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sldIdLst>
    <p:sldId id="256" r:id="rId2"/>
    <p:sldId id="257" r:id="rId3"/>
    <p:sldId id="318" r:id="rId4"/>
    <p:sldId id="258" r:id="rId5"/>
    <p:sldId id="321" r:id="rId6"/>
    <p:sldId id="322" r:id="rId7"/>
    <p:sldId id="259" r:id="rId8"/>
    <p:sldId id="260" r:id="rId9"/>
    <p:sldId id="261" r:id="rId10"/>
    <p:sldId id="262" r:id="rId11"/>
    <p:sldId id="263" r:id="rId12"/>
    <p:sldId id="264" r:id="rId13"/>
    <p:sldId id="304" r:id="rId14"/>
    <p:sldId id="305" r:id="rId15"/>
    <p:sldId id="265" r:id="rId16"/>
    <p:sldId id="266" r:id="rId17"/>
    <p:sldId id="267" r:id="rId18"/>
    <p:sldId id="308" r:id="rId19"/>
    <p:sldId id="269" r:id="rId20"/>
    <p:sldId id="270" r:id="rId21"/>
    <p:sldId id="271" r:id="rId22"/>
    <p:sldId id="310" r:id="rId23"/>
    <p:sldId id="311" r:id="rId24"/>
    <p:sldId id="323" r:id="rId25"/>
    <p:sldId id="324" r:id="rId26"/>
    <p:sldId id="325" r:id="rId27"/>
    <p:sldId id="326" r:id="rId28"/>
    <p:sldId id="327" r:id="rId29"/>
    <p:sldId id="272" r:id="rId30"/>
    <p:sldId id="328" r:id="rId31"/>
    <p:sldId id="273" r:id="rId32"/>
    <p:sldId id="274" r:id="rId33"/>
    <p:sldId id="329" r:id="rId34"/>
    <p:sldId id="275" r:id="rId35"/>
    <p:sldId id="313" r:id="rId36"/>
    <p:sldId id="276" r:id="rId37"/>
    <p:sldId id="277" r:id="rId38"/>
    <p:sldId id="314" r:id="rId39"/>
    <p:sldId id="279" r:id="rId40"/>
    <p:sldId id="317" r:id="rId41"/>
    <p:sldId id="281" r:id="rId42"/>
    <p:sldId id="300" r:id="rId43"/>
    <p:sldId id="319" r:id="rId44"/>
    <p:sldId id="32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48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FFE54E-5D1B-431A-B4CE-2FCE1F825E16}" type="datetimeFigureOut">
              <a:rPr lang="en-US" smtClean="0"/>
              <a:pPr/>
              <a:t>5/4/2013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0F2685-808F-4EB7-86B7-0966F7D3E33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EAB9FA-0E44-4B3F-9542-94B732C54E83}"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34AAE9-B156-44E3-93B3-B14A0BE70D9F}"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8A12E-BB4F-49B8-8CAA-CDD7A1E9E212}"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F58DF1-123A-4F90-8AA9-5562A4E34494}"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935B29-1D2E-4146-B05A-3C6A37125233}" type="datetime1">
              <a:rPr lang="en-US" smtClean="0"/>
              <a:pPr/>
              <a:t>5/4/2013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FFC905-9255-4935-9510-52FB407796C9}" type="datetime1">
              <a:rPr lang="en-US" smtClean="0"/>
              <a:pPr/>
              <a:t>5/4/2013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774129-E8D2-4487-B9D1-5ACC8D795375}" type="datetime1">
              <a:rPr lang="en-US" smtClean="0"/>
              <a:pPr/>
              <a:t>5/4/2013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E18239-4688-4713-9072-34395B13AE7D}"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4DF36F-50EC-40ED-9786-8420909EBEB7}"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E923D9-3FE3-44B0-AA22-98BE2E70AE92}"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DFD3CD-E763-4936-9375-F36C8EF751AD}"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3194C3-87C5-4C76-8E40-A6E225743F46}" type="datetime1">
              <a:rPr lang="en-US" smtClean="0"/>
              <a:pPr/>
              <a:t>5/4/2013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bookrags.com/" TargetMode="External"/><Relationship Id="rId2" Type="http://schemas.openxmlformats.org/officeDocument/2006/relationships/hyperlink" Target="http://www.sparknotes.com/" TargetMode="External"/><Relationship Id="rId1" Type="http://schemas.openxmlformats.org/officeDocument/2006/relationships/slideLayout" Target="../slideLayouts/slideLayout2.xml"/><Relationship Id="rId5" Type="http://schemas.openxmlformats.org/officeDocument/2006/relationships/hyperlink" Target="http://gradesavers.com/" TargetMode="External"/><Relationship Id="rId4" Type="http://schemas.openxmlformats.org/officeDocument/2006/relationships/hyperlink" Target="http://www.cliffsnotes.co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The Novel </a:t>
            </a:r>
            <a:r>
              <a:rPr lang="en-US" i="1" dirty="0" smtClean="0"/>
              <a:t>Emma</a:t>
            </a:r>
            <a:r>
              <a:rPr lang="en-US" dirty="0" smtClean="0"/>
              <a:t>: Text, Story, Critical Analysis: Volume 2 Starts</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Previous Session</a:t>
            </a:r>
            <a:endParaRPr lang="en-US" sz="3200" dirty="0"/>
          </a:p>
        </p:txBody>
      </p:sp>
      <p:sp>
        <p:nvSpPr>
          <p:cNvPr id="3" name="Content Placeholder 2"/>
          <p:cNvSpPr>
            <a:spLocks noGrp="1"/>
          </p:cNvSpPr>
          <p:nvPr>
            <p:ph idx="1"/>
          </p:nvPr>
        </p:nvSpPr>
        <p:spPr>
          <a:xfrm>
            <a:off x="0" y="1600200"/>
            <a:ext cx="6553200" cy="5105400"/>
          </a:xfrm>
        </p:spPr>
        <p:txBody>
          <a:bodyPr>
            <a:normAutofit/>
          </a:bodyPr>
          <a:lstStyle/>
          <a:p>
            <a:pPr algn="just"/>
            <a:r>
              <a:rPr lang="en-US" sz="1800" dirty="0" smtClean="0">
                <a:latin typeface="Arial" pitchFamily="34" charset="0"/>
                <a:cs typeface="Arial" pitchFamily="34" charset="0"/>
              </a:rPr>
              <a:t>In the previous session we covered Chapters 9 -18 of Volume 1.</a:t>
            </a:r>
          </a:p>
          <a:p>
            <a:pPr algn="just"/>
            <a:r>
              <a:rPr lang="en-US" sz="1800" dirty="0" smtClean="0">
                <a:latin typeface="Arial" pitchFamily="34" charset="0"/>
                <a:cs typeface="Arial" pitchFamily="34" charset="0"/>
              </a:rPr>
              <a:t>Important happenings in these chapters</a:t>
            </a:r>
          </a:p>
          <a:p>
            <a:pPr algn="just"/>
            <a:r>
              <a:rPr lang="en-US" sz="1800" dirty="0" smtClean="0">
                <a:latin typeface="Arial" pitchFamily="34" charset="0"/>
                <a:cs typeface="Arial" pitchFamily="34" charset="0"/>
              </a:rPr>
              <a:t>Points of Discussion</a:t>
            </a:r>
          </a:p>
          <a:p>
            <a:pPr algn="just"/>
            <a:r>
              <a:rPr lang="en-US" sz="1800" dirty="0" smtClean="0">
                <a:latin typeface="Arial" pitchFamily="34" charset="0"/>
                <a:cs typeface="Arial" pitchFamily="34" charset="0"/>
              </a:rPr>
              <a:t>Important parts of text with reference to development of characters</a:t>
            </a:r>
          </a:p>
          <a:p>
            <a:pPr algn="just"/>
            <a:r>
              <a:rPr lang="en-US" sz="1800" dirty="0" smtClean="0">
                <a:latin typeface="Arial" pitchFamily="34" charset="0"/>
                <a:cs typeface="Arial" pitchFamily="34" charset="0"/>
              </a:rPr>
              <a:t>Jane Austen as a writer, her art of characterization etc.</a:t>
            </a:r>
          </a:p>
          <a:p>
            <a:pPr algn="just"/>
            <a:r>
              <a:rPr lang="en-US" sz="1800" dirty="0" smtClean="0">
                <a:latin typeface="Arial" pitchFamily="34" charset="0"/>
                <a:cs typeface="Arial" pitchFamily="34" charset="0"/>
              </a:rPr>
              <a:t>Development of different themes through these chapters</a:t>
            </a:r>
          </a:p>
          <a:p>
            <a:pPr algn="just"/>
            <a:r>
              <a:rPr lang="en-US" sz="1800" dirty="0" smtClean="0">
                <a:latin typeface="Arial" pitchFamily="34" charset="0"/>
                <a:cs typeface="Arial" pitchFamily="34" charset="0"/>
              </a:rPr>
              <a:t>Writing Style of Austen</a:t>
            </a:r>
          </a:p>
          <a:p>
            <a:pPr algn="just"/>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Today’s Session</a:t>
            </a:r>
            <a:endParaRPr lang="en-US" dirty="0"/>
          </a:p>
        </p:txBody>
      </p:sp>
      <p:sp>
        <p:nvSpPr>
          <p:cNvPr id="3" name="Content Placeholder 2"/>
          <p:cNvSpPr>
            <a:spLocks noGrp="1"/>
          </p:cNvSpPr>
          <p:nvPr>
            <p:ph idx="1"/>
          </p:nvPr>
        </p:nvSpPr>
        <p:spPr>
          <a:xfrm>
            <a:off x="0" y="1066800"/>
            <a:ext cx="6553200" cy="5638800"/>
          </a:xfrm>
        </p:spPr>
        <p:txBody>
          <a:bodyPr>
            <a:normAutofit fontScale="55000" lnSpcReduction="20000"/>
          </a:bodyPr>
          <a:lstStyle/>
          <a:p>
            <a:r>
              <a:rPr lang="en-US" dirty="0" smtClean="0"/>
              <a:t>In this session we will start Volume 2 of the novel EMMA. </a:t>
            </a:r>
          </a:p>
          <a:p>
            <a:r>
              <a:rPr lang="en-US" dirty="0" smtClean="0"/>
              <a:t>It is important to mention that in some available texts the whole novel is presented in 55 chapters. While in some others the same 55 chapters are divided into three volumes. Thus, volume 1 has 18 chapters, Volume 2 has 18 chapters and volume 3 has 19 chapters. </a:t>
            </a:r>
          </a:p>
          <a:p>
            <a:r>
              <a:rPr lang="en-US" dirty="0" smtClean="0"/>
              <a:t>The division that I have followed is of volumes; however, the same sequence of chapter numbers continues from volume 1 to the next volume that is volume 2. Thus chapter 1 of volume 2 is numbered as </a:t>
            </a:r>
            <a:r>
              <a:rPr lang="en-US" b="1" dirty="0" smtClean="0"/>
              <a:t>Volume 2, Chapter 19 </a:t>
            </a:r>
            <a:r>
              <a:rPr lang="en-US" dirty="0" smtClean="0"/>
              <a:t>in the presentations. This helps in keeping the sequence from chapter 1 to 55, and also gives the clue which volume it is. </a:t>
            </a:r>
          </a:p>
          <a:p>
            <a:r>
              <a:rPr lang="en-US" dirty="0" smtClean="0"/>
              <a:t>In today’s session we will cover first ten chapters of volume two. In other words we will cover from Chapter 19 to Chapter28.</a:t>
            </a:r>
          </a:p>
          <a:p>
            <a:pPr algn="just"/>
            <a:r>
              <a:rPr lang="en-US" dirty="0" smtClean="0">
                <a:latin typeface="Arial" pitchFamily="34" charset="0"/>
                <a:cs typeface="Arial" pitchFamily="34" charset="0"/>
              </a:rPr>
              <a:t>We will cover:</a:t>
            </a:r>
          </a:p>
          <a:p>
            <a:pPr lvl="1" algn="just"/>
            <a:r>
              <a:rPr lang="en-US" dirty="0" smtClean="0">
                <a:latin typeface="Arial" pitchFamily="34" charset="0"/>
                <a:cs typeface="Arial" pitchFamily="34" charset="0"/>
              </a:rPr>
              <a:t>Important happenings in these chapters</a:t>
            </a:r>
          </a:p>
          <a:p>
            <a:pPr lvl="1" algn="just"/>
            <a:r>
              <a:rPr lang="en-US" dirty="0" smtClean="0">
                <a:latin typeface="Arial" pitchFamily="34" charset="0"/>
                <a:cs typeface="Arial" pitchFamily="34" charset="0"/>
              </a:rPr>
              <a:t>Points of Discussion</a:t>
            </a:r>
          </a:p>
          <a:p>
            <a:pPr lvl="1" algn="just"/>
            <a:r>
              <a:rPr lang="en-US" dirty="0" smtClean="0">
                <a:latin typeface="Arial" pitchFamily="34" charset="0"/>
                <a:cs typeface="Arial" pitchFamily="34" charset="0"/>
              </a:rPr>
              <a:t>Important parts of text with reference to development of characters</a:t>
            </a:r>
          </a:p>
          <a:p>
            <a:pPr lvl="1" algn="just"/>
            <a:r>
              <a:rPr lang="en-US" dirty="0" smtClean="0">
                <a:latin typeface="Arial" pitchFamily="34" charset="0"/>
                <a:cs typeface="Arial" pitchFamily="34" charset="0"/>
              </a:rPr>
              <a:t>Jane Austen as a writer, her art of characterization etc.</a:t>
            </a:r>
          </a:p>
          <a:p>
            <a:pPr lvl="1" algn="just"/>
            <a:r>
              <a:rPr lang="en-US" dirty="0" smtClean="0">
                <a:latin typeface="Arial" pitchFamily="34" charset="0"/>
                <a:cs typeface="Arial" pitchFamily="34" charset="0"/>
              </a:rPr>
              <a:t>Development of different themes through these chapters</a:t>
            </a:r>
          </a:p>
          <a:p>
            <a:pPr lvl="1" algn="just"/>
            <a:r>
              <a:rPr lang="en-US" dirty="0" smtClean="0">
                <a:latin typeface="Arial" pitchFamily="34" charset="0"/>
                <a:cs typeface="Arial" pitchFamily="34" charset="0"/>
              </a:rPr>
              <a:t>Writing Style of Austen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dirty="0" smtClean="0"/>
              <a:t>VOLUME 2, CHAPTER 19</a:t>
            </a:r>
            <a:endParaRPr lang="en-SG" sz="2800" dirty="0"/>
          </a:p>
        </p:txBody>
      </p:sp>
      <p:sp>
        <p:nvSpPr>
          <p:cNvPr id="3" name="Content Placeholder 2"/>
          <p:cNvSpPr>
            <a:spLocks noGrp="1"/>
          </p:cNvSpPr>
          <p:nvPr>
            <p:ph idx="1"/>
          </p:nvPr>
        </p:nvSpPr>
        <p:spPr>
          <a:xfrm>
            <a:off x="0" y="609600"/>
            <a:ext cx="6934200" cy="6096000"/>
          </a:xfrm>
        </p:spPr>
        <p:txBody>
          <a:bodyPr>
            <a:noAutofit/>
          </a:bodyPr>
          <a:lstStyle/>
          <a:p>
            <a:pPr algn="just"/>
            <a:r>
              <a:rPr lang="en-US" sz="1600" dirty="0" smtClean="0">
                <a:latin typeface="Arial" pitchFamily="34" charset="0"/>
                <a:cs typeface="Arial" pitchFamily="34" charset="0"/>
              </a:rPr>
              <a:t>During a walk, Emma has little success turning Harriet’s thoughts from Mr. Elton and therefore decides that they should call on Mrs. and Miss Bates </a:t>
            </a:r>
          </a:p>
          <a:p>
            <a:pPr algn="just"/>
            <a:r>
              <a:rPr lang="en-SG" sz="1600" dirty="0" smtClean="0">
                <a:latin typeface="Arial" pitchFamily="34" charset="0"/>
                <a:cs typeface="Arial" pitchFamily="34" charset="0"/>
              </a:rPr>
              <a:t>As a result of this Emma and Harriet call upon Mrs. And Miss Bates.</a:t>
            </a:r>
          </a:p>
          <a:p>
            <a:pPr algn="just"/>
            <a:r>
              <a:rPr lang="en-SG" sz="1600" dirty="0" smtClean="0">
                <a:latin typeface="Arial" pitchFamily="34" charset="0"/>
                <a:cs typeface="Arial" pitchFamily="34" charset="0"/>
              </a:rPr>
              <a:t>Miss Bates speaks continuously, just chattering without a purpose. </a:t>
            </a:r>
          </a:p>
          <a:p>
            <a:pPr algn="just"/>
            <a:r>
              <a:rPr lang="en-SG" sz="1600" dirty="0" smtClean="0">
                <a:latin typeface="Arial" pitchFamily="34" charset="0"/>
                <a:cs typeface="Arial" pitchFamily="34" charset="0"/>
              </a:rPr>
              <a:t>While Miss Bates talks pointlessly, Emma behaves with exemplary manners.</a:t>
            </a:r>
          </a:p>
          <a:p>
            <a:pPr algn="just"/>
            <a:r>
              <a:rPr lang="en-US" sz="1600" dirty="0" smtClean="0">
                <a:latin typeface="Arial" pitchFamily="34" charset="0"/>
                <a:cs typeface="Arial" pitchFamily="34" charset="0"/>
              </a:rPr>
              <a:t>As Miss bates talks too much she also talks a lot about Mr. Elton that they are forced to hear. She mentions details of Mr. Elton’s travels.</a:t>
            </a:r>
          </a:p>
          <a:p>
            <a:pPr algn="just"/>
            <a:r>
              <a:rPr lang="en-US" sz="1600" dirty="0" smtClean="0">
                <a:latin typeface="Arial" pitchFamily="34" charset="0"/>
                <a:cs typeface="Arial" pitchFamily="34" charset="0"/>
              </a:rPr>
              <a:t>Though Emma has tried to time her visit so as to avoid hearing about Miss </a:t>
            </a:r>
            <a:r>
              <a:rPr lang="en-US" sz="1600" dirty="0" err="1" smtClean="0">
                <a:latin typeface="Arial" pitchFamily="34" charset="0"/>
                <a:cs typeface="Arial" pitchFamily="34" charset="0"/>
              </a:rPr>
              <a:t>Bates’s</a:t>
            </a:r>
            <a:r>
              <a:rPr lang="en-US" sz="1600" dirty="0" smtClean="0">
                <a:latin typeface="Arial" pitchFamily="34" charset="0"/>
                <a:cs typeface="Arial" pitchFamily="34" charset="0"/>
              </a:rPr>
              <a:t> niece, Jane Fairfax, Miss bates refers to her as well.</a:t>
            </a:r>
          </a:p>
          <a:p>
            <a:pPr algn="just"/>
            <a:r>
              <a:rPr lang="en-SG" sz="1600" dirty="0" smtClean="0">
                <a:latin typeface="Arial" pitchFamily="34" charset="0"/>
                <a:cs typeface="Arial" pitchFamily="34" charset="0"/>
              </a:rPr>
              <a:t>Emma exhibits proper manners and even asks about Jane Fairfax when Miss Bates mentions her. Miss Bates received a letter from Jane, who intends to visit next week. She will be sent by the </a:t>
            </a:r>
            <a:r>
              <a:rPr lang="en-SG" sz="1600" dirty="0" err="1" smtClean="0">
                <a:latin typeface="Arial" pitchFamily="34" charset="0"/>
                <a:cs typeface="Arial" pitchFamily="34" charset="0"/>
              </a:rPr>
              <a:t>Campbells</a:t>
            </a:r>
            <a:r>
              <a:rPr lang="en-SG" sz="1600" dirty="0" smtClean="0">
                <a:latin typeface="Arial" pitchFamily="34" charset="0"/>
                <a:cs typeface="Arial" pitchFamily="34" charset="0"/>
              </a:rPr>
              <a:t>, who paid for her education.</a:t>
            </a:r>
          </a:p>
          <a:p>
            <a:pPr algn="just"/>
            <a:r>
              <a:rPr lang="en-SG" sz="1600" dirty="0" smtClean="0">
                <a:latin typeface="Arial" pitchFamily="34" charset="0"/>
                <a:cs typeface="Arial" pitchFamily="34" charset="0"/>
              </a:rPr>
              <a:t>Emma’s imagination is at work once again. Since </a:t>
            </a:r>
            <a:r>
              <a:rPr lang="en-SG" sz="1600" dirty="0" err="1" smtClean="0">
                <a:latin typeface="Arial" pitchFamily="34" charset="0"/>
                <a:cs typeface="Arial" pitchFamily="34" charset="0"/>
              </a:rPr>
              <a:t>th</a:t>
            </a:r>
            <a:r>
              <a:rPr lang="en-US" sz="1600" dirty="0" smtClean="0">
                <a:latin typeface="Arial" pitchFamily="34" charset="0"/>
                <a:cs typeface="Arial" pitchFamily="34" charset="0"/>
              </a:rPr>
              <a:t>e </a:t>
            </a:r>
            <a:r>
              <a:rPr lang="en-US" sz="1600" dirty="0" err="1" smtClean="0">
                <a:latin typeface="Arial" pitchFamily="34" charset="0"/>
                <a:cs typeface="Arial" pitchFamily="34" charset="0"/>
              </a:rPr>
              <a:t>Campbells</a:t>
            </a:r>
            <a:r>
              <a:rPr lang="en-US" sz="1600" dirty="0" smtClean="0">
                <a:latin typeface="Arial" pitchFamily="34" charset="0"/>
                <a:cs typeface="Arial" pitchFamily="34" charset="0"/>
              </a:rPr>
              <a:t> are about to visit their newly married daughter, Mrs. Dixon, in Ireland, which means that Jane will be coming for an extended visit in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in a week’s time. Based on slight evidence, Emma suspects that there has been a romance between Jane and the </a:t>
            </a:r>
            <a:r>
              <a:rPr lang="en-US" sz="1600" dirty="0" err="1" smtClean="0">
                <a:latin typeface="Arial" pitchFamily="34" charset="0"/>
                <a:cs typeface="Arial" pitchFamily="34" charset="0"/>
              </a:rPr>
              <a:t>Campbells</a:t>
            </a:r>
            <a:r>
              <a:rPr lang="en-US" sz="1600" dirty="0" smtClean="0">
                <a:latin typeface="Arial" pitchFamily="34" charset="0"/>
                <a:cs typeface="Arial" pitchFamily="34" charset="0"/>
              </a:rPr>
              <a:t>’ daughter’s husband, Mr. Dixon, and that this is the reason that Jane is missing the trip to Ireland. Thus, Emma again, out of her habit of matchmaking </a:t>
            </a:r>
            <a:r>
              <a:rPr lang="en-SG" sz="1600" dirty="0" smtClean="0">
                <a:latin typeface="Arial" pitchFamily="34" charset="0"/>
                <a:cs typeface="Arial" pitchFamily="34" charset="0"/>
              </a:rPr>
              <a:t>begins to suspect that Jane Fairfax might be involved with Mr. Dixon.</a:t>
            </a:r>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solidFill>
                  <a:srgbClr val="FF0000"/>
                </a:solidFill>
              </a:rPr>
              <a:t>Text: The Letter</a:t>
            </a:r>
            <a:endParaRPr lang="en-US" sz="2800" b="1" dirty="0">
              <a:solidFill>
                <a:srgbClr val="FF0000"/>
              </a:solidFill>
            </a:endParaRPr>
          </a:p>
        </p:txBody>
      </p:sp>
      <p:sp>
        <p:nvSpPr>
          <p:cNvPr id="3" name="Content Placeholder 2"/>
          <p:cNvSpPr>
            <a:spLocks noGrp="1"/>
          </p:cNvSpPr>
          <p:nvPr>
            <p:ph idx="1"/>
          </p:nvPr>
        </p:nvSpPr>
        <p:spPr>
          <a:xfrm>
            <a:off x="457200" y="762000"/>
            <a:ext cx="6324600" cy="5364163"/>
          </a:xfrm>
        </p:spPr>
        <p:txBody>
          <a:bodyPr>
            <a:normAutofit fontScale="70000" lnSpcReduction="20000"/>
          </a:bodyPr>
          <a:lstStyle/>
          <a:p>
            <a:r>
              <a:rPr lang="en-US" dirty="0" smtClean="0"/>
              <a:t>"Have you heard from Miss Fairfax so lately? I am extremely happy. I hope she is well?“ "Thank you. You are so kind!" replied the happily deceived aunt, while eagerly hunting for the letter.—"Oh! here it is. I was sure it could not be far off; but I had put my </a:t>
            </a:r>
            <a:r>
              <a:rPr lang="en-US" dirty="0" err="1" smtClean="0"/>
              <a:t>huswife</a:t>
            </a:r>
            <a:r>
              <a:rPr lang="en-US" dirty="0" smtClean="0"/>
              <a:t> upon it, you see, without being aware, and so it was quite hid, but I had it in my hand so very lately that I was almost sure it must be on the table. I was reading it to Mrs. Cole, and since she went away, I was reading it again to my mother, for it is such a pleasure to her—a letter from Jane—that she can never hear it often enough; so I knew it could not be far off, and here it is, only just under my </a:t>
            </a:r>
            <a:r>
              <a:rPr lang="en-US" dirty="0" err="1" smtClean="0"/>
              <a:t>huswife</a:t>
            </a:r>
            <a:r>
              <a:rPr lang="en-US" dirty="0" smtClean="0"/>
              <a:t>—and since you are so kind as to wish to hear what she says;—but, first of all, I really must, in justice to Jane, </a:t>
            </a:r>
            <a:r>
              <a:rPr lang="en-US" dirty="0" err="1" smtClean="0"/>
              <a:t>apologise</a:t>
            </a:r>
            <a:r>
              <a:rPr lang="en-US" dirty="0" smtClean="0"/>
              <a:t> for her writing so short a </a:t>
            </a:r>
            <a:r>
              <a:rPr lang="en-US" dirty="0" err="1" smtClean="0"/>
              <a:t>lettet</a:t>
            </a:r>
            <a:r>
              <a:rPr lang="en-US" dirty="0" smtClean="0"/>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solidFill>
                  <a:srgbClr val="FF0000"/>
                </a:solidFill>
              </a:rPr>
              <a:t>Letter cont…</a:t>
            </a:r>
            <a:endParaRPr lang="en-US" sz="2800" b="1" dirty="0">
              <a:solidFill>
                <a:srgbClr val="FF0000"/>
              </a:solidFill>
            </a:endParaRPr>
          </a:p>
        </p:txBody>
      </p:sp>
      <p:sp>
        <p:nvSpPr>
          <p:cNvPr id="3" name="Content Placeholder 2"/>
          <p:cNvSpPr>
            <a:spLocks noGrp="1"/>
          </p:cNvSpPr>
          <p:nvPr>
            <p:ph idx="1"/>
          </p:nvPr>
        </p:nvSpPr>
        <p:spPr>
          <a:xfrm>
            <a:off x="228600" y="914400"/>
            <a:ext cx="6477000" cy="5638800"/>
          </a:xfrm>
        </p:spPr>
        <p:txBody>
          <a:bodyPr>
            <a:noAutofit/>
          </a:bodyPr>
          <a:lstStyle/>
          <a:p>
            <a:pPr algn="just"/>
            <a:r>
              <a:rPr lang="en-US" sz="1600" dirty="0" smtClean="0">
                <a:latin typeface="Arial" pitchFamily="34" charset="0"/>
                <a:cs typeface="Arial" pitchFamily="34" charset="0"/>
              </a:rPr>
              <a:t>…………………..—only two  pages you see—hardly two—and in general she fills the whole paper and crosses half. My mother often wonders that I can make it out so well. She often says, when the letter is first opened, 'Well, </a:t>
            </a:r>
            <a:r>
              <a:rPr lang="en-US" sz="1600" dirty="0" err="1" smtClean="0">
                <a:latin typeface="Arial" pitchFamily="34" charset="0"/>
                <a:cs typeface="Arial" pitchFamily="34" charset="0"/>
              </a:rPr>
              <a:t>Hetty</a:t>
            </a:r>
            <a:r>
              <a:rPr lang="en-US" sz="1600" dirty="0" smtClean="0">
                <a:latin typeface="Arial" pitchFamily="34" charset="0"/>
                <a:cs typeface="Arial" pitchFamily="34" charset="0"/>
              </a:rPr>
              <a:t>, now I think you will be put to it to make out all that checker-work'— don't you, ma'am?—And then I tell her, I am sure she would contrive to make it out herself, if she had nobody to do it for her—every word of it—I am sure she would pore over it till she had made out every word. And, indeed, though my mother's eyes are not so good as they were, she can see amazingly well still, thank God! with the help of spectacles. It is such a blessing! My mother's are really very good indeed. Jane often says, when she is here, 'I am sure, </a:t>
            </a:r>
            <a:r>
              <a:rPr lang="en-US" sz="1600" dirty="0" err="1" smtClean="0">
                <a:latin typeface="Arial" pitchFamily="34" charset="0"/>
                <a:cs typeface="Arial" pitchFamily="34" charset="0"/>
              </a:rPr>
              <a:t>grandmama</a:t>
            </a:r>
            <a:r>
              <a:rPr lang="en-US" sz="1600" dirty="0" smtClean="0">
                <a:latin typeface="Arial" pitchFamily="34" charset="0"/>
                <a:cs typeface="Arial" pitchFamily="34" charset="0"/>
              </a:rPr>
              <a:t>, you must have had very strong eyes to see as you do—and so much fine work as you have done too!—I only wish my eyes may last me as well.'“ </a:t>
            </a:r>
          </a:p>
          <a:p>
            <a:pPr algn="just">
              <a:buNone/>
            </a:pPr>
            <a:r>
              <a:rPr lang="en-US" sz="1600" dirty="0" smtClean="0">
                <a:latin typeface="Arial" pitchFamily="34" charset="0"/>
                <a:cs typeface="Arial" pitchFamily="34" charset="0"/>
              </a:rPr>
              <a:t>	All this spoken extremely fast obliged Miss Bates to stop for breath; and Emma said something very civil about the excellence of Miss Fairfax's handwriting. "You are extremely kind," replied Miss Bates, highly gratified; "you who are such a judge, and write so beautifully yourself. I am sure there is nobody's praise that could give us so much pleasure as Miss </a:t>
            </a:r>
            <a:r>
              <a:rPr lang="en-US" sz="1600" dirty="0" err="1" smtClean="0">
                <a:latin typeface="Arial" pitchFamily="34" charset="0"/>
                <a:cs typeface="Arial" pitchFamily="34" charset="0"/>
              </a:rPr>
              <a:t>Woodhouse's</a:t>
            </a:r>
            <a:r>
              <a:rPr lang="en-US" sz="1600" dirty="0" smtClean="0">
                <a:latin typeface="Arial" pitchFamily="34" charset="0"/>
                <a:cs typeface="Arial" pitchFamily="34" charset="0"/>
              </a:rPr>
              <a:t>. My mother does not hear; she is a little deaf you know. Ma'am," addressing her, "do you hear what Miss Woodhouse is so obliging to say about Jane's handwriting?"</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t>Discussion Points: VOLUME 2, CHAPTER 19</a:t>
            </a:r>
            <a:endParaRPr lang="en-SG" sz="2800" dirty="0"/>
          </a:p>
        </p:txBody>
      </p:sp>
      <p:sp>
        <p:nvSpPr>
          <p:cNvPr id="3" name="Content Placeholder 2"/>
          <p:cNvSpPr>
            <a:spLocks noGrp="1"/>
          </p:cNvSpPr>
          <p:nvPr>
            <p:ph idx="1"/>
          </p:nvPr>
        </p:nvSpPr>
        <p:spPr>
          <a:xfrm>
            <a:off x="0" y="914400"/>
            <a:ext cx="7162800" cy="5943600"/>
          </a:xfrm>
        </p:spPr>
        <p:txBody>
          <a:bodyPr>
            <a:noAutofit/>
          </a:bodyPr>
          <a:lstStyle/>
          <a:p>
            <a:pPr algn="just"/>
            <a:r>
              <a:rPr lang="en-SG" sz="1600" dirty="0" smtClean="0">
                <a:latin typeface="Arial" pitchFamily="34" charset="0"/>
                <a:cs typeface="Arial" pitchFamily="34" charset="0"/>
              </a:rPr>
              <a:t>Emma's character further develops. She learns from her mistakes with regard to Harriet Smith. Her experience with reference to Elton has led her to greater self-examination. For the first time, Emma begins to consider her own faults and wants to improve herself.</a:t>
            </a:r>
          </a:p>
          <a:p>
            <a:pPr algn="just"/>
            <a:r>
              <a:rPr lang="en-SG" sz="1600" dirty="0" smtClean="0">
                <a:latin typeface="Arial" pitchFamily="34" charset="0"/>
                <a:cs typeface="Arial" pitchFamily="34" charset="0"/>
              </a:rPr>
              <a:t>When she visits the Bates, this is an attempt to correct one of these faults. In fact she admits that she has been careless towards Mrs. and Miss Bates, who depend on the compassion of the higher members of Highbury society. </a:t>
            </a:r>
          </a:p>
          <a:p>
            <a:pPr algn="just"/>
            <a:r>
              <a:rPr lang="en-SG" sz="1600" dirty="0" smtClean="0">
                <a:latin typeface="Arial" pitchFamily="34" charset="0"/>
                <a:cs typeface="Arial" pitchFamily="34" charset="0"/>
              </a:rPr>
              <a:t>Miss Bates resembles Harriet Smith in a number of respects. Both are limited in wit and imagination.</a:t>
            </a:r>
          </a:p>
          <a:p>
            <a:pPr algn="just"/>
            <a:r>
              <a:rPr lang="en-SG" sz="1600" dirty="0" smtClean="0">
                <a:latin typeface="Arial" pitchFamily="34" charset="0"/>
                <a:cs typeface="Arial" pitchFamily="34" charset="0"/>
              </a:rPr>
              <a:t>Both belong to the unprivileged class.</a:t>
            </a:r>
          </a:p>
          <a:p>
            <a:pPr algn="just"/>
            <a:r>
              <a:rPr lang="en-SG" sz="1600" dirty="0" smtClean="0">
                <a:latin typeface="Arial" pitchFamily="34" charset="0"/>
                <a:cs typeface="Arial" pitchFamily="34" charset="0"/>
              </a:rPr>
              <a:t> As far as plot construction is concerned, with her incessant chatter, Miss Bates is primarily a comic relief. </a:t>
            </a:r>
          </a:p>
          <a:p>
            <a:pPr algn="just"/>
            <a:r>
              <a:rPr lang="en-SG" sz="1600" dirty="0" smtClean="0">
                <a:latin typeface="Arial" pitchFamily="34" charset="0"/>
                <a:cs typeface="Arial" pitchFamily="34" charset="0"/>
              </a:rPr>
              <a:t>It is interesting that we do not find any other reason of the </a:t>
            </a:r>
            <a:r>
              <a:rPr lang="en-SG" sz="1600" dirty="0" err="1" smtClean="0">
                <a:latin typeface="Arial" pitchFamily="34" charset="0"/>
                <a:cs typeface="Arial" pitchFamily="34" charset="0"/>
              </a:rPr>
              <a:t>pitty</a:t>
            </a:r>
            <a:r>
              <a:rPr lang="en-SG" sz="1600" dirty="0" smtClean="0">
                <a:latin typeface="Arial" pitchFamily="34" charset="0"/>
                <a:cs typeface="Arial" pitchFamily="34" charset="0"/>
              </a:rPr>
              <a:t> of Emma for Miss Bates, but that socially she is poor.</a:t>
            </a:r>
          </a:p>
          <a:p>
            <a:pPr algn="just"/>
            <a:r>
              <a:rPr lang="en-SG" sz="1600" dirty="0" smtClean="0">
                <a:latin typeface="Arial" pitchFamily="34" charset="0"/>
                <a:cs typeface="Arial" pitchFamily="34" charset="0"/>
              </a:rPr>
              <a:t>Harriet Smith, in contrast, is a more rounded character with greater shadings. </a:t>
            </a:r>
          </a:p>
          <a:p>
            <a:pPr algn="just"/>
            <a:r>
              <a:rPr lang="en-SG" sz="1600" dirty="0" smtClean="0">
                <a:latin typeface="Arial" pitchFamily="34" charset="0"/>
                <a:cs typeface="Arial" pitchFamily="34" charset="0"/>
              </a:rPr>
              <a:t>We see her develop through the novel.</a:t>
            </a:r>
          </a:p>
          <a:p>
            <a:pPr algn="just"/>
            <a:r>
              <a:rPr lang="en-SG" sz="1600" dirty="0" smtClean="0">
                <a:latin typeface="Arial" pitchFamily="34" charset="0"/>
                <a:cs typeface="Arial" pitchFamily="34" charset="0"/>
              </a:rPr>
              <a:t>Theme of vanity:</a:t>
            </a:r>
          </a:p>
          <a:p>
            <a:pPr algn="just"/>
            <a:r>
              <a:rPr lang="en-SG" sz="1600" dirty="0" smtClean="0">
                <a:latin typeface="Arial" pitchFamily="34" charset="0"/>
                <a:cs typeface="Arial" pitchFamily="34" charset="0"/>
              </a:rPr>
              <a:t>Reference to Jane Fairfax reminds us of Emma's vanity. To satisfy Emma's jealousy towards Jane, she invents the idea that Jane may be involved in some illicit affair with a married man. </a:t>
            </a:r>
          </a:p>
          <a:p>
            <a:pPr algn="just"/>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04800"/>
          </a:xfrm>
        </p:spPr>
        <p:txBody>
          <a:bodyPr>
            <a:normAutofit fontScale="90000"/>
          </a:bodyPr>
          <a:lstStyle/>
          <a:p>
            <a:r>
              <a:rPr lang="en-US" sz="2800" dirty="0" smtClean="0"/>
              <a:t>VOLUME 2, CHAPTER 20</a:t>
            </a:r>
            <a:endParaRPr lang="en-SG" sz="2800" dirty="0"/>
          </a:p>
        </p:txBody>
      </p:sp>
      <p:sp>
        <p:nvSpPr>
          <p:cNvPr id="3" name="Content Placeholder 2"/>
          <p:cNvSpPr>
            <a:spLocks noGrp="1"/>
          </p:cNvSpPr>
          <p:nvPr>
            <p:ph idx="1"/>
          </p:nvPr>
        </p:nvSpPr>
        <p:spPr>
          <a:xfrm>
            <a:off x="0" y="609600"/>
            <a:ext cx="7010400" cy="5516563"/>
          </a:xfrm>
        </p:spPr>
        <p:txBody>
          <a:bodyPr>
            <a:noAutofit/>
          </a:bodyPr>
          <a:lstStyle/>
          <a:p>
            <a:pPr algn="just"/>
            <a:r>
              <a:rPr lang="en-SG" sz="1600" dirty="0" smtClean="0">
                <a:latin typeface="Arial" pitchFamily="34" charset="0"/>
                <a:cs typeface="Arial" pitchFamily="34" charset="0"/>
              </a:rPr>
              <a:t>This chapter is mainly about Jane Fairfax who is the granddaughter of Mrs. Bates and niece of Miss bates.</a:t>
            </a:r>
          </a:p>
          <a:p>
            <a:pPr algn="just"/>
            <a:r>
              <a:rPr lang="en-US" sz="1600" dirty="0" smtClean="0">
                <a:latin typeface="Arial" pitchFamily="34" charset="0"/>
                <a:cs typeface="Arial" pitchFamily="34" charset="0"/>
              </a:rPr>
              <a:t>When she was three, she became an orphan after her father was killed in battle and her mother died of consumption and grief soon afterwards. </a:t>
            </a:r>
            <a:r>
              <a:rPr lang="en-SG" sz="1600" dirty="0" smtClean="0">
                <a:latin typeface="Arial" pitchFamily="34" charset="0"/>
                <a:cs typeface="Arial" pitchFamily="34" charset="0"/>
              </a:rPr>
              <a:t> </a:t>
            </a:r>
          </a:p>
          <a:p>
            <a:pPr algn="just"/>
            <a:r>
              <a:rPr lang="en-SG" sz="1600" dirty="0" smtClean="0">
                <a:latin typeface="Arial" pitchFamily="34" charset="0"/>
                <a:cs typeface="Arial" pitchFamily="34" charset="0"/>
              </a:rPr>
              <a:t>We have already been told that she was brought up by the </a:t>
            </a:r>
            <a:r>
              <a:rPr lang="en-SG" sz="1600" dirty="0" err="1" smtClean="0">
                <a:latin typeface="Arial" pitchFamily="34" charset="0"/>
                <a:cs typeface="Arial" pitchFamily="34" charset="0"/>
              </a:rPr>
              <a:t>Campbells</a:t>
            </a:r>
            <a:r>
              <a:rPr lang="en-SG" sz="1600" dirty="0" smtClean="0">
                <a:latin typeface="Arial" pitchFamily="34" charset="0"/>
                <a:cs typeface="Arial" pitchFamily="34" charset="0"/>
              </a:rPr>
              <a:t>. However, now we are told that </a:t>
            </a:r>
            <a:r>
              <a:rPr lang="en-US" sz="1600" dirty="0" smtClean="0">
                <a:latin typeface="Arial" pitchFamily="34" charset="0"/>
                <a:cs typeface="Arial" pitchFamily="34" charset="0"/>
              </a:rPr>
              <a:t>Jane lived with her aunt and grandmother in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until she was eight years old, and was taken into care by </a:t>
            </a:r>
            <a:r>
              <a:rPr lang="en-US" sz="1600" dirty="0" err="1" smtClean="0">
                <a:latin typeface="Arial" pitchFamily="34" charset="0"/>
                <a:cs typeface="Arial" pitchFamily="34" charset="0"/>
              </a:rPr>
              <a:t>Campbells</a:t>
            </a:r>
            <a:r>
              <a:rPr lang="en-US" sz="1600" dirty="0" smtClean="0">
                <a:latin typeface="Arial" pitchFamily="34" charset="0"/>
                <a:cs typeface="Arial" pitchFamily="34" charset="0"/>
              </a:rPr>
              <a:t>. </a:t>
            </a:r>
            <a:endParaRPr lang="en-SG" sz="1600" dirty="0" smtClean="0">
              <a:latin typeface="Arial" pitchFamily="34" charset="0"/>
              <a:cs typeface="Arial" pitchFamily="34" charset="0"/>
            </a:endParaRPr>
          </a:p>
          <a:p>
            <a:pPr algn="just"/>
            <a:r>
              <a:rPr lang="en-SG" sz="1600" dirty="0" smtClean="0">
                <a:latin typeface="Arial" pitchFamily="34" charset="0"/>
                <a:cs typeface="Arial" pitchFamily="34" charset="0"/>
              </a:rPr>
              <a:t>In fact Colonel Campbell had served in the army with Jane's late father, and the young girl had been well educated on his behalf. </a:t>
            </a:r>
          </a:p>
          <a:p>
            <a:pPr algn="just"/>
            <a:r>
              <a:rPr lang="en-SG" sz="1600" dirty="0" smtClean="0">
                <a:latin typeface="Arial" pitchFamily="34" charset="0"/>
                <a:cs typeface="Arial" pitchFamily="34" charset="0"/>
              </a:rPr>
              <a:t>Emma is </a:t>
            </a:r>
            <a:r>
              <a:rPr lang="en-SG" sz="1600" dirty="0" smtClean="0">
                <a:latin typeface="Arial" pitchFamily="34" charset="0"/>
                <a:cs typeface="Arial" pitchFamily="34" charset="0"/>
              </a:rPr>
              <a:t>quite </a:t>
            </a:r>
            <a:r>
              <a:rPr lang="en-SG" sz="1600" dirty="0" smtClean="0">
                <a:latin typeface="Arial" pitchFamily="34" charset="0"/>
                <a:cs typeface="Arial" pitchFamily="34" charset="0"/>
              </a:rPr>
              <a:t>unhappy about her visit, although we do not find a solid reason for her dislike of Jane.</a:t>
            </a:r>
          </a:p>
          <a:p>
            <a:pPr algn="just"/>
            <a:r>
              <a:rPr lang="en-US" sz="1600" dirty="0" smtClean="0">
                <a:latin typeface="Arial" pitchFamily="34" charset="0"/>
                <a:cs typeface="Arial" pitchFamily="34" charset="0"/>
              </a:rPr>
              <a:t>It is for sure that </a:t>
            </a:r>
            <a:r>
              <a:rPr lang="en-US" sz="1600" dirty="0" err="1" smtClean="0">
                <a:latin typeface="Arial" pitchFamily="34" charset="0"/>
                <a:cs typeface="Arial" pitchFamily="34" charset="0"/>
              </a:rPr>
              <a:t>emma</a:t>
            </a:r>
            <a:r>
              <a:rPr lang="en-US" sz="1600" dirty="0" smtClean="0">
                <a:latin typeface="Arial" pitchFamily="34" charset="0"/>
                <a:cs typeface="Arial" pitchFamily="34" charset="0"/>
              </a:rPr>
              <a:t> never liked Jane, for reasons she cannot fully explain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suggests to her that she is jealous).</a:t>
            </a:r>
            <a:r>
              <a:rPr lang="en-SG" sz="1600" dirty="0" smtClean="0">
                <a:latin typeface="Arial" pitchFamily="34" charset="0"/>
                <a:cs typeface="Arial" pitchFamily="34" charset="0"/>
              </a:rPr>
              <a:t> May be it is jealousy on the grounds that she may not be considered her equal.</a:t>
            </a:r>
          </a:p>
          <a:p>
            <a:pPr algn="just"/>
            <a:r>
              <a:rPr lang="en-SG" sz="1600" dirty="0" smtClean="0">
                <a:latin typeface="Arial" pitchFamily="34" charset="0"/>
                <a:cs typeface="Arial" pitchFamily="34" charset="0"/>
              </a:rPr>
              <a:t>Anyhow, when Jane visits, Emma is polite to her, despite her jealousy. </a:t>
            </a:r>
          </a:p>
          <a:p>
            <a:pPr algn="just"/>
            <a:r>
              <a:rPr lang="en-US" sz="1600" dirty="0" smtClean="0">
                <a:latin typeface="Arial" pitchFamily="34" charset="0"/>
                <a:cs typeface="Arial" pitchFamily="34" charset="0"/>
              </a:rPr>
              <a:t>Also, Jane’s beauty impresses her, and she feels compassion for her impending fate. </a:t>
            </a:r>
          </a:p>
          <a:p>
            <a:pPr algn="just"/>
            <a:r>
              <a:rPr lang="en-SG" sz="1600" dirty="0" smtClean="0">
                <a:latin typeface="Arial" pitchFamily="34" charset="0"/>
                <a:cs typeface="Arial" pitchFamily="34" charset="0"/>
              </a:rPr>
              <a:t>Meeting with Jane also provides Emma some minor information about Frank Churchill from Jane who has met her.</a:t>
            </a:r>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20</a:t>
            </a:r>
            <a:endParaRPr lang="en-SG" sz="2800" dirty="0"/>
          </a:p>
        </p:txBody>
      </p:sp>
      <p:sp>
        <p:nvSpPr>
          <p:cNvPr id="3" name="Content Placeholder 2"/>
          <p:cNvSpPr>
            <a:spLocks noGrp="1"/>
          </p:cNvSpPr>
          <p:nvPr>
            <p:ph idx="1"/>
          </p:nvPr>
        </p:nvSpPr>
        <p:spPr>
          <a:xfrm>
            <a:off x="0" y="762000"/>
            <a:ext cx="6629400" cy="6096000"/>
          </a:xfrm>
        </p:spPr>
        <p:txBody>
          <a:bodyPr>
            <a:normAutofit fontScale="47500" lnSpcReduction="20000"/>
          </a:bodyPr>
          <a:lstStyle/>
          <a:p>
            <a:pPr algn="just"/>
            <a:r>
              <a:rPr lang="en-SG" b="1" dirty="0" smtClean="0">
                <a:solidFill>
                  <a:srgbClr val="FF0000"/>
                </a:solidFill>
                <a:latin typeface="Arial" pitchFamily="34" charset="0"/>
                <a:cs typeface="Arial" pitchFamily="34" charset="0"/>
              </a:rPr>
              <a:t>Theme of Jealousy:</a:t>
            </a:r>
          </a:p>
          <a:p>
            <a:pPr algn="just"/>
            <a:r>
              <a:rPr lang="en-SG" dirty="0" smtClean="0">
                <a:latin typeface="Arial" pitchFamily="34" charset="0"/>
                <a:cs typeface="Arial" pitchFamily="34" charset="0"/>
              </a:rPr>
              <a:t>Jane Fairfax is an exemplar of the self-made woman, whose high regard in society comes not from her familial connections but from her talents and charm. Except for status, she equals Emma in every respect, and it is Emma's competitive nature that causes her to dislike Jane, assuming negative qualities where none may actually exist. Yet in their respective fates, Emma and Jane Fairfax differ considerably. Because of her lack of fortune, Jane Fairfax must enter a profession as a governess, a condition that requires her to sacrifice all of the pleasures of her life, while Emma will retain her life of leisure and luxury under all but the most extreme circumstances.</a:t>
            </a:r>
          </a:p>
          <a:p>
            <a:pPr algn="just"/>
            <a:r>
              <a:rPr lang="en-SG" b="1" dirty="0" smtClean="0">
                <a:solidFill>
                  <a:srgbClr val="FF0000"/>
                </a:solidFill>
                <a:latin typeface="Arial" pitchFamily="34" charset="0"/>
                <a:cs typeface="Arial" pitchFamily="34" charset="0"/>
              </a:rPr>
              <a:t>Theme of Social Status:</a:t>
            </a:r>
          </a:p>
          <a:p>
            <a:pPr algn="just"/>
            <a:r>
              <a:rPr lang="en-SG" dirty="0" smtClean="0">
                <a:latin typeface="Arial" pitchFamily="34" charset="0"/>
                <a:cs typeface="Arial" pitchFamily="34" charset="0"/>
              </a:rPr>
              <a:t>One of the major functions that Jane Fairfax serves in the novel is as a juxtaposition against the other characters. Although equal to Emma in all regards, she lacks status. This serves as a reminder that it is not Emma's sharp intelligence or talents that ultimately make her the head of Highbury society, but instead her family and fortune. </a:t>
            </a:r>
          </a:p>
          <a:p>
            <a:pPr algn="just"/>
            <a:r>
              <a:rPr lang="en-SG" b="1" dirty="0" smtClean="0">
                <a:solidFill>
                  <a:srgbClr val="FF0000"/>
                </a:solidFill>
                <a:latin typeface="Arial" pitchFamily="34" charset="0"/>
                <a:cs typeface="Arial" pitchFamily="34" charset="0"/>
              </a:rPr>
              <a:t>Theme of Friendship:</a:t>
            </a:r>
          </a:p>
          <a:p>
            <a:pPr algn="just"/>
            <a:r>
              <a:rPr lang="en-SG" dirty="0" smtClean="0">
                <a:latin typeface="Arial" pitchFamily="34" charset="0"/>
                <a:cs typeface="Arial" pitchFamily="34" charset="0"/>
              </a:rPr>
              <a:t>Jane’s lack of a solid familial standing gives her a similar status to Harriet Smith. Jane Fairfax is poised, talented and refined. It is she who deserves to marry higher in society and to be Emma's closest companion, yet Emma's inability to be anything less than the </a:t>
            </a:r>
            <a:r>
              <a:rPr lang="en-SG" dirty="0" err="1" smtClean="0">
                <a:latin typeface="Arial" pitchFamily="34" charset="0"/>
                <a:cs typeface="Arial" pitchFamily="34" charset="0"/>
              </a:rPr>
              <a:t>center</a:t>
            </a:r>
            <a:r>
              <a:rPr lang="en-SG" dirty="0" smtClean="0">
                <a:latin typeface="Arial" pitchFamily="34" charset="0"/>
                <a:cs typeface="Arial" pitchFamily="34" charset="0"/>
              </a:rPr>
              <a:t> of attention makes this impossible.</a:t>
            </a:r>
          </a:p>
          <a:p>
            <a:pPr algn="just"/>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20</a:t>
            </a:r>
            <a:endParaRPr lang="en-SG" sz="2800" dirty="0"/>
          </a:p>
        </p:txBody>
      </p:sp>
      <p:sp>
        <p:nvSpPr>
          <p:cNvPr id="3" name="Content Placeholder 2"/>
          <p:cNvSpPr>
            <a:spLocks noGrp="1"/>
          </p:cNvSpPr>
          <p:nvPr>
            <p:ph idx="1"/>
          </p:nvPr>
        </p:nvSpPr>
        <p:spPr>
          <a:xfrm>
            <a:off x="0" y="762000"/>
            <a:ext cx="6934200" cy="5364163"/>
          </a:xfrm>
        </p:spPr>
        <p:txBody>
          <a:bodyPr>
            <a:normAutofit/>
          </a:bodyPr>
          <a:lstStyle/>
          <a:p>
            <a:pPr algn="just">
              <a:buNone/>
            </a:pPr>
            <a:r>
              <a:rPr lang="en-SG" sz="1800" b="1" dirty="0" smtClean="0">
                <a:solidFill>
                  <a:srgbClr val="FF0000"/>
                </a:solidFill>
                <a:latin typeface="Arial" pitchFamily="34" charset="0"/>
                <a:cs typeface="Arial" pitchFamily="34" charset="0"/>
              </a:rPr>
              <a:t>Jane Austen’s art of characterization:</a:t>
            </a:r>
          </a:p>
          <a:p>
            <a:pPr algn="just"/>
            <a:r>
              <a:rPr lang="en-SG" sz="1800" dirty="0" smtClean="0">
                <a:latin typeface="Arial" pitchFamily="34" charset="0"/>
                <a:cs typeface="Arial" pitchFamily="34" charset="0"/>
              </a:rPr>
              <a:t>This time Austen compares Jane Fairfax and Frank Churchill. There are significant parallels between Jane Fairfax and Frank Churchill. </a:t>
            </a:r>
          </a:p>
          <a:p>
            <a:pPr algn="just"/>
            <a:r>
              <a:rPr lang="en-SG" sz="1800" dirty="0" smtClean="0">
                <a:latin typeface="Arial" pitchFamily="34" charset="0"/>
                <a:cs typeface="Arial" pitchFamily="34" charset="0"/>
              </a:rPr>
              <a:t>Austen, as an author reinforces this comparison when Jane says that she has met Frank. </a:t>
            </a:r>
          </a:p>
          <a:p>
            <a:pPr algn="just"/>
            <a:r>
              <a:rPr lang="en-SG" sz="1800" dirty="0" smtClean="0">
                <a:latin typeface="Arial" pitchFamily="34" charset="0"/>
                <a:cs typeface="Arial" pitchFamily="34" charset="0"/>
              </a:rPr>
              <a:t>Both are somewhat mysterious visitors connected to Highbury society through familial connections.</a:t>
            </a:r>
          </a:p>
          <a:p>
            <a:pPr algn="just"/>
            <a:r>
              <a:rPr lang="en-SG" sz="1800" dirty="0" smtClean="0">
                <a:latin typeface="Arial" pitchFamily="34" charset="0"/>
                <a:cs typeface="Arial" pitchFamily="34" charset="0"/>
              </a:rPr>
              <a:t>Both are raised outside of Highbury.</a:t>
            </a:r>
          </a:p>
          <a:p>
            <a:pPr algn="just"/>
            <a:r>
              <a:rPr lang="en-SG" sz="1800" dirty="0" smtClean="0">
                <a:latin typeface="Arial" pitchFamily="34" charset="0"/>
                <a:cs typeface="Arial" pitchFamily="34" charset="0"/>
              </a:rPr>
              <a:t>Both are raised by more elite families after their mothers had died.</a:t>
            </a:r>
          </a:p>
          <a:p>
            <a:pPr algn="just"/>
            <a:r>
              <a:rPr lang="en-SG" sz="1800" dirty="0" smtClean="0">
                <a:latin typeface="Arial" pitchFamily="34" charset="0"/>
                <a:cs typeface="Arial" pitchFamily="34" charset="0"/>
              </a:rPr>
              <a:t>Both are born in one social class but have lived in another.</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VOLUME 2, CHAPTER  21</a:t>
            </a:r>
            <a:endParaRPr lang="en-SG" sz="2800" dirty="0"/>
          </a:p>
        </p:txBody>
      </p:sp>
      <p:sp>
        <p:nvSpPr>
          <p:cNvPr id="3" name="Content Placeholder 2"/>
          <p:cNvSpPr>
            <a:spLocks noGrp="1"/>
          </p:cNvSpPr>
          <p:nvPr>
            <p:ph idx="1"/>
          </p:nvPr>
        </p:nvSpPr>
        <p:spPr>
          <a:xfrm>
            <a:off x="0" y="838200"/>
            <a:ext cx="7162800" cy="5287963"/>
          </a:xfrm>
        </p:spPr>
        <p:txBody>
          <a:bodyPr>
            <a:normAutofit fontScale="77500" lnSpcReduction="20000"/>
          </a:bodyPr>
          <a:lstStyle/>
          <a:p>
            <a:pPr algn="just"/>
            <a:r>
              <a:rPr lang="en-SG" sz="2000" dirty="0" smtClean="0">
                <a:latin typeface="Arial" pitchFamily="34" charset="0"/>
                <a:cs typeface="Arial" pitchFamily="34" charset="0"/>
              </a:rPr>
              <a:t>Mr. </a:t>
            </a:r>
            <a:r>
              <a:rPr lang="en-SG" sz="2000" dirty="0" err="1" smtClean="0">
                <a:latin typeface="Arial" pitchFamily="34" charset="0"/>
                <a:cs typeface="Arial" pitchFamily="34" charset="0"/>
              </a:rPr>
              <a:t>Knightley</a:t>
            </a:r>
            <a:r>
              <a:rPr lang="en-SG" sz="2000" dirty="0" smtClean="0">
                <a:latin typeface="Arial" pitchFamily="34" charset="0"/>
                <a:cs typeface="Arial" pitchFamily="34" charset="0"/>
              </a:rPr>
              <a:t> compliments Emma on how well she treated Jane Fairfax when they dined together. </a:t>
            </a:r>
          </a:p>
          <a:p>
            <a:pPr algn="just"/>
            <a:r>
              <a:rPr lang="en-SG" sz="2000" dirty="0" smtClean="0">
                <a:latin typeface="Arial" pitchFamily="34" charset="0"/>
                <a:cs typeface="Arial" pitchFamily="34" charset="0"/>
              </a:rPr>
              <a:t>As Mr. </a:t>
            </a:r>
            <a:r>
              <a:rPr lang="en-SG" sz="2000" dirty="0" err="1" smtClean="0">
                <a:latin typeface="Arial" pitchFamily="34" charset="0"/>
                <a:cs typeface="Arial" pitchFamily="34" charset="0"/>
              </a:rPr>
              <a:t>Knightley</a:t>
            </a:r>
            <a:r>
              <a:rPr lang="en-SG" sz="2000" dirty="0" smtClean="0">
                <a:latin typeface="Arial" pitchFamily="34" charset="0"/>
                <a:cs typeface="Arial" pitchFamily="34" charset="0"/>
              </a:rPr>
              <a:t> tells Emma that he has news for her, Miss Bates and Jane Fairfax interrupt them.</a:t>
            </a:r>
          </a:p>
          <a:p>
            <a:pPr algn="just"/>
            <a:r>
              <a:rPr lang="en-SG" sz="2000" dirty="0" smtClean="0">
                <a:latin typeface="Arial" pitchFamily="34" charset="0"/>
                <a:cs typeface="Arial" pitchFamily="34" charset="0"/>
              </a:rPr>
              <a:t>Jane thanks Emma for the hind-quarter of pork that she had sent to her, and tells Emma that Mr. Elton is to be married to a Miss Hawkins from Bath. Emma assumes that Mr. Elton's acquaintance with Miss Hawkins must not be very long. </a:t>
            </a:r>
          </a:p>
          <a:p>
            <a:pPr algn="just"/>
            <a:r>
              <a:rPr lang="en-US" sz="2000" dirty="0" smtClean="0">
                <a:latin typeface="Arial" pitchFamily="34" charset="0"/>
                <a:cs typeface="Arial" pitchFamily="34" charset="0"/>
              </a:rPr>
              <a:t>Then they depart. </a:t>
            </a:r>
          </a:p>
          <a:p>
            <a:pPr algn="just"/>
            <a:r>
              <a:rPr lang="en-SG" sz="2000" dirty="0" smtClean="0">
                <a:latin typeface="Arial" pitchFamily="34" charset="0"/>
                <a:cs typeface="Arial" pitchFamily="34" charset="0"/>
              </a:rPr>
              <a:t>Another happening that might be of interest for you in this chapter is that Harriet comes to Highbury in the rain.</a:t>
            </a:r>
          </a:p>
          <a:p>
            <a:pPr algn="just"/>
            <a:r>
              <a:rPr lang="en-US" sz="2000" dirty="0" smtClean="0">
                <a:latin typeface="Arial" pitchFamily="34" charset="0"/>
                <a:cs typeface="Arial" pitchFamily="34" charset="0"/>
              </a:rPr>
              <a:t>She bursts in with news that she has run into Mr. Martin and his sister in town. </a:t>
            </a:r>
          </a:p>
          <a:p>
            <a:pPr algn="just"/>
            <a:r>
              <a:rPr lang="en-US" sz="2000" dirty="0" smtClean="0">
                <a:latin typeface="Arial" pitchFamily="34" charset="0"/>
                <a:cs typeface="Arial" pitchFamily="34" charset="0"/>
              </a:rPr>
              <a:t>She relates that after some awkwardness, the pair greeted her with kindness. Though t</a:t>
            </a:r>
            <a:r>
              <a:rPr lang="en-SG" sz="2000" dirty="0" smtClean="0">
                <a:latin typeface="Arial" pitchFamily="34" charset="0"/>
                <a:cs typeface="Arial" pitchFamily="34" charset="0"/>
              </a:rPr>
              <a:t>hey were polite to each other, Harriet was extremely embarrassed. </a:t>
            </a:r>
          </a:p>
          <a:p>
            <a:pPr algn="just"/>
            <a:r>
              <a:rPr lang="en-US" sz="2000" dirty="0" smtClean="0">
                <a:latin typeface="Arial" pitchFamily="34" charset="0"/>
                <a:cs typeface="Arial" pitchFamily="34" charset="0"/>
              </a:rPr>
              <a:t>Emma is impressed by the Martins’ behavior, and reconsiders her judgment of them. However, she still believes that their social status is too low to consider Martin a suitable match for Harriet.</a:t>
            </a:r>
          </a:p>
          <a:p>
            <a:pPr algn="just"/>
            <a:r>
              <a:rPr lang="en-US" sz="2000" dirty="0" smtClean="0">
                <a:latin typeface="Arial" pitchFamily="34" charset="0"/>
                <a:cs typeface="Arial" pitchFamily="34" charset="0"/>
              </a:rPr>
              <a:t>She does not want Harriet to think much about Martin so she distracts Harriet from the thoughts of that meeting by sharing the news of Mr. Elton’s impending marriage.</a:t>
            </a:r>
          </a:p>
          <a:p>
            <a:pPr algn="just"/>
            <a:r>
              <a:rPr lang="en-SG" sz="2000" dirty="0" smtClean="0">
                <a:latin typeface="Arial" pitchFamily="34" charset="0"/>
                <a:cs typeface="Arial" pitchFamily="34" charset="0"/>
              </a:rPr>
              <a:t>Emma is also relieved that Harriet has little opportunity for contact with the Martins.</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t>Discussion Points: VOLUME 2, CHAPTER 21</a:t>
            </a:r>
            <a:endParaRPr lang="en-SG" sz="2800" dirty="0"/>
          </a:p>
        </p:txBody>
      </p:sp>
      <p:sp>
        <p:nvSpPr>
          <p:cNvPr id="3" name="Content Placeholder 2"/>
          <p:cNvSpPr>
            <a:spLocks noGrp="1"/>
          </p:cNvSpPr>
          <p:nvPr>
            <p:ph idx="1"/>
          </p:nvPr>
        </p:nvSpPr>
        <p:spPr>
          <a:xfrm>
            <a:off x="152400" y="838200"/>
            <a:ext cx="6858000" cy="5791200"/>
          </a:xfrm>
        </p:spPr>
        <p:txBody>
          <a:bodyPr>
            <a:noAutofit/>
          </a:bodyPr>
          <a:lstStyle/>
          <a:p>
            <a:pPr algn="just"/>
            <a:r>
              <a:rPr lang="en-SG" sz="1600" dirty="0" smtClean="0">
                <a:latin typeface="Arial" pitchFamily="34" charset="0"/>
                <a:cs typeface="Arial" pitchFamily="34" charset="0"/>
              </a:rPr>
              <a:t>Mr.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compliments Emma for treating Jane Fairfax kindly when they dined together. He gives the clues that he knows about Emma's true jealousy towards Jane Fairfax. Yet again, Emma has demonstrated great tact and manners toward a person she dislikes.</a:t>
            </a:r>
          </a:p>
          <a:p>
            <a:pPr algn="just"/>
            <a:r>
              <a:rPr lang="en-SG" sz="1600" dirty="0" smtClean="0">
                <a:latin typeface="Arial" pitchFamily="34" charset="0"/>
                <a:cs typeface="Arial" pitchFamily="34" charset="0"/>
              </a:rPr>
              <a:t>In this chapter, both of Harriet Smith's prospective suitors return to some prominence in the plot.</a:t>
            </a:r>
          </a:p>
          <a:p>
            <a:pPr algn="just"/>
            <a:r>
              <a:rPr lang="en-SG" sz="1600" dirty="0" smtClean="0">
                <a:latin typeface="Arial" pitchFamily="34" charset="0"/>
                <a:cs typeface="Arial" pitchFamily="34" charset="0"/>
              </a:rPr>
              <a:t>And Harriet feels uncomfortable because of both. </a:t>
            </a:r>
          </a:p>
          <a:p>
            <a:pPr algn="just"/>
            <a:r>
              <a:rPr lang="en-SG" sz="1600" dirty="0" smtClean="0">
                <a:latin typeface="Arial" pitchFamily="34" charset="0"/>
                <a:cs typeface="Arial" pitchFamily="34" charset="0"/>
              </a:rPr>
              <a:t>Mr. Elton's upcoming marriage to Miss Hawkins is a proof of the true reason for his absence from Highbury. </a:t>
            </a:r>
          </a:p>
          <a:p>
            <a:pPr algn="just"/>
            <a:r>
              <a:rPr lang="en-SG" sz="1600" b="1" dirty="0" smtClean="0">
                <a:solidFill>
                  <a:srgbClr val="FF0000"/>
                </a:solidFill>
                <a:latin typeface="Arial" pitchFamily="34" charset="0"/>
                <a:cs typeface="Arial" pitchFamily="34" charset="0"/>
              </a:rPr>
              <a:t>Theme of Social Class and Status:</a:t>
            </a:r>
          </a:p>
          <a:p>
            <a:pPr algn="just"/>
            <a:r>
              <a:rPr lang="en-SG" sz="1600" dirty="0" smtClean="0">
                <a:latin typeface="Arial" pitchFamily="34" charset="0"/>
                <a:cs typeface="Arial" pitchFamily="34" charset="0"/>
              </a:rPr>
              <a:t>It also confirms what Mr.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had suspected was true. He did have a prospective marriage possibility elsewhere, and immediately set upon this prospect once he realized that he could not have Emma.</a:t>
            </a:r>
          </a:p>
          <a:p>
            <a:pPr algn="just"/>
            <a:r>
              <a:rPr lang="en-SG" sz="1600" dirty="0" smtClean="0">
                <a:latin typeface="Arial" pitchFamily="34" charset="0"/>
                <a:cs typeface="Arial" pitchFamily="34" charset="0"/>
              </a:rPr>
              <a:t>We also remember how he treated Harriet. Martin on the other hand treats her very differently. The supposedly coarse Martins remain kind and cordial, </a:t>
            </a:r>
            <a:r>
              <a:rPr lang="en-SG" sz="1600" dirty="0" err="1" smtClean="0">
                <a:latin typeface="Arial" pitchFamily="34" charset="0"/>
                <a:cs typeface="Arial" pitchFamily="34" charset="0"/>
              </a:rPr>
              <a:t>honorable</a:t>
            </a:r>
            <a:r>
              <a:rPr lang="en-SG" sz="1600" dirty="0" smtClean="0">
                <a:latin typeface="Arial" pitchFamily="34" charset="0"/>
                <a:cs typeface="Arial" pitchFamily="34" charset="0"/>
              </a:rPr>
              <a:t> where Mr. Elton is cruel and deceptive. </a:t>
            </a:r>
          </a:p>
          <a:p>
            <a:pPr algn="just"/>
            <a:r>
              <a:rPr lang="en-SG" sz="1600" b="1" dirty="0" smtClean="0">
                <a:solidFill>
                  <a:srgbClr val="FF0000"/>
                </a:solidFill>
                <a:latin typeface="Arial" pitchFamily="34" charset="0"/>
                <a:cs typeface="Arial" pitchFamily="34" charset="0"/>
              </a:rPr>
              <a:t>Self-Deception and Snobbery:</a:t>
            </a:r>
            <a:endParaRPr lang="en-SG" sz="1600" dirty="0" smtClean="0">
              <a:latin typeface="Arial" pitchFamily="34" charset="0"/>
              <a:cs typeface="Arial" pitchFamily="34" charset="0"/>
            </a:endParaRPr>
          </a:p>
          <a:p>
            <a:pPr algn="just"/>
            <a:r>
              <a:rPr lang="en-SG" sz="1600" dirty="0" smtClean="0">
                <a:latin typeface="Arial" pitchFamily="34" charset="0"/>
                <a:cs typeface="Arial" pitchFamily="34" charset="0"/>
              </a:rPr>
              <a:t>Emma’s self- deception is not completely over yet. She still has a lot to learn form life. Despite how kind the Martins remain to Harriet Smith, Emma has not moved past her prejudice against them and is relieved that they are unlikely to have much contact with Harriet.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686800" cy="457200"/>
          </a:xfrm>
        </p:spPr>
        <p:txBody>
          <a:bodyPr>
            <a:normAutofit fontScale="90000"/>
          </a:bodyPr>
          <a:lstStyle/>
          <a:p>
            <a:r>
              <a:rPr lang="en-US" sz="2800" dirty="0" smtClean="0"/>
              <a:t>Discussion Points: VOLUME 2, CHAPTERS 19-21 - Overall</a:t>
            </a:r>
            <a:endParaRPr lang="en-US" sz="2800" dirty="0"/>
          </a:p>
        </p:txBody>
      </p:sp>
      <p:sp>
        <p:nvSpPr>
          <p:cNvPr id="3" name="Content Placeholder 2"/>
          <p:cNvSpPr>
            <a:spLocks noGrp="1"/>
          </p:cNvSpPr>
          <p:nvPr>
            <p:ph idx="1"/>
          </p:nvPr>
        </p:nvSpPr>
        <p:spPr>
          <a:xfrm>
            <a:off x="0" y="609600"/>
            <a:ext cx="7162800" cy="6248400"/>
          </a:xfrm>
        </p:spPr>
        <p:txBody>
          <a:bodyPr>
            <a:noAutofit/>
          </a:bodyPr>
          <a:lstStyle/>
          <a:p>
            <a:pPr algn="just"/>
            <a:r>
              <a:rPr lang="en-US" sz="1600" dirty="0" smtClean="0">
                <a:latin typeface="Arial" pitchFamily="34" charset="0"/>
                <a:cs typeface="Arial" pitchFamily="34" charset="0"/>
              </a:rPr>
              <a:t>Life of Miss Bates is an example of the claustrophobia of village life.</a:t>
            </a:r>
          </a:p>
          <a:p>
            <a:pPr algn="just"/>
            <a:r>
              <a:rPr lang="en-US" sz="1600" b="1" dirty="0" smtClean="0">
                <a:latin typeface="Arial" pitchFamily="34" charset="0"/>
                <a:cs typeface="Arial" pitchFamily="34" charset="0"/>
              </a:rPr>
              <a:t>What she is?</a:t>
            </a:r>
          </a:p>
          <a:p>
            <a:pPr algn="just"/>
            <a:r>
              <a:rPr lang="en-US" sz="1600" dirty="0" smtClean="0">
                <a:latin typeface="Arial" pitchFamily="34" charset="0"/>
                <a:cs typeface="Arial" pitchFamily="34" charset="0"/>
              </a:rPr>
              <a:t>A comic relief</a:t>
            </a:r>
          </a:p>
          <a:p>
            <a:pPr algn="just"/>
            <a:r>
              <a:rPr lang="en-US" sz="1600" dirty="0" smtClean="0">
                <a:latin typeface="Arial" pitchFamily="34" charset="0"/>
                <a:cs typeface="Arial" pitchFamily="34" charset="0"/>
              </a:rPr>
              <a:t>A pathetic example of low quality life</a:t>
            </a:r>
          </a:p>
          <a:p>
            <a:pPr algn="just"/>
            <a:r>
              <a:rPr lang="en-US" sz="1600" dirty="0" smtClean="0">
                <a:latin typeface="Arial" pitchFamily="34" charset="0"/>
                <a:cs typeface="Arial" pitchFamily="34" charset="0"/>
              </a:rPr>
              <a:t> An example of life with very limited and narrow experiences</a:t>
            </a:r>
          </a:p>
          <a:p>
            <a:pPr algn="just"/>
            <a:endParaRPr lang="en-US" sz="1600" dirty="0" smtClean="0">
              <a:latin typeface="Arial" pitchFamily="34" charset="0"/>
              <a:cs typeface="Arial" pitchFamily="34" charset="0"/>
            </a:endParaRPr>
          </a:p>
          <a:p>
            <a:pPr algn="just"/>
            <a:r>
              <a:rPr lang="en-US" sz="1600" dirty="0" smtClean="0">
                <a:latin typeface="Arial" pitchFamily="34" charset="0"/>
                <a:cs typeface="Arial" pitchFamily="34" charset="0"/>
              </a:rPr>
              <a:t>With a more developed sense of Miss </a:t>
            </a:r>
            <a:r>
              <a:rPr lang="en-US" sz="1600" dirty="0" err="1" smtClean="0">
                <a:latin typeface="Arial" pitchFamily="34" charset="0"/>
                <a:cs typeface="Arial" pitchFamily="34" charset="0"/>
              </a:rPr>
              <a:t>Bates’s</a:t>
            </a:r>
            <a:r>
              <a:rPr lang="en-US" sz="1600" dirty="0" smtClean="0">
                <a:latin typeface="Arial" pitchFamily="34" charset="0"/>
                <a:cs typeface="Arial" pitchFamily="34" charset="0"/>
              </a:rPr>
              <a:t> character, Austen provides some distinctly different views of women’s experience in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a:t>
            </a:r>
          </a:p>
          <a:p>
            <a:pPr algn="just"/>
            <a:r>
              <a:rPr lang="en-US" sz="1600" dirty="0" smtClean="0">
                <a:latin typeface="Arial" pitchFamily="34" charset="0"/>
                <a:cs typeface="Arial" pitchFamily="34" charset="0"/>
              </a:rPr>
              <a:t>Again we can compare and contrast her to Emma who is very sophisticated and privileged.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152400" y="1143000"/>
            <a:ext cx="6477000" cy="5715000"/>
          </a:xfrm>
        </p:spPr>
        <p:txBody>
          <a:bodyPr>
            <a:normAutofit fontScale="55000" lnSpcReduction="20000"/>
          </a:bodyPr>
          <a:lstStyle/>
          <a:p>
            <a:pPr algn="just"/>
            <a:r>
              <a:rPr lang="en-US" dirty="0" smtClean="0">
                <a:latin typeface="Arial" pitchFamily="34" charset="0"/>
                <a:cs typeface="Arial" pitchFamily="34" charset="0"/>
              </a:rPr>
              <a:t>As you have read the letter you can understand  Emma’s impatience with Miss Bates but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believes that Emma should treat Miss Bates with greater charity and less irritation.</a:t>
            </a:r>
          </a:p>
          <a:p>
            <a:pPr algn="just">
              <a:buNone/>
            </a:pPr>
            <a:r>
              <a:rPr lang="en-US" b="1" dirty="0" smtClean="0">
                <a:solidFill>
                  <a:srgbClr val="FF0000"/>
                </a:solidFill>
                <a:latin typeface="Arial" pitchFamily="34" charset="0"/>
                <a:cs typeface="Arial" pitchFamily="34" charset="0"/>
              </a:rPr>
              <a:t>Autobiographical note:</a:t>
            </a:r>
          </a:p>
          <a:p>
            <a:pPr algn="just"/>
            <a:r>
              <a:rPr lang="en-US" dirty="0" smtClean="0">
                <a:latin typeface="Arial" pitchFamily="34" charset="0"/>
                <a:cs typeface="Arial" pitchFamily="34" charset="0"/>
              </a:rPr>
              <a:t>Some critics assert that Miss Bates stands for Jane Austen herself.</a:t>
            </a:r>
          </a:p>
          <a:p>
            <a:pPr algn="just"/>
            <a:r>
              <a:rPr lang="en-US" dirty="0" smtClean="0">
                <a:latin typeface="Arial" pitchFamily="34" charset="0"/>
                <a:cs typeface="Arial" pitchFamily="34" charset="0"/>
              </a:rPr>
              <a:t>Single, middle-aged, dependent, caring for an elderly mother, Miss </a:t>
            </a:r>
            <a:r>
              <a:rPr lang="en-US" dirty="0" err="1" smtClean="0">
                <a:latin typeface="Arial" pitchFamily="34" charset="0"/>
                <a:cs typeface="Arial" pitchFamily="34" charset="0"/>
              </a:rPr>
              <a:t>Bates’s</a:t>
            </a:r>
            <a:r>
              <a:rPr lang="en-US" dirty="0" smtClean="0">
                <a:latin typeface="Arial" pitchFamily="34" charset="0"/>
                <a:cs typeface="Arial" pitchFamily="34" charset="0"/>
              </a:rPr>
              <a:t> situation in life is much closer to Austen’s at the time she was writing the novel than is Emma’s. </a:t>
            </a:r>
          </a:p>
          <a:p>
            <a:pPr algn="just"/>
            <a:r>
              <a:rPr lang="en-US" dirty="0" smtClean="0">
                <a:latin typeface="Arial" pitchFamily="34" charset="0"/>
                <a:cs typeface="Arial" pitchFamily="34" charset="0"/>
              </a:rPr>
              <a:t>Of course, Austen is much more intelligent than the character she creates, so perhaps Miss Bates exemplifies Austen’s imagination of what her life would be like without her intellect.</a:t>
            </a:r>
          </a:p>
          <a:p>
            <a:pPr algn="just"/>
            <a:r>
              <a:rPr lang="en-US" dirty="0" smtClean="0">
                <a:latin typeface="Arial" pitchFamily="34" charset="0"/>
                <a:cs typeface="Arial" pitchFamily="34" charset="0"/>
              </a:rPr>
              <a:t>The picture is somewhat alarming, because Miss </a:t>
            </a:r>
            <a:r>
              <a:rPr lang="en-US" dirty="0" err="1" smtClean="0">
                <a:latin typeface="Arial" pitchFamily="34" charset="0"/>
                <a:cs typeface="Arial" pitchFamily="34" charset="0"/>
              </a:rPr>
              <a:t>Bates’s</a:t>
            </a:r>
            <a:r>
              <a:rPr lang="en-US" dirty="0" smtClean="0">
                <a:latin typeface="Arial" pitchFamily="34" charset="0"/>
                <a:cs typeface="Arial" pitchFamily="34" charset="0"/>
              </a:rPr>
              <a:t> ignorance means that she is perfectly contented with the life she leads.</a:t>
            </a:r>
          </a:p>
          <a:p>
            <a:pPr algn="just"/>
            <a:r>
              <a:rPr lang="en-US" dirty="0" smtClean="0">
                <a:latin typeface="Arial" pitchFamily="34" charset="0"/>
                <a:cs typeface="Arial" pitchFamily="34" charset="0"/>
              </a:rPr>
              <a:t>The question arises then that does it mean knowing (Knowledge) and  intelligence are a cause of suffering for a womanlike Austen in the early nineteenth century.</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VOLUME 2, CHAPTER 22</a:t>
            </a:r>
            <a:endParaRPr lang="en-SG" sz="2800" dirty="0"/>
          </a:p>
        </p:txBody>
      </p:sp>
      <p:sp>
        <p:nvSpPr>
          <p:cNvPr id="3" name="Content Placeholder 2"/>
          <p:cNvSpPr>
            <a:spLocks noGrp="1"/>
          </p:cNvSpPr>
          <p:nvPr>
            <p:ph idx="1"/>
          </p:nvPr>
        </p:nvSpPr>
        <p:spPr>
          <a:xfrm>
            <a:off x="0" y="838200"/>
            <a:ext cx="6858000" cy="5287963"/>
          </a:xfrm>
        </p:spPr>
        <p:txBody>
          <a:bodyPr>
            <a:normAutofit/>
          </a:bodyPr>
          <a:lstStyle/>
          <a:p>
            <a:pPr algn="just"/>
            <a:r>
              <a:rPr lang="en-SG" sz="1800" dirty="0" smtClean="0">
                <a:latin typeface="Arial" pitchFamily="34" charset="0"/>
                <a:cs typeface="Arial" pitchFamily="34" charset="0"/>
              </a:rPr>
              <a:t>Not a week after Miss Augusta Hawkins' name had been mentioned among Highbury, she had already been revealed to be handsome, elegant, accomplished and highly amicable, although Emma notes that she has no truly respectable family connections. Mr. Elton returns to Highbury with renewed spirits as he is to be married shortly. Harriet’s spirits worsen upon Mr. Elton's return, although she has now resumed contact with Elizabeth Martin. Emma suggests that Harriet visit the Martins out of considerations for propriety.</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dirty="0" smtClean="0"/>
              <a:t>Cont… VOLUME </a:t>
            </a:r>
            <a:r>
              <a:rPr lang="en-US" sz="2800" dirty="0" smtClean="0"/>
              <a:t>2, CHAPTER 22</a:t>
            </a:r>
            <a:endParaRPr lang="en-SG" sz="2800" dirty="0"/>
          </a:p>
        </p:txBody>
      </p:sp>
      <p:sp>
        <p:nvSpPr>
          <p:cNvPr id="3" name="Content Placeholder 2"/>
          <p:cNvSpPr>
            <a:spLocks noGrp="1"/>
          </p:cNvSpPr>
          <p:nvPr>
            <p:ph idx="1"/>
          </p:nvPr>
        </p:nvSpPr>
        <p:spPr>
          <a:xfrm>
            <a:off x="0" y="762000"/>
            <a:ext cx="7086600" cy="5364163"/>
          </a:xfrm>
        </p:spPr>
        <p:txBody>
          <a:bodyPr>
            <a:normAutofit/>
          </a:bodyPr>
          <a:lstStyle/>
          <a:p>
            <a:pPr algn="just"/>
            <a:r>
              <a:rPr lang="en-SG" sz="1800" dirty="0" smtClean="0">
                <a:latin typeface="Arial" pitchFamily="34" charset="0"/>
                <a:cs typeface="Arial" pitchFamily="34" charset="0"/>
              </a:rPr>
              <a:t>Emma </a:t>
            </a:r>
            <a:r>
              <a:rPr lang="en-SG" sz="1800" dirty="0" smtClean="0">
                <a:latin typeface="Arial" pitchFamily="34" charset="0"/>
                <a:cs typeface="Arial" pitchFamily="34" charset="0"/>
              </a:rPr>
              <a:t>suggests that Harriet should visit the Martins out of considerations for propriety </a:t>
            </a:r>
            <a:r>
              <a:rPr lang="en-US" sz="1800" dirty="0" smtClean="0">
                <a:latin typeface="Arial" pitchFamily="34" charset="0"/>
                <a:cs typeface="Arial" pitchFamily="34" charset="0"/>
              </a:rPr>
              <a:t>when Mr. Martin’s sister leaves her a note at Mrs. Goddard’s. However, Emma decides that though Harriet should return the visit, she should stay only a brief time in order to reinforce the distance that Emma, despite a twinge of conscience, believes Harriet must maintain from the Martin family.</a:t>
            </a:r>
            <a:r>
              <a:rPr lang="en-SG" sz="1800" dirty="0" smtClean="0">
                <a:latin typeface="Arial" pitchFamily="34" charset="0"/>
                <a:cs typeface="Arial" pitchFamily="34" charset="0"/>
              </a:rPr>
              <a:t>.</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Discussion Points: VOLUME 2, CHAPTER 22</a:t>
            </a:r>
            <a:endParaRPr lang="en-SG" sz="2800" dirty="0"/>
          </a:p>
        </p:txBody>
      </p:sp>
      <p:sp>
        <p:nvSpPr>
          <p:cNvPr id="3" name="Content Placeholder 2"/>
          <p:cNvSpPr>
            <a:spLocks noGrp="1"/>
          </p:cNvSpPr>
          <p:nvPr>
            <p:ph idx="1"/>
          </p:nvPr>
        </p:nvSpPr>
        <p:spPr>
          <a:xfrm>
            <a:off x="0" y="762000"/>
            <a:ext cx="6858000" cy="5364163"/>
          </a:xfrm>
        </p:spPr>
        <p:txBody>
          <a:bodyPr>
            <a:normAutofit/>
          </a:bodyPr>
          <a:lstStyle/>
          <a:p>
            <a:pPr algn="just">
              <a:buNone/>
            </a:pPr>
            <a:r>
              <a:rPr lang="en-SG" sz="1800" b="1" dirty="0" smtClean="0">
                <a:solidFill>
                  <a:srgbClr val="FF0000"/>
                </a:solidFill>
                <a:latin typeface="Arial" pitchFamily="34" charset="0"/>
                <a:cs typeface="Arial" pitchFamily="34" charset="0"/>
              </a:rPr>
              <a:t>Theme of Distinction between Wealth and Status:</a:t>
            </a:r>
          </a:p>
          <a:p>
            <a:pPr algn="just"/>
            <a:r>
              <a:rPr lang="en-SG" sz="1800" dirty="0" smtClean="0">
                <a:latin typeface="Arial" pitchFamily="34" charset="0"/>
                <a:cs typeface="Arial" pitchFamily="34" charset="0"/>
              </a:rPr>
              <a:t>Wealth is the primary motive for Mr. Elton's marriage to Miss Hawkins. She has a fortune that she brings to the marriage, but certainly not the social status that Emma has. It is here that Austen makes the distinction between wealth and status. Miss Hawkins is certainly wealthy, but the source of this wealth is important. Her family's fortune comes from the somewhat disreputable trade industry, not from the ownership of property, which is the source of the income for the </a:t>
            </a:r>
            <a:r>
              <a:rPr lang="en-SG" sz="1800" dirty="0" err="1" smtClean="0">
                <a:latin typeface="Arial" pitchFamily="34" charset="0"/>
                <a:cs typeface="Arial" pitchFamily="34" charset="0"/>
              </a:rPr>
              <a:t>Woodhouses</a:t>
            </a:r>
            <a:r>
              <a:rPr lang="en-SG" sz="1800" dirty="0" smtClean="0">
                <a:latin typeface="Arial" pitchFamily="34" charset="0"/>
                <a:cs typeface="Arial" pitchFamily="34" charset="0"/>
              </a:rPr>
              <a:t> and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a:t>
            </a:r>
          </a:p>
          <a:p>
            <a:pPr algn="just">
              <a:buNone/>
            </a:pPr>
            <a:r>
              <a:rPr lang="en-SG" sz="1800" b="1" dirty="0" smtClean="0">
                <a:solidFill>
                  <a:srgbClr val="FF0000"/>
                </a:solidFill>
                <a:latin typeface="Arial" pitchFamily="34" charset="0"/>
                <a:cs typeface="Arial" pitchFamily="34" charset="0"/>
              </a:rPr>
              <a:t>Theme of Snobbery: </a:t>
            </a:r>
          </a:p>
          <a:p>
            <a:pPr algn="just">
              <a:buNone/>
            </a:pPr>
            <a:r>
              <a:rPr lang="en-SG" sz="1800" dirty="0" smtClean="0">
                <a:latin typeface="Arial" pitchFamily="34" charset="0"/>
                <a:cs typeface="Arial" pitchFamily="34" charset="0"/>
              </a:rPr>
              <a:t>Theme of snobbery recurred through Emma’s behaviour and action.</a:t>
            </a:r>
          </a:p>
          <a:p>
            <a:pPr algn="just">
              <a:buNone/>
            </a:pPr>
            <a:r>
              <a:rPr lang="en-SG" sz="1800" b="1" dirty="0" smtClean="0">
                <a:solidFill>
                  <a:srgbClr val="FF0000"/>
                </a:solidFill>
                <a:latin typeface="Arial" pitchFamily="34" charset="0"/>
                <a:cs typeface="Arial" pitchFamily="34" charset="0"/>
              </a:rPr>
              <a:t>Theme of Propriety:</a:t>
            </a:r>
          </a:p>
          <a:p>
            <a:pPr algn="just">
              <a:buNone/>
            </a:pPr>
            <a:r>
              <a:rPr lang="en-SG" sz="1800" dirty="0" smtClean="0">
                <a:latin typeface="Arial" pitchFamily="34" charset="0"/>
                <a:cs typeface="Arial" pitchFamily="34" charset="0"/>
              </a:rPr>
              <a:t>Emma emphasizes proper manners so she wants Harriet to pay a visit to Martins.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dirty="0" smtClean="0"/>
              <a:t>VOLUME 2, CHAPTER 23</a:t>
            </a:r>
            <a:endParaRPr lang="en-US" sz="2800" dirty="0"/>
          </a:p>
        </p:txBody>
      </p:sp>
      <p:sp>
        <p:nvSpPr>
          <p:cNvPr id="3" name="Content Placeholder 2"/>
          <p:cNvSpPr>
            <a:spLocks noGrp="1"/>
          </p:cNvSpPr>
          <p:nvPr>
            <p:ph idx="1"/>
          </p:nvPr>
        </p:nvSpPr>
        <p:spPr>
          <a:xfrm>
            <a:off x="0" y="381000"/>
            <a:ext cx="7010400" cy="6477000"/>
          </a:xfrm>
        </p:spPr>
        <p:txBody>
          <a:bodyPr>
            <a:noAutofit/>
          </a:bodyPr>
          <a:lstStyle/>
          <a:p>
            <a:pPr algn="just"/>
            <a:r>
              <a:rPr lang="en-US" sz="1600" dirty="0" smtClean="0">
                <a:latin typeface="Arial" pitchFamily="34" charset="0"/>
                <a:cs typeface="Arial" pitchFamily="34" charset="0"/>
              </a:rPr>
              <a:t>Emma takes Harriet to visit the Martins.</a:t>
            </a:r>
          </a:p>
          <a:p>
            <a:pPr algn="just"/>
            <a:r>
              <a:rPr lang="en-US" sz="1600" dirty="0" smtClean="0">
                <a:latin typeface="Arial" pitchFamily="34" charset="0"/>
                <a:cs typeface="Arial" pitchFamily="34" charset="0"/>
              </a:rPr>
              <a:t>They pre-decide that Emma would leave her there and then would return and retrieve Harriet after fifteen minutes. </a:t>
            </a:r>
          </a:p>
          <a:p>
            <a:pPr algn="just"/>
            <a:r>
              <a:rPr lang="en-US" sz="1600" dirty="0" smtClean="0">
                <a:latin typeface="Arial" pitchFamily="34" charset="0"/>
                <a:cs typeface="Arial" pitchFamily="34" charset="0"/>
              </a:rPr>
              <a:t>Harriet has a friendly and emotional visit with Mr. Martin’s mother and sister, but when Emma comes to pick her Martins understand what has happened. </a:t>
            </a:r>
          </a:p>
          <a:p>
            <a:pPr algn="just"/>
            <a:r>
              <a:rPr lang="en-US" sz="1600" dirty="0" smtClean="0">
                <a:latin typeface="Arial" pitchFamily="34" charset="0"/>
                <a:cs typeface="Arial" pitchFamily="34" charset="0"/>
              </a:rPr>
              <a:t>Emma is conscious of it but she still believes she is doing what is best for Harriet.</a:t>
            </a:r>
          </a:p>
          <a:p>
            <a:pPr algn="just"/>
            <a:r>
              <a:rPr lang="en-SG" sz="1600" dirty="0" smtClean="0">
                <a:latin typeface="Arial" pitchFamily="34" charset="0"/>
                <a:cs typeface="Arial" pitchFamily="34" charset="0"/>
              </a:rPr>
              <a:t>Fatigued by the business of Harriet, the Martins, and Mr. Elton, Emma visits the </a:t>
            </a:r>
            <a:r>
              <a:rPr lang="en-SG" sz="1600" dirty="0" err="1" smtClean="0">
                <a:latin typeface="Arial" pitchFamily="34" charset="0"/>
                <a:cs typeface="Arial" pitchFamily="34" charset="0"/>
              </a:rPr>
              <a:t>Westons</a:t>
            </a:r>
            <a:r>
              <a:rPr lang="en-SG" sz="1600" dirty="0" smtClean="0">
                <a:latin typeface="Arial" pitchFamily="34" charset="0"/>
                <a:cs typeface="Arial" pitchFamily="34" charset="0"/>
              </a:rPr>
              <a:t>. </a:t>
            </a:r>
          </a:p>
          <a:p>
            <a:pPr algn="just"/>
            <a:r>
              <a:rPr lang="en-US" sz="1600" dirty="0" smtClean="0">
                <a:latin typeface="Arial" pitchFamily="34" charset="0"/>
                <a:cs typeface="Arial" pitchFamily="34" charset="0"/>
              </a:rPr>
              <a:t>Her spirits are revived by this meeting with Mr. and Mrs. Weston, who bring the news that Frank Churchill’s arrival is imminent. The following day, Emma unexpectedly meets Frank at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a:t>
            </a:r>
          </a:p>
          <a:p>
            <a:pPr algn="just"/>
            <a:r>
              <a:rPr lang="en-US" sz="1600" dirty="0" smtClean="0">
                <a:latin typeface="Arial" pitchFamily="34" charset="0"/>
                <a:cs typeface="Arial" pitchFamily="34" charset="0"/>
              </a:rPr>
              <a:t> S</a:t>
            </a:r>
            <a:r>
              <a:rPr lang="en-SG" sz="1600" dirty="0" smtClean="0">
                <a:latin typeface="Arial" pitchFamily="34" charset="0"/>
                <a:cs typeface="Arial" pitchFamily="34" charset="0"/>
              </a:rPr>
              <a:t>he is happy to meet Frank Churchill. </a:t>
            </a:r>
          </a:p>
          <a:p>
            <a:pPr algn="just"/>
            <a:r>
              <a:rPr lang="en-SG" sz="1600" dirty="0" smtClean="0">
                <a:latin typeface="Arial" pitchFamily="34" charset="0"/>
                <a:cs typeface="Arial" pitchFamily="34" charset="0"/>
              </a:rPr>
              <a:t>He is a very good looking man, and Emma immediately likes him, for he is quite charming and well spoken.</a:t>
            </a:r>
          </a:p>
          <a:p>
            <a:pPr algn="just"/>
            <a:r>
              <a:rPr lang="en-SG" sz="1600" dirty="0" smtClean="0">
                <a:latin typeface="Arial" pitchFamily="34" charset="0"/>
                <a:cs typeface="Arial" pitchFamily="34" charset="0"/>
              </a:rPr>
              <a:t>Emma, Mr. Woodhouse and the </a:t>
            </a:r>
            <a:r>
              <a:rPr lang="en-SG" sz="1600" dirty="0" err="1" smtClean="0">
                <a:latin typeface="Arial" pitchFamily="34" charset="0"/>
                <a:cs typeface="Arial" pitchFamily="34" charset="0"/>
              </a:rPr>
              <a:t>Westons</a:t>
            </a:r>
            <a:r>
              <a:rPr lang="en-SG" sz="1600" dirty="0" smtClean="0">
                <a:latin typeface="Arial" pitchFamily="34" charset="0"/>
                <a:cs typeface="Arial" pitchFamily="34" charset="0"/>
              </a:rPr>
              <a:t>  socialize with Frank Churchill, and Emma is pleased by the beginning of this acquaintance.</a:t>
            </a:r>
          </a:p>
          <a:p>
            <a:pPr algn="just"/>
            <a:r>
              <a:rPr lang="en-US" sz="1600" dirty="0" smtClean="0">
                <a:latin typeface="Arial" pitchFamily="34" charset="0"/>
                <a:cs typeface="Arial" pitchFamily="34" charset="0"/>
              </a:rPr>
              <a:t>Emma is also pleased to find that Frank has just the right compliment for everyone, especially Mrs. Weston, which pleases Emma. </a:t>
            </a:r>
          </a:p>
          <a:p>
            <a:pPr algn="just"/>
            <a:r>
              <a:rPr lang="en-US" sz="1600" dirty="0" smtClean="0">
                <a:latin typeface="Arial" pitchFamily="34" charset="0"/>
                <a:cs typeface="Arial" pitchFamily="34" charset="0"/>
              </a:rPr>
              <a:t>Emma can see that Mr. Weston hopes that she and Frank might form an attachment, and she wonders if the thought has occurred to Frank. When his father departs on an errand, Frank leaves to call on his acquaintance from Weymouth, Jane Fairfax.</a:t>
            </a: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23</a:t>
            </a:r>
            <a:endParaRPr lang="en-SG" sz="2800" dirty="0"/>
          </a:p>
        </p:txBody>
      </p:sp>
      <p:sp>
        <p:nvSpPr>
          <p:cNvPr id="3" name="Content Placeholder 2"/>
          <p:cNvSpPr>
            <a:spLocks noGrp="1"/>
          </p:cNvSpPr>
          <p:nvPr>
            <p:ph idx="1"/>
          </p:nvPr>
        </p:nvSpPr>
        <p:spPr>
          <a:xfrm>
            <a:off x="0" y="838200"/>
            <a:ext cx="6858000" cy="6019800"/>
          </a:xfrm>
        </p:spPr>
        <p:txBody>
          <a:bodyPr>
            <a:normAutofit/>
          </a:bodyPr>
          <a:lstStyle/>
          <a:p>
            <a:pPr algn="just"/>
            <a:r>
              <a:rPr lang="en-SG" sz="1800" dirty="0" smtClean="0">
                <a:latin typeface="Arial" pitchFamily="34" charset="0"/>
                <a:cs typeface="Arial" pitchFamily="34" charset="0"/>
              </a:rPr>
              <a:t>Frank Churchill's final arrival at Highbury reveals little substantial information about the young man, who still remains a mystery. </a:t>
            </a:r>
          </a:p>
          <a:p>
            <a:pPr algn="just"/>
            <a:r>
              <a:rPr lang="en-SG" sz="1800" dirty="0" smtClean="0">
                <a:latin typeface="Arial" pitchFamily="34" charset="0"/>
                <a:cs typeface="Arial" pitchFamily="34" charset="0"/>
              </a:rPr>
              <a:t>More significant is that, despite this lack of any more tangible information, Emma is quite pleased with Frank. She knows that she will like Frank at first sight, when he has had no opportunity to exhibit any personal qualities, positive or negative, and she takes every minor shading to his personality as an example of his excellence. The question arises is it the status of Frank Churchill that leads Emma to think positive about him?</a:t>
            </a:r>
          </a:p>
          <a:p>
            <a:pPr algn="just"/>
            <a:r>
              <a:rPr lang="en-SG" sz="1800" dirty="0" smtClean="0">
                <a:latin typeface="Arial" pitchFamily="34" charset="0"/>
                <a:cs typeface="Arial" pitchFamily="34" charset="0"/>
              </a:rPr>
              <a:t>In terms of plot development we can not say anything about the connection of Jane Fairfax and Frank Churchill later on, but Austen as a writer keeps on foreshadowing for later developments between the two characters.</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Autofit/>
          </a:bodyPr>
          <a:lstStyle/>
          <a:p>
            <a:r>
              <a:rPr lang="en-US" sz="2800" dirty="0" smtClean="0"/>
              <a:t> VOLUME 2, CHAPTER 24</a:t>
            </a:r>
            <a:endParaRPr lang="en-SG" sz="2800" dirty="0"/>
          </a:p>
        </p:txBody>
      </p:sp>
      <p:sp>
        <p:nvSpPr>
          <p:cNvPr id="3" name="Content Placeholder 2"/>
          <p:cNvSpPr>
            <a:spLocks noGrp="1"/>
          </p:cNvSpPr>
          <p:nvPr>
            <p:ph idx="1"/>
          </p:nvPr>
        </p:nvSpPr>
        <p:spPr>
          <a:xfrm>
            <a:off x="0" y="457200"/>
            <a:ext cx="7391400" cy="6400800"/>
          </a:xfrm>
        </p:spPr>
        <p:txBody>
          <a:bodyPr>
            <a:noAutofit/>
          </a:bodyPr>
          <a:lstStyle/>
          <a:p>
            <a:pPr algn="just"/>
            <a:r>
              <a:rPr lang="en-SG" sz="1800" dirty="0" smtClean="0">
                <a:latin typeface="Arial" pitchFamily="34" charset="0"/>
                <a:cs typeface="Arial" pitchFamily="34" charset="0"/>
              </a:rPr>
              <a:t> Frank Churchill and Mrs. Weston visit Emma.</a:t>
            </a:r>
          </a:p>
          <a:p>
            <a:pPr algn="just"/>
            <a:r>
              <a:rPr lang="en-US" sz="1800" dirty="0" smtClean="0">
                <a:latin typeface="Arial" pitchFamily="34" charset="0"/>
                <a:cs typeface="Arial" pitchFamily="34" charset="0"/>
              </a:rPr>
              <a:t>Emma is pleased by Frank’s warmth toward his stepmother. He seems genuinely interested in everything about </a:t>
            </a:r>
            <a:r>
              <a:rPr lang="en-US" sz="1800" dirty="0" err="1" smtClean="0">
                <a:latin typeface="Arial" pitchFamily="34" charset="0"/>
                <a:cs typeface="Arial" pitchFamily="34" charset="0"/>
              </a:rPr>
              <a:t>Highbury</a:t>
            </a:r>
            <a:r>
              <a:rPr lang="en-US" sz="1800" dirty="0" smtClean="0">
                <a:latin typeface="Arial" pitchFamily="34" charset="0"/>
                <a:cs typeface="Arial" pitchFamily="34" charset="0"/>
              </a:rPr>
              <a:t> as the three walk about the village, especially in the sites that are meaningful to his father. </a:t>
            </a:r>
          </a:p>
          <a:p>
            <a:pPr algn="just"/>
            <a:r>
              <a:rPr lang="en-SG" sz="1800" dirty="0" smtClean="0">
                <a:latin typeface="Arial" pitchFamily="34" charset="0"/>
                <a:cs typeface="Arial" pitchFamily="34" charset="0"/>
              </a:rPr>
              <a:t>When visiting the Crown Inn and seeing its ballroom, Frank suggests to Emma that she, with her resources, should hold dances there. </a:t>
            </a:r>
          </a:p>
          <a:p>
            <a:pPr algn="just"/>
            <a:r>
              <a:rPr lang="en-US" sz="1800" dirty="0" smtClean="0">
                <a:latin typeface="Arial" pitchFamily="34" charset="0"/>
                <a:cs typeface="Arial" pitchFamily="34" charset="0"/>
              </a:rPr>
              <a:t>They discuss Jane Fairfax. Frank says that he finds her unattractive and reserved. He thinks, however, that she is a talented musician and affirms that they saw a good deal of each other in Weymouth. </a:t>
            </a:r>
            <a:r>
              <a:rPr lang="en-SG" sz="1800" dirty="0" smtClean="0">
                <a:latin typeface="Arial" pitchFamily="34" charset="0"/>
                <a:cs typeface="Arial" pitchFamily="34" charset="0"/>
              </a:rPr>
              <a:t>Surprisingly, Frank disparages Jane Fairfax to Emma, who defends her. While they shop for gloves at Ford's, Frank tells Emma more about Jane Fairfax and how she is destined to be a teacher. </a:t>
            </a:r>
          </a:p>
          <a:p>
            <a:pPr algn="just"/>
            <a:r>
              <a:rPr lang="en-SG" sz="1800" dirty="0" smtClean="0">
                <a:latin typeface="Arial" pitchFamily="34" charset="0"/>
                <a:cs typeface="Arial" pitchFamily="34" charset="0"/>
              </a:rPr>
              <a:t>He even mentions Mr. Dixon. </a:t>
            </a:r>
            <a:r>
              <a:rPr lang="en-US" sz="1800" dirty="0" smtClean="0">
                <a:latin typeface="Arial" pitchFamily="34" charset="0"/>
                <a:cs typeface="Arial" pitchFamily="34" charset="0"/>
              </a:rPr>
              <a:t>Emma shares her theory about Jane and Mr. Dixon, which Frank seems to resist. But he tells Emma more about Jane Fairfax.</a:t>
            </a:r>
          </a:p>
          <a:p>
            <a:pPr algn="just"/>
            <a:r>
              <a:rPr lang="en-SG" sz="1800" dirty="0" smtClean="0">
                <a:latin typeface="Arial" pitchFamily="34" charset="0"/>
                <a:cs typeface="Arial" pitchFamily="34" charset="0"/>
              </a:rPr>
              <a:t>Emma is pleased to see Frank to be more moderate and warmer than she expected, and less a spoiled child of fortune. She believes that he </a:t>
            </a:r>
            <a:r>
              <a:rPr lang="en-US" sz="1800" dirty="0" smtClean="0">
                <a:latin typeface="Arial" pitchFamily="34" charset="0"/>
                <a:cs typeface="Arial" pitchFamily="34" charset="0"/>
              </a:rPr>
              <a:t>possesses his father’s warmth and sociability and is free from the proud airs one like him might acquire from the </a:t>
            </a:r>
            <a:r>
              <a:rPr lang="en-US" sz="1800" dirty="0" err="1" smtClean="0">
                <a:latin typeface="Arial" pitchFamily="34" charset="0"/>
                <a:cs typeface="Arial" pitchFamily="34" charset="0"/>
              </a:rPr>
              <a:t>Churchills</a:t>
            </a:r>
            <a:r>
              <a:rPr lang="en-US" sz="1800" dirty="0" smtClean="0">
                <a:latin typeface="Arial" pitchFamily="34" charset="0"/>
                <a:cs typeface="Arial" pitchFamily="34" charset="0"/>
              </a:rPr>
              <a:t>.</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dirty="0" smtClean="0"/>
              <a:t>Discussion Points: VOLUME 2, CHAPTER 24</a:t>
            </a:r>
            <a:endParaRPr lang="en-SG" sz="2800" dirty="0"/>
          </a:p>
        </p:txBody>
      </p:sp>
      <p:sp>
        <p:nvSpPr>
          <p:cNvPr id="3" name="Content Placeholder 2"/>
          <p:cNvSpPr>
            <a:spLocks noGrp="1"/>
          </p:cNvSpPr>
          <p:nvPr>
            <p:ph idx="1"/>
          </p:nvPr>
        </p:nvSpPr>
        <p:spPr>
          <a:xfrm>
            <a:off x="228600" y="914400"/>
            <a:ext cx="6477000" cy="5791200"/>
          </a:xfrm>
        </p:spPr>
        <p:txBody>
          <a:bodyPr>
            <a:normAutofit fontScale="55000" lnSpcReduction="20000"/>
          </a:bodyPr>
          <a:lstStyle/>
          <a:p>
            <a:pPr algn="just"/>
            <a:r>
              <a:rPr lang="en-SG" b="1" dirty="0" smtClean="0">
                <a:solidFill>
                  <a:srgbClr val="FF0000"/>
                </a:solidFill>
                <a:latin typeface="Arial" pitchFamily="34" charset="0"/>
                <a:cs typeface="Arial" pitchFamily="34" charset="0"/>
              </a:rPr>
              <a:t>Frank Churchill’s character:</a:t>
            </a:r>
          </a:p>
          <a:p>
            <a:pPr algn="just"/>
            <a:r>
              <a:rPr lang="en-SG" dirty="0" smtClean="0">
                <a:latin typeface="Arial" pitchFamily="34" charset="0"/>
                <a:cs typeface="Arial" pitchFamily="34" charset="0"/>
              </a:rPr>
              <a:t>More complicated than Emma originally imagined</a:t>
            </a:r>
          </a:p>
          <a:p>
            <a:pPr algn="just"/>
            <a:r>
              <a:rPr lang="en-SG" dirty="0" smtClean="0">
                <a:latin typeface="Arial" pitchFamily="34" charset="0"/>
                <a:cs typeface="Arial" pitchFamily="34" charset="0"/>
              </a:rPr>
              <a:t>More sophisticated</a:t>
            </a:r>
          </a:p>
          <a:p>
            <a:pPr algn="just"/>
            <a:r>
              <a:rPr lang="en-SG" dirty="0" smtClean="0">
                <a:latin typeface="Arial" pitchFamily="34" charset="0"/>
                <a:cs typeface="Arial" pitchFamily="34" charset="0"/>
              </a:rPr>
              <a:t>More interested in his family and Highbury society</a:t>
            </a:r>
          </a:p>
          <a:p>
            <a:pPr algn="just"/>
            <a:r>
              <a:rPr lang="en-SG" dirty="0" smtClean="0">
                <a:latin typeface="Arial" pitchFamily="34" charset="0"/>
                <a:cs typeface="Arial" pitchFamily="34" charset="0"/>
              </a:rPr>
              <a:t>More intelligent and engaging</a:t>
            </a:r>
          </a:p>
          <a:p>
            <a:pPr algn="just"/>
            <a:r>
              <a:rPr lang="en-SG" dirty="0" smtClean="0">
                <a:latin typeface="Arial" pitchFamily="34" charset="0"/>
                <a:cs typeface="Arial" pitchFamily="34" charset="0"/>
              </a:rPr>
              <a:t>More warm and pleasant</a:t>
            </a:r>
          </a:p>
          <a:p>
            <a:pPr algn="just"/>
            <a:endParaRPr lang="en-SG" dirty="0" smtClean="0">
              <a:latin typeface="Arial" pitchFamily="34" charset="0"/>
              <a:cs typeface="Arial" pitchFamily="34" charset="0"/>
            </a:endParaRPr>
          </a:p>
          <a:p>
            <a:pPr algn="just"/>
            <a:r>
              <a:rPr lang="en-SG" dirty="0" smtClean="0">
                <a:latin typeface="Arial" pitchFamily="34" charset="0"/>
                <a:cs typeface="Arial" pitchFamily="34" charset="0"/>
              </a:rPr>
              <a:t>The question is whether it is Emma’s perspective or reality?</a:t>
            </a:r>
          </a:p>
          <a:p>
            <a:pPr algn="just"/>
            <a:r>
              <a:rPr lang="en-SG" dirty="0" smtClean="0">
                <a:latin typeface="Arial" pitchFamily="34" charset="0"/>
                <a:cs typeface="Arial" pitchFamily="34" charset="0"/>
              </a:rPr>
              <a:t>Frank’s attitude towards Emma also seems to echo Mr. Elton's earlier manipulation of Emma. Frank Churchill flatters her vanity, but in a more subtle way, by disparaging the one person for whom Emma holds any jealousy.</a:t>
            </a:r>
          </a:p>
          <a:p>
            <a:pPr algn="just"/>
            <a:r>
              <a:rPr lang="en-SG" dirty="0" smtClean="0">
                <a:latin typeface="Arial" pitchFamily="34" charset="0"/>
                <a:cs typeface="Arial" pitchFamily="34" charset="0"/>
              </a:rPr>
              <a:t>Also, Frank Churchill's comments seem to presume a knowledge of Jane Fairfax that goes beyond mild acquaintance. Earlier comments connecting the two indicated that they had met each other only briefly, but Frank Churchill knows a considerable deal about Jane Fairfax, even the gossip about Mr. Dixon. This foreshadows later developments: what does Frank know about Jane Fairfax, and how does he know it?</a:t>
            </a:r>
          </a:p>
          <a:p>
            <a:pPr algn="just"/>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Discussion Points: VOLUME 2, CHAPTER 22- 24, Overall</a:t>
            </a:r>
            <a:endParaRPr lang="en-US" sz="2800" dirty="0"/>
          </a:p>
        </p:txBody>
      </p:sp>
      <p:sp>
        <p:nvSpPr>
          <p:cNvPr id="3" name="Content Placeholder 2"/>
          <p:cNvSpPr>
            <a:spLocks noGrp="1"/>
          </p:cNvSpPr>
          <p:nvPr>
            <p:ph idx="1"/>
          </p:nvPr>
        </p:nvSpPr>
        <p:spPr>
          <a:xfrm>
            <a:off x="0" y="685800"/>
            <a:ext cx="7162800" cy="6172200"/>
          </a:xfrm>
        </p:spPr>
        <p:txBody>
          <a:bodyPr>
            <a:noAutofit/>
          </a:bodyPr>
          <a:lstStyle/>
          <a:p>
            <a:pPr algn="just"/>
            <a:r>
              <a:rPr lang="en-US" sz="1600" dirty="0" smtClean="0">
                <a:latin typeface="Arial" pitchFamily="34" charset="0"/>
                <a:cs typeface="Arial" pitchFamily="34" charset="0"/>
              </a:rPr>
              <a:t>As Emma had predicted in her argument with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Frank has a talent for guessing which line of conversation and compliment will please each person, and Frank tailors his behavior accordingly. Remembering Mr. </a:t>
            </a:r>
            <a:r>
              <a:rPr lang="en-US" sz="1600" dirty="0" err="1" smtClean="0">
                <a:latin typeface="Arial" pitchFamily="34" charset="0"/>
                <a:cs typeface="Arial" pitchFamily="34" charset="0"/>
              </a:rPr>
              <a:t>Knightley’s</a:t>
            </a:r>
            <a:r>
              <a:rPr lang="en-US" sz="1600" dirty="0" smtClean="0">
                <a:latin typeface="Arial" pitchFamily="34" charset="0"/>
                <a:cs typeface="Arial" pitchFamily="34" charset="0"/>
              </a:rPr>
              <a:t> initial distaste for Frank’s demeanor, we wonder if Frank’s talent at compliments is altogether as admirable as it seems. Though Emma may be skeptical of Frank’s remarks, she gives him the benefit of the doubt because she believes he has a kind nature and is impressed by his speech. She recognizes that Frank’s compliments to Mr. and Mrs. Weston are exaggerated, but Emma believes they express genuine gratitude and affection and forgives his exaggeration because it stems from his honorable desire to please. When Frank claims that he has always longed to come to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Emma wonders why he has not come sooner, but she dismisses her skepticism by concluding, “[I]f it were a falsehood, it was a pleasant one, and pleasantly handled.”</a:t>
            </a: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228600" y="762000"/>
            <a:ext cx="6629400" cy="5364163"/>
          </a:xfrm>
        </p:spPr>
        <p:txBody>
          <a:bodyPr>
            <a:normAutofit/>
          </a:bodyPr>
          <a:lstStyle/>
          <a:p>
            <a:pPr algn="just">
              <a:buNone/>
            </a:pPr>
            <a:r>
              <a:rPr lang="en-US" sz="1800" b="1" dirty="0" smtClean="0">
                <a:solidFill>
                  <a:srgbClr val="FF0000"/>
                </a:solidFill>
                <a:latin typeface="Arial" pitchFamily="34" charset="0"/>
                <a:cs typeface="Arial" pitchFamily="34" charset="0"/>
              </a:rPr>
              <a:t>Confusion about Frank Churchill and Jane Fairfax:</a:t>
            </a:r>
          </a:p>
          <a:p>
            <a:pPr algn="just"/>
            <a:r>
              <a:rPr lang="en-US" sz="1800" dirty="0" smtClean="0">
                <a:latin typeface="Arial" pitchFamily="34" charset="0"/>
                <a:cs typeface="Arial" pitchFamily="34" charset="0"/>
              </a:rPr>
              <a:t>Frank’s inconsistent attitude toward Jane Fairfax is the most confusing part of his behavior. An alert reader will suspect that something unusual has passed between Frank and Jane, but it is only on a second reading that we recognize Frank’s behavior as a complicated mixture of honesty and outright deception, vulnerability and manipulation. At this point, he is a good enough liar to fool Emma. At first Frank seems in a rush to visit Jane, but then he is surprisingly willing to postpone the visit. He is unexpectedly firm in refusing the assistance of Mr. </a:t>
            </a:r>
            <a:r>
              <a:rPr lang="en-US" sz="1800" dirty="0" err="1" smtClean="0">
                <a:latin typeface="Arial" pitchFamily="34" charset="0"/>
                <a:cs typeface="Arial" pitchFamily="34" charset="0"/>
              </a:rPr>
              <a:t>Woodhouse’s</a:t>
            </a:r>
            <a:r>
              <a:rPr lang="en-US" sz="1800" dirty="0" smtClean="0">
                <a:latin typeface="Arial" pitchFamily="34" charset="0"/>
                <a:cs typeface="Arial" pitchFamily="34" charset="0"/>
              </a:rPr>
              <a:t> servant in finding her house, and his insistence on Jane’s unattractiveness is uncharacteristically rude. He attempts to avoid Emma’s question about his relationship to Jane by ducking into a store, but then he himself returns to the subject.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just"/>
            <a:r>
              <a:rPr lang="en-US" sz="2800" b="1" dirty="0" smtClean="0">
                <a:solidFill>
                  <a:srgbClr val="FF0000"/>
                </a:solidFill>
              </a:rPr>
              <a:t>Text from Chapter 24: About Jane Fairfax</a:t>
            </a:r>
            <a:endParaRPr lang="en-US" sz="2800" b="1" dirty="0">
              <a:solidFill>
                <a:srgbClr val="FF0000"/>
              </a:solidFill>
            </a:endParaRPr>
          </a:p>
        </p:txBody>
      </p:sp>
      <p:sp>
        <p:nvSpPr>
          <p:cNvPr id="3" name="Content Placeholder 2"/>
          <p:cNvSpPr>
            <a:spLocks noGrp="1"/>
          </p:cNvSpPr>
          <p:nvPr>
            <p:ph idx="1"/>
          </p:nvPr>
        </p:nvSpPr>
        <p:spPr>
          <a:xfrm>
            <a:off x="152400" y="838200"/>
            <a:ext cx="6629400" cy="5638800"/>
          </a:xfrm>
        </p:spPr>
        <p:txBody>
          <a:bodyPr>
            <a:noAutofit/>
          </a:bodyPr>
          <a:lstStyle/>
          <a:p>
            <a:pPr algn="just"/>
            <a:r>
              <a:rPr lang="en-US" sz="1800" dirty="0" smtClean="0">
                <a:latin typeface="Arial" pitchFamily="34" charset="0"/>
                <a:cs typeface="Arial" pitchFamily="34" charset="0"/>
              </a:rPr>
              <a:t>"And how did you think Miss Fairfax looking?"</a:t>
            </a:r>
          </a:p>
          <a:p>
            <a:pPr algn="just">
              <a:buNone/>
            </a:pPr>
            <a:r>
              <a:rPr lang="en-US" sz="1800" dirty="0" smtClean="0">
                <a:latin typeface="Arial" pitchFamily="34" charset="0"/>
                <a:cs typeface="Arial" pitchFamily="34" charset="0"/>
              </a:rPr>
              <a:t>	"Ill, very ill—that is, if a young lady can ever be allowed to look ill. But the expression is hardly admissible, Mrs. Weston, is it? Ladies can never look ill. And, seriously, Miss Fairfax is naturally so pale, as almost always to give the appearance of ill health.— A most deplorable want of complexion."</a:t>
            </a:r>
          </a:p>
          <a:p>
            <a:pPr algn="just">
              <a:buNone/>
            </a:pPr>
            <a:r>
              <a:rPr lang="en-US" sz="1800" dirty="0" smtClean="0">
                <a:latin typeface="Arial" pitchFamily="34" charset="0"/>
                <a:cs typeface="Arial" pitchFamily="34" charset="0"/>
              </a:rPr>
              <a:t>	Emma would not agree to this, and began a warm </a:t>
            </a:r>
            <a:r>
              <a:rPr lang="en-US" sz="1800" dirty="0" err="1" smtClean="0">
                <a:latin typeface="Arial" pitchFamily="34" charset="0"/>
                <a:cs typeface="Arial" pitchFamily="34" charset="0"/>
              </a:rPr>
              <a:t>defence</a:t>
            </a:r>
            <a:r>
              <a:rPr lang="en-US" sz="1800" dirty="0" smtClean="0">
                <a:latin typeface="Arial" pitchFamily="34" charset="0"/>
                <a:cs typeface="Arial" pitchFamily="34" charset="0"/>
              </a:rPr>
              <a:t> of Miss Fairfax's complexion. "It was certainly never brilliant, but she would not allow it to have a sickly hue in general; and there was a softness and delicacy in her skin which gave peculiar elegance to the character of her face." He listened with all due deference; acknowledged that he had heard many people say the same—but yet he must confess, that to him nothing could make amends for the want of the fine glow of health. Where features were indifferent, a fine complexion gave beauty to them all; and where they were good, the effect was—fortunately he need not attempt to describe what the effect was.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Cont… </a:t>
            </a:r>
            <a:r>
              <a:rPr lang="en-US" sz="2800" b="1" dirty="0" smtClean="0">
                <a:solidFill>
                  <a:srgbClr val="FF0000"/>
                </a:solidFill>
              </a:rPr>
              <a:t>Text from Chapter 24: About Jane Fairfax</a:t>
            </a:r>
            <a:endParaRPr lang="en-US" sz="2800" dirty="0"/>
          </a:p>
        </p:txBody>
      </p:sp>
      <p:sp>
        <p:nvSpPr>
          <p:cNvPr id="3" name="Content Placeholder 2"/>
          <p:cNvSpPr>
            <a:spLocks noGrp="1"/>
          </p:cNvSpPr>
          <p:nvPr>
            <p:ph idx="1"/>
          </p:nvPr>
        </p:nvSpPr>
        <p:spPr>
          <a:xfrm>
            <a:off x="457200" y="1600200"/>
            <a:ext cx="6553200" cy="4525963"/>
          </a:xfrm>
        </p:spPr>
        <p:txBody>
          <a:bodyPr>
            <a:normAutofit/>
          </a:bodyPr>
          <a:lstStyle/>
          <a:p>
            <a:pPr algn="just"/>
            <a:r>
              <a:rPr lang="en-US" sz="1800" smtClean="0">
                <a:latin typeface="Arial" pitchFamily="34" charset="0"/>
                <a:cs typeface="Arial" pitchFamily="34" charset="0"/>
              </a:rPr>
              <a:t>—</a:t>
            </a:r>
            <a:r>
              <a:rPr lang="en-US" sz="1800" dirty="0" smtClean="0">
                <a:latin typeface="Arial" pitchFamily="34" charset="0"/>
                <a:cs typeface="Arial" pitchFamily="34" charset="0"/>
              </a:rPr>
              <a:t>fortunately he need not attempt to describe what the effect was. "Well," said Emma, "there is no disputing about taste.—At least you admire her except her complexion.“ He shook his head and laughed.—"I cannot separate Miss Fairfax and her complexion."</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400" b="1" dirty="0" smtClean="0">
                <a:solidFill>
                  <a:srgbClr val="FF0000"/>
                </a:solidFill>
              </a:rPr>
              <a:t>Some more Text about Jane Fairfax</a:t>
            </a:r>
            <a:endParaRPr lang="en-US" sz="2400" b="1" dirty="0">
              <a:solidFill>
                <a:srgbClr val="FF0000"/>
              </a:solidFill>
            </a:endParaRPr>
          </a:p>
        </p:txBody>
      </p:sp>
      <p:sp>
        <p:nvSpPr>
          <p:cNvPr id="3" name="Content Placeholder 2"/>
          <p:cNvSpPr>
            <a:spLocks noGrp="1"/>
          </p:cNvSpPr>
          <p:nvPr>
            <p:ph idx="1"/>
          </p:nvPr>
        </p:nvSpPr>
        <p:spPr>
          <a:xfrm>
            <a:off x="228600" y="762000"/>
            <a:ext cx="6629400" cy="6096000"/>
          </a:xfrm>
        </p:spPr>
        <p:txBody>
          <a:bodyPr>
            <a:noAutofit/>
          </a:bodyPr>
          <a:lstStyle/>
          <a:p>
            <a:pPr algn="just"/>
            <a:r>
              <a:rPr lang="en-US" sz="1600" dirty="0" smtClean="0">
                <a:latin typeface="Arial" pitchFamily="34" charset="0"/>
                <a:cs typeface="Arial" pitchFamily="34" charset="0"/>
              </a:rPr>
              <a:t>"Did you ever hear the young lady we were speaking of, play?" said Frank Churchill. "Ever hear her!" repeated Emma. "You forget how much she belongs to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I have heard her every year of our lives since we both began. She plays charmingly.“ "You think so, do you?—I wanted the opinion of some one who could really judge. She appeared to me to play well, that is, with considerable taste, but I know nothing of the matter myself.— I am excessively fond of music, but without the smallest skill or right of judging of any body's performance.—I have been used to hear </a:t>
            </a:r>
            <a:r>
              <a:rPr lang="en-US" sz="1600" dirty="0" err="1" smtClean="0">
                <a:latin typeface="Arial" pitchFamily="34" charset="0"/>
                <a:cs typeface="Arial" pitchFamily="34" charset="0"/>
              </a:rPr>
              <a:t>her's</a:t>
            </a:r>
            <a:r>
              <a:rPr lang="en-US" sz="1600" dirty="0" smtClean="0">
                <a:latin typeface="Arial" pitchFamily="34" charset="0"/>
                <a:cs typeface="Arial" pitchFamily="34" charset="0"/>
              </a:rPr>
              <a:t> admired; and I remember one proof of her being thought to play well:—a man, a very musical man, and in love with another woman—engaged to her—on the point of marriage—would yet never ask that other woman to sit down to the instrument, if the lady in question could sit down instead—never seemed to like to hear one if he could hear the other. That, I thought, in a man of known musical talent, was some proof.“ "Proof indeed!" said Emma, highly amused.—"Mr. Dixon is very musical, is he? We shall know more about them all, in half an hour, from you, than Miss Fairfax would have vouchsafed in half a year.“ "Yes, Mr. Dixon and Miss Campbell were the persons; and I thought it a very strong proof.“ "Certainly—very strong it was; to own the truth, a great deal stronger than, if </a:t>
            </a:r>
            <a:r>
              <a:rPr lang="en-US" sz="1600" i="1" dirty="0" smtClean="0">
                <a:latin typeface="Arial" pitchFamily="34" charset="0"/>
                <a:cs typeface="Arial" pitchFamily="34" charset="0"/>
              </a:rPr>
              <a:t>I had been </a:t>
            </a:r>
            <a:r>
              <a:rPr lang="en-US" sz="1600" dirty="0" smtClean="0">
                <a:latin typeface="Arial" pitchFamily="34" charset="0"/>
                <a:cs typeface="Arial" pitchFamily="34" charset="0"/>
              </a:rPr>
              <a:t>Miss Campbell, would have been at all agreeable to me. I could not excuse a man's having</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pPr algn="l"/>
            <a:r>
              <a:rPr lang="en-US" sz="2400" dirty="0" smtClean="0">
                <a:solidFill>
                  <a:srgbClr val="FF0000"/>
                </a:solidFill>
              </a:rPr>
              <a:t>Cont… Text</a:t>
            </a:r>
            <a:endParaRPr lang="en-US" sz="2400" dirty="0">
              <a:solidFill>
                <a:srgbClr val="FF0000"/>
              </a:solidFill>
            </a:endParaRPr>
          </a:p>
        </p:txBody>
      </p:sp>
      <p:sp>
        <p:nvSpPr>
          <p:cNvPr id="3" name="Content Placeholder 2"/>
          <p:cNvSpPr>
            <a:spLocks noGrp="1"/>
          </p:cNvSpPr>
          <p:nvPr>
            <p:ph idx="1"/>
          </p:nvPr>
        </p:nvSpPr>
        <p:spPr>
          <a:xfrm>
            <a:off x="457200" y="762000"/>
            <a:ext cx="6400800" cy="5364163"/>
          </a:xfrm>
        </p:spPr>
        <p:txBody>
          <a:bodyPr>
            <a:normAutofit fontScale="55000" lnSpcReduction="20000"/>
          </a:bodyPr>
          <a:lstStyle/>
          <a:p>
            <a:pPr algn="just"/>
            <a:r>
              <a:rPr lang="en-US" dirty="0" smtClean="0">
                <a:latin typeface="Arial" pitchFamily="34" charset="0"/>
                <a:cs typeface="Arial" pitchFamily="34" charset="0"/>
              </a:rPr>
              <a:t>more music than love—more ear than eye—a more acute sensibility to fine sounds than to my feelings. How did Miss Campbell appear to like it?"</a:t>
            </a:r>
          </a:p>
          <a:p>
            <a:pPr algn="just">
              <a:buNone/>
            </a:pPr>
            <a:r>
              <a:rPr lang="en-US" dirty="0" smtClean="0">
                <a:latin typeface="Arial" pitchFamily="34" charset="0"/>
                <a:cs typeface="Arial" pitchFamily="34" charset="0"/>
              </a:rPr>
              <a:t>	"It was her very particular friend, you know.“ "Poor comfort!" said Emma, laughing. "One would rather have a stranger preferred than one's very particular friend—with a stranger it might not recur again—but the misery of having a very particular friend always at hand, to do every thing better than one does oneself!— Poor Mrs. Dixon! Well, I am glad she is gone to settle in Ireland.“ "You are right. It was not very flattering to Miss Campbell; but she really did not seem to feel it.“ "So much the better—or so much the worse:—I do not know which. But be it sweetness or be it stupidity in her—quickness of friendship, or </a:t>
            </a:r>
            <a:r>
              <a:rPr lang="en-US" dirty="0" err="1" smtClean="0">
                <a:latin typeface="Arial" pitchFamily="34" charset="0"/>
                <a:cs typeface="Arial" pitchFamily="34" charset="0"/>
              </a:rPr>
              <a:t>dulness</a:t>
            </a:r>
            <a:r>
              <a:rPr lang="en-US" dirty="0" smtClean="0">
                <a:latin typeface="Arial" pitchFamily="34" charset="0"/>
                <a:cs typeface="Arial" pitchFamily="34" charset="0"/>
              </a:rPr>
              <a:t> of feeling—there was one person, I think, who must have felt it: Miss Fairfax herself. She must have felt the improper and dangerous distinction.“ "As to that—I do not—"Oh! do not imagine that I expect an account of Miss Fairfax's sensations from you, or from any body else. They are known to no human being, I guess, but herself. But if she continued to play whenever she was asked by Mr. Dixon, one may guess what one </a:t>
            </a:r>
            <a:r>
              <a:rPr lang="en-US" dirty="0" err="1" smtClean="0">
                <a:latin typeface="Arial" pitchFamily="34" charset="0"/>
                <a:cs typeface="Arial" pitchFamily="34" charset="0"/>
              </a:rPr>
              <a:t>chuses</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pPr algn="l"/>
            <a:r>
              <a:rPr lang="en-US" sz="2400" b="1" dirty="0" smtClean="0">
                <a:solidFill>
                  <a:srgbClr val="FF0000"/>
                </a:solidFill>
              </a:rPr>
              <a:t>Cont… TEXT</a:t>
            </a:r>
            <a:endParaRPr lang="en-US" sz="2400" b="1" dirty="0">
              <a:solidFill>
                <a:srgbClr val="FF0000"/>
              </a:solidFill>
            </a:endParaRPr>
          </a:p>
        </p:txBody>
      </p:sp>
      <p:sp>
        <p:nvSpPr>
          <p:cNvPr id="3" name="Content Placeholder 2"/>
          <p:cNvSpPr>
            <a:spLocks noGrp="1"/>
          </p:cNvSpPr>
          <p:nvPr>
            <p:ph idx="1"/>
          </p:nvPr>
        </p:nvSpPr>
        <p:spPr>
          <a:xfrm>
            <a:off x="0" y="990600"/>
            <a:ext cx="6629400" cy="5287963"/>
          </a:xfrm>
        </p:spPr>
        <p:txBody>
          <a:bodyPr>
            <a:normAutofit/>
          </a:bodyPr>
          <a:lstStyle/>
          <a:p>
            <a:pPr algn="just"/>
            <a:r>
              <a:rPr lang="en-US" sz="2000" dirty="0" smtClean="0">
                <a:latin typeface="Arial" pitchFamily="34" charset="0"/>
                <a:cs typeface="Arial" pitchFamily="34" charset="0"/>
              </a:rPr>
              <a:t>"There appeared such a perfectly good understanding among them all—" he began rather quickly, but checking himself, added, "however, it is impossible for me to say on what terms they really were—how it might all be behind the scenes. I can only say that there was smoothness outwardly. But you, who have known Miss Fairfax from a child, must be a better judge of her character, and of how she is likely to conduct herself in critical situations, than I can be."</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t> VOLUME 2, CHAPTER 25</a:t>
            </a:r>
            <a:endParaRPr lang="en-SG" sz="2800" dirty="0"/>
          </a:p>
        </p:txBody>
      </p:sp>
      <p:sp>
        <p:nvSpPr>
          <p:cNvPr id="3" name="Content Placeholder 2"/>
          <p:cNvSpPr>
            <a:spLocks noGrp="1"/>
          </p:cNvSpPr>
          <p:nvPr>
            <p:ph idx="1"/>
          </p:nvPr>
        </p:nvSpPr>
        <p:spPr>
          <a:xfrm>
            <a:off x="0" y="914400"/>
            <a:ext cx="6781800" cy="5440363"/>
          </a:xfrm>
        </p:spPr>
        <p:txBody>
          <a:bodyPr>
            <a:normAutofit/>
          </a:bodyPr>
          <a:lstStyle/>
          <a:p>
            <a:pPr algn="just"/>
            <a:r>
              <a:rPr lang="en-SG" sz="1800" dirty="0" smtClean="0">
                <a:latin typeface="Arial" pitchFamily="34" charset="0"/>
                <a:cs typeface="Arial" pitchFamily="34" charset="0"/>
              </a:rPr>
              <a:t>Emma's good opinion of Frank Churchill is shaken when she hears that he has gone to London simply to get a haircut. </a:t>
            </a:r>
          </a:p>
          <a:p>
            <a:pPr algn="just"/>
            <a:r>
              <a:rPr lang="en-SG" sz="1800" dirty="0" smtClean="0">
                <a:latin typeface="Arial" pitchFamily="34" charset="0"/>
                <a:cs typeface="Arial" pitchFamily="34" charset="0"/>
              </a:rPr>
              <a:t>The Coles, a family of low origin involved in trade, invite the better families of Highbury to dine with them. </a:t>
            </a:r>
          </a:p>
          <a:p>
            <a:pPr algn="just"/>
            <a:r>
              <a:rPr lang="en-SG" sz="1800" dirty="0" smtClean="0">
                <a:latin typeface="Arial" pitchFamily="34" charset="0"/>
                <a:cs typeface="Arial" pitchFamily="34" charset="0"/>
              </a:rPr>
              <a:t>Emma thinks that this is an affront to her high place in society ­ she should decide her social circle and not have it decided for her.</a:t>
            </a:r>
          </a:p>
          <a:p>
            <a:pPr algn="just"/>
            <a:r>
              <a:rPr lang="en-US" sz="1800" dirty="0" smtClean="0">
                <a:latin typeface="Arial" pitchFamily="34" charset="0"/>
                <a:cs typeface="Arial" pitchFamily="34" charset="0"/>
              </a:rPr>
              <a:t>However,  when everyone except the </a:t>
            </a:r>
            <a:r>
              <a:rPr lang="en-US" sz="1800" dirty="0" err="1" smtClean="0">
                <a:latin typeface="Arial" pitchFamily="34" charset="0"/>
                <a:cs typeface="Arial" pitchFamily="34" charset="0"/>
              </a:rPr>
              <a:t>Woodhouses</a:t>
            </a:r>
            <a:r>
              <a:rPr lang="en-US" sz="1800" dirty="0" smtClean="0">
                <a:latin typeface="Arial" pitchFamily="34" charset="0"/>
                <a:cs typeface="Arial" pitchFamily="34" charset="0"/>
              </a:rPr>
              <a:t> receives an invitation to a dinner party at the Coles’ home, Emma feels left out.  When an invitation arrives, she decides to accept it.</a:t>
            </a:r>
          </a:p>
          <a:p>
            <a:pPr algn="just"/>
            <a:r>
              <a:rPr lang="en-US" sz="1800" dirty="0" smtClean="0">
                <a:latin typeface="Arial" pitchFamily="34" charset="0"/>
                <a:cs typeface="Arial" pitchFamily="34" charset="0"/>
              </a:rPr>
              <a:t>(Let us read the opening text of this chapter about Frank Churchill.)</a:t>
            </a:r>
          </a:p>
          <a:p>
            <a:pPr algn="just">
              <a:buNone/>
            </a:pPr>
            <a:endParaRPr lang="en-US"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Opening text of chapter 25</a:t>
            </a:r>
            <a:endParaRPr lang="en-US" sz="2800" dirty="0"/>
          </a:p>
        </p:txBody>
      </p:sp>
      <p:sp>
        <p:nvSpPr>
          <p:cNvPr id="3" name="Content Placeholder 2"/>
          <p:cNvSpPr>
            <a:spLocks noGrp="1"/>
          </p:cNvSpPr>
          <p:nvPr>
            <p:ph idx="1"/>
          </p:nvPr>
        </p:nvSpPr>
        <p:spPr>
          <a:xfrm>
            <a:off x="457200" y="914400"/>
            <a:ext cx="6172200" cy="5943600"/>
          </a:xfrm>
        </p:spPr>
        <p:txBody>
          <a:bodyPr>
            <a:normAutofit fontScale="55000" lnSpcReduction="20000"/>
          </a:bodyPr>
          <a:lstStyle/>
          <a:p>
            <a:pPr algn="just">
              <a:buNone/>
            </a:pPr>
            <a:r>
              <a:rPr lang="en-US" b="1" dirty="0" smtClean="0">
                <a:solidFill>
                  <a:srgbClr val="FF0000"/>
                </a:solidFill>
                <a:latin typeface="Arial" pitchFamily="34" charset="0"/>
                <a:cs typeface="Arial" pitchFamily="34" charset="0"/>
              </a:rPr>
              <a:t>TEXT:</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Emma's very good opinion of Frank Churchill was a little shaken the following day, by hearing that he was gone off to London, merely to have his hair cut. A sudden freak seemed to have seized him at breakfast, and he had sent for a chaise and set off, intending to return to dinner, but with no more important view that appeared than having his hair cut. There was certainly no harm in his travelling sixteen miles twice over on such an errand; but there was an air of foppery and nonsense in it which she could not approve. It did not accord with the rationality of plan, the moderation in expense, or even the unselfish warmth of heart, which she had believed herself to discern in him yesterday. Vanity, extravagance, love of change, restlessness of temper, which must be doing something, good or bad; heedlessness as to the pleasure of his father and Mrs. Weston, indifferent as to how his conduct might appear in general; he became liable to all these charges. His father only called him a coxcomb, and thought it a very good story; but that Mrs. Weston did not like it, was clear enough, by her passing it over as quickly as possible, and making no other comment than that "all young people would have their little whims."</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25</a:t>
            </a:r>
            <a:endParaRPr lang="en-SG" sz="2800" dirty="0"/>
          </a:p>
        </p:txBody>
      </p:sp>
      <p:sp>
        <p:nvSpPr>
          <p:cNvPr id="3" name="Content Placeholder 2"/>
          <p:cNvSpPr>
            <a:spLocks noGrp="1"/>
          </p:cNvSpPr>
          <p:nvPr>
            <p:ph idx="1"/>
          </p:nvPr>
        </p:nvSpPr>
        <p:spPr>
          <a:xfrm>
            <a:off x="0" y="762000"/>
            <a:ext cx="7315200" cy="5364163"/>
          </a:xfrm>
        </p:spPr>
        <p:txBody>
          <a:bodyPr>
            <a:normAutofit/>
          </a:bodyPr>
          <a:lstStyle/>
          <a:p>
            <a:pPr algn="just">
              <a:buNone/>
            </a:pPr>
            <a:r>
              <a:rPr lang="en-SG" sz="1800" b="1" dirty="0" smtClean="0">
                <a:solidFill>
                  <a:srgbClr val="FF0000"/>
                </a:solidFill>
                <a:latin typeface="Arial" pitchFamily="34" charset="0"/>
                <a:cs typeface="Arial" pitchFamily="34" charset="0"/>
              </a:rPr>
              <a:t>Theme of Self Deception:</a:t>
            </a:r>
          </a:p>
          <a:p>
            <a:pPr algn="just"/>
            <a:r>
              <a:rPr lang="en-SG" sz="1800" dirty="0" smtClean="0">
                <a:latin typeface="Arial" pitchFamily="34" charset="0"/>
                <a:cs typeface="Arial" pitchFamily="34" charset="0"/>
              </a:rPr>
              <a:t>Frank Churchill's trip to London for a haircut reveals a suspicious arrogance. In the nineteenth century England travelling is not that easy, yet a visit to London for a mere haircut is of course a waste of time and resources.</a:t>
            </a:r>
          </a:p>
          <a:p>
            <a:pPr algn="just"/>
            <a:r>
              <a:rPr lang="en-SG" sz="1800" dirty="0" smtClean="0">
                <a:latin typeface="Arial" pitchFamily="34" charset="0"/>
                <a:cs typeface="Arial" pitchFamily="34" charset="0"/>
              </a:rPr>
              <a:t>However, when it comes to Emma’s reaction, she thinks only slightly less of him for it. </a:t>
            </a:r>
          </a:p>
          <a:p>
            <a:pPr algn="just"/>
            <a:r>
              <a:rPr lang="en-SG" sz="1800" dirty="0" smtClean="0">
                <a:latin typeface="Arial" pitchFamily="34" charset="0"/>
                <a:cs typeface="Arial" pitchFamily="34" charset="0"/>
              </a:rPr>
              <a:t>In fact she has made up her mind that she would like him, and perhaps marry him, far before she actually met him, and vain, indulgent actions such as this are ignored. </a:t>
            </a:r>
          </a:p>
          <a:p>
            <a:pPr algn="just"/>
            <a:r>
              <a:rPr lang="en-SG" sz="1800" dirty="0" smtClean="0">
                <a:latin typeface="Arial" pitchFamily="34" charset="0"/>
                <a:cs typeface="Arial" pitchFamily="34" charset="0"/>
              </a:rPr>
              <a:t>This self deception on the part of Emma is nothing new, We found it even in the case of Mr. Elton.</a:t>
            </a:r>
          </a:p>
          <a:p>
            <a:pPr algn="just"/>
            <a:r>
              <a:rPr lang="en-SG" sz="1800" dirty="0" smtClean="0">
                <a:latin typeface="Arial" pitchFamily="34" charset="0"/>
                <a:cs typeface="Arial" pitchFamily="34" charset="0"/>
              </a:rPr>
              <a:t>Even then she ignored Mr. Elton's faults until it was too late. However, in this situation it is Emma herself, not Harriet Smith, who risks humiliation and heartbreak. Austen, however, gives a more negative appraisal, noting that his actions show "vanity, extravagance, love of change, restlessness of temper."</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Discussion Points: VOLUME 2, CHAPTER 25</a:t>
            </a:r>
            <a:endParaRPr lang="en-SG" sz="2800" dirty="0"/>
          </a:p>
        </p:txBody>
      </p:sp>
      <p:sp>
        <p:nvSpPr>
          <p:cNvPr id="3" name="Content Placeholder 2"/>
          <p:cNvSpPr>
            <a:spLocks noGrp="1"/>
          </p:cNvSpPr>
          <p:nvPr>
            <p:ph idx="1"/>
          </p:nvPr>
        </p:nvSpPr>
        <p:spPr>
          <a:xfrm>
            <a:off x="0" y="762000"/>
            <a:ext cx="7010400" cy="5791200"/>
          </a:xfrm>
        </p:spPr>
        <p:txBody>
          <a:bodyPr>
            <a:normAutofit/>
          </a:bodyPr>
          <a:lstStyle/>
          <a:p>
            <a:pPr algn="just">
              <a:buNone/>
            </a:pPr>
            <a:r>
              <a:rPr lang="en-SG" sz="1800" b="1" dirty="0" smtClean="0">
                <a:solidFill>
                  <a:srgbClr val="FF0000"/>
                </a:solidFill>
                <a:latin typeface="Arial" pitchFamily="34" charset="0"/>
                <a:cs typeface="Arial" pitchFamily="34" charset="0"/>
              </a:rPr>
              <a:t>Social Class Status and Distinction:</a:t>
            </a:r>
          </a:p>
          <a:p>
            <a:pPr algn="just"/>
            <a:r>
              <a:rPr lang="en-SG" sz="1800" dirty="0" smtClean="0">
                <a:latin typeface="Arial" pitchFamily="34" charset="0"/>
                <a:cs typeface="Arial" pitchFamily="34" charset="0"/>
              </a:rPr>
              <a:t>A true representation of that time’s England.</a:t>
            </a:r>
          </a:p>
          <a:p>
            <a:pPr algn="just"/>
            <a:r>
              <a:rPr lang="en-SG" sz="1800" dirty="0" smtClean="0">
                <a:latin typeface="Arial" pitchFamily="34" charset="0"/>
                <a:cs typeface="Arial" pitchFamily="34" charset="0"/>
              </a:rPr>
              <a:t>The concept of true upper class</a:t>
            </a:r>
          </a:p>
          <a:p>
            <a:pPr algn="just"/>
            <a:r>
              <a:rPr lang="en-SG" sz="1800" dirty="0" smtClean="0">
                <a:latin typeface="Arial" pitchFamily="34" charset="0"/>
                <a:cs typeface="Arial" pitchFamily="34" charset="0"/>
              </a:rPr>
              <a:t>The emerging new class</a:t>
            </a:r>
          </a:p>
          <a:p>
            <a:pPr algn="just"/>
            <a:endParaRPr lang="en-SG" sz="1800" dirty="0" smtClean="0">
              <a:latin typeface="Arial" pitchFamily="34" charset="0"/>
              <a:cs typeface="Arial" pitchFamily="34" charset="0"/>
            </a:endParaRPr>
          </a:p>
          <a:p>
            <a:pPr algn="just"/>
            <a:r>
              <a:rPr lang="en-SG" sz="1800" dirty="0" smtClean="0">
                <a:latin typeface="Arial" pitchFamily="34" charset="0"/>
                <a:cs typeface="Arial" pitchFamily="34" charset="0"/>
              </a:rPr>
              <a:t>The Coles' party indicates how social life in Highbury is stratified.</a:t>
            </a:r>
          </a:p>
          <a:p>
            <a:pPr algn="just"/>
            <a:r>
              <a:rPr lang="en-SG" sz="1800" dirty="0" smtClean="0">
                <a:latin typeface="Arial" pitchFamily="34" charset="0"/>
                <a:cs typeface="Arial" pitchFamily="34" charset="0"/>
              </a:rPr>
              <a:t>The Cole family may be wealthy, but they are involved in trade and thus should not presume to set the terms under which they interact with the higher members of their society (the </a:t>
            </a:r>
            <a:r>
              <a:rPr lang="en-SG" sz="1800" dirty="0" err="1" smtClean="0">
                <a:latin typeface="Arial" pitchFamily="34" charset="0"/>
                <a:cs typeface="Arial" pitchFamily="34" charset="0"/>
              </a:rPr>
              <a:t>Woodhouses</a:t>
            </a:r>
            <a:r>
              <a:rPr lang="en-SG" sz="1800" dirty="0" smtClean="0">
                <a:latin typeface="Arial" pitchFamily="34" charset="0"/>
                <a:cs typeface="Arial" pitchFamily="34" charset="0"/>
              </a:rPr>
              <a:t>,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the </a:t>
            </a:r>
            <a:r>
              <a:rPr lang="en-SG" sz="1800" dirty="0" err="1" smtClean="0">
                <a:latin typeface="Arial" pitchFamily="34" charset="0"/>
                <a:cs typeface="Arial" pitchFamily="34" charset="0"/>
              </a:rPr>
              <a:t>Westons</a:t>
            </a:r>
            <a:r>
              <a:rPr lang="en-SG" sz="1800" dirty="0" smtClean="0">
                <a:latin typeface="Arial" pitchFamily="34" charset="0"/>
                <a:cs typeface="Arial" pitchFamily="34" charset="0"/>
              </a:rPr>
              <a:t>).</a:t>
            </a:r>
          </a:p>
          <a:p>
            <a:pPr algn="just"/>
            <a:r>
              <a:rPr lang="en-SG" sz="1800" dirty="0" smtClean="0">
                <a:latin typeface="Arial" pitchFamily="34" charset="0"/>
                <a:cs typeface="Arial" pitchFamily="34" charset="0"/>
              </a:rPr>
              <a:t>Manners and propriety with relevance to different classes of society is another important theme that emerges again.</a:t>
            </a:r>
          </a:p>
          <a:p>
            <a:pPr algn="just"/>
            <a:r>
              <a:rPr lang="en-SG" sz="1800" dirty="0" smtClean="0">
                <a:latin typeface="Arial" pitchFamily="34" charset="0"/>
                <a:cs typeface="Arial" pitchFamily="34" charset="0"/>
              </a:rPr>
              <a:t>This class division demands that the Coles, in contrast, should know that they cannot presume to set social functions for their superiors and must wait for the </a:t>
            </a:r>
            <a:r>
              <a:rPr lang="en-SG" sz="1800" dirty="0" err="1" smtClean="0">
                <a:latin typeface="Arial" pitchFamily="34" charset="0"/>
                <a:cs typeface="Arial" pitchFamily="34" charset="0"/>
              </a:rPr>
              <a:t>Woodhouses</a:t>
            </a:r>
            <a:r>
              <a:rPr lang="en-SG" sz="1800" dirty="0" smtClean="0">
                <a:latin typeface="Arial" pitchFamily="34" charset="0"/>
                <a:cs typeface="Arial" pitchFamily="34" charset="0"/>
              </a:rPr>
              <a:t>, </a:t>
            </a:r>
            <a:r>
              <a:rPr lang="en-SG" sz="1800" dirty="0" err="1" smtClean="0">
                <a:latin typeface="Arial" pitchFamily="34" charset="0"/>
                <a:cs typeface="Arial" pitchFamily="34" charset="0"/>
              </a:rPr>
              <a:t>Westons</a:t>
            </a:r>
            <a:r>
              <a:rPr lang="en-SG" sz="1800" dirty="0" smtClean="0">
                <a:latin typeface="Arial" pitchFamily="34" charset="0"/>
                <a:cs typeface="Arial" pitchFamily="34" charset="0"/>
              </a:rPr>
              <a:t> and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to reach out to them.</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solidFill>
                  <a:srgbClr val="FF0000"/>
                </a:solidFill>
              </a:rPr>
              <a:t>Text about the Coles</a:t>
            </a:r>
            <a:endParaRPr lang="en-US" sz="2800" dirty="0">
              <a:solidFill>
                <a:srgbClr val="FF0000"/>
              </a:solidFill>
            </a:endParaRPr>
          </a:p>
        </p:txBody>
      </p:sp>
      <p:sp>
        <p:nvSpPr>
          <p:cNvPr id="3" name="Content Placeholder 2"/>
          <p:cNvSpPr>
            <a:spLocks noGrp="1"/>
          </p:cNvSpPr>
          <p:nvPr>
            <p:ph idx="1"/>
          </p:nvPr>
        </p:nvSpPr>
        <p:spPr>
          <a:xfrm>
            <a:off x="0" y="838200"/>
            <a:ext cx="6858000" cy="6019800"/>
          </a:xfrm>
        </p:spPr>
        <p:txBody>
          <a:bodyPr>
            <a:noAutofit/>
          </a:bodyPr>
          <a:lstStyle/>
          <a:p>
            <a:pPr algn="just"/>
            <a:r>
              <a:rPr lang="en-US" sz="1600" dirty="0" smtClean="0">
                <a:latin typeface="Arial" pitchFamily="34" charset="0"/>
                <a:cs typeface="Arial" pitchFamily="34" charset="0"/>
              </a:rPr>
              <a:t>This was the occurrence:—The Coles had been settled some years in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and were very good sort of people—friendly, liberal, and unpretending; but, on the other hand, they were of low origin, in trade, and only moderately genteel. On their first coming into the country, they had lived in proportion to their income, quietly, keeping little company, and that little </a:t>
            </a:r>
            <a:r>
              <a:rPr lang="en-US" sz="1600" dirty="0" err="1" smtClean="0">
                <a:latin typeface="Arial" pitchFamily="34" charset="0"/>
                <a:cs typeface="Arial" pitchFamily="34" charset="0"/>
              </a:rPr>
              <a:t>unexpensively</a:t>
            </a:r>
            <a:r>
              <a:rPr lang="en-US" sz="1600" dirty="0" smtClean="0">
                <a:latin typeface="Arial" pitchFamily="34" charset="0"/>
                <a:cs typeface="Arial" pitchFamily="34" charset="0"/>
              </a:rPr>
              <a:t>; but the last year or two had brought them a considerable increase of means—the house in town had yielded greater profits, and fortune in general had smiled on them. With their wealth, their views increased; their want of a larger house, their inclination for more company. They added to their house, to their number of servants, to their expenses of every sort; and by this time were, in fortune and style of living, second only to the family at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 Their love of society, and their new dining-room, prepared every body for their keeping dinner-company; and a few parties, chiefly among the single men, had already taken place. The regular and best families Emma could hardly suppose they would presume to invite— neither </a:t>
            </a:r>
            <a:r>
              <a:rPr lang="en-US" sz="1600" dirty="0" err="1" smtClean="0">
                <a:latin typeface="Arial" pitchFamily="34" charset="0"/>
                <a:cs typeface="Arial" pitchFamily="34" charset="0"/>
              </a:rPr>
              <a:t>Donwell</a:t>
            </a:r>
            <a:r>
              <a:rPr lang="en-US" sz="1600" dirty="0" smtClean="0">
                <a:latin typeface="Arial" pitchFamily="34" charset="0"/>
                <a:cs typeface="Arial" pitchFamily="34" charset="0"/>
              </a:rPr>
              <a:t>, nor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 nor </a:t>
            </a:r>
            <a:r>
              <a:rPr lang="en-US" sz="1600" dirty="0" err="1" smtClean="0">
                <a:latin typeface="Arial" pitchFamily="34" charset="0"/>
                <a:cs typeface="Arial" pitchFamily="34" charset="0"/>
              </a:rPr>
              <a:t>Randalls</a:t>
            </a:r>
            <a:r>
              <a:rPr lang="en-US" sz="1600" dirty="0" smtClean="0">
                <a:latin typeface="Arial" pitchFamily="34" charset="0"/>
                <a:cs typeface="Arial" pitchFamily="34" charset="0"/>
              </a:rPr>
              <a:t>. Nothing should tempt </a:t>
            </a:r>
            <a:r>
              <a:rPr lang="en-US" sz="1600" i="1" dirty="0" smtClean="0">
                <a:latin typeface="Arial" pitchFamily="34" charset="0"/>
                <a:cs typeface="Arial" pitchFamily="34" charset="0"/>
              </a:rPr>
              <a:t>her to go, if they </a:t>
            </a:r>
            <a:r>
              <a:rPr lang="en-US" sz="1600" dirty="0" smtClean="0">
                <a:latin typeface="Arial" pitchFamily="34" charset="0"/>
                <a:cs typeface="Arial" pitchFamily="34" charset="0"/>
              </a:rPr>
              <a:t>did; and she regretted that her father's known habits would be giving her refusal less meaning than she could wish. The Coles were very respectable in their way, but they ought to be taught that it was not for them to arrange the terms on which the superior families would visit them. This lesson, she very much feared, they would receive only from herself; she had little hope of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none of Mr. Weston.</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dirty="0" smtClean="0"/>
              <a:t>VOLUME 2, CHAPTER 26</a:t>
            </a:r>
            <a:endParaRPr lang="en-SG" sz="2800" dirty="0"/>
          </a:p>
        </p:txBody>
      </p:sp>
      <p:sp>
        <p:nvSpPr>
          <p:cNvPr id="3" name="Content Placeholder 2"/>
          <p:cNvSpPr>
            <a:spLocks noGrp="1"/>
          </p:cNvSpPr>
          <p:nvPr>
            <p:ph idx="1"/>
          </p:nvPr>
        </p:nvSpPr>
        <p:spPr>
          <a:xfrm>
            <a:off x="0" y="685800"/>
            <a:ext cx="7239000" cy="6477000"/>
          </a:xfrm>
        </p:spPr>
        <p:txBody>
          <a:bodyPr>
            <a:noAutofit/>
          </a:bodyPr>
          <a:lstStyle/>
          <a:p>
            <a:pPr algn="just"/>
            <a:r>
              <a:rPr lang="en-SG" sz="1600" dirty="0" smtClean="0">
                <a:latin typeface="Arial" pitchFamily="34" charset="0"/>
                <a:cs typeface="Arial" pitchFamily="34" charset="0"/>
              </a:rPr>
              <a:t> Frank Churchill returns from London, unashamed of what he had done.</a:t>
            </a:r>
          </a:p>
          <a:p>
            <a:pPr algn="just"/>
            <a:r>
              <a:rPr lang="en-SG" sz="1600" dirty="0" smtClean="0">
                <a:latin typeface="Arial" pitchFamily="34" charset="0"/>
                <a:cs typeface="Arial" pitchFamily="34" charset="0"/>
              </a:rPr>
              <a:t>When Emma reaches the Coles' party, she find that Mr.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has already reached there. </a:t>
            </a:r>
          </a:p>
          <a:p>
            <a:pPr algn="just"/>
            <a:r>
              <a:rPr lang="en-US" sz="1600" dirty="0" smtClean="0">
                <a:latin typeface="Arial" pitchFamily="34" charset="0"/>
                <a:cs typeface="Arial" pitchFamily="34" charset="0"/>
              </a:rPr>
              <a:t>Because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usually walks, Emma is surprised that he has come in his carriage.</a:t>
            </a:r>
          </a:p>
          <a:p>
            <a:pPr algn="just"/>
            <a:r>
              <a:rPr lang="en-US" sz="1600" dirty="0" smtClean="0">
                <a:latin typeface="Arial" pitchFamily="34" charset="0"/>
                <a:cs typeface="Arial" pitchFamily="34" charset="0"/>
              </a:rPr>
              <a:t>At dinner, </a:t>
            </a:r>
            <a:r>
              <a:rPr lang="en-SG" sz="1600" dirty="0" smtClean="0">
                <a:latin typeface="Arial" pitchFamily="34" charset="0"/>
                <a:cs typeface="Arial" pitchFamily="34" charset="0"/>
              </a:rPr>
              <a:t>Mrs. Cole tells how Jane Fairfax received a new piano from an unknown source. People assume that </a:t>
            </a:r>
            <a:r>
              <a:rPr lang="en-US" sz="1600" dirty="0" smtClean="0">
                <a:latin typeface="Arial" pitchFamily="34" charset="0"/>
                <a:cs typeface="Arial" pitchFamily="34" charset="0"/>
              </a:rPr>
              <a:t>it this mysterious gift from Colonel Campbell, but Emma tells Frank she suspects that it is a gift from Mr. Dixon. </a:t>
            </a:r>
          </a:p>
          <a:p>
            <a:pPr algn="just"/>
            <a:r>
              <a:rPr lang="en-US" sz="1600" dirty="0" smtClean="0">
                <a:latin typeface="Arial" pitchFamily="34" charset="0"/>
                <a:cs typeface="Arial" pitchFamily="34" charset="0"/>
              </a:rPr>
              <a:t>When Jane arrives later, she blushes when questioned about the piano, which further raises suspicions as to who has sent it.</a:t>
            </a:r>
          </a:p>
          <a:p>
            <a:pPr algn="just"/>
            <a:r>
              <a:rPr lang="en-US" sz="1600" dirty="0" smtClean="0">
                <a:latin typeface="Arial" pitchFamily="34" charset="0"/>
                <a:cs typeface="Arial" pitchFamily="34" charset="0"/>
              </a:rPr>
              <a:t>Meanwhile, Mrs. Weston tells Emma that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brought his carriage so that he could convey Jane home. Mrs. Weston suggests that a match may be forming between Jane and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but Emma resists this supposition vigorously, explaining that she cannot bear the thought of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marrying because then her nephew, George and Isabella’s son Henry, will not be able to inherit </a:t>
            </a:r>
            <a:r>
              <a:rPr lang="en-US" sz="1600" dirty="0" err="1" smtClean="0">
                <a:latin typeface="Arial" pitchFamily="34" charset="0"/>
                <a:cs typeface="Arial" pitchFamily="34" charset="0"/>
              </a:rPr>
              <a:t>Donwell</a:t>
            </a:r>
            <a:r>
              <a:rPr lang="en-US" sz="1600" dirty="0" smtClean="0">
                <a:latin typeface="Arial" pitchFamily="34" charset="0"/>
                <a:cs typeface="Arial" pitchFamily="34" charset="0"/>
              </a:rPr>
              <a:t> Abbey, the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estate in the town of the same name. Mrs. Weston suspects that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is the one who sent Jane the pianoforte </a:t>
            </a:r>
          </a:p>
          <a:p>
            <a:pPr algn="just"/>
            <a:r>
              <a:rPr lang="en-SG" sz="1600" dirty="0" smtClean="0">
                <a:latin typeface="Arial" pitchFamily="34" charset="0"/>
                <a:cs typeface="Arial" pitchFamily="34" charset="0"/>
              </a:rPr>
              <a:t>As Frank and Emma talk, he suggests to Emma that Mr. Dixon has fallen in love with her, and that is why she chose to come to Highbury instead of accompanying the </a:t>
            </a:r>
            <a:r>
              <a:rPr lang="en-SG" sz="1600" dirty="0" err="1" smtClean="0">
                <a:latin typeface="Arial" pitchFamily="34" charset="0"/>
                <a:cs typeface="Arial" pitchFamily="34" charset="0"/>
              </a:rPr>
              <a:t>Campbells</a:t>
            </a:r>
            <a:r>
              <a:rPr lang="en-SG" sz="1600" dirty="0" smtClean="0">
                <a:latin typeface="Arial" pitchFamily="34" charset="0"/>
                <a:cs typeface="Arial" pitchFamily="34" charset="0"/>
              </a:rPr>
              <a:t> to Ireland. He also tells how Mr. Dixon saved Jane Fairfax's life when she nearly fell overboard during a water party.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t>Cont… VOLUME 2, CHAPTER 26</a:t>
            </a:r>
            <a:endParaRPr lang="en-US" sz="2800" dirty="0"/>
          </a:p>
        </p:txBody>
      </p:sp>
      <p:sp>
        <p:nvSpPr>
          <p:cNvPr id="3" name="Content Placeholder 2"/>
          <p:cNvSpPr>
            <a:spLocks noGrp="1"/>
          </p:cNvSpPr>
          <p:nvPr>
            <p:ph idx="1"/>
          </p:nvPr>
        </p:nvSpPr>
        <p:spPr>
          <a:xfrm>
            <a:off x="152400" y="762000"/>
            <a:ext cx="7239000" cy="6096000"/>
          </a:xfrm>
        </p:spPr>
        <p:txBody>
          <a:bodyPr>
            <a:noAutofit/>
          </a:bodyPr>
          <a:lstStyle/>
          <a:p>
            <a:pPr algn="just"/>
            <a:r>
              <a:rPr lang="en-SG" sz="1800" dirty="0" smtClean="0">
                <a:latin typeface="Arial" pitchFamily="34" charset="0"/>
                <a:cs typeface="Arial" pitchFamily="34" charset="0"/>
              </a:rPr>
              <a:t>Frank mentions that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must have provided a carriage to transport Jane Fairfax and Miss Bates to the party. Emma wonders if this indicates Mr. </a:t>
            </a:r>
            <a:r>
              <a:rPr lang="en-SG" sz="1800" dirty="0" err="1" smtClean="0">
                <a:latin typeface="Arial" pitchFamily="34" charset="0"/>
                <a:cs typeface="Arial" pitchFamily="34" charset="0"/>
              </a:rPr>
              <a:t>Knightley’s</a:t>
            </a:r>
            <a:r>
              <a:rPr lang="en-SG" sz="1800" dirty="0" smtClean="0">
                <a:latin typeface="Arial" pitchFamily="34" charset="0"/>
                <a:cs typeface="Arial" pitchFamily="34" charset="0"/>
              </a:rPr>
              <a:t> partiality for Jane and becomes upset when she considers that he might marry her. </a:t>
            </a:r>
          </a:p>
          <a:p>
            <a:pPr algn="just"/>
            <a:r>
              <a:rPr lang="en-US" sz="1800" dirty="0" smtClean="0">
                <a:latin typeface="Arial" pitchFamily="34" charset="0"/>
                <a:cs typeface="Arial" pitchFamily="34" charset="0"/>
              </a:rPr>
              <a:t>Emma and Jane sing and play the piano at the party.</a:t>
            </a:r>
          </a:p>
          <a:p>
            <a:pPr algn="just"/>
            <a:r>
              <a:rPr lang="en-US" sz="1800" dirty="0" smtClean="0">
                <a:latin typeface="Arial" pitchFamily="34" charset="0"/>
                <a:cs typeface="Arial" pitchFamily="34" charset="0"/>
              </a:rPr>
              <a:t>Frank accompanies them.</a:t>
            </a:r>
          </a:p>
          <a:p>
            <a:pPr algn="just"/>
            <a:r>
              <a:rPr lang="en-US" sz="1800" dirty="0" smtClean="0">
                <a:latin typeface="Arial" pitchFamily="34" charset="0"/>
                <a:cs typeface="Arial" pitchFamily="34" charset="0"/>
              </a:rPr>
              <a:t>When Frank persuades Jane to sing one more song after her voice has begun to grow hoarse,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intervenes. </a:t>
            </a:r>
          </a:p>
          <a:p>
            <a:pPr algn="just"/>
            <a:r>
              <a:rPr lang="en-US" sz="1800" dirty="0" smtClean="0">
                <a:latin typeface="Arial" pitchFamily="34" charset="0"/>
                <a:cs typeface="Arial" pitchFamily="34" charset="0"/>
              </a:rPr>
              <a:t>Emma is curious about the origin of the gift so she asks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about the carriage and piano. His answers convince her that he did not send the gift, but she is still unsure whether he has feelings for Jane or not.</a:t>
            </a:r>
          </a:p>
          <a:p>
            <a:pPr algn="just"/>
            <a:r>
              <a:rPr lang="en-US" sz="1800" dirty="0" smtClean="0">
                <a:latin typeface="Arial" pitchFamily="34" charset="0"/>
                <a:cs typeface="Arial" pitchFamily="34" charset="0"/>
              </a:rPr>
              <a:t>It is interesting to notice that she is relieved that he does not ask Jane to dance. </a:t>
            </a:r>
          </a:p>
          <a:p>
            <a:pPr algn="just"/>
            <a:r>
              <a:rPr lang="en-US" sz="1800" dirty="0" smtClean="0">
                <a:latin typeface="Arial" pitchFamily="34" charset="0"/>
                <a:cs typeface="Arial" pitchFamily="34" charset="0"/>
              </a:rPr>
              <a:t>Emma is also pleased that Frank immediately asks her and not Jane for a dance. </a:t>
            </a:r>
          </a:p>
          <a:p>
            <a:pPr algn="just"/>
            <a:r>
              <a:rPr lang="en-US" sz="1800" dirty="0" smtClean="0">
                <a:latin typeface="Arial" pitchFamily="34" charset="0"/>
                <a:cs typeface="Arial" pitchFamily="34" charset="0"/>
              </a:rPr>
              <a:t>There is time for only two dances, however, before the party ends. </a:t>
            </a:r>
          </a:p>
          <a:p>
            <a:pPr algn="just"/>
            <a:r>
              <a:rPr lang="en-US" sz="1800" dirty="0" smtClean="0">
                <a:latin typeface="Arial" pitchFamily="34" charset="0"/>
                <a:cs typeface="Arial" pitchFamily="34" charset="0"/>
              </a:rPr>
              <a:t>Frank comments to Emma that he is lucky the dancing had to end; otherwise he would have found himself asking Jane Fairfax for a dance.</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dirty="0" smtClean="0"/>
              <a:t>Discussion Points: VOLUME 2, CHAPTER 26</a:t>
            </a:r>
            <a:endParaRPr lang="en-SG" sz="2800" dirty="0"/>
          </a:p>
        </p:txBody>
      </p:sp>
      <p:sp>
        <p:nvSpPr>
          <p:cNvPr id="3" name="Content Placeholder 2"/>
          <p:cNvSpPr>
            <a:spLocks noGrp="1"/>
          </p:cNvSpPr>
          <p:nvPr>
            <p:ph idx="1"/>
          </p:nvPr>
        </p:nvSpPr>
        <p:spPr>
          <a:xfrm>
            <a:off x="0" y="914400"/>
            <a:ext cx="6858000" cy="5211763"/>
          </a:xfrm>
        </p:spPr>
        <p:txBody>
          <a:bodyPr>
            <a:normAutofit fontScale="85000" lnSpcReduction="20000"/>
          </a:bodyPr>
          <a:lstStyle/>
          <a:p>
            <a:pPr algn="just">
              <a:buNone/>
            </a:pPr>
            <a:r>
              <a:rPr lang="en-SG" b="1" dirty="0" smtClean="0">
                <a:solidFill>
                  <a:srgbClr val="FF0000"/>
                </a:solidFill>
                <a:latin typeface="Arial" pitchFamily="34" charset="0"/>
                <a:cs typeface="Arial" pitchFamily="34" charset="0"/>
              </a:rPr>
              <a:t>Frank Churchill's character:</a:t>
            </a:r>
          </a:p>
          <a:p>
            <a:pPr algn="just"/>
            <a:r>
              <a:rPr lang="en-SG" dirty="0" smtClean="0">
                <a:latin typeface="Arial" pitchFamily="34" charset="0"/>
                <a:cs typeface="Arial" pitchFamily="34" charset="0"/>
              </a:rPr>
              <a:t>His etiquette</a:t>
            </a:r>
          </a:p>
          <a:p>
            <a:pPr algn="just"/>
            <a:r>
              <a:rPr lang="en-SG" dirty="0" smtClean="0">
                <a:latin typeface="Arial" pitchFamily="34" charset="0"/>
                <a:cs typeface="Arial" pitchFamily="34" charset="0"/>
              </a:rPr>
              <a:t>His response to people’s reaction on his haircut episode</a:t>
            </a:r>
          </a:p>
          <a:p>
            <a:pPr algn="just"/>
            <a:r>
              <a:rPr lang="en-SG" dirty="0" smtClean="0">
                <a:latin typeface="Arial" pitchFamily="34" charset="0"/>
                <a:cs typeface="Arial" pitchFamily="34" charset="0"/>
              </a:rPr>
              <a:t>His foolishness</a:t>
            </a:r>
          </a:p>
          <a:p>
            <a:pPr algn="just"/>
            <a:r>
              <a:rPr lang="en-SG" dirty="0" smtClean="0">
                <a:latin typeface="Arial" pitchFamily="34" charset="0"/>
                <a:cs typeface="Arial" pitchFamily="34" charset="0"/>
              </a:rPr>
              <a:t>His need for attention</a:t>
            </a:r>
          </a:p>
          <a:p>
            <a:pPr algn="just"/>
            <a:endParaRPr lang="en-SG" dirty="0" smtClean="0">
              <a:latin typeface="Arial" pitchFamily="34" charset="0"/>
              <a:cs typeface="Arial" pitchFamily="34" charset="0"/>
            </a:endParaRPr>
          </a:p>
          <a:p>
            <a:pPr algn="just">
              <a:buNone/>
            </a:pPr>
            <a:r>
              <a:rPr lang="en-SG" dirty="0" smtClean="0">
                <a:latin typeface="Arial" pitchFamily="34" charset="0"/>
                <a:cs typeface="Arial" pitchFamily="34" charset="0"/>
              </a:rPr>
              <a:t> </a:t>
            </a:r>
          </a:p>
          <a:p>
            <a:pPr algn="just">
              <a:buNone/>
            </a:pPr>
            <a:r>
              <a:rPr lang="en-SG" b="1" dirty="0" smtClean="0">
                <a:solidFill>
                  <a:srgbClr val="FF0000"/>
                </a:solidFill>
                <a:latin typeface="Arial" pitchFamily="34" charset="0"/>
                <a:cs typeface="Arial" pitchFamily="34" charset="0"/>
              </a:rPr>
              <a:t>Theme of relationships: Who is interested in whom?</a:t>
            </a:r>
          </a:p>
          <a:p>
            <a:pPr algn="just"/>
            <a:r>
              <a:rPr lang="en-SG" dirty="0" smtClean="0">
                <a:latin typeface="Arial" pitchFamily="34" charset="0"/>
                <a:cs typeface="Arial" pitchFamily="34" charset="0"/>
              </a:rPr>
              <a:t>Frank and Emma</a:t>
            </a:r>
          </a:p>
          <a:p>
            <a:pPr algn="just"/>
            <a:r>
              <a:rPr lang="en-SG" dirty="0" smtClean="0">
                <a:latin typeface="Arial" pitchFamily="34" charset="0"/>
                <a:cs typeface="Arial" pitchFamily="34" charset="0"/>
              </a:rPr>
              <a:t> Frank and Jan Fairfax</a:t>
            </a:r>
          </a:p>
          <a:p>
            <a:pPr algn="just"/>
            <a:r>
              <a:rPr lang="en-SG" dirty="0" smtClean="0">
                <a:latin typeface="Arial" pitchFamily="34" charset="0"/>
                <a:cs typeface="Arial" pitchFamily="34" charset="0"/>
              </a:rPr>
              <a:t>Mr. </a:t>
            </a:r>
            <a:r>
              <a:rPr lang="en-SG" dirty="0" err="1" smtClean="0">
                <a:latin typeface="Arial" pitchFamily="34" charset="0"/>
                <a:cs typeface="Arial" pitchFamily="34" charset="0"/>
              </a:rPr>
              <a:t>Knightley</a:t>
            </a:r>
            <a:r>
              <a:rPr lang="en-SG" dirty="0" smtClean="0">
                <a:latin typeface="Arial" pitchFamily="34" charset="0"/>
                <a:cs typeface="Arial" pitchFamily="34" charset="0"/>
              </a:rPr>
              <a:t> and Fairfax</a:t>
            </a:r>
          </a:p>
          <a:p>
            <a:pPr algn="just">
              <a:buNone/>
            </a:pPr>
            <a:endParaRPr lang="en-SG"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26</a:t>
            </a:r>
            <a:endParaRPr lang="en-SG" sz="2800" dirty="0"/>
          </a:p>
        </p:txBody>
      </p:sp>
      <p:sp>
        <p:nvSpPr>
          <p:cNvPr id="3" name="Content Placeholder 2"/>
          <p:cNvSpPr>
            <a:spLocks noGrp="1"/>
          </p:cNvSpPr>
          <p:nvPr>
            <p:ph idx="1"/>
          </p:nvPr>
        </p:nvSpPr>
        <p:spPr>
          <a:xfrm>
            <a:off x="0" y="838200"/>
            <a:ext cx="6934200" cy="5287963"/>
          </a:xfrm>
        </p:spPr>
        <p:txBody>
          <a:bodyPr>
            <a:normAutofit/>
          </a:bodyPr>
          <a:lstStyle/>
          <a:p>
            <a:pPr algn="just">
              <a:buNone/>
            </a:pPr>
            <a:r>
              <a:rPr lang="en-SG" sz="1800" b="1" dirty="0" smtClean="0">
                <a:solidFill>
                  <a:srgbClr val="FF0000"/>
                </a:solidFill>
                <a:latin typeface="Arial" pitchFamily="34" charset="0"/>
                <a:cs typeface="Arial" pitchFamily="34" charset="0"/>
              </a:rPr>
              <a:t>Theme of Jealousy</a:t>
            </a:r>
          </a:p>
          <a:p>
            <a:pPr algn="just"/>
            <a:r>
              <a:rPr lang="en-SG" sz="1800" dirty="0" smtClean="0">
                <a:latin typeface="Arial" pitchFamily="34" charset="0"/>
                <a:cs typeface="Arial" pitchFamily="34" charset="0"/>
              </a:rPr>
              <a:t>Emma is jealous of Jane Fairfax?</a:t>
            </a:r>
          </a:p>
          <a:p>
            <a:pPr algn="just"/>
            <a:r>
              <a:rPr lang="en-SG" sz="1800" dirty="0" smtClean="0">
                <a:latin typeface="Arial" pitchFamily="34" charset="0"/>
                <a:cs typeface="Arial" pitchFamily="34" charset="0"/>
              </a:rPr>
              <a:t>Why she fears that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may not marry Jan Fairfax?</a:t>
            </a:r>
          </a:p>
          <a:p>
            <a:pPr algn="just"/>
            <a:endParaRPr lang="en-SG" sz="1800" dirty="0" smtClean="0">
              <a:latin typeface="Arial" pitchFamily="34" charset="0"/>
              <a:cs typeface="Arial" pitchFamily="34" charset="0"/>
            </a:endParaRPr>
          </a:p>
          <a:p>
            <a:pPr algn="just"/>
            <a:r>
              <a:rPr lang="en-SG" sz="1800" dirty="0" smtClean="0">
                <a:latin typeface="Arial" pitchFamily="34" charset="0"/>
                <a:cs typeface="Arial" pitchFamily="34" charset="0"/>
              </a:rPr>
              <a:t>Austen uses jealousy as a primary motivation for her characters' actions and realizations. Emma shows an inclination toward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for the first time when she believes that he might marry Jane Fairfax. Her argument is that he must remain single so that her nephew will inherit </a:t>
            </a:r>
            <a:r>
              <a:rPr lang="en-SG" sz="1800" dirty="0" err="1" smtClean="0">
                <a:latin typeface="Arial" pitchFamily="34" charset="0"/>
                <a:cs typeface="Arial" pitchFamily="34" charset="0"/>
              </a:rPr>
              <a:t>Donwell</a:t>
            </a:r>
            <a:r>
              <a:rPr lang="en-SG" sz="1800" dirty="0" smtClean="0">
                <a:latin typeface="Arial" pitchFamily="34" charset="0"/>
                <a:cs typeface="Arial" pitchFamily="34" charset="0"/>
              </a:rPr>
              <a:t> Abbey, but her intense feelings on the matter suggest that she might have other motivations. In turn,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appears quite jealous of Frank Churchill for his attentions to Emma. He is preoccupied with Frank Churchill's vanity and self-absorption and points out these qualities to Emma at every opportunity.</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2800" dirty="0" smtClean="0"/>
              <a:t>VOLUME 2, CHAPTER 27</a:t>
            </a:r>
            <a:endParaRPr lang="en-US" sz="2800" dirty="0"/>
          </a:p>
        </p:txBody>
      </p:sp>
      <p:sp>
        <p:nvSpPr>
          <p:cNvPr id="3" name="Content Placeholder 2"/>
          <p:cNvSpPr>
            <a:spLocks noGrp="1"/>
          </p:cNvSpPr>
          <p:nvPr>
            <p:ph idx="1"/>
          </p:nvPr>
        </p:nvSpPr>
        <p:spPr>
          <a:xfrm>
            <a:off x="0" y="609600"/>
            <a:ext cx="7848600" cy="6248400"/>
          </a:xfrm>
        </p:spPr>
        <p:txBody>
          <a:bodyPr>
            <a:noAutofit/>
          </a:bodyPr>
          <a:lstStyle/>
          <a:p>
            <a:pPr algn="just"/>
            <a:r>
              <a:rPr lang="en-US" sz="1800" dirty="0" smtClean="0">
                <a:latin typeface="Arial" pitchFamily="34" charset="0"/>
                <a:cs typeface="Arial" pitchFamily="34" charset="0"/>
              </a:rPr>
              <a:t>Emma enjoyed the evening at the Coles, but she is uncertain about the appropriateness of telling Frank about her suspicions about Jane.</a:t>
            </a:r>
          </a:p>
          <a:p>
            <a:pPr algn="just"/>
            <a:r>
              <a:rPr lang="en-US" sz="1800" dirty="0" smtClean="0">
                <a:latin typeface="Arial" pitchFamily="34" charset="0"/>
                <a:cs typeface="Arial" pitchFamily="34" charset="0"/>
              </a:rPr>
              <a:t>She also wonders whether she should acknowledge to him the superiority of Jane’s musical abilities. </a:t>
            </a:r>
          </a:p>
          <a:p>
            <a:pPr algn="just"/>
            <a:r>
              <a:rPr lang="en-US" sz="1800" dirty="0" smtClean="0">
                <a:latin typeface="Arial" pitchFamily="34" charset="0"/>
                <a:cs typeface="Arial" pitchFamily="34" charset="0"/>
              </a:rPr>
              <a:t>At the Coles’ party, Harriet heard that Mr. Martin had dined with the Cox family, and there is a rumor that a Cox daughter would like to marry Mr. Martin. </a:t>
            </a:r>
          </a:p>
          <a:p>
            <a:pPr algn="just"/>
            <a:r>
              <a:rPr lang="en-US" sz="1800" dirty="0" smtClean="0">
                <a:latin typeface="Arial" pitchFamily="34" charset="0"/>
                <a:cs typeface="Arial" pitchFamily="34" charset="0"/>
              </a:rPr>
              <a:t>Emma is again at her toes to safeguard Harriet. </a:t>
            </a:r>
          </a:p>
          <a:p>
            <a:pPr algn="just"/>
            <a:r>
              <a:rPr lang="en-US" sz="1800" dirty="0" smtClean="0">
                <a:latin typeface="Arial" pitchFamily="34" charset="0"/>
                <a:cs typeface="Arial" pitchFamily="34" charset="0"/>
              </a:rPr>
              <a:t>To distract and protect Harriet, Emma accompanies her on a shopping trip. </a:t>
            </a:r>
          </a:p>
          <a:p>
            <a:pPr algn="just"/>
            <a:r>
              <a:rPr lang="en-US" sz="1800" dirty="0" smtClean="0">
                <a:latin typeface="Arial" pitchFamily="34" charset="0"/>
                <a:cs typeface="Arial" pitchFamily="34" charset="0"/>
              </a:rPr>
              <a:t>They then decide to pay a visit to the Bates family.</a:t>
            </a:r>
          </a:p>
          <a:p>
            <a:pPr algn="just"/>
            <a:r>
              <a:rPr lang="en-US" sz="1800" dirty="0" smtClean="0">
                <a:latin typeface="Arial" pitchFamily="34" charset="0"/>
                <a:cs typeface="Arial" pitchFamily="34" charset="0"/>
              </a:rPr>
              <a:t>They meet Frank and Mrs. Weston on their way. </a:t>
            </a:r>
          </a:p>
          <a:p>
            <a:pPr algn="just"/>
            <a:r>
              <a:rPr lang="en-US" sz="1800" dirty="0" smtClean="0">
                <a:latin typeface="Arial" pitchFamily="34" charset="0"/>
                <a:cs typeface="Arial" pitchFamily="34" charset="0"/>
              </a:rPr>
              <a:t>The visit seems to have been Frank’s idea, but he offers to stay with Emma and send Mrs. Weston to make the visit on her own. </a:t>
            </a:r>
          </a:p>
          <a:p>
            <a:pPr algn="just"/>
            <a:r>
              <a:rPr lang="en-US" sz="1800" dirty="0" smtClean="0">
                <a:latin typeface="Arial" pitchFamily="34" charset="0"/>
                <a:cs typeface="Arial" pitchFamily="34" charset="0"/>
              </a:rPr>
              <a:t>Emma sends him along, knowing that he will later come see her at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a:t>
            </a:r>
          </a:p>
          <a:p>
            <a:pPr algn="just"/>
            <a:r>
              <a:rPr lang="en-SG" sz="1800" dirty="0" smtClean="0">
                <a:latin typeface="Arial" pitchFamily="34" charset="0"/>
                <a:cs typeface="Arial" pitchFamily="34" charset="0"/>
              </a:rPr>
              <a:t>While Emma and Harriet continue to shop, Miss Bates invites them to hear Jane Fairfax play at her new piano.</a:t>
            </a:r>
          </a:p>
          <a:p>
            <a:pPr algn="just"/>
            <a:r>
              <a:rPr lang="en-US" sz="1800" dirty="0" smtClean="0">
                <a:latin typeface="Arial" pitchFamily="34" charset="0"/>
                <a:cs typeface="Arial" pitchFamily="34" charset="0"/>
              </a:rPr>
              <a:t>She also tells that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has sent his last apples of the season to Jane, who is particularly fond of them.</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Discussion Points: VOLUME 2, CHAPTER 27</a:t>
            </a:r>
            <a:endParaRPr lang="en-SG" sz="2800" dirty="0"/>
          </a:p>
        </p:txBody>
      </p:sp>
      <p:sp>
        <p:nvSpPr>
          <p:cNvPr id="3" name="Content Placeholder 2"/>
          <p:cNvSpPr>
            <a:spLocks noGrp="1"/>
          </p:cNvSpPr>
          <p:nvPr>
            <p:ph idx="1"/>
          </p:nvPr>
        </p:nvSpPr>
        <p:spPr>
          <a:xfrm>
            <a:off x="0" y="838200"/>
            <a:ext cx="6858000" cy="5638800"/>
          </a:xfrm>
        </p:spPr>
        <p:txBody>
          <a:bodyPr>
            <a:normAutofit/>
          </a:bodyPr>
          <a:lstStyle/>
          <a:p>
            <a:pPr algn="just">
              <a:buNone/>
            </a:pPr>
            <a:r>
              <a:rPr lang="en-SG" sz="1800" b="1" dirty="0" smtClean="0">
                <a:solidFill>
                  <a:srgbClr val="FF0000"/>
                </a:solidFill>
                <a:latin typeface="Arial" pitchFamily="34" charset="0"/>
                <a:cs typeface="Arial" pitchFamily="34" charset="0"/>
              </a:rPr>
              <a:t>Theme of Jealousy</a:t>
            </a:r>
          </a:p>
          <a:p>
            <a:pPr algn="just"/>
            <a:r>
              <a:rPr lang="en-SG" sz="1800" dirty="0" smtClean="0">
                <a:latin typeface="Arial" pitchFamily="34" charset="0"/>
                <a:cs typeface="Arial" pitchFamily="34" charset="0"/>
              </a:rPr>
              <a:t>Earlier we noticed that jealousy over Jane Fairfax and Frank Churchill, respectively, seem to motivate romantic feelings in Emma and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Now we find the same in the case of Harriet Smith. Her suspicions about Anne Cox cause her worry again over Robert Martin and whether or not she made the right decision regarding him.</a:t>
            </a:r>
          </a:p>
          <a:p>
            <a:pPr algn="just">
              <a:buNone/>
            </a:pPr>
            <a:r>
              <a:rPr lang="en-SG" sz="1800" b="1" dirty="0" smtClean="0">
                <a:solidFill>
                  <a:srgbClr val="FF0000"/>
                </a:solidFill>
                <a:latin typeface="Arial" pitchFamily="34" charset="0"/>
                <a:cs typeface="Arial" pitchFamily="34" charset="0"/>
              </a:rPr>
              <a:t>Confusion regarding Frank Churchill:</a:t>
            </a:r>
          </a:p>
          <a:p>
            <a:pPr algn="just">
              <a:buNone/>
            </a:pPr>
            <a:endParaRPr lang="en-SG" sz="1800" b="1" dirty="0" smtClean="0">
              <a:solidFill>
                <a:srgbClr val="FF0000"/>
              </a:solidFill>
              <a:latin typeface="Arial" pitchFamily="34" charset="0"/>
              <a:cs typeface="Arial" pitchFamily="34" charset="0"/>
            </a:endParaRPr>
          </a:p>
          <a:p>
            <a:pPr algn="just"/>
            <a:r>
              <a:rPr lang="en-SG" sz="1800" dirty="0" smtClean="0">
                <a:latin typeface="Arial" pitchFamily="34" charset="0"/>
                <a:cs typeface="Arial" pitchFamily="34" charset="0"/>
              </a:rPr>
              <a:t>Frank Churchill is deliberately ambiguous toward Emma when she meets him on his way.</a:t>
            </a:r>
          </a:p>
          <a:p>
            <a:pPr algn="just"/>
            <a:r>
              <a:rPr lang="en-SG" sz="1800" dirty="0" smtClean="0">
                <a:latin typeface="Arial" pitchFamily="34" charset="0"/>
                <a:cs typeface="Arial" pitchFamily="34" charset="0"/>
              </a:rPr>
              <a:t>He is not sure whether to shop with Emma or to visit the Bates family. Finally he chooses to go with his stepmother to Mrs. Bates' home. </a:t>
            </a:r>
          </a:p>
          <a:p>
            <a:pPr algn="just"/>
            <a:r>
              <a:rPr lang="en-SG" sz="1800" dirty="0" smtClean="0">
                <a:latin typeface="Arial" pitchFamily="34" charset="0"/>
                <a:cs typeface="Arial" pitchFamily="34" charset="0"/>
              </a:rPr>
              <a:t>His words show that he wants to spend time with Emma, but his actions show that he prefers to visit Mrs. Bates. Since Jane Fairfax is staying with Mrs. Bates, this decision proves an obvious choice between the two. </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VOLUME 2, CHAPTER 28</a:t>
            </a:r>
            <a:endParaRPr lang="en-US" dirty="0"/>
          </a:p>
        </p:txBody>
      </p:sp>
      <p:sp>
        <p:nvSpPr>
          <p:cNvPr id="3" name="Content Placeholder 2"/>
          <p:cNvSpPr>
            <a:spLocks noGrp="1"/>
          </p:cNvSpPr>
          <p:nvPr>
            <p:ph idx="1"/>
          </p:nvPr>
        </p:nvSpPr>
        <p:spPr>
          <a:xfrm>
            <a:off x="0" y="990600"/>
            <a:ext cx="6934200" cy="5562600"/>
          </a:xfrm>
        </p:spPr>
        <p:txBody>
          <a:bodyPr>
            <a:normAutofit/>
          </a:bodyPr>
          <a:lstStyle/>
          <a:p>
            <a:pPr algn="just"/>
            <a:r>
              <a:rPr lang="en-US" sz="1800" dirty="0" smtClean="0">
                <a:latin typeface="Arial" pitchFamily="34" charset="0"/>
                <a:cs typeface="Arial" pitchFamily="34" charset="0"/>
              </a:rPr>
              <a:t>As Emma reaches the Bates’ place and enters the sitting room, she finds Frank occupied with fixing Mrs. </a:t>
            </a:r>
            <a:r>
              <a:rPr lang="en-US" sz="1800" dirty="0" err="1" smtClean="0">
                <a:latin typeface="Arial" pitchFamily="34" charset="0"/>
                <a:cs typeface="Arial" pitchFamily="34" charset="0"/>
              </a:rPr>
              <a:t>Bates’s</a:t>
            </a:r>
            <a:r>
              <a:rPr lang="en-US" sz="1800" dirty="0" smtClean="0">
                <a:latin typeface="Arial" pitchFamily="34" charset="0"/>
                <a:cs typeface="Arial" pitchFamily="34" charset="0"/>
              </a:rPr>
              <a:t> glasses and Jane seated at the piano. </a:t>
            </a:r>
          </a:p>
          <a:p>
            <a:pPr algn="just"/>
            <a:r>
              <a:rPr lang="en-US" sz="1800" dirty="0" smtClean="0">
                <a:latin typeface="Arial" pitchFamily="34" charset="0"/>
                <a:cs typeface="Arial" pitchFamily="34" charset="0"/>
              </a:rPr>
              <a:t>Frank asks Jane questions about how she imagines the piano came to her, and his comment, “True affection only could have prompted it,” makes Jane blush. </a:t>
            </a:r>
          </a:p>
          <a:p>
            <a:pPr algn="just"/>
            <a:r>
              <a:rPr lang="en-US" sz="1800" dirty="0" smtClean="0">
                <a:latin typeface="Arial" pitchFamily="34" charset="0"/>
                <a:cs typeface="Arial" pitchFamily="34" charset="0"/>
              </a:rPr>
              <a:t>Emma thinks that Frank is teasing Jane unkindly about Mr. Dixon, so she asks him to stop doing so.</a:t>
            </a:r>
          </a:p>
          <a:p>
            <a:pPr algn="just"/>
            <a:r>
              <a:rPr lang="en-US" sz="1800" dirty="0" smtClean="0">
                <a:latin typeface="Arial" pitchFamily="34" charset="0"/>
                <a:cs typeface="Arial" pitchFamily="34" charset="0"/>
              </a:rPr>
              <a:t>Again she realizes that she should not have shared her thoughts about Jane with him.</a:t>
            </a:r>
          </a:p>
          <a:p>
            <a:pPr algn="just"/>
            <a:r>
              <a:rPr lang="en-SG" sz="1800" dirty="0" smtClean="0">
                <a:latin typeface="Arial" pitchFamily="34" charset="0"/>
                <a:cs typeface="Arial" pitchFamily="34" charset="0"/>
              </a:rPr>
              <a:t>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stops by the Bates' </a:t>
            </a:r>
            <a:r>
              <a:rPr lang="en-US" sz="1800" dirty="0" smtClean="0">
                <a:latin typeface="Arial" pitchFamily="34" charset="0"/>
                <a:cs typeface="Arial" pitchFamily="34" charset="0"/>
              </a:rPr>
              <a:t>to check on Jane’s health </a:t>
            </a:r>
            <a:r>
              <a:rPr lang="en-SG" sz="1800" dirty="0" smtClean="0">
                <a:latin typeface="Arial" pitchFamily="34" charset="0"/>
                <a:cs typeface="Arial" pitchFamily="34" charset="0"/>
              </a:rPr>
              <a:t>while Emma and Frank are there, but because of the numerous visitors he promises to call another time. Miss Bates thanks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for sending them his store of apples.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28</a:t>
            </a:r>
            <a:endParaRPr lang="en-SG" sz="2800" dirty="0"/>
          </a:p>
        </p:txBody>
      </p:sp>
      <p:sp>
        <p:nvSpPr>
          <p:cNvPr id="3" name="Content Placeholder 2"/>
          <p:cNvSpPr>
            <a:spLocks noGrp="1"/>
          </p:cNvSpPr>
          <p:nvPr>
            <p:ph idx="1"/>
          </p:nvPr>
        </p:nvSpPr>
        <p:spPr>
          <a:xfrm>
            <a:off x="0" y="838200"/>
            <a:ext cx="7010400" cy="6019800"/>
          </a:xfrm>
        </p:spPr>
        <p:txBody>
          <a:bodyPr>
            <a:normAutofit/>
          </a:bodyPr>
          <a:lstStyle/>
          <a:p>
            <a:pPr algn="just">
              <a:buNone/>
            </a:pPr>
            <a:r>
              <a:rPr lang="en-SG" sz="1800" b="1" dirty="0" smtClean="0">
                <a:solidFill>
                  <a:srgbClr val="FF0000"/>
                </a:solidFill>
                <a:latin typeface="Arial" pitchFamily="34" charset="0"/>
                <a:cs typeface="Arial" pitchFamily="34" charset="0"/>
              </a:rPr>
              <a:t>Jane Austen as a writer:</a:t>
            </a:r>
          </a:p>
          <a:p>
            <a:pPr algn="just"/>
            <a:r>
              <a:rPr lang="en-SG" sz="1800" dirty="0" smtClean="0">
                <a:latin typeface="Arial" pitchFamily="34" charset="0"/>
                <a:cs typeface="Arial" pitchFamily="34" charset="0"/>
              </a:rPr>
              <a:t> Jane Austen as a clever writer is deliberately ambiguous about Jane Fairfax's courtship possibilities.</a:t>
            </a:r>
          </a:p>
          <a:p>
            <a:pPr algn="just"/>
            <a:r>
              <a:rPr lang="en-SG" sz="1800" dirty="0" smtClean="0">
                <a:latin typeface="Arial" pitchFamily="34" charset="0"/>
                <a:cs typeface="Arial" pitchFamily="34" charset="0"/>
              </a:rPr>
              <a:t>This keeps the interest of the reader.</a:t>
            </a:r>
          </a:p>
          <a:p>
            <a:pPr algn="just"/>
            <a:r>
              <a:rPr lang="en-SG" sz="1800" dirty="0" smtClean="0">
                <a:latin typeface="Arial" pitchFamily="34" charset="0"/>
                <a:cs typeface="Arial" pitchFamily="34" charset="0"/>
              </a:rPr>
              <a:t> We find that at the Bates home, Jane Fairfax is the obvious </a:t>
            </a:r>
            <a:r>
              <a:rPr lang="en-SG" sz="1800" dirty="0" err="1" smtClean="0">
                <a:latin typeface="Arial" pitchFamily="34" charset="0"/>
                <a:cs typeface="Arial" pitchFamily="34" charset="0"/>
              </a:rPr>
              <a:t>center</a:t>
            </a:r>
            <a:r>
              <a:rPr lang="en-SG" sz="1800" dirty="0" smtClean="0">
                <a:latin typeface="Arial" pitchFamily="34" charset="0"/>
                <a:cs typeface="Arial" pitchFamily="34" charset="0"/>
              </a:rPr>
              <a:t> of attention for all. </a:t>
            </a:r>
          </a:p>
          <a:p>
            <a:pPr algn="just"/>
            <a:r>
              <a:rPr lang="en-SG" sz="1800" dirty="0" smtClean="0">
                <a:latin typeface="Arial" pitchFamily="34" charset="0"/>
                <a:cs typeface="Arial" pitchFamily="34" charset="0"/>
              </a:rPr>
              <a:t>When Emma comes, Frank Churchill is helping her fix her new piano so that she may play.</a:t>
            </a:r>
          </a:p>
          <a:p>
            <a:pPr algn="just"/>
            <a:r>
              <a:rPr lang="en-SG" sz="1800" dirty="0" smtClean="0">
                <a:latin typeface="Arial" pitchFamily="34" charset="0"/>
                <a:cs typeface="Arial" pitchFamily="34" charset="0"/>
              </a:rPr>
              <a:t>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also visits to ask about her health.</a:t>
            </a:r>
          </a:p>
          <a:p>
            <a:pPr algn="just"/>
            <a:r>
              <a:rPr lang="en-SG" sz="1800" dirty="0" smtClean="0">
                <a:latin typeface="Arial" pitchFamily="34" charset="0"/>
                <a:cs typeface="Arial" pitchFamily="34" charset="0"/>
              </a:rPr>
              <a:t>This creates a triangle of Jan Fairfax.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and Frank Churchill; and the reader is curios to see how romantic relationships are established.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smtClean="0"/>
              <a:t>Materials used</a:t>
            </a:r>
            <a:endParaRPr lang="en-US" sz="1800" dirty="0"/>
          </a:p>
        </p:txBody>
      </p:sp>
      <p:sp>
        <p:nvSpPr>
          <p:cNvPr id="3" name="Content Placeholder 2"/>
          <p:cNvSpPr>
            <a:spLocks noGrp="1"/>
          </p:cNvSpPr>
          <p:nvPr>
            <p:ph idx="1"/>
          </p:nvPr>
        </p:nvSpPr>
        <p:spPr/>
        <p:txBody>
          <a:bodyPr>
            <a:normAutofit/>
          </a:bodyPr>
          <a:lstStyle/>
          <a:p>
            <a:r>
              <a:rPr lang="en-SG" sz="1400" dirty="0" smtClean="0">
                <a:solidFill>
                  <a:srgbClr val="695BD1"/>
                </a:solidFill>
              </a:rPr>
              <a:t> Norman Sherry (1969) </a:t>
            </a:r>
            <a:r>
              <a:rPr lang="en-SG" sz="1400" u="sng" dirty="0" smtClean="0">
                <a:solidFill>
                  <a:srgbClr val="695BD1"/>
                </a:solidFill>
              </a:rPr>
              <a:t>JANE AUSTEN </a:t>
            </a:r>
            <a:r>
              <a:rPr lang="en-SG" sz="1400" dirty="0" smtClean="0">
                <a:solidFill>
                  <a:srgbClr val="695BD1"/>
                </a:solidFill>
              </a:rPr>
              <a:t>. Arco: New York. </a:t>
            </a:r>
            <a:endParaRPr lang="en-US" sz="1400" dirty="0" smtClean="0">
              <a:solidFill>
                <a:srgbClr val="695BD1"/>
              </a:solidFill>
            </a:endParaRPr>
          </a:p>
          <a:p>
            <a:r>
              <a:rPr lang="en-SG" sz="1400" b="1" dirty="0" smtClean="0">
                <a:solidFill>
                  <a:srgbClr val="695BD1"/>
                </a:solidFill>
              </a:rPr>
              <a:t> </a:t>
            </a:r>
            <a:r>
              <a:rPr lang="en-SG" sz="1400" dirty="0" smtClean="0">
                <a:solidFill>
                  <a:srgbClr val="695BD1"/>
                </a:solidFill>
              </a:rPr>
              <a:t>Vivien Jones (1997) </a:t>
            </a:r>
            <a:r>
              <a:rPr lang="en-SG" sz="1400" u="sng" dirty="0" smtClean="0">
                <a:solidFill>
                  <a:srgbClr val="695BD1"/>
                </a:solidFill>
              </a:rPr>
              <a:t>HOW TO STUDY A JANE AUSTEN NOVEL</a:t>
            </a:r>
            <a:r>
              <a:rPr lang="en-SG" sz="1400" dirty="0" smtClean="0">
                <a:solidFill>
                  <a:srgbClr val="695BD1"/>
                </a:solidFill>
              </a:rPr>
              <a:t> (2</a:t>
            </a:r>
            <a:r>
              <a:rPr lang="en-SG" sz="1400" baseline="30000" dirty="0" smtClean="0">
                <a:solidFill>
                  <a:srgbClr val="695BD1"/>
                </a:solidFill>
              </a:rPr>
              <a:t>nd</a:t>
            </a:r>
            <a:r>
              <a:rPr lang="en-SG" sz="1400" dirty="0" smtClean="0">
                <a:solidFill>
                  <a:srgbClr val="695BD1"/>
                </a:solidFill>
              </a:rPr>
              <a:t> ed.) Macmillan: </a:t>
            </a:r>
            <a:r>
              <a:rPr lang="en-SG" sz="1400" dirty="0" err="1" smtClean="0">
                <a:solidFill>
                  <a:srgbClr val="695BD1"/>
                </a:solidFill>
              </a:rPr>
              <a:t>Houndmills</a:t>
            </a:r>
            <a:r>
              <a:rPr lang="en-SG" sz="1400" dirty="0" smtClean="0">
                <a:solidFill>
                  <a:srgbClr val="695BD1"/>
                </a:solidFill>
              </a:rPr>
              <a:t>. </a:t>
            </a:r>
          </a:p>
          <a:p>
            <a:r>
              <a:rPr lang="en-US" sz="1400" dirty="0" smtClean="0">
                <a:solidFill>
                  <a:srgbClr val="695BD1"/>
                </a:solidFill>
                <a:hlinkClick r:id="rId2"/>
              </a:rPr>
              <a:t>http://www.sparknotes.com</a:t>
            </a:r>
            <a:r>
              <a:rPr lang="en-US" sz="1400" dirty="0" smtClean="0">
                <a:solidFill>
                  <a:srgbClr val="695BD1"/>
                </a:solidFill>
              </a:rPr>
              <a:t/>
            </a:r>
            <a:br>
              <a:rPr lang="en-US" sz="1400" dirty="0" smtClean="0">
                <a:solidFill>
                  <a:srgbClr val="695BD1"/>
                </a:solidFill>
              </a:rPr>
            </a:br>
            <a:r>
              <a:rPr lang="en-US" sz="1400" dirty="0" smtClean="0">
                <a:solidFill>
                  <a:srgbClr val="695BD1"/>
                </a:solidFill>
                <a:hlinkClick r:id="rId3"/>
              </a:rPr>
              <a:t>http://www.bookrags.com</a:t>
            </a:r>
            <a:r>
              <a:rPr lang="en-US" sz="1400" dirty="0" smtClean="0">
                <a:solidFill>
                  <a:srgbClr val="695BD1"/>
                </a:solidFill>
              </a:rPr>
              <a:t/>
            </a:r>
            <a:br>
              <a:rPr lang="en-US" sz="1400" dirty="0" smtClean="0">
                <a:solidFill>
                  <a:srgbClr val="695BD1"/>
                </a:solidFill>
              </a:rPr>
            </a:br>
            <a:r>
              <a:rPr lang="en-US" sz="1400" dirty="0" smtClean="0">
                <a:solidFill>
                  <a:srgbClr val="695BD1"/>
                </a:solidFill>
                <a:hlinkClick r:id="rId4"/>
              </a:rPr>
              <a:t>http://www.cliffsnotes.com</a:t>
            </a:r>
            <a:endParaRPr lang="en-US" sz="1400" dirty="0" smtClean="0">
              <a:solidFill>
                <a:srgbClr val="695BD1"/>
              </a:solidFill>
            </a:endParaRPr>
          </a:p>
          <a:p>
            <a:r>
              <a:rPr lang="en-US" sz="1400" dirty="0" smtClean="0">
                <a:solidFill>
                  <a:srgbClr val="695BD1"/>
                </a:solidFill>
                <a:hlinkClick r:id="rId5"/>
              </a:rPr>
              <a:t>http://gradesavers.com</a:t>
            </a:r>
            <a:endParaRPr lang="en-US" sz="1400" dirty="0" smtClean="0">
              <a:solidFill>
                <a:srgbClr val="695BD1"/>
              </a:solidFill>
            </a:endParaRPr>
          </a:p>
          <a:p>
            <a:endParaRPr lang="en-SG" sz="1400" dirty="0" smtClean="0">
              <a:solidFill>
                <a:srgbClr val="695BD1"/>
              </a:solidFill>
            </a:endParaRPr>
          </a:p>
          <a:p>
            <a:endParaRPr lang="en-SG" sz="1400" dirty="0" smtClean="0"/>
          </a:p>
          <a:p>
            <a:endParaRPr lang="en-US" sz="1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SG" dirty="0" smtClean="0"/>
              <a:t>Review of the Session</a:t>
            </a:r>
            <a:endParaRPr lang="en-SG" dirty="0"/>
          </a:p>
        </p:txBody>
      </p:sp>
      <p:sp>
        <p:nvSpPr>
          <p:cNvPr id="3" name="Content Placeholder 2"/>
          <p:cNvSpPr>
            <a:spLocks noGrp="1"/>
          </p:cNvSpPr>
          <p:nvPr>
            <p:ph idx="1"/>
          </p:nvPr>
        </p:nvSpPr>
        <p:spPr>
          <a:xfrm>
            <a:off x="152400" y="914400"/>
            <a:ext cx="6400800" cy="5943600"/>
          </a:xfrm>
        </p:spPr>
        <p:txBody>
          <a:bodyPr>
            <a:noAutofit/>
          </a:bodyPr>
          <a:lstStyle/>
          <a:p>
            <a:pPr algn="just"/>
            <a:r>
              <a:rPr lang="en-US" sz="1600" dirty="0" smtClean="0">
                <a:latin typeface="Arial" pitchFamily="34" charset="0"/>
                <a:cs typeface="Arial" pitchFamily="34" charset="0"/>
              </a:rPr>
              <a:t>In this session we started Volume 2 of the novel EMMA. </a:t>
            </a:r>
          </a:p>
          <a:p>
            <a:pPr algn="just"/>
            <a:r>
              <a:rPr lang="en-US" sz="1600" dirty="0" smtClean="0">
                <a:latin typeface="Arial" pitchFamily="34" charset="0"/>
                <a:cs typeface="Arial" pitchFamily="34" charset="0"/>
              </a:rPr>
              <a:t>Scheme of presentation was introduced: It is important to mention that in some available texts the whole novel is presented in 55 chapters. While in some others the same 55 chapters are divided into three volumes. Thus, volume 1 has 18 chapters, Volume 2 has 18 chapters and volume 3 has 19 chapters. </a:t>
            </a:r>
          </a:p>
          <a:p>
            <a:pPr algn="just"/>
            <a:r>
              <a:rPr lang="en-US" sz="1600" dirty="0" smtClean="0">
                <a:latin typeface="Arial" pitchFamily="34" charset="0"/>
                <a:cs typeface="Arial" pitchFamily="34" charset="0"/>
              </a:rPr>
              <a:t>The division that I have followed is of volumes; however, the same sequence of chapter numbers continues from volume 1 to the next volume that is volume 2. Thus chapter 1 of volume 2 is numbered as </a:t>
            </a:r>
            <a:r>
              <a:rPr lang="en-US" sz="1600" b="1" dirty="0" smtClean="0">
                <a:latin typeface="Arial" pitchFamily="34" charset="0"/>
                <a:cs typeface="Arial" pitchFamily="34" charset="0"/>
              </a:rPr>
              <a:t>Volume 2, Chapter 19 </a:t>
            </a:r>
            <a:r>
              <a:rPr lang="en-US" sz="1600" dirty="0" smtClean="0">
                <a:latin typeface="Arial" pitchFamily="34" charset="0"/>
                <a:cs typeface="Arial" pitchFamily="34" charset="0"/>
              </a:rPr>
              <a:t>in the presentations. This helps in keeping the sequence from chapter 1 to 55, and also gives the clue which volume it is. </a:t>
            </a:r>
          </a:p>
          <a:p>
            <a:pPr algn="just"/>
            <a:r>
              <a:rPr lang="en-US" sz="1600" dirty="0" smtClean="0">
                <a:latin typeface="Arial" pitchFamily="34" charset="0"/>
                <a:cs typeface="Arial" pitchFamily="34" charset="0"/>
              </a:rPr>
              <a:t>In today’s session we covered first ten chapters of volume two. In other words we covered from Chapter 19 to Chapter28.</a:t>
            </a:r>
          </a:p>
          <a:p>
            <a:pPr algn="just"/>
            <a:r>
              <a:rPr lang="en-US" sz="1600" dirty="0" smtClean="0">
                <a:latin typeface="Arial" pitchFamily="34" charset="0"/>
                <a:cs typeface="Arial" pitchFamily="34" charset="0"/>
              </a:rPr>
              <a:t>We looked at:</a:t>
            </a:r>
          </a:p>
          <a:p>
            <a:pPr lvl="1" algn="just"/>
            <a:r>
              <a:rPr lang="en-US" sz="1600" dirty="0" smtClean="0">
                <a:latin typeface="Arial" pitchFamily="34" charset="0"/>
                <a:cs typeface="Arial" pitchFamily="34" charset="0"/>
              </a:rPr>
              <a:t>Important happenings in these chapters</a:t>
            </a:r>
          </a:p>
          <a:p>
            <a:pPr lvl="1" algn="just"/>
            <a:r>
              <a:rPr lang="en-US" sz="1600" dirty="0" smtClean="0">
                <a:latin typeface="Arial" pitchFamily="34" charset="0"/>
                <a:cs typeface="Arial" pitchFamily="34" charset="0"/>
              </a:rPr>
              <a:t>Points of Discussion</a:t>
            </a:r>
          </a:p>
          <a:p>
            <a:pPr lvl="1" algn="just"/>
            <a:r>
              <a:rPr lang="en-US" sz="1600" dirty="0" smtClean="0">
                <a:latin typeface="Arial" pitchFamily="34" charset="0"/>
                <a:cs typeface="Arial" pitchFamily="34" charset="0"/>
              </a:rPr>
              <a:t>Important parts of text with reference to development of characters</a:t>
            </a:r>
          </a:p>
          <a:p>
            <a:pPr lvl="1" algn="just"/>
            <a:r>
              <a:rPr lang="en-US" sz="1600" dirty="0" smtClean="0">
                <a:latin typeface="Arial" pitchFamily="34" charset="0"/>
                <a:cs typeface="Arial" pitchFamily="34" charset="0"/>
              </a:rPr>
              <a:t>Jane Austen as a writer, her art of characterization etc.</a:t>
            </a:r>
          </a:p>
          <a:p>
            <a:pPr lvl="1" algn="just"/>
            <a:r>
              <a:rPr lang="en-US" sz="1600" dirty="0" smtClean="0">
                <a:latin typeface="Arial" pitchFamily="34" charset="0"/>
                <a:cs typeface="Arial" pitchFamily="34" charset="0"/>
              </a:rPr>
              <a:t>Development of different themes through these chapters</a:t>
            </a:r>
          </a:p>
          <a:p>
            <a:pPr lvl="1" algn="just"/>
            <a:r>
              <a:rPr lang="en-US" sz="1600" dirty="0" smtClean="0">
                <a:latin typeface="Arial" pitchFamily="34" charset="0"/>
                <a:cs typeface="Arial" pitchFamily="34" charset="0"/>
              </a:rPr>
              <a:t>Writing Style of Austen</a:t>
            </a:r>
          </a:p>
          <a:p>
            <a:pPr algn="just">
              <a:buNone/>
            </a:pPr>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lgn="ctr">
              <a:buNone/>
            </a:pPr>
            <a:r>
              <a:rPr lang="en-SG" dirty="0" smtClean="0"/>
              <a:t>Thank you very much!</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502</TotalTime>
  <Words>5967</Words>
  <Application>Microsoft Office PowerPoint</Application>
  <PresentationFormat>On-screen Show (4:3)</PresentationFormat>
  <Paragraphs>332</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The Novel Emma: Text, Story, Critical Analysis: Volume 2 Starts</vt:lpstr>
      <vt:lpstr>Previous Session</vt:lpstr>
      <vt:lpstr>Today’s Session</vt:lpstr>
      <vt:lpstr>VOLUME 2, CHAPTER 19</vt:lpstr>
      <vt:lpstr>Text: The Letter</vt:lpstr>
      <vt:lpstr>Letter cont…</vt:lpstr>
      <vt:lpstr>Discussion Points: VOLUME 2, CHAPTER 19</vt:lpstr>
      <vt:lpstr>VOLUME 2, CHAPTER 20</vt:lpstr>
      <vt:lpstr>Discussion Points: VOLUME 2, CHAPTER 20</vt:lpstr>
      <vt:lpstr>Discussion Points: VOLUME 2, CHAPTER 20</vt:lpstr>
      <vt:lpstr>VOLUME 2, CHAPTER  21</vt:lpstr>
      <vt:lpstr>Discussion Points: VOLUME 2, CHAPTER 21</vt:lpstr>
      <vt:lpstr>Discussion Points: VOLUME 2, CHAPTERS 19-21 - Overall</vt:lpstr>
      <vt:lpstr>Cont….</vt:lpstr>
      <vt:lpstr>VOLUME 2, CHAPTER 22</vt:lpstr>
      <vt:lpstr>Cont… VOLUME 2, CHAPTER 22</vt:lpstr>
      <vt:lpstr>Discussion Points: VOLUME 2, CHAPTER 22</vt:lpstr>
      <vt:lpstr>VOLUME 2, CHAPTER 23</vt:lpstr>
      <vt:lpstr>Discussion Points: VOLUME 2, CHAPTER 23</vt:lpstr>
      <vt:lpstr> VOLUME 2, CHAPTER 24</vt:lpstr>
      <vt:lpstr>Discussion Points: VOLUME 2, CHAPTER 24</vt:lpstr>
      <vt:lpstr>Discussion Points: VOLUME 2, CHAPTER 22- 24, Overall</vt:lpstr>
      <vt:lpstr>Cont…</vt:lpstr>
      <vt:lpstr>Text from Chapter 24: About Jane Fairfax</vt:lpstr>
      <vt:lpstr>Cont… Text from Chapter 24: About Jane Fairfax</vt:lpstr>
      <vt:lpstr>Some more Text about Jane Fairfax</vt:lpstr>
      <vt:lpstr>Cont… Text</vt:lpstr>
      <vt:lpstr>Cont… TEXT</vt:lpstr>
      <vt:lpstr> VOLUME 2, CHAPTER 25</vt:lpstr>
      <vt:lpstr>Opening text of chapter 25</vt:lpstr>
      <vt:lpstr>Discussion Points: VOLUME 2, CHAPTER 25</vt:lpstr>
      <vt:lpstr>Discussion Points: VOLUME 2, CHAPTER 25</vt:lpstr>
      <vt:lpstr>Text about the Coles</vt:lpstr>
      <vt:lpstr>VOLUME 2, CHAPTER 26</vt:lpstr>
      <vt:lpstr>Cont… VOLUME 2, CHAPTER 26</vt:lpstr>
      <vt:lpstr>Discussion Points: VOLUME 2, CHAPTER 26</vt:lpstr>
      <vt:lpstr>Discussion Points: VOLUME 2, CHAPTER 26</vt:lpstr>
      <vt:lpstr>VOLUME 2, CHAPTER 27</vt:lpstr>
      <vt:lpstr>Discussion Points: VOLUME 2, CHAPTER 27</vt:lpstr>
      <vt:lpstr>VOLUME 2, CHAPTER 28</vt:lpstr>
      <vt:lpstr>Discussion Points: VOLUME 2, CHAPTER 28</vt:lpstr>
      <vt:lpstr>Materials used</vt:lpstr>
      <vt:lpstr>Review of the Session</vt:lpstr>
      <vt:lpstr>Slide 44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fjwu</dc:creator>
  <cp:lastModifiedBy>Administrator</cp:lastModifiedBy>
  <cp:revision>77</cp:revision>
  <dcterms:created xsi:type="dcterms:W3CDTF">2006-08-16T00:00:00Z</dcterms:created>
  <dcterms:modified xsi:type="dcterms:W3CDTF">2013-05-04T10:19:05Z</dcterms:modified>
</cp:coreProperties>
</file>