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306" r:id="rId3"/>
    <p:sldId id="307" r:id="rId4"/>
    <p:sldId id="257" r:id="rId5"/>
    <p:sldId id="258" r:id="rId6"/>
    <p:sldId id="259" r:id="rId7"/>
    <p:sldId id="308" r:id="rId8"/>
    <p:sldId id="260" r:id="rId9"/>
    <p:sldId id="261" r:id="rId10"/>
    <p:sldId id="320" r:id="rId11"/>
    <p:sldId id="323" r:id="rId12"/>
    <p:sldId id="325" r:id="rId13"/>
    <p:sldId id="309" r:id="rId14"/>
    <p:sldId id="262" r:id="rId15"/>
    <p:sldId id="327" r:id="rId16"/>
    <p:sldId id="326" r:id="rId17"/>
    <p:sldId id="328" r:id="rId18"/>
    <p:sldId id="263" r:id="rId19"/>
    <p:sldId id="264" r:id="rId20"/>
    <p:sldId id="265" r:id="rId21"/>
    <p:sldId id="266" r:id="rId22"/>
    <p:sldId id="267" r:id="rId23"/>
    <p:sldId id="313" r:id="rId24"/>
    <p:sldId id="269" r:id="rId25"/>
    <p:sldId id="270" r:id="rId26"/>
    <p:sldId id="321" r:id="rId27"/>
    <p:sldId id="271" r:id="rId28"/>
    <p:sldId id="315" r:id="rId29"/>
    <p:sldId id="316" r:id="rId30"/>
    <p:sldId id="329" r:id="rId31"/>
    <p:sldId id="330" r:id="rId32"/>
    <p:sldId id="317" r:id="rId33"/>
    <p:sldId id="331" r:id="rId34"/>
    <p:sldId id="273" r:id="rId35"/>
    <p:sldId id="274" r:id="rId36"/>
    <p:sldId id="318" r:id="rId37"/>
    <p:sldId id="275" r:id="rId38"/>
    <p:sldId id="319" r:id="rId39"/>
    <p:sldId id="276" r:id="rId40"/>
    <p:sldId id="301" r:id="rId41"/>
    <p:sldId id="303" r:id="rId42"/>
    <p:sldId id="304" r:id="rId43"/>
    <p:sldId id="30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02" y="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1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4EC394-2FD3-4912-B3AB-75AB65E7CC2E}" type="datetimeFigureOut">
              <a:rPr lang="en-US" smtClean="0"/>
              <a:pPr/>
              <a:t>5/4/2013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0EA20-460B-4115-913F-A8C8E85AC28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0E0C57-2A31-4661-AD29-9E9BA25CAAAE}"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12E89C-DCC9-4A0F-B0C7-884599A4736C}"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70E7A0-26E4-4652-AE5D-19BC3C372372}"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F47570-B82D-47F9-B235-9563A58F9F18}"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43F808-EB2B-4B53-BC65-AF1109D1CF1B}" type="datetime1">
              <a:rPr lang="en-US" smtClean="0"/>
              <a:pPr/>
              <a:t>5/4/2013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8E4D9F-4829-434C-A4D3-0C36206E75C9}" type="datetime1">
              <a:rPr lang="en-US" smtClean="0"/>
              <a:pPr/>
              <a:t>5/4/2013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077064-82FF-4E1F-B936-A2E1444F0FFA}" type="datetime1">
              <a:rPr lang="en-US" smtClean="0"/>
              <a:pPr/>
              <a:t>5/4/2013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D51600-0665-4993-A9F2-C4BAD29469E6}"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284C71-B277-4E89-850F-7DFBE39D3A5A}"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3C468-83A0-4AD2-9E8C-75ED15E2AF5F}"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A62DF-1F23-4A7E-BC61-0AE003C466EF}"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BC63B5-F4CE-49F5-9385-515EB4D526AE}" type="datetime1">
              <a:rPr lang="en-US" smtClean="0"/>
              <a:pPr/>
              <a:t>5/4/2013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bookrags.com/" TargetMode="External"/><Relationship Id="rId2" Type="http://schemas.openxmlformats.org/officeDocument/2006/relationships/hyperlink" Target="http://www.sparknotes.com/" TargetMode="External"/><Relationship Id="rId1" Type="http://schemas.openxmlformats.org/officeDocument/2006/relationships/slideLayout" Target="../slideLayouts/slideLayout2.xml"/><Relationship Id="rId5" Type="http://schemas.openxmlformats.org/officeDocument/2006/relationships/hyperlink" Target="http://gradesavers.com/" TargetMode="External"/><Relationship Id="rId4" Type="http://schemas.openxmlformats.org/officeDocument/2006/relationships/hyperlink" Target="http://www.cliffsnotes.co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Novel </a:t>
            </a:r>
            <a:r>
              <a:rPr lang="en-US" i="1" dirty="0" smtClean="0"/>
              <a:t>Emma</a:t>
            </a:r>
            <a:r>
              <a:rPr lang="en-US" dirty="0" smtClean="0"/>
              <a:t>: Text, Story, Critical Analysis: Volume 1 continues </a:t>
            </a:r>
            <a:endParaRPr lang="en-SG" dirty="0"/>
          </a:p>
        </p:txBody>
      </p:sp>
      <p:sp>
        <p:nvSpPr>
          <p:cNvPr id="3" name="Subtitle 2"/>
          <p:cNvSpPr>
            <a:spLocks noGrp="1"/>
          </p:cNvSpPr>
          <p:nvPr>
            <p:ph type="subTitle" idx="1"/>
          </p:nvPr>
        </p:nvSpPr>
        <p:spPr/>
        <p:txBody>
          <a:bodyPr/>
          <a:lstStyle/>
          <a:p>
            <a:r>
              <a:rPr lang="en-SG" dirty="0" smtClean="0"/>
              <a:t>Dr. </a:t>
            </a:r>
            <a:r>
              <a:rPr lang="en-SG" dirty="0" err="1" smtClean="0"/>
              <a:t>Sarwet</a:t>
            </a:r>
            <a:r>
              <a:rPr lang="en-SG" dirty="0" smtClean="0"/>
              <a:t> </a:t>
            </a:r>
            <a:r>
              <a:rPr lang="en-SG"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Previous Session</a:t>
            </a:r>
            <a:endParaRPr lang="en-US" sz="2800" b="1" dirty="0"/>
          </a:p>
        </p:txBody>
      </p:sp>
      <p:sp>
        <p:nvSpPr>
          <p:cNvPr id="3" name="Content Placeholder 2"/>
          <p:cNvSpPr>
            <a:spLocks noGrp="1"/>
          </p:cNvSpPr>
          <p:nvPr>
            <p:ph idx="1"/>
          </p:nvPr>
        </p:nvSpPr>
        <p:spPr>
          <a:xfrm>
            <a:off x="0" y="1219200"/>
            <a:ext cx="6629400" cy="5059363"/>
          </a:xfrm>
        </p:spPr>
        <p:txBody>
          <a:bodyPr>
            <a:normAutofit/>
          </a:bodyPr>
          <a:lstStyle/>
          <a:p>
            <a:pPr algn="just"/>
            <a:r>
              <a:rPr lang="en-US" sz="1800" dirty="0" smtClean="0">
                <a:latin typeface="Arial" pitchFamily="34" charset="0"/>
                <a:cs typeface="Arial" pitchFamily="34" charset="0"/>
              </a:rPr>
              <a:t>In this session we covered first eight chapters of volume 1. (Chapters 1- 8)</a:t>
            </a:r>
          </a:p>
          <a:p>
            <a:pPr algn="just"/>
            <a:r>
              <a:rPr lang="en-US" sz="1800" dirty="0" smtClean="0">
                <a:latin typeface="Arial" pitchFamily="34" charset="0"/>
                <a:cs typeface="Arial" pitchFamily="34" charset="0"/>
              </a:rPr>
              <a:t>Important happenings in these chapters</a:t>
            </a:r>
          </a:p>
          <a:p>
            <a:pPr algn="just"/>
            <a:r>
              <a:rPr lang="en-US" sz="1800" dirty="0" smtClean="0">
                <a:latin typeface="Arial" pitchFamily="34" charset="0"/>
                <a:cs typeface="Arial" pitchFamily="34" charset="0"/>
              </a:rPr>
              <a:t>Points of Discussion</a:t>
            </a:r>
          </a:p>
          <a:p>
            <a:pPr algn="just"/>
            <a:r>
              <a:rPr lang="en-US" sz="1800" dirty="0" smtClean="0">
                <a:latin typeface="Arial" pitchFamily="34" charset="0"/>
                <a:cs typeface="Arial" pitchFamily="34" charset="0"/>
              </a:rPr>
              <a:t>Important parts of text with reference to development of characters, plot and structure.</a:t>
            </a:r>
          </a:p>
          <a:p>
            <a:pPr algn="just"/>
            <a:r>
              <a:rPr lang="en-US" sz="1800" dirty="0" smtClean="0">
                <a:latin typeface="Arial" pitchFamily="34" charset="0"/>
                <a:cs typeface="Arial" pitchFamily="34" charset="0"/>
              </a:rPr>
              <a:t>Jane Austen as a writer, her art of characterization etc.</a:t>
            </a:r>
          </a:p>
          <a:p>
            <a:pPr algn="just"/>
            <a:r>
              <a:rPr lang="en-US" sz="1800" dirty="0" smtClean="0">
                <a:latin typeface="Arial" pitchFamily="34" charset="0"/>
                <a:cs typeface="Arial" pitchFamily="34" charset="0"/>
              </a:rPr>
              <a:t>Development of different themes through these chapters</a:t>
            </a:r>
          </a:p>
          <a:p>
            <a:pPr algn="just"/>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This Session</a:t>
            </a:r>
            <a:endParaRPr lang="en-US" sz="2800" dirty="0"/>
          </a:p>
        </p:txBody>
      </p:sp>
      <p:sp>
        <p:nvSpPr>
          <p:cNvPr id="3" name="Content Placeholder 2"/>
          <p:cNvSpPr>
            <a:spLocks noGrp="1"/>
          </p:cNvSpPr>
          <p:nvPr>
            <p:ph idx="1"/>
          </p:nvPr>
        </p:nvSpPr>
        <p:spPr>
          <a:xfrm>
            <a:off x="457200" y="1600200"/>
            <a:ext cx="6553200" cy="4525963"/>
          </a:xfrm>
        </p:spPr>
        <p:txBody>
          <a:bodyPr>
            <a:normAutofit/>
          </a:bodyPr>
          <a:lstStyle/>
          <a:p>
            <a:pPr algn="just"/>
            <a:r>
              <a:rPr lang="en-US" sz="1800" dirty="0" smtClean="0">
                <a:latin typeface="Arial" pitchFamily="34" charset="0"/>
                <a:cs typeface="Arial" pitchFamily="34" charset="0"/>
              </a:rPr>
              <a:t>In this session we will cover Chapters 9 -18 of Volume 1.</a:t>
            </a:r>
          </a:p>
          <a:p>
            <a:pPr algn="just"/>
            <a:r>
              <a:rPr lang="en-US" sz="1800" dirty="0" smtClean="0">
                <a:latin typeface="Arial" pitchFamily="34" charset="0"/>
                <a:cs typeface="Arial" pitchFamily="34" charset="0"/>
              </a:rPr>
              <a:t>Important happenings in these chapters</a:t>
            </a:r>
          </a:p>
          <a:p>
            <a:pPr algn="just"/>
            <a:r>
              <a:rPr lang="en-US" sz="1800" dirty="0" smtClean="0">
                <a:latin typeface="Arial" pitchFamily="34" charset="0"/>
                <a:cs typeface="Arial" pitchFamily="34" charset="0"/>
              </a:rPr>
              <a:t>Points of Discussion</a:t>
            </a:r>
          </a:p>
          <a:p>
            <a:pPr algn="just"/>
            <a:r>
              <a:rPr lang="en-US" sz="1800" dirty="0" smtClean="0">
                <a:latin typeface="Arial" pitchFamily="34" charset="0"/>
                <a:cs typeface="Arial" pitchFamily="34" charset="0"/>
              </a:rPr>
              <a:t>Important parts of text with reference to development of characters, plot and structure.</a:t>
            </a:r>
          </a:p>
          <a:p>
            <a:pPr algn="just"/>
            <a:r>
              <a:rPr lang="en-US" sz="1800" dirty="0" smtClean="0">
                <a:latin typeface="Arial" pitchFamily="34" charset="0"/>
                <a:cs typeface="Arial" pitchFamily="34" charset="0"/>
              </a:rPr>
              <a:t>Jane Austen as a writer, her art of characterization etc.</a:t>
            </a:r>
          </a:p>
          <a:p>
            <a:pPr algn="just"/>
            <a:r>
              <a:rPr lang="en-US" sz="1800" dirty="0" smtClean="0">
                <a:latin typeface="Arial" pitchFamily="34" charset="0"/>
                <a:cs typeface="Arial" pitchFamily="34" charset="0"/>
              </a:rPr>
              <a:t>Development of different themes through these chapters</a:t>
            </a:r>
          </a:p>
          <a:p>
            <a:pPr algn="just"/>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 VOLUME 1, CHAPTER 9</a:t>
            </a:r>
            <a:endParaRPr lang="en-SG" sz="2800" b="1" dirty="0"/>
          </a:p>
        </p:txBody>
      </p:sp>
      <p:sp>
        <p:nvSpPr>
          <p:cNvPr id="3" name="Content Placeholder 2"/>
          <p:cNvSpPr>
            <a:spLocks noGrp="1"/>
          </p:cNvSpPr>
          <p:nvPr>
            <p:ph idx="1"/>
          </p:nvPr>
        </p:nvSpPr>
        <p:spPr>
          <a:xfrm>
            <a:off x="457200" y="990600"/>
            <a:ext cx="5867400" cy="5135563"/>
          </a:xfrm>
        </p:spPr>
        <p:txBody>
          <a:bodyPr>
            <a:normAutofit/>
          </a:bodyPr>
          <a:lstStyle/>
          <a:p>
            <a:pPr algn="just"/>
            <a:r>
              <a:rPr lang="en-SG" sz="1800" dirty="0" smtClean="0"/>
              <a:t>Another misunderstanding is generated in this chapter due to some actions.</a:t>
            </a:r>
          </a:p>
          <a:p>
            <a:pPr algn="just"/>
            <a:r>
              <a:rPr lang="en-SG" sz="1800" dirty="0" smtClean="0"/>
              <a:t>Mr. Elton gives Emma a poem that she assumes is intended for Harriet. </a:t>
            </a:r>
          </a:p>
          <a:p>
            <a:pPr algn="just"/>
            <a:r>
              <a:rPr lang="en-SG" sz="1800" dirty="0" smtClean="0"/>
              <a:t>When the riddle is deciphered, it is clearly a love poem. This leads to another misunderstanding as Emma believes the poem shows Mr. Elton's intentions toward Harriet. </a:t>
            </a:r>
          </a:p>
          <a:p>
            <a:pPr algn="just"/>
            <a:r>
              <a:rPr lang="en-SG" sz="1800" dirty="0" smtClean="0"/>
              <a:t>She continues to advise Harriet on romantic matters, specifically telling her to not betray her feelings to Mr. Elton. </a:t>
            </a:r>
          </a:p>
          <a:p>
            <a:pPr algn="just"/>
            <a:r>
              <a:rPr lang="en-SG" sz="1800" dirty="0" smtClean="0"/>
              <a:t>There is a further development as Mr. Woodhouse tells Emma and Harriet that Emma's sister, Isabella, and her family will be visiting them very soon.</a:t>
            </a:r>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Discussion Points:  VOLUME 1, CHAPTER 9</a:t>
            </a:r>
            <a:endParaRPr lang="en-SG" sz="2800" b="1" dirty="0"/>
          </a:p>
        </p:txBody>
      </p:sp>
      <p:sp>
        <p:nvSpPr>
          <p:cNvPr id="3" name="Content Placeholder 2"/>
          <p:cNvSpPr>
            <a:spLocks noGrp="1"/>
          </p:cNvSpPr>
          <p:nvPr>
            <p:ph idx="1"/>
          </p:nvPr>
        </p:nvSpPr>
        <p:spPr>
          <a:xfrm>
            <a:off x="152400" y="1600200"/>
            <a:ext cx="6324600" cy="4525963"/>
          </a:xfrm>
        </p:spPr>
        <p:txBody>
          <a:bodyPr>
            <a:normAutofit/>
          </a:bodyPr>
          <a:lstStyle/>
          <a:p>
            <a:pPr algn="just">
              <a:buNone/>
            </a:pPr>
            <a:r>
              <a:rPr lang="en-SG" sz="1800" b="1" dirty="0" smtClean="0">
                <a:solidFill>
                  <a:srgbClr val="00B0F0"/>
                </a:solidFill>
                <a:latin typeface="Arial" pitchFamily="34" charset="0"/>
                <a:cs typeface="Arial" pitchFamily="34" charset="0"/>
              </a:rPr>
              <a:t>Themes of Misunderstanding and Self-deception:</a:t>
            </a:r>
          </a:p>
          <a:p>
            <a:pPr algn="just"/>
            <a:r>
              <a:rPr lang="en-SG" sz="1800" dirty="0" smtClean="0">
                <a:latin typeface="Arial" pitchFamily="34" charset="0"/>
                <a:cs typeface="Arial" pitchFamily="34" charset="0"/>
              </a:rPr>
              <a:t>Once again Mr. Elton makes a romantic overture that is directed to an ambiguous source. The poem he writes is intended for Harriet Smith's collection, yet he first shows it to Emma which begins a misunderstanding.</a:t>
            </a:r>
          </a:p>
          <a:p>
            <a:pPr algn="just"/>
            <a:r>
              <a:rPr lang="en-SG" sz="1800" dirty="0" smtClean="0">
                <a:latin typeface="Arial" pitchFamily="34" charset="0"/>
                <a:cs typeface="Arial" pitchFamily="34" charset="0"/>
              </a:rPr>
              <a:t>The poem itself is equally confusing; the answer to the riddle is “courtship,” yet the object of said courtship is described as a witty, intelligent, and beautiful woman, a description that even Emma cannot relate to Harriet. </a:t>
            </a:r>
          </a:p>
          <a:p>
            <a:pPr algn="just"/>
            <a:r>
              <a:rPr lang="en-SG" sz="1800" dirty="0" smtClean="0">
                <a:latin typeface="Arial" pitchFamily="34" charset="0"/>
                <a:cs typeface="Arial" pitchFamily="34" charset="0"/>
              </a:rPr>
              <a:t>Since nothing can be openly declared, both Emma and Harriet must rely on the subtle clues that Mr. Elton gives. As Emma believes in what she likes so she thinks that the riddle is </a:t>
            </a:r>
            <a:r>
              <a:rPr lang="en-SG" sz="1800" dirty="0" err="1" smtClean="0">
                <a:latin typeface="Arial" pitchFamily="34" charset="0"/>
                <a:cs typeface="Arial" pitchFamily="34" charset="0"/>
              </a:rPr>
              <a:t>inteded</a:t>
            </a:r>
            <a:r>
              <a:rPr lang="en-SG" sz="1800" dirty="0" smtClean="0">
                <a:latin typeface="Arial" pitchFamily="34" charset="0"/>
                <a:cs typeface="Arial" pitchFamily="34" charset="0"/>
              </a:rPr>
              <a:t> for Harriet. Thus the theme of self-deception is again highlighted.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Discussion Points:  VOLUME 1, CHAPTER 9</a:t>
            </a:r>
            <a:endParaRPr lang="en-SG" sz="2800" dirty="0"/>
          </a:p>
        </p:txBody>
      </p:sp>
      <p:sp>
        <p:nvSpPr>
          <p:cNvPr id="3" name="Content Placeholder 2"/>
          <p:cNvSpPr>
            <a:spLocks noGrp="1"/>
          </p:cNvSpPr>
          <p:nvPr>
            <p:ph idx="1"/>
          </p:nvPr>
        </p:nvSpPr>
        <p:spPr>
          <a:xfrm>
            <a:off x="457200" y="1600200"/>
            <a:ext cx="5867400" cy="4525963"/>
          </a:xfrm>
        </p:spPr>
        <p:txBody>
          <a:bodyPr>
            <a:normAutofit/>
          </a:bodyPr>
          <a:lstStyle/>
          <a:p>
            <a:pPr algn="just">
              <a:buNone/>
            </a:pPr>
            <a:r>
              <a:rPr lang="en-SG" sz="1800" b="1" dirty="0" smtClean="0">
                <a:solidFill>
                  <a:srgbClr val="00B0F0"/>
                </a:solidFill>
                <a:latin typeface="Arial" pitchFamily="34" charset="0"/>
                <a:cs typeface="Arial" pitchFamily="34" charset="0"/>
              </a:rPr>
              <a:t>Character comparison: Emma and Harriet</a:t>
            </a:r>
          </a:p>
          <a:p>
            <a:pPr algn="just"/>
            <a:r>
              <a:rPr lang="en-SG" sz="1800" dirty="0" smtClean="0">
                <a:latin typeface="Arial" pitchFamily="34" charset="0"/>
                <a:cs typeface="Arial" pitchFamily="34" charset="0"/>
              </a:rPr>
              <a:t>This chapter reinforces the idea that the friendship between Emma and Harriet Smith does neither much good. </a:t>
            </a:r>
          </a:p>
          <a:p>
            <a:pPr algn="just"/>
            <a:r>
              <a:rPr lang="en-SG" sz="1800" dirty="0" smtClean="0">
                <a:latin typeface="Arial" pitchFamily="34" charset="0"/>
                <a:cs typeface="Arial" pitchFamily="34" charset="0"/>
              </a:rPr>
              <a:t>We are told by the writer that Emma has done little reading since she became close with Harriet. We also come to know that all of their attempts to improve their minds ended with no effect. </a:t>
            </a:r>
          </a:p>
          <a:p>
            <a:pPr algn="just"/>
            <a:r>
              <a:rPr lang="en-SG" sz="1800" dirty="0" smtClean="0">
                <a:latin typeface="Arial" pitchFamily="34" charset="0"/>
                <a:cs typeface="Arial" pitchFamily="34" charset="0"/>
              </a:rPr>
              <a:t>Furthermore, through the activity of solving the riddle we are told and reminded by the author that Harriet is intellectually inferior to Emma when they attempt to solve the riddle. Harriet gives only absurd answers, while Emma easily guesses the answer.</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Discussion Points:  VOLUME 1, CHAPTER 9   </a:t>
            </a:r>
            <a:endParaRPr lang="en-US" sz="2800" dirty="0"/>
          </a:p>
        </p:txBody>
      </p:sp>
      <p:sp>
        <p:nvSpPr>
          <p:cNvPr id="3" name="Content Placeholder 2"/>
          <p:cNvSpPr>
            <a:spLocks noGrp="1"/>
          </p:cNvSpPr>
          <p:nvPr>
            <p:ph idx="1"/>
          </p:nvPr>
        </p:nvSpPr>
        <p:spPr>
          <a:xfrm>
            <a:off x="0" y="990600"/>
            <a:ext cx="6400800" cy="5135563"/>
          </a:xfrm>
        </p:spPr>
        <p:txBody>
          <a:bodyPr>
            <a:normAutofit fontScale="62500" lnSpcReduction="20000"/>
          </a:bodyPr>
          <a:lstStyle/>
          <a:p>
            <a:pPr algn="just"/>
            <a:r>
              <a:rPr lang="en-US" dirty="0" smtClean="0">
                <a:latin typeface="Arial" pitchFamily="34" charset="0"/>
                <a:cs typeface="Arial" pitchFamily="34" charset="0"/>
              </a:rPr>
              <a:t>As Emma and Harriet decide to share the riddle with Mr. Woodhouse.</a:t>
            </a:r>
          </a:p>
          <a:p>
            <a:pPr algn="just"/>
            <a:r>
              <a:rPr lang="en-US" dirty="0" smtClean="0">
                <a:latin typeface="Arial" pitchFamily="34" charset="0"/>
                <a:cs typeface="Arial" pitchFamily="34" charset="0"/>
              </a:rPr>
              <a:t>They read it to Emma's father, who likes it very much; but they keep the author secret.</a:t>
            </a:r>
          </a:p>
          <a:p>
            <a:pPr algn="just"/>
            <a:r>
              <a:rPr lang="en-US" dirty="0" smtClean="0">
                <a:latin typeface="Arial" pitchFamily="34" charset="0"/>
                <a:cs typeface="Arial" pitchFamily="34" charset="0"/>
              </a:rPr>
              <a:t>Mr. Woodhouse talks about Isabella and her visit. </a:t>
            </a:r>
          </a:p>
          <a:p>
            <a:pPr algn="just"/>
            <a:r>
              <a:rPr lang="en-US" dirty="0" smtClean="0">
                <a:latin typeface="Arial" pitchFamily="34" charset="0"/>
                <a:cs typeface="Arial" pitchFamily="34" charset="0"/>
              </a:rPr>
              <a:t>Mr. Woodhouse will be happy to have the boys temporarily under his care, because he thinks their father and uncle are too rough with them. However, Emma disagrees asserts that the boys like the roughhousing, as, "'That is the case with us all, papa. One half of the world cannot understand the pleasures of the other.'" </a:t>
            </a:r>
          </a:p>
          <a:p>
            <a:pPr algn="just"/>
            <a:r>
              <a:rPr lang="en-US" dirty="0" smtClean="0">
                <a:latin typeface="Arial" pitchFamily="34" charset="0"/>
                <a:cs typeface="Arial" pitchFamily="34" charset="0"/>
              </a:rPr>
              <a:t>To him "poor Isabella,“ would have a short visit, as have been all her visits since the sad day of her marriage. This shows the selfish and narrow vision of Mr. Woodhouse that has been evident from the very outset of the novel.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VOLUME 1, CHAPTER 10</a:t>
            </a:r>
            <a:endParaRPr lang="en-SG" sz="2800" b="1" dirty="0"/>
          </a:p>
        </p:txBody>
      </p:sp>
      <p:sp>
        <p:nvSpPr>
          <p:cNvPr id="3" name="Content Placeholder 2"/>
          <p:cNvSpPr>
            <a:spLocks noGrp="1"/>
          </p:cNvSpPr>
          <p:nvPr>
            <p:ph idx="1"/>
          </p:nvPr>
        </p:nvSpPr>
        <p:spPr>
          <a:xfrm>
            <a:off x="152400" y="1143000"/>
            <a:ext cx="5867400" cy="5486400"/>
          </a:xfrm>
        </p:spPr>
        <p:txBody>
          <a:bodyPr>
            <a:normAutofit/>
          </a:bodyPr>
          <a:lstStyle/>
          <a:p>
            <a:pPr algn="just"/>
            <a:r>
              <a:rPr lang="en-SG" sz="1800" dirty="0" smtClean="0">
                <a:latin typeface="Arial" pitchFamily="34" charset="0"/>
                <a:cs typeface="Arial" pitchFamily="34" charset="0"/>
              </a:rPr>
              <a:t>Emma and Harriet make a charitable visit to a poor family outside Highbury. </a:t>
            </a:r>
          </a:p>
          <a:p>
            <a:pPr algn="just"/>
            <a:r>
              <a:rPr lang="en-SG" sz="1800" dirty="0" smtClean="0">
                <a:latin typeface="Arial" pitchFamily="34" charset="0"/>
                <a:cs typeface="Arial" pitchFamily="34" charset="0"/>
              </a:rPr>
              <a:t>Emma tells Harriet that she never wishes to marry because she would have to find someone superior to herself first. </a:t>
            </a:r>
          </a:p>
          <a:p>
            <a:pPr algn="just"/>
            <a:r>
              <a:rPr lang="en-SG" sz="1800" dirty="0" smtClean="0">
                <a:latin typeface="Arial" pitchFamily="34" charset="0"/>
                <a:cs typeface="Arial" pitchFamily="34" charset="0"/>
              </a:rPr>
              <a:t>She further asserts that, even unmarried, she would never be as pathetic as Miss Bates as she is rich, not poor like Miss Bates.</a:t>
            </a:r>
          </a:p>
          <a:p>
            <a:pPr algn="just"/>
            <a:r>
              <a:rPr lang="en-SG" sz="1800" dirty="0" smtClean="0">
                <a:latin typeface="Arial" pitchFamily="34" charset="0"/>
                <a:cs typeface="Arial" pitchFamily="34" charset="0"/>
              </a:rPr>
              <a:t>We are introduced to Jane Fairfax; and we also come to know that Emma dislikes her because she is so highly praised. </a:t>
            </a:r>
          </a:p>
          <a:p>
            <a:pPr algn="just"/>
            <a:r>
              <a:rPr lang="en-SG" sz="1800" dirty="0" smtClean="0">
                <a:latin typeface="Arial" pitchFamily="34" charset="0"/>
                <a:cs typeface="Arial" pitchFamily="34" charset="0"/>
              </a:rPr>
              <a:t>As far as the relationship between Harriet and Elton is concerned, Emma continues to contrive a romance between Harriet and Mr. Elton.</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Discussion Points:  VOLUME 1, CHAPTER 10</a:t>
            </a:r>
            <a:endParaRPr lang="en-SG" sz="2800" b="1" dirty="0"/>
          </a:p>
        </p:txBody>
      </p:sp>
      <p:sp>
        <p:nvSpPr>
          <p:cNvPr id="3" name="Content Placeholder 2"/>
          <p:cNvSpPr>
            <a:spLocks noGrp="1"/>
          </p:cNvSpPr>
          <p:nvPr>
            <p:ph idx="1"/>
          </p:nvPr>
        </p:nvSpPr>
        <p:spPr>
          <a:xfrm>
            <a:off x="0" y="685800"/>
            <a:ext cx="6705600" cy="6172200"/>
          </a:xfrm>
        </p:spPr>
        <p:txBody>
          <a:bodyPr>
            <a:noAutofit/>
          </a:bodyPr>
          <a:lstStyle/>
          <a:p>
            <a:pPr algn="just"/>
            <a:r>
              <a:rPr lang="en-SG" sz="1800" dirty="0" smtClean="0">
                <a:latin typeface="Arial" pitchFamily="34" charset="0"/>
                <a:cs typeface="Arial" pitchFamily="34" charset="0"/>
              </a:rPr>
              <a:t>The reason that Emma is unmarried becomes clear in this chapter. The reasons are:</a:t>
            </a:r>
          </a:p>
          <a:p>
            <a:pPr algn="just"/>
            <a:r>
              <a:rPr lang="en-SG" sz="1800" dirty="0" smtClean="0">
                <a:latin typeface="Arial" pitchFamily="34" charset="0"/>
                <a:cs typeface="Arial" pitchFamily="34" charset="0"/>
              </a:rPr>
              <a:t>She is highly independent</a:t>
            </a:r>
          </a:p>
          <a:p>
            <a:pPr algn="just"/>
            <a:r>
              <a:rPr lang="en-SG" sz="1800" dirty="0" smtClean="0">
                <a:latin typeface="Arial" pitchFamily="34" charset="0"/>
                <a:cs typeface="Arial" pitchFamily="34" charset="0"/>
              </a:rPr>
              <a:t>She will never need to marry</a:t>
            </a:r>
          </a:p>
          <a:p>
            <a:pPr algn="just"/>
            <a:r>
              <a:rPr lang="en-SG" sz="1800" dirty="0" smtClean="0">
                <a:latin typeface="Arial" pitchFamily="34" charset="0"/>
                <a:cs typeface="Arial" pitchFamily="34" charset="0"/>
              </a:rPr>
              <a:t>She, if ever marries, that will be for love </a:t>
            </a:r>
          </a:p>
          <a:p>
            <a:pPr algn="just"/>
            <a:r>
              <a:rPr lang="en-SG" sz="1800" dirty="0" smtClean="0">
                <a:latin typeface="Arial" pitchFamily="34" charset="0"/>
                <a:cs typeface="Arial" pitchFamily="34" charset="0"/>
              </a:rPr>
              <a:t>In that case she would like to find someone superior.</a:t>
            </a:r>
          </a:p>
          <a:p>
            <a:pPr algn="just">
              <a:buNone/>
            </a:pPr>
            <a:endParaRPr lang="en-SG" sz="1800" dirty="0" smtClean="0">
              <a:latin typeface="Arial" pitchFamily="34" charset="0"/>
              <a:cs typeface="Arial" pitchFamily="34" charset="0"/>
            </a:endParaRPr>
          </a:p>
          <a:p>
            <a:pPr algn="just">
              <a:buNone/>
            </a:pPr>
            <a:r>
              <a:rPr lang="en-SG" sz="1800" b="1" dirty="0" smtClean="0">
                <a:solidFill>
                  <a:srgbClr val="00B0F0"/>
                </a:solidFill>
                <a:latin typeface="Arial" pitchFamily="34" charset="0"/>
                <a:cs typeface="Arial" pitchFamily="34" charset="0"/>
              </a:rPr>
              <a:t>Theme of Marriage and Love      +</a:t>
            </a:r>
          </a:p>
          <a:p>
            <a:pPr algn="just">
              <a:buNone/>
            </a:pPr>
            <a:r>
              <a:rPr lang="en-SG" sz="1800" b="1" dirty="0" smtClean="0">
                <a:solidFill>
                  <a:srgbClr val="00B0F0"/>
                </a:solidFill>
                <a:latin typeface="Arial" pitchFamily="34" charset="0"/>
                <a:cs typeface="Arial" pitchFamily="34" charset="0"/>
              </a:rPr>
              <a:t>Theme of Class Distinction and Marriage</a:t>
            </a:r>
          </a:p>
          <a:p>
            <a:pPr algn="just">
              <a:buNone/>
            </a:pPr>
            <a:endParaRPr lang="en-SG" sz="1800" b="1" dirty="0" smtClean="0">
              <a:solidFill>
                <a:srgbClr val="00B0F0"/>
              </a:solidFill>
              <a:latin typeface="Arial" pitchFamily="34" charset="0"/>
              <a:cs typeface="Arial" pitchFamily="34" charset="0"/>
            </a:endParaRPr>
          </a:p>
          <a:p>
            <a:pPr algn="just">
              <a:buNone/>
            </a:pPr>
            <a:r>
              <a:rPr lang="en-SG" sz="1800" b="1" dirty="0" smtClean="0">
                <a:solidFill>
                  <a:srgbClr val="00B0F0"/>
                </a:solidFill>
                <a:latin typeface="Arial" pitchFamily="34" charset="0"/>
                <a:cs typeface="Arial" pitchFamily="34" charset="0"/>
              </a:rPr>
              <a:t>Theme of Self Deception and Vanity</a:t>
            </a:r>
          </a:p>
          <a:p>
            <a:pPr algn="just">
              <a:buNone/>
            </a:pPr>
            <a:r>
              <a:rPr lang="en-SG" sz="1800" dirty="0" smtClean="0">
                <a:latin typeface="Arial" pitchFamily="34" charset="0"/>
                <a:cs typeface="Arial" pitchFamily="34" charset="0"/>
              </a:rPr>
              <a:t>	The introduction of the character Jane Fairfax gives some dimension to Emma's vanity. With the exception of money, Jane is presented as Emma’s equal in terms of beauty, wit, intelligence, and talent. Emma is unsettled by this competition, and her automatic dislike of Jane is no doubt linked to some jealousy on her part.</a:t>
            </a:r>
          </a:p>
          <a:p>
            <a:pPr algn="just">
              <a:buNone/>
            </a:pPr>
            <a:endParaRPr lang="en-SG" sz="1800" b="1" dirty="0" smtClean="0">
              <a:solidFill>
                <a:srgbClr val="00B0F0"/>
              </a:solidFill>
              <a:latin typeface="Arial" pitchFamily="34" charset="0"/>
              <a:cs typeface="Arial" pitchFamily="34" charset="0"/>
            </a:endParaRP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latin typeface="Arial" pitchFamily="34" charset="0"/>
                <a:cs typeface="Arial" pitchFamily="34" charset="0"/>
              </a:rPr>
              <a:t>Discussion Points:  VOLUME 1, CHAPTER 10</a:t>
            </a:r>
            <a:endParaRPr lang="en-US" sz="2800" dirty="0">
              <a:latin typeface="Arial" pitchFamily="34" charset="0"/>
              <a:cs typeface="Arial" pitchFamily="34" charset="0"/>
            </a:endParaRPr>
          </a:p>
        </p:txBody>
      </p:sp>
      <p:sp>
        <p:nvSpPr>
          <p:cNvPr id="3" name="Content Placeholder 2"/>
          <p:cNvSpPr>
            <a:spLocks noGrp="1"/>
          </p:cNvSpPr>
          <p:nvPr>
            <p:ph idx="1"/>
          </p:nvPr>
        </p:nvSpPr>
        <p:spPr>
          <a:xfrm>
            <a:off x="152400" y="762000"/>
            <a:ext cx="6096000" cy="5867400"/>
          </a:xfrm>
        </p:spPr>
        <p:txBody>
          <a:bodyPr>
            <a:normAutofit/>
          </a:bodyPr>
          <a:lstStyle/>
          <a:p>
            <a:pPr algn="just">
              <a:buNone/>
            </a:pPr>
            <a:r>
              <a:rPr lang="en-SG" sz="1800" b="1" dirty="0" smtClean="0">
                <a:solidFill>
                  <a:srgbClr val="00B0F0"/>
                </a:solidFill>
                <a:latin typeface="Arial" pitchFamily="34" charset="0"/>
                <a:cs typeface="Arial" pitchFamily="34" charset="0"/>
              </a:rPr>
              <a:t>Jane Austen’s Art of Characterization:</a:t>
            </a:r>
          </a:p>
          <a:p>
            <a:pPr algn="just">
              <a:buNone/>
            </a:pPr>
            <a:endParaRPr lang="en-SG" sz="1800" dirty="0" smtClean="0">
              <a:latin typeface="Arial" pitchFamily="34" charset="0"/>
              <a:cs typeface="Arial" pitchFamily="34" charset="0"/>
            </a:endParaRPr>
          </a:p>
          <a:p>
            <a:pPr algn="just"/>
            <a:r>
              <a:rPr lang="en-SG" sz="1800" dirty="0" smtClean="0">
                <a:latin typeface="Arial" pitchFamily="34" charset="0"/>
                <a:cs typeface="Arial" pitchFamily="34" charset="0"/>
              </a:rPr>
              <a:t>Jane Austen contrasts the reputations of Emma Woodhouse and Miss Bates, both of whom are single but are differentiated by fortune.</a:t>
            </a:r>
          </a:p>
          <a:p>
            <a:pPr algn="just"/>
            <a:r>
              <a:rPr lang="en-SG" sz="1800" dirty="0" smtClean="0">
                <a:latin typeface="Arial" pitchFamily="34" charset="0"/>
                <a:cs typeface="Arial" pitchFamily="34" charset="0"/>
              </a:rPr>
              <a:t>In addition to providing a contrast to Emma’s comfortable life, the characters of Mrs. Bates and Miss Bates serve as comic relief in the novel. Miss Bates chatters on incessantly about any topic, while Mrs. Bates’ hearing difficulties result in aggravating situations. </a:t>
            </a:r>
          </a:p>
          <a:p>
            <a:pPr algn="just"/>
            <a:r>
              <a:rPr lang="en-SG" sz="1800" dirty="0" smtClean="0">
                <a:latin typeface="Arial" pitchFamily="34" charset="0"/>
                <a:cs typeface="Arial" pitchFamily="34" charset="0"/>
              </a:rPr>
              <a:t>Jane Austen also makes it clear that these women deserve pity and compassion.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00B0F0"/>
                </a:solidFill>
              </a:rPr>
              <a:t>Text chapter 10</a:t>
            </a:r>
            <a:endParaRPr lang="en-US" dirty="0">
              <a:solidFill>
                <a:srgbClr val="00B0F0"/>
              </a:solidFill>
            </a:endParaRPr>
          </a:p>
        </p:txBody>
      </p:sp>
      <p:sp>
        <p:nvSpPr>
          <p:cNvPr id="3" name="Content Placeholder 2"/>
          <p:cNvSpPr>
            <a:spLocks noGrp="1"/>
          </p:cNvSpPr>
          <p:nvPr>
            <p:ph idx="1"/>
          </p:nvPr>
        </p:nvSpPr>
        <p:spPr>
          <a:xfrm>
            <a:off x="228600" y="914400"/>
            <a:ext cx="7086600" cy="5211763"/>
          </a:xfrm>
        </p:spPr>
        <p:txBody>
          <a:bodyPr>
            <a:noAutofit/>
          </a:bodyPr>
          <a:lstStyle/>
          <a:p>
            <a:pPr algn="just"/>
            <a:r>
              <a:rPr lang="en-US" sz="1400" dirty="0" smtClean="0">
                <a:latin typeface="Arial" pitchFamily="34" charset="0"/>
                <a:cs typeface="Arial" pitchFamily="34" charset="0"/>
              </a:rPr>
              <a:t>"To fall in with each other on such an errand as this," thought Emma; "to meet in a charitable scheme; this will bring a great increase of love on each side. I should not wonder if it were to bring on the declaration. It must, if I were not here. I wish I were anywhere else.“ Anxious to separate herself from them as far as she could, she soon afterwards took possession of a narrow footpath, a little raised on one side of the lane, leaving them together in the main road. But she had not been there two minutes when she found that Harriet's habits of dependence and imitation were bringing her up too, and that, in short, they would both be soon after her. This would not do; she immediately stopped, under pretence of having some alteration to make in the lacing of her half-boot, and stooping down in complete occupation of the footpath, begged them to have the goodness to walk on, and she would follow in half a minute. They did as they were desired; and by the time she judged it reasonable to have done with her boot, she had the comfort of farther delay in her power, being overtaken by a child from the cottage, setting out, according to orders, with her pitcher, to fetch broth from </a:t>
            </a:r>
            <a:r>
              <a:rPr lang="en-US" sz="1400" dirty="0" err="1" smtClean="0">
                <a:latin typeface="Arial" pitchFamily="34" charset="0"/>
                <a:cs typeface="Arial" pitchFamily="34" charset="0"/>
              </a:rPr>
              <a:t>Hartfield</a:t>
            </a:r>
            <a:r>
              <a:rPr lang="en-US" sz="1400" dirty="0" smtClean="0">
                <a:latin typeface="Arial" pitchFamily="34" charset="0"/>
                <a:cs typeface="Arial" pitchFamily="34" charset="0"/>
              </a:rPr>
              <a:t>. To walk by the side of this child, and talk to and question her, was the most natural thing in the world, or would have been the most natural, had she been acting just then without design; and by this means the others were still able to keep ahead, without any obligation of waiting for her. She gained on them, however, involuntarily: the child's pace was quick, and theirs rather slow; and she was the more concerned at it, from their being evidently in a conversation which interested them. Mr. Elton was speaking with animation, Harriet listening with a very pleased attention; and Emma, having sent the child on, was beginning to think how she might draw back a little more, when they both looked around, and she was obliged to join them.</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Cont .. </a:t>
            </a:r>
            <a:r>
              <a:rPr lang="en-US" sz="2800" dirty="0" smtClean="0">
                <a:solidFill>
                  <a:srgbClr val="00B0F0"/>
                </a:solidFill>
              </a:rPr>
              <a:t>Text Chapter 10</a:t>
            </a:r>
            <a:endParaRPr lang="en-US" sz="2800" dirty="0">
              <a:solidFill>
                <a:srgbClr val="00B0F0"/>
              </a:solidFill>
            </a:endParaRPr>
          </a:p>
        </p:txBody>
      </p:sp>
      <p:sp>
        <p:nvSpPr>
          <p:cNvPr id="3" name="Content Placeholder 2"/>
          <p:cNvSpPr>
            <a:spLocks noGrp="1"/>
          </p:cNvSpPr>
          <p:nvPr>
            <p:ph idx="1"/>
          </p:nvPr>
        </p:nvSpPr>
        <p:spPr>
          <a:xfrm>
            <a:off x="457200" y="1219200"/>
            <a:ext cx="8229600" cy="2743201"/>
          </a:xfrm>
        </p:spPr>
        <p:txBody>
          <a:bodyPr>
            <a:normAutofit/>
          </a:bodyPr>
          <a:lstStyle/>
          <a:p>
            <a:pPr algn="just"/>
            <a:r>
              <a:rPr lang="en-US" sz="1800" dirty="0" smtClean="0">
                <a:latin typeface="Arial" pitchFamily="34" charset="0"/>
                <a:cs typeface="Arial" pitchFamily="34" charset="0"/>
              </a:rPr>
              <a:t>Mr. Elton was still talking, still engaged in some interesting detail; and Emma experienced some disappointment when she found that he was only giving his fair companion an account of the yesterday's party at his friend Cole's, and that she was come in herself for the Stilton cheese, the north Wiltshire, the butter, the </a:t>
            </a:r>
            <a:r>
              <a:rPr lang="en-US" sz="1800" dirty="0" err="1" smtClean="0">
                <a:latin typeface="Arial" pitchFamily="34" charset="0"/>
                <a:cs typeface="Arial" pitchFamily="34" charset="0"/>
              </a:rPr>
              <a:t>cellery</a:t>
            </a:r>
            <a:r>
              <a:rPr lang="en-US" sz="1800" dirty="0" smtClean="0">
                <a:latin typeface="Arial" pitchFamily="34" charset="0"/>
                <a:cs typeface="Arial" pitchFamily="34" charset="0"/>
              </a:rPr>
              <a:t>, the beet-root, and all the dessert. "This would soon have led to something better, of course," was her consoling reflection; "any thing interests between those who love; and any thing will serve as introduction to what is near the heart. If I could but have kept longer away!"</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Further Happenings in Chapter 10 </a:t>
            </a:r>
            <a:endParaRPr lang="en-US" sz="2800" b="1" dirty="0"/>
          </a:p>
        </p:txBody>
      </p:sp>
      <p:sp>
        <p:nvSpPr>
          <p:cNvPr id="3" name="Content Placeholder 2"/>
          <p:cNvSpPr>
            <a:spLocks noGrp="1"/>
          </p:cNvSpPr>
          <p:nvPr>
            <p:ph idx="1"/>
          </p:nvPr>
        </p:nvSpPr>
        <p:spPr>
          <a:xfrm>
            <a:off x="0" y="990600"/>
            <a:ext cx="6324600" cy="5867400"/>
          </a:xfrm>
        </p:spPr>
        <p:txBody>
          <a:bodyPr>
            <a:normAutofit/>
          </a:bodyPr>
          <a:lstStyle/>
          <a:p>
            <a:pPr algn="just"/>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Coming back from the house of Miss Bates Emma and Harriet meet Mr. Elton.</a:t>
            </a:r>
          </a:p>
          <a:p>
            <a:pPr algn="just"/>
            <a:r>
              <a:rPr lang="en-US" sz="1800" dirty="0" smtClean="0">
                <a:latin typeface="Arial" pitchFamily="34" charset="0"/>
                <a:cs typeface="Arial" pitchFamily="34" charset="0"/>
              </a:rPr>
              <a:t>Emma tries her best to leave the lovers alone, with little success. Finally Emma fell behind and broke off her bootlace, so that the three would have to go inside the house. Once inside Emma and the housekeeper were in one room fixing her lace, while Emma left those two alone. </a:t>
            </a:r>
          </a:p>
          <a:p>
            <a:pPr algn="just"/>
            <a:r>
              <a:rPr lang="en-US" sz="1800" dirty="0" smtClean="0">
                <a:latin typeface="Arial" pitchFamily="34" charset="0"/>
                <a:cs typeface="Arial" pitchFamily="34" charset="0"/>
              </a:rPr>
              <a:t>To Emma’s disappointment, they took no advantage of this opportunity. However, she believes that the day was not a total disaster, and though Mr. Elton seems cautious, Emma guesses the pair will soon be together.</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VOLUME 1, CHAPTER 11</a:t>
            </a:r>
            <a:endParaRPr lang="en-SG" sz="2800" b="1" dirty="0"/>
          </a:p>
        </p:txBody>
      </p:sp>
      <p:sp>
        <p:nvSpPr>
          <p:cNvPr id="3" name="Content Placeholder 2"/>
          <p:cNvSpPr>
            <a:spLocks noGrp="1"/>
          </p:cNvSpPr>
          <p:nvPr>
            <p:ph idx="1"/>
          </p:nvPr>
        </p:nvSpPr>
        <p:spPr>
          <a:xfrm>
            <a:off x="0" y="838200"/>
            <a:ext cx="6858000" cy="6019800"/>
          </a:xfrm>
        </p:spPr>
        <p:txBody>
          <a:bodyPr>
            <a:noAutofit/>
          </a:bodyPr>
          <a:lstStyle/>
          <a:p>
            <a:pPr algn="just"/>
            <a:r>
              <a:rPr lang="en-SG" sz="1600" dirty="0" smtClean="0">
                <a:latin typeface="Arial" pitchFamily="34" charset="0"/>
                <a:cs typeface="Arial" pitchFamily="34" charset="0"/>
              </a:rPr>
              <a:t>The visit of Isabella that has already been hinted upon in the previous chapter, takes place now.</a:t>
            </a:r>
          </a:p>
          <a:p>
            <a:pPr algn="just"/>
            <a:r>
              <a:rPr lang="en-US" sz="1600" dirty="0" smtClean="0">
                <a:latin typeface="Arial" pitchFamily="34" charset="0"/>
                <a:cs typeface="Arial" pitchFamily="34" charset="0"/>
              </a:rPr>
              <a:t>Now that Emma's family is soon to arrive at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she is obliged to leave Harriet and Mr. Elton to their own selves for a while. It is the family's first visit in many months, as they had spent recent holidays by the sea. </a:t>
            </a:r>
          </a:p>
          <a:p>
            <a:pPr algn="just"/>
            <a:r>
              <a:rPr lang="en-US" sz="1600" dirty="0" smtClean="0">
                <a:latin typeface="Arial" pitchFamily="34" charset="0"/>
                <a:cs typeface="Arial" pitchFamily="34" charset="0"/>
              </a:rPr>
              <a:t>Mr. Woodhouse again expresses his anxiety both on the subject of such bathing trips, and on the long distance the family had traveled. </a:t>
            </a:r>
          </a:p>
          <a:p>
            <a:pPr algn="just"/>
            <a:r>
              <a:rPr lang="en-SG" sz="1600" dirty="0" smtClean="0">
                <a:latin typeface="Arial" pitchFamily="34" charset="0"/>
                <a:cs typeface="Arial" pitchFamily="34" charset="0"/>
              </a:rPr>
              <a:t>As Mr. John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and Mrs. Isabella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visit Mr. Woodhouse and Emma at </a:t>
            </a:r>
            <a:r>
              <a:rPr lang="en-SG" sz="1600" dirty="0" err="1" smtClean="0">
                <a:latin typeface="Arial" pitchFamily="34" charset="0"/>
                <a:cs typeface="Arial" pitchFamily="34" charset="0"/>
              </a:rPr>
              <a:t>Hartfield</a:t>
            </a:r>
            <a:r>
              <a:rPr lang="en-SG" sz="1600" dirty="0" smtClean="0">
                <a:latin typeface="Arial" pitchFamily="34" charset="0"/>
                <a:cs typeface="Arial" pitchFamily="34" charset="0"/>
              </a:rPr>
              <a:t>, we notice that </a:t>
            </a:r>
            <a:r>
              <a:rPr lang="en-US" sz="1600" dirty="0" smtClean="0">
                <a:latin typeface="Arial" pitchFamily="34" charset="0"/>
                <a:cs typeface="Arial" pitchFamily="34" charset="0"/>
              </a:rPr>
              <a:t>Mr. John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is a good and clever man. (On the next slide we would read some text about him.)</a:t>
            </a:r>
          </a:p>
          <a:p>
            <a:pPr algn="just"/>
            <a:r>
              <a:rPr lang="en-US" sz="1600" dirty="0" smtClean="0">
                <a:latin typeface="Arial" pitchFamily="34" charset="0"/>
                <a:cs typeface="Arial" pitchFamily="34" charset="0"/>
              </a:rPr>
              <a:t>He puts up with his wife's way of handling Mr. Woodhouse.</a:t>
            </a:r>
          </a:p>
          <a:p>
            <a:pPr algn="just"/>
            <a:r>
              <a:rPr lang="en-US" sz="1600" dirty="0" smtClean="0">
                <a:latin typeface="Arial" pitchFamily="34" charset="0"/>
                <a:cs typeface="Arial" pitchFamily="34" charset="0"/>
              </a:rPr>
              <a:t>Actually Emma feels him to be too rude and overbearing to her father.  She thinks that he does not deal with Mr. Woodhouse with patience. </a:t>
            </a:r>
          </a:p>
          <a:p>
            <a:pPr algn="just"/>
            <a:r>
              <a:rPr lang="en-US" sz="1600" dirty="0" smtClean="0">
                <a:latin typeface="Arial" pitchFamily="34" charset="0"/>
                <a:cs typeface="Arial" pitchFamily="34" charset="0"/>
              </a:rPr>
              <a:t>Mr. John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tries to talk Mr. Woodhouse out of his illogical fears or complaints. </a:t>
            </a:r>
          </a:p>
          <a:p>
            <a:pPr algn="just"/>
            <a:r>
              <a:rPr lang="en-US" sz="1600" dirty="0" smtClean="0">
                <a:latin typeface="Arial" pitchFamily="34" charset="0"/>
                <a:cs typeface="Arial" pitchFamily="34" charset="0"/>
              </a:rPr>
              <a:t>The topic switches to Frank Churchill. Again we notice the difference of opinion in Emma and Mr. john.</a:t>
            </a:r>
          </a:p>
          <a:p>
            <a:pPr algn="just"/>
            <a:r>
              <a:rPr lang="en-US" sz="1600" dirty="0" smtClean="0">
                <a:latin typeface="Arial" pitchFamily="34" charset="0"/>
                <a:cs typeface="Arial" pitchFamily="34" charset="0"/>
              </a:rPr>
              <a:t>He disapproves of how the boy lives away from his father. He suggests that Mr. Weston did not mind much, being too used to the lush life of a bachelor. Emma, is angry and dislikes his comments but keeps quiet.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solidFill>
                  <a:srgbClr val="00B0F0"/>
                </a:solidFill>
              </a:rPr>
              <a:t>Text Chapter 11: About Isabella </a:t>
            </a:r>
            <a:r>
              <a:rPr lang="en-US" sz="2800" dirty="0" err="1" smtClean="0">
                <a:solidFill>
                  <a:srgbClr val="00B0F0"/>
                </a:solidFill>
              </a:rPr>
              <a:t>Knightley</a:t>
            </a:r>
            <a:endParaRPr lang="en-US" sz="2800" dirty="0">
              <a:solidFill>
                <a:srgbClr val="00B0F0"/>
              </a:solidFill>
            </a:endParaRPr>
          </a:p>
        </p:txBody>
      </p:sp>
      <p:sp>
        <p:nvSpPr>
          <p:cNvPr id="3" name="Content Placeholder 2"/>
          <p:cNvSpPr>
            <a:spLocks noGrp="1"/>
          </p:cNvSpPr>
          <p:nvPr>
            <p:ph idx="1"/>
          </p:nvPr>
        </p:nvSpPr>
        <p:spPr>
          <a:xfrm>
            <a:off x="457200" y="914400"/>
            <a:ext cx="5867400" cy="5211763"/>
          </a:xfrm>
        </p:spPr>
        <p:txBody>
          <a:bodyPr>
            <a:normAutofit/>
          </a:bodyPr>
          <a:lstStyle/>
          <a:p>
            <a:pPr algn="just"/>
            <a:r>
              <a:rPr lang="en-US" sz="1800" dirty="0" smtClean="0">
                <a:latin typeface="Arial" pitchFamily="34" charset="0"/>
                <a:cs typeface="Arial" pitchFamily="34" charset="0"/>
              </a:rPr>
              <a:t>Mrs. John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was a pretty, elegant little woman, of gentle, quiet manners, and a disposition remarkably amiable and affectionate; </a:t>
            </a:r>
            <a:r>
              <a:rPr lang="en-US" sz="1800" dirty="0" err="1" smtClean="0">
                <a:latin typeface="Arial" pitchFamily="34" charset="0"/>
                <a:cs typeface="Arial" pitchFamily="34" charset="0"/>
              </a:rPr>
              <a:t>wrapt</a:t>
            </a:r>
            <a:r>
              <a:rPr lang="en-US" sz="1800" dirty="0" smtClean="0">
                <a:latin typeface="Arial" pitchFamily="34" charset="0"/>
                <a:cs typeface="Arial" pitchFamily="34" charset="0"/>
              </a:rPr>
              <a:t> up in her family; a devoted wife, a </a:t>
            </a:r>
            <a:r>
              <a:rPr lang="en-US" sz="1800" dirty="0" err="1" smtClean="0">
                <a:latin typeface="Arial" pitchFamily="34" charset="0"/>
                <a:cs typeface="Arial" pitchFamily="34" charset="0"/>
              </a:rPr>
              <a:t>doating</a:t>
            </a:r>
            <a:r>
              <a:rPr lang="en-US" sz="1800" dirty="0" smtClean="0">
                <a:latin typeface="Arial" pitchFamily="34" charset="0"/>
                <a:cs typeface="Arial" pitchFamily="34" charset="0"/>
              </a:rPr>
              <a:t> mother, and so tenderly attached to her father and sister that, but for these higher ties, a warmer love might have seemed impossible. She could never see a fault in any of them. She was not a woman of strong understanding or any quickness; and with this resemblance of her father, she inherited also much of his constitution; was delicate in her own health, over-careful of that of her children, had many fears and many nerves, and was as fond of her own Mr. </a:t>
            </a:r>
            <a:r>
              <a:rPr lang="en-US" sz="1800" dirty="0" err="1" smtClean="0">
                <a:latin typeface="Arial" pitchFamily="34" charset="0"/>
                <a:cs typeface="Arial" pitchFamily="34" charset="0"/>
              </a:rPr>
              <a:t>Wingfield</a:t>
            </a:r>
            <a:r>
              <a:rPr lang="en-US" sz="1800" dirty="0" smtClean="0">
                <a:latin typeface="Arial" pitchFamily="34" charset="0"/>
                <a:cs typeface="Arial" pitchFamily="34" charset="0"/>
              </a:rPr>
              <a:t> in town as her father could be of Mr. Perry. They were alike too, in a general benevolence of temper, and a strong habit of regard for every old acquaintance.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solidFill>
                  <a:srgbClr val="00B0F0"/>
                </a:solidFill>
              </a:rPr>
              <a:t>Text Chapter 11: About Mr. John </a:t>
            </a:r>
            <a:r>
              <a:rPr lang="en-US" sz="2800" dirty="0" err="1" smtClean="0">
                <a:solidFill>
                  <a:srgbClr val="00B0F0"/>
                </a:solidFill>
              </a:rPr>
              <a:t>Knightley</a:t>
            </a:r>
            <a:endParaRPr lang="en-US" sz="2800" dirty="0">
              <a:solidFill>
                <a:srgbClr val="00B0F0"/>
              </a:solidFill>
            </a:endParaRPr>
          </a:p>
        </p:txBody>
      </p:sp>
      <p:sp>
        <p:nvSpPr>
          <p:cNvPr id="3" name="Content Placeholder 2"/>
          <p:cNvSpPr>
            <a:spLocks noGrp="1"/>
          </p:cNvSpPr>
          <p:nvPr>
            <p:ph idx="1"/>
          </p:nvPr>
        </p:nvSpPr>
        <p:spPr>
          <a:xfrm>
            <a:off x="457200" y="838200"/>
            <a:ext cx="6248400" cy="5287963"/>
          </a:xfrm>
        </p:spPr>
        <p:txBody>
          <a:bodyPr>
            <a:normAutofit/>
          </a:bodyPr>
          <a:lstStyle/>
          <a:p>
            <a:pPr algn="just"/>
            <a:r>
              <a:rPr lang="en-US" sz="1800" dirty="0" smtClean="0">
                <a:latin typeface="Arial" pitchFamily="34" charset="0"/>
                <a:cs typeface="Arial" pitchFamily="34" charset="0"/>
              </a:rPr>
              <a:t>Mr. John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was a tall, gentleman-like, and very clever man; rising in his profession, domestic, and respectable in his private character; but with reserved manners which prevented his being generally pleasing; and capable of being sometimes out of </a:t>
            </a:r>
            <a:r>
              <a:rPr lang="en-US" sz="1800" dirty="0" err="1" smtClean="0">
                <a:latin typeface="Arial" pitchFamily="34" charset="0"/>
                <a:cs typeface="Arial" pitchFamily="34" charset="0"/>
              </a:rPr>
              <a:t>humour</a:t>
            </a:r>
            <a:r>
              <a:rPr lang="en-US" sz="1800" dirty="0" smtClean="0">
                <a:latin typeface="Arial" pitchFamily="34" charset="0"/>
                <a:cs typeface="Arial" pitchFamily="34" charset="0"/>
              </a:rPr>
              <a:t>. He was not an ill-tempered man, not so often unreasonably cross as to deserve such a reproach; but his temper was not his great perfection; and, indeed, with such a worshipping wife, it was hardly possible that any natural defects in it should not be increased. The extreme sweetness of her temper must hurt his. He had all the clearness and quickness of mind which she wanted, and he could sometimes act an ungracious, or say a severe thing.</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solidFill>
                  <a:srgbClr val="00B0F0"/>
                </a:solidFill>
              </a:rPr>
              <a:t>Text from Chapter 11: Relationships</a:t>
            </a:r>
            <a:endParaRPr lang="en-US" sz="2800" dirty="0">
              <a:solidFill>
                <a:srgbClr val="00B0F0"/>
              </a:solidFill>
            </a:endParaRPr>
          </a:p>
        </p:txBody>
      </p:sp>
      <p:sp>
        <p:nvSpPr>
          <p:cNvPr id="3" name="Content Placeholder 2"/>
          <p:cNvSpPr>
            <a:spLocks noGrp="1"/>
          </p:cNvSpPr>
          <p:nvPr>
            <p:ph idx="1"/>
          </p:nvPr>
        </p:nvSpPr>
        <p:spPr>
          <a:xfrm>
            <a:off x="457200" y="990600"/>
            <a:ext cx="6400800" cy="5135563"/>
          </a:xfrm>
        </p:spPr>
        <p:txBody>
          <a:bodyPr>
            <a:normAutofit/>
          </a:bodyPr>
          <a:lstStyle/>
          <a:p>
            <a:pPr algn="just"/>
            <a:r>
              <a:rPr lang="en-US" sz="1600" dirty="0" smtClean="0">
                <a:latin typeface="Arial" pitchFamily="34" charset="0"/>
                <a:cs typeface="Arial" pitchFamily="34" charset="0"/>
              </a:rPr>
              <a:t>He was not a great </a:t>
            </a:r>
            <a:r>
              <a:rPr lang="en-US" sz="1600" dirty="0" err="1" smtClean="0">
                <a:latin typeface="Arial" pitchFamily="34" charset="0"/>
                <a:cs typeface="Arial" pitchFamily="34" charset="0"/>
              </a:rPr>
              <a:t>favourite</a:t>
            </a:r>
            <a:r>
              <a:rPr lang="en-US" sz="1600" dirty="0" smtClean="0">
                <a:latin typeface="Arial" pitchFamily="34" charset="0"/>
                <a:cs typeface="Arial" pitchFamily="34" charset="0"/>
              </a:rPr>
              <a:t> with his fair sister-in-law. Nothing wrong in him escaped her. She was quick in feeling the little injuries to Isabella, which Isabella never felt herself. Perhaps she might have passed over more had his manners been flattering to Isabella's sister, but they were only those of a calmly kind brother and friend, without praise and without blindness; but hardly any degree of personal compliment could have made her regardless of that greatest fault of all in her eyes which he sometimes fell into, the want of respectful forbearance towards her father. There he had not always the patience that could have been wished. Mr. </a:t>
            </a:r>
            <a:r>
              <a:rPr lang="en-US" sz="1600" dirty="0" err="1" smtClean="0">
                <a:latin typeface="Arial" pitchFamily="34" charset="0"/>
                <a:cs typeface="Arial" pitchFamily="34" charset="0"/>
              </a:rPr>
              <a:t>Woodhouse's</a:t>
            </a:r>
            <a:r>
              <a:rPr lang="en-US" sz="1600" dirty="0" smtClean="0">
                <a:latin typeface="Arial" pitchFamily="34" charset="0"/>
                <a:cs typeface="Arial" pitchFamily="34" charset="0"/>
              </a:rPr>
              <a:t> peculiarities and fidgetiness were sometimes provoking him to a rational remonstrance or sharp retort equally ill-bestowed. It did not often happen; for Mr. John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had really a great regard for his father-in-law, and generally a strong sense of what was due to him; but it was too often for Emma's charity, especially as there was all the pain of apprehension frequently to be endured, though the offence came not. The beginning, however, of every visit displayed none but the </a:t>
            </a:r>
            <a:r>
              <a:rPr lang="en-US" sz="1600" dirty="0" err="1" smtClean="0">
                <a:latin typeface="Arial" pitchFamily="34" charset="0"/>
                <a:cs typeface="Arial" pitchFamily="34" charset="0"/>
              </a:rPr>
              <a:t>properest</a:t>
            </a:r>
            <a:r>
              <a:rPr lang="en-US" sz="1600" dirty="0" smtClean="0">
                <a:latin typeface="Arial" pitchFamily="34" charset="0"/>
                <a:cs typeface="Arial" pitchFamily="34" charset="0"/>
              </a:rPr>
              <a:t> feelings, and this being of necessity so short might be hoped to pass away in unsullied cordiality.</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latin typeface="Arial" pitchFamily="34" charset="0"/>
                <a:cs typeface="Arial" pitchFamily="34" charset="0"/>
              </a:rPr>
              <a:t>Discussion Points:  VOLUME 1, CHAPTER</a:t>
            </a:r>
            <a:r>
              <a:rPr lang="en-US" sz="2800" b="1" dirty="0" smtClean="0"/>
              <a:t> 11</a:t>
            </a:r>
            <a:endParaRPr lang="en-SG" sz="2800" b="1" dirty="0"/>
          </a:p>
        </p:txBody>
      </p:sp>
      <p:sp>
        <p:nvSpPr>
          <p:cNvPr id="3" name="Content Placeholder 2"/>
          <p:cNvSpPr>
            <a:spLocks noGrp="1"/>
          </p:cNvSpPr>
          <p:nvPr>
            <p:ph idx="1"/>
          </p:nvPr>
        </p:nvSpPr>
        <p:spPr>
          <a:xfrm>
            <a:off x="0" y="838200"/>
            <a:ext cx="7086600" cy="6019800"/>
          </a:xfrm>
        </p:spPr>
        <p:txBody>
          <a:bodyPr>
            <a:noAutofit/>
          </a:bodyPr>
          <a:lstStyle/>
          <a:p>
            <a:pPr algn="just"/>
            <a:r>
              <a:rPr lang="en-SG" sz="1600" b="1" dirty="0" smtClean="0">
                <a:solidFill>
                  <a:srgbClr val="00B0F0"/>
                </a:solidFill>
                <a:latin typeface="Arial" pitchFamily="34" charset="0"/>
                <a:cs typeface="Arial" pitchFamily="34" charset="0"/>
              </a:rPr>
              <a:t>Theme of Propriety:</a:t>
            </a:r>
          </a:p>
          <a:p>
            <a:pPr algn="just"/>
            <a:r>
              <a:rPr lang="en-SG" sz="1600" dirty="0" smtClean="0">
                <a:latin typeface="Arial" pitchFamily="34" charset="0"/>
                <a:cs typeface="Arial" pitchFamily="34" charset="0"/>
              </a:rPr>
              <a:t>John </a:t>
            </a:r>
            <a:r>
              <a:rPr lang="en-SG" sz="1600" dirty="0" err="1" smtClean="0">
                <a:latin typeface="Arial" pitchFamily="34" charset="0"/>
                <a:cs typeface="Arial" pitchFamily="34" charset="0"/>
              </a:rPr>
              <a:t>Knightley's</a:t>
            </a:r>
            <a:r>
              <a:rPr lang="en-SG" sz="1600" dirty="0" smtClean="0">
                <a:latin typeface="Arial" pitchFamily="34" charset="0"/>
                <a:cs typeface="Arial" pitchFamily="34" charset="0"/>
              </a:rPr>
              <a:t> pointed remark about Emma's marital status is yet another reminder that Emma has more power as a single woman than a married one. While Emma often seems petty and self-</a:t>
            </a:r>
            <a:r>
              <a:rPr lang="en-SG" sz="1600" dirty="0" err="1" smtClean="0">
                <a:latin typeface="Arial" pitchFamily="34" charset="0"/>
                <a:cs typeface="Arial" pitchFamily="34" charset="0"/>
              </a:rPr>
              <a:t>centered</a:t>
            </a:r>
            <a:r>
              <a:rPr lang="en-SG" sz="1600" dirty="0" smtClean="0">
                <a:latin typeface="Arial" pitchFamily="34" charset="0"/>
                <a:cs typeface="Arial" pitchFamily="34" charset="0"/>
              </a:rPr>
              <a:t> in her dealings with Harriet Smith and Mr.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here she reveals herself to be more </a:t>
            </a:r>
            <a:r>
              <a:rPr lang="en-SG" sz="1600" dirty="0" err="1" smtClean="0">
                <a:latin typeface="Arial" pitchFamily="34" charset="0"/>
                <a:cs typeface="Arial" pitchFamily="34" charset="0"/>
              </a:rPr>
              <a:t>honorable</a:t>
            </a:r>
            <a:r>
              <a:rPr lang="en-SG" sz="1600" dirty="0" smtClean="0">
                <a:latin typeface="Arial" pitchFamily="34" charset="0"/>
                <a:cs typeface="Arial" pitchFamily="34" charset="0"/>
              </a:rPr>
              <a:t>, letting her brother-in-law's rude comments about Mr. Weston's social activities pass in order to keep the peace. She behaves with propriety.</a:t>
            </a:r>
          </a:p>
          <a:p>
            <a:pPr algn="just"/>
            <a:r>
              <a:rPr lang="en-SG" sz="1600" dirty="0" smtClean="0">
                <a:latin typeface="Arial" pitchFamily="34" charset="0"/>
                <a:cs typeface="Arial" pitchFamily="34" charset="0"/>
              </a:rPr>
              <a:t>Once again Jane Austen uses “manners” to define the value of each character. The first descriptions of Mr. John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and his wife mention their manners. While Isabella's manners are acceptable, her husband's are too reserved to be pleasing, and he is too judgmental towards other's </a:t>
            </a:r>
            <a:r>
              <a:rPr lang="en-SG" sz="1600" dirty="0" err="1" smtClean="0">
                <a:latin typeface="Arial" pitchFamily="34" charset="0"/>
                <a:cs typeface="Arial" pitchFamily="34" charset="0"/>
              </a:rPr>
              <a:t>behavior</a:t>
            </a:r>
            <a:r>
              <a:rPr lang="en-SG" sz="1600" dirty="0" smtClean="0">
                <a:latin typeface="Arial" pitchFamily="34" charset="0"/>
                <a:cs typeface="Arial" pitchFamily="34" charset="0"/>
              </a:rPr>
              <a:t>.</a:t>
            </a:r>
          </a:p>
          <a:p>
            <a:pPr algn="just"/>
            <a:r>
              <a:rPr lang="en-SG" sz="1600" dirty="0" smtClean="0">
                <a:latin typeface="Arial" pitchFamily="34" charset="0"/>
                <a:cs typeface="Arial" pitchFamily="34" charset="0"/>
              </a:rPr>
              <a:t>He criticizes Frank Churchill. He has an </a:t>
            </a:r>
            <a:r>
              <a:rPr lang="en-SG" sz="1600" dirty="0" err="1" smtClean="0">
                <a:latin typeface="Arial" pitchFamily="34" charset="0"/>
                <a:cs typeface="Arial" pitchFamily="34" charset="0"/>
              </a:rPr>
              <a:t>argumemt</a:t>
            </a:r>
            <a:r>
              <a:rPr lang="en-SG" sz="1600" dirty="0" smtClean="0">
                <a:latin typeface="Arial" pitchFamily="34" charset="0"/>
                <a:cs typeface="Arial" pitchFamily="34" charset="0"/>
              </a:rPr>
              <a:t> with Emma who finds him rude. </a:t>
            </a:r>
          </a:p>
          <a:p>
            <a:pPr algn="just"/>
            <a:r>
              <a:rPr lang="en-SG" sz="1600" dirty="0" smtClean="0">
                <a:latin typeface="Arial" pitchFamily="34" charset="0"/>
                <a:cs typeface="Arial" pitchFamily="34" charset="0"/>
              </a:rPr>
              <a:t>He is less patient towards Mr. Woodhouse.</a:t>
            </a:r>
          </a:p>
          <a:p>
            <a:pPr algn="just"/>
            <a:r>
              <a:rPr lang="en-SG" sz="1600" dirty="0" smtClean="0">
                <a:latin typeface="Arial" pitchFamily="34" charset="0"/>
                <a:cs typeface="Arial" pitchFamily="34" charset="0"/>
              </a:rPr>
              <a:t>Theme of propriety is highlighted again when the story of Frank Churchill is told, foreshadowing that he will soon play an important place in the novel. We are told that he has not visited recently. The fact that he has not yet visited his father since his marriage is presented as a clue to something related to propriety. However, since there is every indication that he has proper manners, there must be a reason that why he has not visited Highbury.</a:t>
            </a: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VOLUME 1, CHAPTER  12</a:t>
            </a:r>
            <a:endParaRPr lang="en-SG" sz="2800" b="1" dirty="0"/>
          </a:p>
        </p:txBody>
      </p:sp>
      <p:sp>
        <p:nvSpPr>
          <p:cNvPr id="3" name="Content Placeholder 2"/>
          <p:cNvSpPr>
            <a:spLocks noGrp="1"/>
          </p:cNvSpPr>
          <p:nvPr>
            <p:ph idx="1"/>
          </p:nvPr>
        </p:nvSpPr>
        <p:spPr>
          <a:xfrm>
            <a:off x="0" y="762000"/>
            <a:ext cx="6629400" cy="6096000"/>
          </a:xfrm>
        </p:spPr>
        <p:txBody>
          <a:bodyPr>
            <a:normAutofit/>
          </a:bodyPr>
          <a:lstStyle/>
          <a:p>
            <a:pPr algn="just"/>
            <a:r>
              <a:rPr lang="en-SG" sz="1600" dirty="0" smtClean="0">
                <a:latin typeface="Arial" pitchFamily="34" charset="0"/>
                <a:cs typeface="Arial" pitchFamily="34" charset="0"/>
              </a:rPr>
              <a:t>Emma want peace for family’s sake. So, she decides that Mr. George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must dine with them upon his brother's visit. She wants to use this opportunity as a means for reconciliation over their argument about Harriet and Mr. Martin.</a:t>
            </a:r>
          </a:p>
          <a:p>
            <a:pPr algn="just"/>
            <a:r>
              <a:rPr lang="en-SG" sz="1600" dirty="0" smtClean="0">
                <a:latin typeface="Arial" pitchFamily="34" charset="0"/>
                <a:cs typeface="Arial" pitchFamily="34" charset="0"/>
              </a:rPr>
              <a:t>Despite the fact that she has no plans as such to concede the argument, she wishes to restore their friendship. </a:t>
            </a:r>
          </a:p>
          <a:p>
            <a:pPr algn="just"/>
            <a:r>
              <a:rPr lang="en-US" sz="1600" dirty="0" smtClean="0">
                <a:latin typeface="Arial" pitchFamily="34" charset="0"/>
                <a:cs typeface="Arial" pitchFamily="34" charset="0"/>
              </a:rPr>
              <a:t>Mr. Woodhouse again exhibits his peculiar temperament. He objects and criticizes the traveling of Isabella’s family. He also criticizes London as unhealthy, but Isabella denies this.  When he says that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looks ill, her husband gets cross and asserts that she should not treat him like a child. </a:t>
            </a:r>
          </a:p>
          <a:p>
            <a:pPr algn="just"/>
            <a:r>
              <a:rPr lang="en-US" sz="1600" dirty="0" smtClean="0">
                <a:latin typeface="Arial" pitchFamily="34" charset="0"/>
                <a:cs typeface="Arial" pitchFamily="34" charset="0"/>
              </a:rPr>
              <a:t>Emma is shocked, and does her best to smooth over their tempers.</a:t>
            </a:r>
          </a:p>
          <a:p>
            <a:pPr algn="just"/>
            <a:r>
              <a:rPr lang="en-US" sz="1600" dirty="0" smtClean="0">
                <a:latin typeface="Arial" pitchFamily="34" charset="0"/>
                <a:cs typeface="Arial" pitchFamily="34" charset="0"/>
              </a:rPr>
              <a:t>Now conversation takes a turn and they start talking about Jane Fairfax. Isabella just hopes for a visit from her. But since the daughter of her benefactors, Mr. and Mrs. Campbell has recently married, the family is unlikely to let their only companion leave. </a:t>
            </a:r>
          </a:p>
          <a:p>
            <a:pPr algn="just"/>
            <a:r>
              <a:rPr lang="en-US" sz="1600" dirty="0" smtClean="0">
                <a:latin typeface="Arial" pitchFamily="34" charset="0"/>
                <a:cs typeface="Arial" pitchFamily="34" charset="0"/>
              </a:rPr>
              <a:t>During the conversation </a:t>
            </a:r>
            <a:r>
              <a:rPr lang="en-SG" sz="1600" dirty="0" smtClean="0">
                <a:latin typeface="Arial" pitchFamily="34" charset="0"/>
                <a:cs typeface="Arial" pitchFamily="34" charset="0"/>
              </a:rPr>
              <a:t>Isabella mentions Jane Fairfax as equally accomplished and superior as Emma, and as a more suitable companion than Harriet Smith.</a:t>
            </a: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latin typeface="Arial" pitchFamily="34" charset="0"/>
                <a:cs typeface="Arial" pitchFamily="34" charset="0"/>
              </a:rPr>
              <a:t>Discussion Points:  VOLUME 1, CHAPTER 12</a:t>
            </a:r>
            <a:endParaRPr lang="en-SG" sz="2800" b="1" dirty="0"/>
          </a:p>
        </p:txBody>
      </p:sp>
      <p:sp>
        <p:nvSpPr>
          <p:cNvPr id="3" name="Content Placeholder 2"/>
          <p:cNvSpPr>
            <a:spLocks noGrp="1"/>
          </p:cNvSpPr>
          <p:nvPr>
            <p:ph idx="1"/>
          </p:nvPr>
        </p:nvSpPr>
        <p:spPr>
          <a:xfrm>
            <a:off x="0" y="762000"/>
            <a:ext cx="6400800" cy="5943600"/>
          </a:xfrm>
        </p:spPr>
        <p:txBody>
          <a:bodyPr>
            <a:normAutofit fontScale="47500" lnSpcReduction="20000"/>
          </a:bodyPr>
          <a:lstStyle/>
          <a:p>
            <a:pPr algn="just">
              <a:buNone/>
            </a:pPr>
            <a:r>
              <a:rPr lang="en-SG" b="1" dirty="0" smtClean="0">
                <a:solidFill>
                  <a:srgbClr val="00B0F0"/>
                </a:solidFill>
                <a:latin typeface="Arial" pitchFamily="34" charset="0"/>
                <a:cs typeface="Arial" pitchFamily="34" charset="0"/>
              </a:rPr>
              <a:t>Appropriate and Perfect Manners of Emma:</a:t>
            </a:r>
          </a:p>
          <a:p>
            <a:pPr algn="just"/>
            <a:r>
              <a:rPr lang="en-SG" dirty="0" smtClean="0">
                <a:latin typeface="Arial" pitchFamily="34" charset="0"/>
                <a:cs typeface="Arial" pitchFamily="34" charset="0"/>
              </a:rPr>
              <a:t>Despite Emma's numerous faults, she has a near-faultless sense of politeness and decorum. She will not admit that she was wrong concerning Harriet Smith and Robert Martin, but her stubbornness is not enough to stand in the way of her friendship with 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a:t>
            </a:r>
          </a:p>
          <a:p>
            <a:pPr algn="just">
              <a:buNone/>
            </a:pPr>
            <a:r>
              <a:rPr lang="en-SG" b="1" dirty="0" smtClean="0">
                <a:solidFill>
                  <a:srgbClr val="00B0F0"/>
                </a:solidFill>
                <a:latin typeface="Arial" pitchFamily="34" charset="0"/>
                <a:cs typeface="Arial" pitchFamily="34" charset="0"/>
              </a:rPr>
              <a:t>Positive aspects of Emma’s personality:</a:t>
            </a:r>
          </a:p>
          <a:p>
            <a:pPr algn="just">
              <a:buNone/>
            </a:pPr>
            <a:r>
              <a:rPr lang="en-SG" dirty="0" smtClean="0">
                <a:latin typeface="Arial" pitchFamily="34" charset="0"/>
                <a:cs typeface="Arial" pitchFamily="34" charset="0"/>
              </a:rPr>
              <a:t>While Isabella and her husband travel a great deal, Emma admits that she has never even seen the ocean. Her father never travels, which is to be expected considering his anxiety over his health, but it is peculiar that Emma never leaves Highbury, when there are numerous instances when other characters do travel often. Perhaps Emma never leaves Highbury because there is no need; she has everything she desires there; or perhaps she does not want to leave her father alone. Whatsoever the reason may be, but she admits this. </a:t>
            </a:r>
          </a:p>
          <a:p>
            <a:pPr algn="just">
              <a:buNone/>
            </a:pPr>
            <a:r>
              <a:rPr lang="en-SG" b="1" dirty="0" smtClean="0">
                <a:solidFill>
                  <a:srgbClr val="00B0F0"/>
                </a:solidFill>
                <a:latin typeface="Arial" pitchFamily="34" charset="0"/>
                <a:cs typeface="Arial" pitchFamily="34" charset="0"/>
              </a:rPr>
              <a:t>Jane Austen’s art of characterization: Comparison and contrast of Emma and Jane Fairfax</a:t>
            </a:r>
          </a:p>
          <a:p>
            <a:pPr algn="just"/>
            <a:r>
              <a:rPr lang="en-SG" dirty="0" smtClean="0">
                <a:latin typeface="Arial" pitchFamily="34" charset="0"/>
                <a:cs typeface="Arial" pitchFamily="34" charset="0"/>
              </a:rPr>
              <a:t>We again and again find references to Jane Fairfax.</a:t>
            </a:r>
          </a:p>
          <a:p>
            <a:pPr algn="just"/>
            <a:r>
              <a:rPr lang="en-SG" dirty="0" smtClean="0">
                <a:latin typeface="Arial" pitchFamily="34" charset="0"/>
                <a:cs typeface="Arial" pitchFamily="34" charset="0"/>
              </a:rPr>
              <a:t>Her talents and bearing make her a continual aggravation to Emma. </a:t>
            </a:r>
          </a:p>
          <a:p>
            <a:pPr algn="just"/>
            <a:r>
              <a:rPr lang="en-SG" dirty="0" smtClean="0">
                <a:latin typeface="Arial" pitchFamily="34" charset="0"/>
                <a:cs typeface="Arial" pitchFamily="34" charset="0"/>
              </a:rPr>
              <a:t>Austen contrasts the ideal Jane Fairfax, who would be Emma's intellectual match, with Harriet Smith, who will only flatter Emma. Significantly, only Mr. Woodhouse, who refuses to think badly of his daughter under any circumstances, thinks that Harriet is a perfect friend for Emma.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t>VOLUME 1, CHAPTER 13</a:t>
            </a:r>
            <a:endParaRPr lang="en-SG" sz="2800" b="1" dirty="0"/>
          </a:p>
        </p:txBody>
      </p:sp>
      <p:sp>
        <p:nvSpPr>
          <p:cNvPr id="3" name="Content Placeholder 2"/>
          <p:cNvSpPr>
            <a:spLocks noGrp="1"/>
          </p:cNvSpPr>
          <p:nvPr>
            <p:ph idx="1"/>
          </p:nvPr>
        </p:nvSpPr>
        <p:spPr>
          <a:xfrm>
            <a:off x="0" y="381000"/>
            <a:ext cx="7086600" cy="6477000"/>
          </a:xfrm>
        </p:spPr>
        <p:txBody>
          <a:bodyPr>
            <a:noAutofit/>
          </a:bodyPr>
          <a:lstStyle/>
          <a:p>
            <a:pPr algn="just"/>
            <a:r>
              <a:rPr lang="en-SG" sz="1800" dirty="0" smtClean="0">
                <a:latin typeface="Arial" pitchFamily="34" charset="0"/>
                <a:cs typeface="Arial" pitchFamily="34" charset="0"/>
              </a:rPr>
              <a:t>Mr. Weston invites members of Highbury society to dine with his family at </a:t>
            </a:r>
            <a:r>
              <a:rPr lang="en-SG" sz="1800" dirty="0" err="1" smtClean="0">
                <a:latin typeface="Arial" pitchFamily="34" charset="0"/>
                <a:cs typeface="Arial" pitchFamily="34" charset="0"/>
              </a:rPr>
              <a:t>Randalls</a:t>
            </a:r>
            <a:r>
              <a:rPr lang="en-SG" sz="1800" dirty="0" smtClean="0">
                <a:latin typeface="Arial" pitchFamily="34" charset="0"/>
                <a:cs typeface="Arial" pitchFamily="34" charset="0"/>
              </a:rPr>
              <a:t> on Christmas Eve. So, t</a:t>
            </a:r>
            <a:r>
              <a:rPr lang="en-US" sz="1800" dirty="0" smtClean="0">
                <a:latin typeface="Arial" pitchFamily="34" charset="0"/>
                <a:cs typeface="Arial" pitchFamily="34" charset="0"/>
              </a:rPr>
              <a:t>he </a:t>
            </a:r>
            <a:r>
              <a:rPr lang="en-US" sz="1800" dirty="0" err="1" smtClean="0">
                <a:latin typeface="Arial" pitchFamily="34" charset="0"/>
                <a:cs typeface="Arial" pitchFamily="34" charset="0"/>
              </a:rPr>
              <a:t>Woodhouses</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are invited too.</a:t>
            </a:r>
          </a:p>
          <a:p>
            <a:pPr algn="just"/>
            <a:r>
              <a:rPr lang="en-US" sz="1800" dirty="0" smtClean="0">
                <a:latin typeface="Arial" pitchFamily="34" charset="0"/>
                <a:cs typeface="Arial" pitchFamily="34" charset="0"/>
              </a:rPr>
              <a:t>Mr. Elton is also included. </a:t>
            </a:r>
            <a:r>
              <a:rPr lang="en-SG" sz="1800" dirty="0" smtClean="0">
                <a:latin typeface="Arial" pitchFamily="34" charset="0"/>
                <a:cs typeface="Arial" pitchFamily="34" charset="0"/>
              </a:rPr>
              <a:t>Although Harriet Smith, too, is invited, she cannot attend because of a cold and soar throat. </a:t>
            </a:r>
          </a:p>
          <a:p>
            <a:pPr algn="just"/>
            <a:r>
              <a:rPr lang="en-US" sz="1800" dirty="0" smtClean="0">
                <a:latin typeface="Arial" pitchFamily="34" charset="0"/>
                <a:cs typeface="Arial" pitchFamily="34" charset="0"/>
              </a:rPr>
              <a:t>Emma meets Mr. Elton while visiting Harriet.</a:t>
            </a:r>
          </a:p>
          <a:p>
            <a:pPr algn="just"/>
            <a:r>
              <a:rPr lang="en-US" sz="1800" dirty="0" smtClean="0">
                <a:latin typeface="Arial" pitchFamily="34" charset="0"/>
                <a:cs typeface="Arial" pitchFamily="34" charset="0"/>
              </a:rPr>
              <a:t>She is pleased by his attention to her friend.</a:t>
            </a:r>
          </a:p>
          <a:p>
            <a:pPr algn="just"/>
            <a:r>
              <a:rPr lang="en-US" sz="1800" dirty="0" smtClean="0">
                <a:latin typeface="Arial" pitchFamily="34" charset="0"/>
                <a:cs typeface="Arial" pitchFamily="34" charset="0"/>
              </a:rPr>
              <a:t>However, she is unhappy that despite her suggestion to not to attend the party since Harriet will not be there, </a:t>
            </a:r>
            <a:r>
              <a:rPr lang="en-SG" sz="1800" dirty="0" smtClean="0">
                <a:latin typeface="Arial" pitchFamily="34" charset="0"/>
                <a:cs typeface="Arial" pitchFamily="34" charset="0"/>
              </a:rPr>
              <a:t> Mr. Elton still resolves to attend. </a:t>
            </a:r>
          </a:p>
          <a:p>
            <a:pPr algn="just"/>
            <a:r>
              <a:rPr lang="en-SG" sz="1800" dirty="0" smtClean="0">
                <a:latin typeface="Arial" pitchFamily="34" charset="0"/>
                <a:cs typeface="Arial" pitchFamily="34" charset="0"/>
              </a:rPr>
              <a:t>Mr. Woodhouse also attends the party, despite inclement weather that would usually force his absence. However, as usual he is irritated, unpleasant and anxious. </a:t>
            </a:r>
          </a:p>
          <a:p>
            <a:pPr algn="just"/>
            <a:r>
              <a:rPr lang="en-SG" sz="1800" dirty="0" smtClean="0">
                <a:latin typeface="Arial" pitchFamily="34" charset="0"/>
                <a:cs typeface="Arial" pitchFamily="34" charset="0"/>
              </a:rPr>
              <a:t>Emma is displeased that Mr. Elton seems unaffected by Harriet's absence.</a:t>
            </a:r>
          </a:p>
          <a:p>
            <a:pPr algn="just"/>
            <a:r>
              <a:rPr lang="en-US" sz="1800" dirty="0" smtClean="0">
                <a:latin typeface="Arial" pitchFamily="34" charset="0"/>
                <a:cs typeface="Arial" pitchFamily="34" charset="0"/>
              </a:rPr>
              <a:t>Emma and Mr. Elton travel to the gathering in the same carriage.  </a:t>
            </a:r>
          </a:p>
          <a:p>
            <a:pPr algn="just"/>
            <a:r>
              <a:rPr lang="en-SG" sz="1800" dirty="0" smtClean="0">
                <a:latin typeface="Arial" pitchFamily="34" charset="0"/>
                <a:cs typeface="Arial" pitchFamily="34" charset="0"/>
              </a:rPr>
              <a:t>She is also surprised at his overly familiar manner in addressing her. </a:t>
            </a:r>
          </a:p>
          <a:p>
            <a:pPr algn="just"/>
            <a:r>
              <a:rPr lang="en-US" sz="1800" dirty="0" smtClean="0">
                <a:latin typeface="Arial" pitchFamily="34" charset="0"/>
                <a:cs typeface="Arial" pitchFamily="34" charset="0"/>
              </a:rPr>
              <a:t>Mr. John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witnesses the exchange and suggests to Emma that Mr. Elton has feelings for her and </a:t>
            </a:r>
            <a:r>
              <a:rPr lang="en-SG" sz="1800" dirty="0" smtClean="0">
                <a:latin typeface="Arial" pitchFamily="34" charset="0"/>
                <a:cs typeface="Arial" pitchFamily="34" charset="0"/>
              </a:rPr>
              <a:t>seems infatuated with her.</a:t>
            </a:r>
            <a:r>
              <a:rPr lang="en-US" sz="1800" dirty="0" smtClean="0">
                <a:latin typeface="Arial" pitchFamily="34" charset="0"/>
                <a:cs typeface="Arial" pitchFamily="34" charset="0"/>
              </a:rPr>
              <a:t> Amused, Emma dismisses the suggestion.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latin typeface="Arial" pitchFamily="34" charset="0"/>
                <a:cs typeface="Arial" pitchFamily="34" charset="0"/>
              </a:rPr>
              <a:t>Discussion Points:  VOLUME 1, CHAPTER 13</a:t>
            </a:r>
            <a:endParaRPr lang="en-SG" sz="2800" b="1" dirty="0"/>
          </a:p>
        </p:txBody>
      </p:sp>
      <p:sp>
        <p:nvSpPr>
          <p:cNvPr id="3" name="Content Placeholder 2"/>
          <p:cNvSpPr>
            <a:spLocks noGrp="1"/>
          </p:cNvSpPr>
          <p:nvPr>
            <p:ph idx="1"/>
          </p:nvPr>
        </p:nvSpPr>
        <p:spPr>
          <a:xfrm>
            <a:off x="152400" y="762000"/>
            <a:ext cx="6400800" cy="5364163"/>
          </a:xfrm>
        </p:spPr>
        <p:txBody>
          <a:bodyPr>
            <a:normAutofit/>
          </a:bodyPr>
          <a:lstStyle/>
          <a:p>
            <a:pPr algn="just">
              <a:buNone/>
            </a:pPr>
            <a:r>
              <a:rPr lang="en-SG" sz="1800" b="1" dirty="0" smtClean="0">
                <a:solidFill>
                  <a:srgbClr val="00B0F0"/>
                </a:solidFill>
                <a:latin typeface="Arial" pitchFamily="34" charset="0"/>
                <a:cs typeface="Arial" pitchFamily="34" charset="0"/>
              </a:rPr>
              <a:t>Theme of Self- Deception:</a:t>
            </a:r>
          </a:p>
          <a:p>
            <a:pPr algn="just"/>
            <a:r>
              <a:rPr lang="en-SG" sz="1800" dirty="0" smtClean="0">
                <a:latin typeface="Arial" pitchFamily="34" charset="0"/>
                <a:cs typeface="Arial" pitchFamily="34" charset="0"/>
              </a:rPr>
              <a:t>Emma’s self- deception about Elton is over.</a:t>
            </a:r>
          </a:p>
          <a:p>
            <a:pPr algn="just"/>
            <a:r>
              <a:rPr lang="en-SG" sz="1800" dirty="0" smtClean="0">
                <a:latin typeface="Arial" pitchFamily="34" charset="0"/>
                <a:cs typeface="Arial" pitchFamily="34" charset="0"/>
              </a:rPr>
              <a:t>Emma finally realizes that Mr. Elton has no interest in Harriet Smith and is instead infatuated with Emma herself. </a:t>
            </a:r>
          </a:p>
          <a:p>
            <a:pPr algn="just"/>
            <a:r>
              <a:rPr lang="en-SG" sz="1800" dirty="0" smtClean="0">
                <a:latin typeface="Arial" pitchFamily="34" charset="0"/>
                <a:cs typeface="Arial" pitchFamily="34" charset="0"/>
              </a:rPr>
              <a:t>Like his brother, Mr. John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serves to shatter Emma's delusions, but in his manner he differs sharply. While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is more considerate, polite and well- mannered, Emma’s brother-in-law is more abrupt and direct. </a:t>
            </a:r>
          </a:p>
          <a:p>
            <a:pPr algn="just">
              <a:buNone/>
            </a:pPr>
            <a:r>
              <a:rPr lang="en-SG" sz="1800" b="1" dirty="0" smtClean="0">
                <a:solidFill>
                  <a:srgbClr val="00B0F0"/>
                </a:solidFill>
                <a:latin typeface="Arial" pitchFamily="34" charset="0"/>
                <a:cs typeface="Arial" pitchFamily="34" charset="0"/>
              </a:rPr>
              <a:t>Theme of Class Consciousness:</a:t>
            </a:r>
          </a:p>
          <a:p>
            <a:pPr algn="just"/>
            <a:r>
              <a:rPr lang="en-SG" sz="1800" dirty="0" smtClean="0">
                <a:latin typeface="Arial" pitchFamily="34" charset="0"/>
                <a:cs typeface="Arial" pitchFamily="34" charset="0"/>
              </a:rPr>
              <a:t>When Emma realizes that Mr. Elton is interested in her, her opinion of him worsens considerably. What she thought in him perfect for Harriet, now seems to be inappropriate for herself. She starts noticing his flaws. She now has objection that he is too eager to please when it concerns women.</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VOLUME 1, CHAPTER 14</a:t>
            </a:r>
            <a:endParaRPr lang="en-US" sz="2800" dirty="0"/>
          </a:p>
        </p:txBody>
      </p:sp>
      <p:sp>
        <p:nvSpPr>
          <p:cNvPr id="3" name="Content Placeholder 2"/>
          <p:cNvSpPr>
            <a:spLocks noGrp="1"/>
          </p:cNvSpPr>
          <p:nvPr>
            <p:ph idx="1"/>
          </p:nvPr>
        </p:nvSpPr>
        <p:spPr>
          <a:xfrm>
            <a:off x="0" y="762000"/>
            <a:ext cx="6629400" cy="5943600"/>
          </a:xfrm>
        </p:spPr>
        <p:txBody>
          <a:bodyPr>
            <a:normAutofit lnSpcReduction="10000"/>
          </a:bodyPr>
          <a:lstStyle/>
          <a:p>
            <a:pPr algn="just"/>
            <a:r>
              <a:rPr lang="en-US" sz="1800" dirty="0" smtClean="0">
                <a:latin typeface="Arial" pitchFamily="34" charset="0"/>
                <a:cs typeface="Arial" pitchFamily="34" charset="0"/>
              </a:rPr>
              <a:t>Entering the party, Emma attempts to put Mr. Elton’s strange behavior out of her mind.</a:t>
            </a:r>
          </a:p>
          <a:p>
            <a:pPr algn="just"/>
            <a:r>
              <a:rPr lang="en-SG" sz="1800" dirty="0" smtClean="0">
                <a:latin typeface="Arial" pitchFamily="34" charset="0"/>
                <a:cs typeface="Arial" pitchFamily="34" charset="0"/>
              </a:rPr>
              <a:t>During the party at </a:t>
            </a:r>
            <a:r>
              <a:rPr lang="en-SG" sz="1800" dirty="0" err="1" smtClean="0">
                <a:latin typeface="Arial" pitchFamily="34" charset="0"/>
                <a:cs typeface="Arial" pitchFamily="34" charset="0"/>
              </a:rPr>
              <a:t>Westons</a:t>
            </a:r>
            <a:r>
              <a:rPr lang="en-SG" sz="1800" dirty="0" smtClean="0">
                <a:latin typeface="Arial" pitchFamily="34" charset="0"/>
                <a:cs typeface="Arial" pitchFamily="34" charset="0"/>
              </a:rPr>
              <a:t>, Mr. Elton continually attempts to be near Emma. On the other hand, she still hopes that she can fix the situation in Harriet’s favour.</a:t>
            </a:r>
          </a:p>
          <a:p>
            <a:pPr algn="just"/>
            <a:r>
              <a:rPr lang="en-SG" sz="1800" dirty="0" smtClean="0">
                <a:latin typeface="Arial" pitchFamily="34" charset="0"/>
                <a:cs typeface="Arial" pitchFamily="34" charset="0"/>
              </a:rPr>
              <a:t>However, Elton’s </a:t>
            </a:r>
            <a:r>
              <a:rPr lang="en-US" sz="1800" dirty="0" smtClean="0">
                <a:latin typeface="Arial" pitchFamily="34" charset="0"/>
                <a:cs typeface="Arial" pitchFamily="34" charset="0"/>
              </a:rPr>
              <a:t>constant attention and hovering presence makes her worry that may be Mr. John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observation that Mr. Elton is interested in her, is true.</a:t>
            </a:r>
          </a:p>
          <a:p>
            <a:pPr algn="just"/>
            <a:r>
              <a:rPr lang="en-US" sz="1800" dirty="0" smtClean="0">
                <a:latin typeface="Arial" pitchFamily="34" charset="0"/>
                <a:cs typeface="Arial" pitchFamily="34" charset="0"/>
              </a:rPr>
              <a:t>Meanwhile, Mr. Weston announces that Frank Churchill is due to visit in early January.</a:t>
            </a:r>
          </a:p>
          <a:p>
            <a:pPr algn="just"/>
            <a:r>
              <a:rPr lang="en-US" sz="1800" dirty="0" smtClean="0">
                <a:latin typeface="Arial" pitchFamily="34" charset="0"/>
                <a:cs typeface="Arial" pitchFamily="34" charset="0"/>
              </a:rPr>
              <a:t>Emma finds herself interested in this news because she, though not very seriously, thought of Frank as a potential suitor. However, at the same time, she does not anticipate giving up her vow to remain single. </a:t>
            </a:r>
          </a:p>
          <a:p>
            <a:pPr algn="just"/>
            <a:r>
              <a:rPr lang="en-US" sz="1800" dirty="0" smtClean="0">
                <a:latin typeface="Arial" pitchFamily="34" charset="0"/>
                <a:cs typeface="Arial" pitchFamily="34" charset="0"/>
              </a:rPr>
              <a:t>There is some conversation between Emma and Mrs. Weston. She tells Emma that she has some anxiety about meeting her stepson. She is not even sure whether Mrs. Churchill will prevent him from coming, or he would visit them. </a:t>
            </a:r>
          </a:p>
          <a:p>
            <a:pPr algn="just"/>
            <a:r>
              <a:rPr lang="en-US" sz="1800" dirty="0" smtClean="0">
                <a:latin typeface="Arial" pitchFamily="34" charset="0"/>
                <a:cs typeface="Arial" pitchFamily="34" charset="0"/>
              </a:rPr>
              <a:t>As they discuss all this, Emma wonders why a young man should be so dependent upon the impulses of his guardian.</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400" b="1" dirty="0" smtClean="0">
                <a:latin typeface="Arial" pitchFamily="34" charset="0"/>
                <a:cs typeface="Arial" pitchFamily="34" charset="0"/>
              </a:rPr>
              <a:t>Discussion Points:  VOLUME 1, CHAPTER 14</a:t>
            </a:r>
            <a:endParaRPr lang="en-SG" sz="2400" b="1" dirty="0"/>
          </a:p>
        </p:txBody>
      </p:sp>
      <p:sp>
        <p:nvSpPr>
          <p:cNvPr id="3" name="Content Placeholder 2"/>
          <p:cNvSpPr>
            <a:spLocks noGrp="1"/>
          </p:cNvSpPr>
          <p:nvPr>
            <p:ph idx="1"/>
          </p:nvPr>
        </p:nvSpPr>
        <p:spPr>
          <a:xfrm>
            <a:off x="0" y="609600"/>
            <a:ext cx="6781800" cy="6248400"/>
          </a:xfrm>
        </p:spPr>
        <p:txBody>
          <a:bodyPr>
            <a:noAutofit/>
          </a:bodyPr>
          <a:lstStyle/>
          <a:p>
            <a:pPr algn="just"/>
            <a:r>
              <a:rPr lang="en-SG" sz="1600" b="1" dirty="0" smtClean="0">
                <a:solidFill>
                  <a:srgbClr val="00B0F0"/>
                </a:solidFill>
                <a:latin typeface="Arial" pitchFamily="34" charset="0"/>
                <a:cs typeface="Arial" pitchFamily="34" charset="0"/>
              </a:rPr>
              <a:t>Jane Austen’s Art of Characterization:</a:t>
            </a:r>
          </a:p>
          <a:p>
            <a:pPr algn="just"/>
            <a:r>
              <a:rPr lang="en-SG" sz="1600" dirty="0" smtClean="0">
                <a:latin typeface="Arial" pitchFamily="34" charset="0"/>
                <a:cs typeface="Arial" pitchFamily="34" charset="0"/>
              </a:rPr>
              <a:t>Again Mr. </a:t>
            </a:r>
            <a:r>
              <a:rPr lang="en-SG" sz="1600" dirty="0" err="1" smtClean="0">
                <a:latin typeface="Arial" pitchFamily="34" charset="0"/>
                <a:cs typeface="Arial" pitchFamily="34" charset="0"/>
              </a:rPr>
              <a:t>E,ton</a:t>
            </a:r>
            <a:r>
              <a:rPr lang="en-SG" sz="1600" dirty="0" smtClean="0">
                <a:latin typeface="Arial" pitchFamily="34" charset="0"/>
                <a:cs typeface="Arial" pitchFamily="34" charset="0"/>
              </a:rPr>
              <a:t> and Mr. Knightly are brought in comparison and contrast.</a:t>
            </a:r>
          </a:p>
          <a:p>
            <a:pPr algn="just"/>
            <a:r>
              <a:rPr lang="en-SG" sz="1600" dirty="0" smtClean="0">
                <a:latin typeface="Arial" pitchFamily="34" charset="0"/>
                <a:cs typeface="Arial" pitchFamily="34" charset="0"/>
              </a:rPr>
              <a:t>At the </a:t>
            </a:r>
            <a:r>
              <a:rPr lang="en-SG" sz="1600" dirty="0" err="1" smtClean="0">
                <a:latin typeface="Arial" pitchFamily="34" charset="0"/>
                <a:cs typeface="Arial" pitchFamily="34" charset="0"/>
              </a:rPr>
              <a:t>Westons</a:t>
            </a:r>
            <a:r>
              <a:rPr lang="en-SG" sz="1600" dirty="0" smtClean="0">
                <a:latin typeface="Arial" pitchFamily="34" charset="0"/>
                <a:cs typeface="Arial" pitchFamily="34" charset="0"/>
              </a:rPr>
              <a:t>’ Christmas party, Emma finds Mr. Elton too eager to please her. On the other hand she feels that Mr. John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is completely unwilling to do so. </a:t>
            </a:r>
          </a:p>
          <a:p>
            <a:pPr algn="just"/>
            <a:r>
              <a:rPr lang="en-SG" sz="1600" b="1" dirty="0" smtClean="0">
                <a:solidFill>
                  <a:srgbClr val="00B0F0"/>
                </a:solidFill>
                <a:latin typeface="Arial" pitchFamily="34" charset="0"/>
                <a:cs typeface="Arial" pitchFamily="34" charset="0"/>
              </a:rPr>
              <a:t>Theme of Manners and Propriety:</a:t>
            </a:r>
          </a:p>
          <a:p>
            <a:pPr algn="just"/>
            <a:r>
              <a:rPr lang="en-SG" sz="1600" dirty="0" smtClean="0">
                <a:latin typeface="Arial" pitchFamily="34" charset="0"/>
                <a:cs typeface="Arial" pitchFamily="34" charset="0"/>
              </a:rPr>
              <a:t>Though Emma has started disliking Mr. Elton, she still makes a conscious effort to remain civil to him and to behave well.</a:t>
            </a:r>
          </a:p>
          <a:p>
            <a:pPr algn="just"/>
            <a:r>
              <a:rPr lang="en-SG" sz="1600" dirty="0" smtClean="0">
                <a:latin typeface="Arial" pitchFamily="34" charset="0"/>
                <a:cs typeface="Arial" pitchFamily="34" charset="0"/>
              </a:rPr>
              <a:t>Again she demonstrates her best manners, and bears Mr. Elton’s irritating attitude without making a mistake in etiquette as she is very conscious of manners with reference to the projection of class.</a:t>
            </a:r>
          </a:p>
          <a:p>
            <a:pPr algn="just"/>
            <a:r>
              <a:rPr lang="en-SG" sz="1600" b="1" dirty="0" smtClean="0">
                <a:solidFill>
                  <a:srgbClr val="00B0F0"/>
                </a:solidFill>
                <a:latin typeface="Arial" pitchFamily="34" charset="0"/>
                <a:cs typeface="Arial" pitchFamily="34" charset="0"/>
              </a:rPr>
              <a:t>Theme of Marriage:</a:t>
            </a:r>
          </a:p>
          <a:p>
            <a:pPr algn="just"/>
            <a:r>
              <a:rPr lang="en-SG" sz="1600" dirty="0" smtClean="0">
                <a:latin typeface="Arial" pitchFamily="34" charset="0"/>
                <a:cs typeface="Arial" pitchFamily="34" charset="0"/>
              </a:rPr>
              <a:t>Once again theme of marriage is highlighted. For the first time in the novel we notice that Emma considers marriage for herself. </a:t>
            </a:r>
          </a:p>
          <a:p>
            <a:pPr algn="just"/>
            <a:r>
              <a:rPr lang="en-SG" sz="1600" dirty="0" smtClean="0">
                <a:latin typeface="Arial" pitchFamily="34" charset="0"/>
                <a:cs typeface="Arial" pitchFamily="34" charset="0"/>
              </a:rPr>
              <a:t>Again marriage, social class, and love are to be seen in connection. For Jane Austen Emma serves as a mouthpiece to mention that no matter how far independent and wealthy you are, marriage is to be considered in practical terms. A rich, independent and powerful woman like Emma thinks of age, character, and social status for match in marriage. There is no mention of love as such. Emma decides that Frank Churchill would be a suitable husband before even meeting him. She already knows what she needs to know: his age, his status, and his familial connections. </a:t>
            </a:r>
          </a:p>
          <a:p>
            <a:pPr algn="just">
              <a:buNone/>
            </a:pPr>
            <a:endParaRPr lang="en-SG" sz="16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VOLUME 1, CHAPTER  15</a:t>
            </a:r>
            <a:endParaRPr lang="en-SG" sz="2800" b="1" dirty="0"/>
          </a:p>
        </p:txBody>
      </p:sp>
      <p:sp>
        <p:nvSpPr>
          <p:cNvPr id="3" name="Content Placeholder 2"/>
          <p:cNvSpPr>
            <a:spLocks noGrp="1"/>
          </p:cNvSpPr>
          <p:nvPr>
            <p:ph idx="1"/>
          </p:nvPr>
        </p:nvSpPr>
        <p:spPr>
          <a:xfrm>
            <a:off x="228600" y="838200"/>
            <a:ext cx="6858000" cy="5791200"/>
          </a:xfrm>
        </p:spPr>
        <p:txBody>
          <a:bodyPr>
            <a:noAutofit/>
          </a:bodyPr>
          <a:lstStyle/>
          <a:p>
            <a:pPr algn="just"/>
            <a:r>
              <a:rPr lang="en-US" sz="1600" dirty="0" smtClean="0">
                <a:latin typeface="Arial" pitchFamily="34" charset="0"/>
                <a:cs typeface="Arial" pitchFamily="34" charset="0"/>
              </a:rPr>
              <a:t>During the party, Mr. Elton joins Emma in the drawing room. Emma dislikes his over interest and over concern about Emma’s health. She wants him to think and be concerned about the health of Harriet.</a:t>
            </a:r>
          </a:p>
          <a:p>
            <a:pPr algn="just"/>
            <a:r>
              <a:rPr lang="en-US" sz="1600" dirty="0" smtClean="0">
                <a:latin typeface="Arial" pitchFamily="34" charset="0"/>
                <a:cs typeface="Arial" pitchFamily="34" charset="0"/>
              </a:rPr>
              <a:t>Meanwhile Mr. John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announces that it has begun snowing. This creates some confusion, concern and in fact a kind of small crisis. </a:t>
            </a:r>
          </a:p>
          <a:p>
            <a:pPr algn="just"/>
            <a:r>
              <a:rPr lang="en-SG" sz="1600" dirty="0" smtClean="0">
                <a:latin typeface="Arial" pitchFamily="34" charset="0"/>
                <a:cs typeface="Arial" pitchFamily="34" charset="0"/>
              </a:rPr>
              <a:t>By the end of the visit with the </a:t>
            </a:r>
            <a:r>
              <a:rPr lang="en-SG" sz="1600" dirty="0" err="1" smtClean="0">
                <a:latin typeface="Arial" pitchFamily="34" charset="0"/>
                <a:cs typeface="Arial" pitchFamily="34" charset="0"/>
              </a:rPr>
              <a:t>Westons</a:t>
            </a:r>
            <a:r>
              <a:rPr lang="en-SG" sz="1600" dirty="0" smtClean="0">
                <a:latin typeface="Arial" pitchFamily="34" charset="0"/>
                <a:cs typeface="Arial" pitchFamily="34" charset="0"/>
              </a:rPr>
              <a:t>, Mr. Woodhouse is in a bad mood. He fears that they will be unable to leave </a:t>
            </a:r>
            <a:r>
              <a:rPr lang="en-SG" sz="1600" dirty="0" err="1" smtClean="0">
                <a:latin typeface="Arial" pitchFamily="34" charset="0"/>
                <a:cs typeface="Arial" pitchFamily="34" charset="0"/>
              </a:rPr>
              <a:t>Randalls</a:t>
            </a:r>
            <a:r>
              <a:rPr lang="en-SG" sz="1600" dirty="0" smtClean="0">
                <a:latin typeface="Arial" pitchFamily="34" charset="0"/>
                <a:cs typeface="Arial" pitchFamily="34" charset="0"/>
              </a:rPr>
              <a:t>. </a:t>
            </a:r>
          </a:p>
          <a:p>
            <a:pPr algn="just"/>
            <a:r>
              <a:rPr lang="en-US" sz="1600" dirty="0" smtClean="0">
                <a:latin typeface="Arial" pitchFamily="34" charset="0"/>
                <a:cs typeface="Arial" pitchFamily="34" charset="0"/>
              </a:rPr>
              <a:t>We notice that Mr. Woodhouse and Isabella, both are over concerned about how they would go back home though it is only about traveling the three-quarters of a mile to reach home. </a:t>
            </a:r>
          </a:p>
          <a:p>
            <a:pPr algn="just"/>
            <a:r>
              <a:rPr lang="en-US" sz="1600" dirty="0" smtClean="0">
                <a:latin typeface="Arial" pitchFamily="34" charset="0"/>
                <a:cs typeface="Arial" pitchFamily="34" charset="0"/>
              </a:rPr>
              <a:t>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assesses the situation and reassures everyone that they will make it back safely.</a:t>
            </a:r>
          </a:p>
          <a:p>
            <a:pPr algn="just"/>
            <a:r>
              <a:rPr lang="en-SG" sz="1600" dirty="0" smtClean="0">
                <a:latin typeface="Arial" pitchFamily="34" charset="0"/>
                <a:cs typeface="Arial" pitchFamily="34" charset="0"/>
              </a:rPr>
              <a:t>Soon the snow subsides, carriages are brought, and guests leave for home.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Cont.. VOLUME 1, CHAPTER  15</a:t>
            </a:r>
            <a:endParaRPr lang="en-US" sz="2800" dirty="0"/>
          </a:p>
        </p:txBody>
      </p:sp>
      <p:sp>
        <p:nvSpPr>
          <p:cNvPr id="3" name="Content Placeholder 2"/>
          <p:cNvSpPr>
            <a:spLocks noGrp="1"/>
          </p:cNvSpPr>
          <p:nvPr>
            <p:ph idx="1"/>
          </p:nvPr>
        </p:nvSpPr>
        <p:spPr>
          <a:xfrm>
            <a:off x="457200" y="1600200"/>
            <a:ext cx="6096000" cy="4525963"/>
          </a:xfrm>
        </p:spPr>
        <p:txBody>
          <a:bodyPr>
            <a:normAutofit fontScale="55000" lnSpcReduction="20000"/>
          </a:bodyPr>
          <a:lstStyle/>
          <a:p>
            <a:pPr algn="just"/>
            <a:r>
              <a:rPr lang="en-SG" dirty="0" smtClean="0">
                <a:latin typeface="Arial" pitchFamily="34" charset="0"/>
                <a:cs typeface="Arial" pitchFamily="34" charset="0"/>
              </a:rPr>
              <a:t>Emma finds herself in the same carriage as Mr. Elton, </a:t>
            </a:r>
            <a:r>
              <a:rPr lang="en-SG" smtClean="0">
                <a:latin typeface="Arial" pitchFamily="34" charset="0"/>
                <a:cs typeface="Arial" pitchFamily="34" charset="0"/>
              </a:rPr>
              <a:t>who </a:t>
            </a:r>
            <a:r>
              <a:rPr lang="en-SG" smtClean="0">
                <a:latin typeface="Arial" pitchFamily="34" charset="0"/>
                <a:cs typeface="Arial" pitchFamily="34" charset="0"/>
              </a:rPr>
              <a:t>takes th</a:t>
            </a:r>
            <a:r>
              <a:rPr lang="en-SG" smtClean="0">
                <a:latin typeface="Arial" pitchFamily="34" charset="0"/>
                <a:cs typeface="Arial" pitchFamily="34" charset="0"/>
              </a:rPr>
              <a:t>is </a:t>
            </a:r>
            <a:r>
              <a:rPr lang="en-SG" dirty="0" smtClean="0">
                <a:latin typeface="Arial" pitchFamily="34" charset="0"/>
                <a:cs typeface="Arial" pitchFamily="34" charset="0"/>
              </a:rPr>
              <a:t>opportunity to express his love for her. </a:t>
            </a:r>
          </a:p>
          <a:p>
            <a:pPr algn="just"/>
            <a:r>
              <a:rPr lang="en-US" dirty="0" smtClean="0">
                <a:latin typeface="Arial" pitchFamily="34" charset="0"/>
                <a:cs typeface="Arial" pitchFamily="34" charset="0"/>
              </a:rPr>
              <a:t>Hoping that he is merely drunk, Emma tries to remind him that Harriet is the true object of his love. </a:t>
            </a:r>
          </a:p>
          <a:p>
            <a:pPr algn="just"/>
            <a:r>
              <a:rPr lang="en-US" dirty="0" smtClean="0">
                <a:latin typeface="Arial" pitchFamily="34" charset="0"/>
                <a:cs typeface="Arial" pitchFamily="34" charset="0"/>
              </a:rPr>
              <a:t>Elton expresses his surprise at all this and assures Emma that he has never been interested in Harriet. </a:t>
            </a:r>
          </a:p>
          <a:p>
            <a:pPr algn="just"/>
            <a:r>
              <a:rPr lang="en-SG" dirty="0" smtClean="0">
                <a:latin typeface="Arial" pitchFamily="34" charset="0"/>
                <a:cs typeface="Arial" pitchFamily="34" charset="0"/>
              </a:rPr>
              <a:t>He also degrades and rejects Harriet for her low social status and reminds Emma that he only spent time with Harriet when Emma was near.</a:t>
            </a:r>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He also asserts that Emma has known of and encouraged his sentiments. </a:t>
            </a:r>
          </a:p>
          <a:p>
            <a:pPr algn="just"/>
            <a:r>
              <a:rPr lang="en-SG" dirty="0" smtClean="0">
                <a:latin typeface="Arial" pitchFamily="34" charset="0"/>
                <a:cs typeface="Arial" pitchFamily="34" charset="0"/>
              </a:rPr>
              <a:t>Emma is appalled by this revelation.</a:t>
            </a:r>
          </a:p>
          <a:p>
            <a:pPr algn="just"/>
            <a:r>
              <a:rPr lang="en-SG" dirty="0" smtClean="0">
                <a:latin typeface="Arial" pitchFamily="34" charset="0"/>
                <a:cs typeface="Arial" pitchFamily="34" charset="0"/>
              </a:rPr>
              <a:t>She expresses her anger over the proposal; and immediately rejects Mr. Elton.</a:t>
            </a:r>
          </a:p>
          <a:p>
            <a:pPr algn="just"/>
            <a:r>
              <a:rPr lang="en-SG" dirty="0" smtClean="0">
                <a:latin typeface="Arial" pitchFamily="34" charset="0"/>
                <a:cs typeface="Arial" pitchFamily="34" charset="0"/>
              </a:rPr>
              <a:t>For the rest of the journey both remain silent and angry.</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 </a:t>
            </a:r>
            <a:r>
              <a:rPr lang="en-US" sz="2800" b="1" dirty="0" smtClean="0">
                <a:latin typeface="Arial" pitchFamily="34" charset="0"/>
                <a:cs typeface="Arial" pitchFamily="34" charset="0"/>
              </a:rPr>
              <a:t>Discussion Points:  VOLUME 1, CHAPTER 15</a:t>
            </a:r>
            <a:endParaRPr lang="en-SG" sz="2800" dirty="0"/>
          </a:p>
        </p:txBody>
      </p:sp>
      <p:sp>
        <p:nvSpPr>
          <p:cNvPr id="3" name="Content Placeholder 2"/>
          <p:cNvSpPr>
            <a:spLocks noGrp="1"/>
          </p:cNvSpPr>
          <p:nvPr>
            <p:ph idx="1"/>
          </p:nvPr>
        </p:nvSpPr>
        <p:spPr>
          <a:xfrm>
            <a:off x="457200" y="1219200"/>
            <a:ext cx="6324600" cy="5486400"/>
          </a:xfrm>
        </p:spPr>
        <p:txBody>
          <a:bodyPr>
            <a:noAutofit/>
          </a:bodyPr>
          <a:lstStyle/>
          <a:p>
            <a:pPr algn="just"/>
            <a:r>
              <a:rPr lang="en-SG" sz="1600" b="1" dirty="0" smtClean="0">
                <a:solidFill>
                  <a:srgbClr val="00B0F0"/>
                </a:solidFill>
                <a:latin typeface="Arial" pitchFamily="34" charset="0"/>
                <a:cs typeface="Arial" pitchFamily="34" charset="0"/>
              </a:rPr>
              <a:t>Theme of Social class and Snobbery:</a:t>
            </a:r>
          </a:p>
          <a:p>
            <a:pPr algn="just"/>
            <a:r>
              <a:rPr lang="en-SG" sz="1600" dirty="0" smtClean="0">
                <a:latin typeface="Arial" pitchFamily="34" charset="0"/>
                <a:cs typeface="Arial" pitchFamily="34" charset="0"/>
              </a:rPr>
              <a:t>This chapter provides insights into the social life in Austen's England. </a:t>
            </a:r>
          </a:p>
          <a:p>
            <a:pPr algn="just"/>
            <a:r>
              <a:rPr lang="en-SG" sz="1600" dirty="0" smtClean="0">
                <a:latin typeface="Arial" pitchFamily="34" charset="0"/>
                <a:cs typeface="Arial" pitchFamily="34" charset="0"/>
              </a:rPr>
              <a:t>Upper class people are snobbish enough to make claims that in a (light) snow they can not walk back home. Travel, even between two relatively close estates, say of not more than three quarters of a mile, can be troublesome to them if conditions are not perfect.</a:t>
            </a:r>
          </a:p>
          <a:p>
            <a:pPr algn="just"/>
            <a:r>
              <a:rPr lang="en-SG" sz="1600" dirty="0" smtClean="0">
                <a:latin typeface="Arial" pitchFamily="34" charset="0"/>
                <a:cs typeface="Arial" pitchFamily="34" charset="0"/>
              </a:rPr>
              <a:t>Isabella as a representative of this class asserts that she finds it unthinkable to do.  </a:t>
            </a:r>
          </a:p>
          <a:p>
            <a:pPr algn="just"/>
            <a:r>
              <a:rPr lang="en-SG" sz="1600" dirty="0" smtClean="0">
                <a:latin typeface="Arial" pitchFamily="34" charset="0"/>
                <a:cs typeface="Arial" pitchFamily="34" charset="0"/>
              </a:rPr>
              <a:t>In the same way, Elton’s quick dismissal of Harriet as not of his rank shows a petty snobbery. </a:t>
            </a:r>
          </a:p>
          <a:p>
            <a:pPr algn="just"/>
            <a:endParaRPr lang="en-SG" sz="1600" dirty="0" smtClean="0">
              <a:latin typeface="Arial" pitchFamily="34" charset="0"/>
              <a:cs typeface="Arial" pitchFamily="34" charset="0"/>
            </a:endParaRPr>
          </a:p>
          <a:p>
            <a:pPr algn="just"/>
            <a:endParaRPr lang="en-SG" sz="1600" dirty="0" smtClean="0">
              <a:latin typeface="Arial" pitchFamily="34" charset="0"/>
              <a:cs typeface="Arial" pitchFamily="34" charset="0"/>
            </a:endParaRPr>
          </a:p>
          <a:p>
            <a:pPr algn="just"/>
            <a:r>
              <a:rPr lang="en-SG" sz="1600" b="1" dirty="0" smtClean="0">
                <a:solidFill>
                  <a:srgbClr val="00B0F0"/>
                </a:solidFill>
                <a:latin typeface="Arial" pitchFamily="34" charset="0"/>
                <a:cs typeface="Arial" pitchFamily="34" charset="0"/>
              </a:rPr>
              <a:t>Theme of Social class and Marriage:</a:t>
            </a:r>
          </a:p>
          <a:p>
            <a:pPr algn="just"/>
            <a:r>
              <a:rPr lang="en-SG" sz="1600" dirty="0" smtClean="0">
                <a:latin typeface="Arial" pitchFamily="34" charset="0"/>
                <a:cs typeface="Arial" pitchFamily="34" charset="0"/>
              </a:rPr>
              <a:t>Emma rejects Mr. Elton on the same grounds of social  class on which Elton rejects Harriet. </a:t>
            </a:r>
          </a:p>
          <a:p>
            <a:pPr algn="just"/>
            <a:r>
              <a:rPr lang="en-SG" sz="1600" dirty="0" smtClean="0">
                <a:latin typeface="Arial" pitchFamily="34" charset="0"/>
                <a:cs typeface="Arial" pitchFamily="34" charset="0"/>
              </a:rPr>
              <a:t>It also reminds us of Emma’s  rejection of Robert Martin  on the same grounds as a match for Harriet.</a:t>
            </a:r>
          </a:p>
          <a:p>
            <a:pPr algn="just"/>
            <a:r>
              <a:rPr lang="en-SG" sz="1600" dirty="0" smtClean="0">
                <a:latin typeface="Arial" pitchFamily="34" charset="0"/>
                <a:cs typeface="Arial" pitchFamily="34" charset="0"/>
              </a:rPr>
              <a:t>This all is very ironic of course.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838200"/>
            <a:ext cx="5867400" cy="5287963"/>
          </a:xfrm>
        </p:spPr>
        <p:txBody>
          <a:bodyPr>
            <a:normAutofit fontScale="55000" lnSpcReduction="20000"/>
          </a:bodyPr>
          <a:lstStyle/>
          <a:p>
            <a:pPr algn="just">
              <a:buNone/>
            </a:pPr>
            <a:r>
              <a:rPr lang="en-US" b="1" dirty="0" smtClean="0">
                <a:solidFill>
                  <a:srgbClr val="00B0F0"/>
                </a:solidFill>
                <a:latin typeface="Arial" pitchFamily="34" charset="0"/>
                <a:cs typeface="Arial" pitchFamily="34" charset="0"/>
              </a:rPr>
              <a:t>Emma’ character:</a:t>
            </a:r>
          </a:p>
          <a:p>
            <a:pPr algn="just">
              <a:buNone/>
            </a:pPr>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Emma’s confrontation with Mr. Elton is the novel’s first major crisis. The true turning point is not Elton’s proposal, however, but his accusation that Emma has known that she was the object of his affections all along. </a:t>
            </a:r>
          </a:p>
          <a:p>
            <a:pPr algn="just"/>
            <a:r>
              <a:rPr lang="en-US" dirty="0" smtClean="0">
                <a:latin typeface="Arial" pitchFamily="34" charset="0"/>
                <a:cs typeface="Arial" pitchFamily="34" charset="0"/>
              </a:rPr>
              <a:t>He asserts, “I am sure you have seen and understood me”.</a:t>
            </a:r>
          </a:p>
          <a:p>
            <a:pPr algn="just"/>
            <a:r>
              <a:rPr lang="en-US" dirty="0" smtClean="0">
                <a:latin typeface="Arial" pitchFamily="34" charset="0"/>
                <a:cs typeface="Arial" pitchFamily="34" charset="0"/>
              </a:rPr>
              <a:t>Interestingly for the first time we find in the novel that Emma is at a loss for words. For the first time we find her fiercely angry.</a:t>
            </a:r>
          </a:p>
          <a:p>
            <a:pPr algn="just"/>
            <a:r>
              <a:rPr lang="en-US" dirty="0" smtClean="0">
                <a:latin typeface="Arial" pitchFamily="34" charset="0"/>
                <a:cs typeface="Arial" pitchFamily="34" charset="0"/>
              </a:rPr>
              <a:t>This is the first instance in which Emma is implicated in the social interactions that she believed she was manipulating from a position of control and detachment.</a:t>
            </a:r>
          </a:p>
          <a:p>
            <a:pPr algn="just"/>
            <a:r>
              <a:rPr lang="en-US" dirty="0" smtClean="0">
                <a:latin typeface="Arial" pitchFamily="34" charset="0"/>
                <a:cs typeface="Arial" pitchFamily="34" charset="0"/>
              </a:rPr>
              <a:t>Her self deception is challenged.</a:t>
            </a:r>
          </a:p>
          <a:p>
            <a:pPr algn="just"/>
            <a:r>
              <a:rPr lang="en-US" dirty="0" smtClean="0">
                <a:latin typeface="Arial" pitchFamily="34" charset="0"/>
                <a:cs typeface="Arial" pitchFamily="34" charset="0"/>
              </a:rPr>
              <a:t>She is also accused for knowingly doing all this.</a:t>
            </a:r>
          </a:p>
          <a:p>
            <a:pPr algn="just"/>
            <a:r>
              <a:rPr lang="en-US" dirty="0" smtClean="0">
                <a:latin typeface="Arial" pitchFamily="34" charset="0"/>
                <a:cs typeface="Arial" pitchFamily="34" charset="0"/>
              </a:rPr>
              <a:t>She for the first time realizes that she is also seen through the same lens as other people are. </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Austen’s writing style</a:t>
            </a:r>
          </a:p>
        </p:txBody>
      </p:sp>
      <p:sp>
        <p:nvSpPr>
          <p:cNvPr id="3" name="Content Placeholder 2"/>
          <p:cNvSpPr>
            <a:spLocks noGrp="1"/>
          </p:cNvSpPr>
          <p:nvPr>
            <p:ph idx="1"/>
          </p:nvPr>
        </p:nvSpPr>
        <p:spPr>
          <a:xfrm>
            <a:off x="152400" y="1066800"/>
            <a:ext cx="6553200" cy="4983163"/>
          </a:xfrm>
        </p:spPr>
        <p:txBody>
          <a:bodyPr>
            <a:normAutofit fontScale="55000" lnSpcReduction="20000"/>
          </a:bodyPr>
          <a:lstStyle/>
          <a:p>
            <a:pPr algn="just"/>
            <a:r>
              <a:rPr lang="en-US" dirty="0" smtClean="0">
                <a:latin typeface="Arial" pitchFamily="34" charset="0"/>
                <a:cs typeface="Arial" pitchFamily="34" charset="0"/>
              </a:rPr>
              <a:t>When it comes to depicting emotional scenes, Austen is not very powerful may be.</a:t>
            </a: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The other viewpoint , however, can be that she preserves the privacy of her characters.</a:t>
            </a: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Whatsoever may be the case the reality of her writing style is that she generally switches from dialogue to indirect language when relating moments of passion. Instead of reporting Elton’s speech directly, Austen writes, “Mr. Elton [had] actually [begun] making violent love to her: availing himself of the precious opportunity, declaring sentiments which must be already well known, hoping-fearing-adoring-ready to die if she refused him. . . .” From this statement and from what we know of Mr. Elton, we can imagine his actual words, but their shock value is softened by the indirect description. The information Austen gives us about Emma’s feelings is similarly vague: “It would be impossible to say what Emma felt on hearing this; which of all her unpleasant sensations was uppermost.”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dirty="0" smtClean="0">
                <a:solidFill>
                  <a:srgbClr val="00B0F0"/>
                </a:solidFill>
              </a:rPr>
              <a:t>Text from Chapter 15</a:t>
            </a:r>
            <a:endParaRPr lang="en-US" sz="2800" dirty="0">
              <a:solidFill>
                <a:srgbClr val="00B0F0"/>
              </a:solidFill>
            </a:endParaRPr>
          </a:p>
        </p:txBody>
      </p:sp>
      <p:sp>
        <p:nvSpPr>
          <p:cNvPr id="3" name="Content Placeholder 2"/>
          <p:cNvSpPr>
            <a:spLocks noGrp="1"/>
          </p:cNvSpPr>
          <p:nvPr>
            <p:ph idx="1"/>
          </p:nvPr>
        </p:nvSpPr>
        <p:spPr>
          <a:xfrm>
            <a:off x="457200" y="914400"/>
            <a:ext cx="6477000" cy="5211763"/>
          </a:xfrm>
        </p:spPr>
        <p:txBody>
          <a:bodyPr>
            <a:normAutofit/>
          </a:bodyPr>
          <a:lstStyle/>
          <a:p>
            <a:pPr algn="just"/>
            <a:r>
              <a:rPr lang="en-US" sz="1800" dirty="0" smtClean="0">
                <a:latin typeface="Arial" pitchFamily="34" charset="0"/>
                <a:cs typeface="Arial" pitchFamily="34" charset="0"/>
              </a:rPr>
              <a:t>My friend—any message to Miss Smith I shall be happy to deliver; but no more of this to </a:t>
            </a:r>
            <a:r>
              <a:rPr lang="en-US" sz="1800" i="1" dirty="0" smtClean="0">
                <a:latin typeface="Arial" pitchFamily="34" charset="0"/>
                <a:cs typeface="Arial" pitchFamily="34" charset="0"/>
              </a:rPr>
              <a:t>me, if </a:t>
            </a:r>
            <a:r>
              <a:rPr lang="en-US" sz="1800" dirty="0" smtClean="0">
                <a:latin typeface="Arial" pitchFamily="34" charset="0"/>
                <a:cs typeface="Arial" pitchFamily="34" charset="0"/>
              </a:rPr>
              <a:t>you please.“ "Miss Smith!—message to Miss Smith!—What could she possibly mean!"— And he repeated her words with such assurance of accent, such boastful pretence of amazement, that she could not help replying with quickness, "Mr. Elton, this is the most extraordinary conduct! and I can account for it only in one way; you are not yourself, or you could not speak either to me, or of Harriet, in such a manner. Command yourself enough to say no more, and I will </a:t>
            </a:r>
            <a:r>
              <a:rPr lang="en-US" sz="1800" dirty="0" err="1" smtClean="0">
                <a:latin typeface="Arial" pitchFamily="34" charset="0"/>
                <a:cs typeface="Arial" pitchFamily="34" charset="0"/>
              </a:rPr>
              <a:t>endeavour</a:t>
            </a:r>
            <a:r>
              <a:rPr lang="en-US" sz="1800" dirty="0" smtClean="0">
                <a:latin typeface="Arial" pitchFamily="34" charset="0"/>
                <a:cs typeface="Arial" pitchFamily="34" charset="0"/>
              </a:rPr>
              <a:t> to forget it."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solidFill>
                  <a:srgbClr val="00B0F0"/>
                </a:solidFill>
              </a:rPr>
              <a:t>Text from Chapter 15</a:t>
            </a:r>
            <a:endParaRPr lang="en-US" sz="2800" dirty="0">
              <a:solidFill>
                <a:srgbClr val="00B0F0"/>
              </a:solidFill>
            </a:endParaRPr>
          </a:p>
        </p:txBody>
      </p:sp>
      <p:sp>
        <p:nvSpPr>
          <p:cNvPr id="3" name="Content Placeholder 2"/>
          <p:cNvSpPr>
            <a:spLocks noGrp="1"/>
          </p:cNvSpPr>
          <p:nvPr>
            <p:ph idx="1"/>
          </p:nvPr>
        </p:nvSpPr>
        <p:spPr>
          <a:xfrm>
            <a:off x="457200" y="685800"/>
            <a:ext cx="6248400" cy="5440363"/>
          </a:xfrm>
        </p:spPr>
        <p:txBody>
          <a:bodyPr>
            <a:normAutofit/>
          </a:bodyPr>
          <a:lstStyle/>
          <a:p>
            <a:pPr algn="just"/>
            <a:r>
              <a:rPr lang="en-US" sz="1800" dirty="0" smtClean="0">
                <a:latin typeface="Arial" pitchFamily="34" charset="0"/>
                <a:cs typeface="Arial" pitchFamily="34" charset="0"/>
              </a:rPr>
              <a:t>"Good Heaven!" cried Mr. Elton, "what can be the meaning of this?— Miss Smith!—I never thought of Miss Smith in the whole course of my existence—never paid her any attentions, but as your friend: never cared whether she were dead or alive, but as your friend. If she has fancied otherwise, her own wishes have misled her, and I am very sorry—extremely sorry—But, Miss Smith, indeed!—Oh! Miss Woodhouse! who can think of Miss Smith, when Miss Woodhouse is near! No, upon my </a:t>
            </a:r>
            <a:r>
              <a:rPr lang="en-US" sz="1800" dirty="0" err="1" smtClean="0">
                <a:latin typeface="Arial" pitchFamily="34" charset="0"/>
                <a:cs typeface="Arial" pitchFamily="34" charset="0"/>
              </a:rPr>
              <a:t>honour</a:t>
            </a:r>
            <a:r>
              <a:rPr lang="en-US" sz="1800" dirty="0" smtClean="0">
                <a:latin typeface="Arial" pitchFamily="34" charset="0"/>
                <a:cs typeface="Arial" pitchFamily="34" charset="0"/>
              </a:rPr>
              <a:t>, there is no unsteadiness of character. I have thought only of you. I protest against having paid the smallest attention to any one else. Every thing that I have said or done, for many weeks past, has been with the sole view of marking my adoration of yourself. You cannot really, seriously, doubt it. No!</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VOLUME 1, CHAPTER  16</a:t>
            </a:r>
            <a:endParaRPr lang="en-US" sz="2800" dirty="0"/>
          </a:p>
        </p:txBody>
      </p:sp>
      <p:sp>
        <p:nvSpPr>
          <p:cNvPr id="3" name="Content Placeholder 2"/>
          <p:cNvSpPr>
            <a:spLocks noGrp="1"/>
          </p:cNvSpPr>
          <p:nvPr>
            <p:ph idx="1"/>
          </p:nvPr>
        </p:nvSpPr>
        <p:spPr>
          <a:xfrm>
            <a:off x="152400" y="838200"/>
            <a:ext cx="6705600" cy="5791200"/>
          </a:xfrm>
        </p:spPr>
        <p:txBody>
          <a:bodyPr>
            <a:noAutofit/>
          </a:bodyPr>
          <a:lstStyle/>
          <a:p>
            <a:pPr algn="just"/>
            <a:r>
              <a:rPr lang="en-US" sz="1600" dirty="0" smtClean="0">
                <a:latin typeface="Arial" pitchFamily="34" charset="0"/>
                <a:cs typeface="Arial" pitchFamily="34" charset="0"/>
              </a:rPr>
              <a:t>Emma is back at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after her carriage journey with Mr. Elton.</a:t>
            </a:r>
          </a:p>
          <a:p>
            <a:pPr algn="just"/>
            <a:r>
              <a:rPr lang="en-US" sz="1600" dirty="0" smtClean="0">
                <a:latin typeface="Arial" pitchFamily="34" charset="0"/>
                <a:cs typeface="Arial" pitchFamily="34" charset="0"/>
              </a:rPr>
              <a:t>As she looks back over the past weeks, she is bitter.</a:t>
            </a:r>
          </a:p>
          <a:p>
            <a:pPr algn="just"/>
            <a:r>
              <a:rPr lang="en-SG" sz="1600" dirty="0" smtClean="0">
                <a:latin typeface="Arial" pitchFamily="34" charset="0"/>
                <a:cs typeface="Arial" pitchFamily="34" charset="0"/>
              </a:rPr>
              <a:t>She feels miserable that she was so deceived by Mr. Elton that she failed to recognize his true motives.</a:t>
            </a:r>
            <a:endParaRPr lang="en-US" sz="1600" dirty="0" smtClean="0">
              <a:latin typeface="Arial" pitchFamily="34" charset="0"/>
              <a:cs typeface="Arial" pitchFamily="34" charset="0"/>
            </a:endParaRPr>
          </a:p>
          <a:p>
            <a:pPr algn="just"/>
            <a:r>
              <a:rPr lang="en-US" sz="1600" dirty="0" smtClean="0">
                <a:latin typeface="Arial" pitchFamily="34" charset="0"/>
                <a:cs typeface="Arial" pitchFamily="34" charset="0"/>
              </a:rPr>
              <a:t>Her biggest regret concerns Harriet, whose feelings for Elton, Emma realizes, are mainly due to Emma’s own encouragement.</a:t>
            </a:r>
          </a:p>
          <a:p>
            <a:pPr algn="just"/>
            <a:r>
              <a:rPr lang="en-SG" sz="1600" dirty="0" smtClean="0">
                <a:latin typeface="Arial" pitchFamily="34" charset="0"/>
                <a:cs typeface="Arial" pitchFamily="34" charset="0"/>
              </a:rPr>
              <a:t>She also thinks now that the situation is entirely her fault because she tried to meddle in Harriet's and Mr. Elton's affairs. </a:t>
            </a:r>
          </a:p>
          <a:p>
            <a:pPr algn="just"/>
            <a:r>
              <a:rPr lang="en-US" sz="1600" dirty="0" smtClean="0">
                <a:latin typeface="Arial" pitchFamily="34" charset="0"/>
                <a:cs typeface="Arial" pitchFamily="34" charset="0"/>
              </a:rPr>
              <a:t>She decides that she does not need to pity Elton, because the artificiality of his addresses suggests that he was more interested in her wealth than in herself. </a:t>
            </a:r>
          </a:p>
          <a:p>
            <a:pPr algn="just"/>
            <a:r>
              <a:rPr lang="en-US" sz="1600" dirty="0" smtClean="0">
                <a:latin typeface="Arial" pitchFamily="34" charset="0"/>
                <a:cs typeface="Arial" pitchFamily="34" charset="0"/>
              </a:rPr>
              <a:t>In the heart of her heart she admits that both of the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brothers have been right about Elton and that she has been wrong throughout in understanding Elton.</a:t>
            </a:r>
          </a:p>
          <a:p>
            <a:pPr algn="just"/>
            <a:r>
              <a:rPr lang="en-US" sz="1600" dirty="0" smtClean="0">
                <a:latin typeface="Arial" pitchFamily="34" charset="0"/>
                <a:cs typeface="Arial" pitchFamily="34" charset="0"/>
              </a:rPr>
              <a:t>After this bitter experience, Emma vows to give up matchmaking, but she cannot stop herself from searching for a new suitor for Harriet.</a:t>
            </a:r>
          </a:p>
          <a:p>
            <a:pPr algn="just"/>
            <a:r>
              <a:rPr lang="en-US" sz="1600" dirty="0" smtClean="0">
                <a:latin typeface="Arial" pitchFamily="34" charset="0"/>
                <a:cs typeface="Arial" pitchFamily="34" charset="0"/>
              </a:rPr>
              <a:t>Several days of snow provide a respite, as everyone stays at home.</a:t>
            </a:r>
          </a:p>
          <a:p>
            <a:pPr algn="just"/>
            <a:r>
              <a:rPr lang="en-US" sz="1600" dirty="0" smtClean="0">
                <a:latin typeface="Arial" pitchFamily="34" charset="0"/>
                <a:cs typeface="Arial" pitchFamily="34" charset="0"/>
              </a:rPr>
              <a:t>However,  Emma  knows that sooner or later this would be known to Harriet, and she dreads telling all this to Harriet.</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solidFill>
                  <a:srgbClr val="00B0F0"/>
                </a:solidFill>
              </a:rPr>
              <a:t>Opening Text of Chapter 16</a:t>
            </a:r>
            <a:endParaRPr lang="en-US" sz="2800" dirty="0">
              <a:solidFill>
                <a:srgbClr val="00B0F0"/>
              </a:solidFill>
            </a:endParaRPr>
          </a:p>
        </p:txBody>
      </p:sp>
      <p:sp>
        <p:nvSpPr>
          <p:cNvPr id="3" name="Content Placeholder 2"/>
          <p:cNvSpPr>
            <a:spLocks noGrp="1"/>
          </p:cNvSpPr>
          <p:nvPr>
            <p:ph idx="1"/>
          </p:nvPr>
        </p:nvSpPr>
        <p:spPr>
          <a:xfrm>
            <a:off x="457200" y="838200"/>
            <a:ext cx="6629400" cy="5287963"/>
          </a:xfrm>
        </p:spPr>
        <p:txBody>
          <a:bodyPr>
            <a:normAutofit fontScale="55000" lnSpcReduction="20000"/>
          </a:bodyPr>
          <a:lstStyle/>
          <a:p>
            <a:pPr algn="just"/>
            <a:r>
              <a:rPr lang="en-US" dirty="0" smtClean="0">
                <a:latin typeface="Arial" pitchFamily="34" charset="0"/>
                <a:cs typeface="Arial" pitchFamily="34" charset="0"/>
              </a:rPr>
              <a:t>The hair was curled, and the maid sent away, and Emma sat down to think and be miserable.—It was a wretched business indeed!—Such an overthrow of every thing she had been wishing for!—Such a development of every thing most unwelcome!—Such a blow for Harriet!—that was the worst of all. Every part of it brought pain and humiliation, of some sort or other; but, compared with the evil to Harriet, all was light; and she would gladly have submitted to feel yet more mistaken—more in error—more disgraced by </a:t>
            </a:r>
            <a:r>
              <a:rPr lang="en-US" dirty="0" err="1" smtClean="0">
                <a:latin typeface="Arial" pitchFamily="34" charset="0"/>
                <a:cs typeface="Arial" pitchFamily="34" charset="0"/>
              </a:rPr>
              <a:t>mis</a:t>
            </a:r>
            <a:r>
              <a:rPr lang="en-US" dirty="0" smtClean="0">
                <a:latin typeface="Arial" pitchFamily="34" charset="0"/>
                <a:cs typeface="Arial" pitchFamily="34" charset="0"/>
              </a:rPr>
              <a:t>-judgment, than she actually was, could the effects of her blunders have been confined to herself. "If I had not persuaded Harriet into liking the man, I could have borne any thing. He might have doubled his presumption to me—but poor Harriet!“ How she could have been so deceived!—He protested that he had never thought seriously of Harriet—never! She looked back as well as she could; but it was all confusion. She had taken up the idea, she supposed, and made every thing bend to it. His manners, however, must have been unmarked, wavering, dubious, or she could not have been so misled.</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latin typeface="Arial" pitchFamily="34" charset="0"/>
                <a:cs typeface="Arial" pitchFamily="34" charset="0"/>
              </a:rPr>
              <a:t>Discussion Points:  VOLUME 1, CHAPTER 16</a:t>
            </a:r>
            <a:endParaRPr lang="en-SG" sz="2800" dirty="0"/>
          </a:p>
        </p:txBody>
      </p:sp>
      <p:sp>
        <p:nvSpPr>
          <p:cNvPr id="3" name="Content Placeholder 2"/>
          <p:cNvSpPr>
            <a:spLocks noGrp="1"/>
          </p:cNvSpPr>
          <p:nvPr>
            <p:ph idx="1"/>
          </p:nvPr>
        </p:nvSpPr>
        <p:spPr>
          <a:xfrm>
            <a:off x="0" y="838200"/>
            <a:ext cx="6858000" cy="5791200"/>
          </a:xfrm>
        </p:spPr>
        <p:txBody>
          <a:bodyPr>
            <a:noAutofit/>
          </a:bodyPr>
          <a:lstStyle/>
          <a:p>
            <a:pPr algn="just"/>
            <a:r>
              <a:rPr lang="en-SG" sz="1600" b="1" dirty="0" smtClean="0">
                <a:solidFill>
                  <a:srgbClr val="00B0F0"/>
                </a:solidFill>
                <a:latin typeface="Arial" pitchFamily="34" charset="0"/>
                <a:cs typeface="Arial" pitchFamily="34" charset="0"/>
              </a:rPr>
              <a:t>Theme of Guilt: </a:t>
            </a:r>
          </a:p>
          <a:p>
            <a:pPr algn="just"/>
            <a:r>
              <a:rPr lang="en-SG" sz="1600" dirty="0" smtClean="0">
                <a:latin typeface="Arial" pitchFamily="34" charset="0"/>
                <a:cs typeface="Arial" pitchFamily="34" charset="0"/>
              </a:rPr>
              <a:t>Emma is upset about Mr. Elton's behaviour for various reasons but one strong reason is that she feels herself responsible and answerable towards Harriet. He conscience pricks her for pushing Harriet to be interested in Elton.</a:t>
            </a:r>
          </a:p>
          <a:p>
            <a:pPr algn="just"/>
            <a:r>
              <a:rPr lang="en-SG" sz="1600" b="1" dirty="0" smtClean="0">
                <a:solidFill>
                  <a:srgbClr val="00B0F0"/>
                </a:solidFill>
                <a:latin typeface="Arial" pitchFamily="34" charset="0"/>
                <a:cs typeface="Arial" pitchFamily="34" charset="0"/>
              </a:rPr>
              <a:t>Theme of Social Class Uplift:</a:t>
            </a:r>
          </a:p>
          <a:p>
            <a:pPr algn="just"/>
            <a:r>
              <a:rPr lang="en-SG" sz="1600" dirty="0" smtClean="0">
                <a:latin typeface="Arial" pitchFamily="34" charset="0"/>
                <a:cs typeface="Arial" pitchFamily="34" charset="0"/>
              </a:rPr>
              <a:t>Among Emma’s objections to Mr. Elton is the fact that his devotion to her is largely fiscal. He so desperately wants to move up in society and perceives marriage to Emma as the ideal opportunity.</a:t>
            </a:r>
          </a:p>
          <a:p>
            <a:pPr algn="just"/>
            <a:r>
              <a:rPr lang="en-SG" sz="1600" dirty="0" smtClean="0">
                <a:latin typeface="Arial" pitchFamily="34" charset="0"/>
                <a:cs typeface="Arial" pitchFamily="34" charset="0"/>
              </a:rPr>
              <a:t>This needs to be contrasted to Emma’s own efforts to match Harriet with Elton, and to reject Martin for the same reason.</a:t>
            </a:r>
          </a:p>
          <a:p>
            <a:pPr algn="just"/>
            <a:r>
              <a:rPr lang="en-SG" sz="1600" b="1" dirty="0" smtClean="0">
                <a:solidFill>
                  <a:srgbClr val="00B0F0"/>
                </a:solidFill>
                <a:latin typeface="Arial" pitchFamily="34" charset="0"/>
                <a:cs typeface="Arial" pitchFamily="34" charset="0"/>
              </a:rPr>
              <a:t>Social Class Consciousness:</a:t>
            </a:r>
          </a:p>
          <a:p>
            <a:pPr algn="just"/>
            <a:r>
              <a:rPr lang="en-SG" sz="1600" dirty="0" smtClean="0">
                <a:latin typeface="Arial" pitchFamily="34" charset="0"/>
                <a:cs typeface="Arial" pitchFamily="34" charset="0"/>
              </a:rPr>
              <a:t>Emma feels insulted that a person of Mr. Elton’s social status would consider himself fit for her. This demonstrates some arrogance and snobbery on her part. </a:t>
            </a:r>
          </a:p>
          <a:p>
            <a:pPr algn="just"/>
            <a:r>
              <a:rPr lang="en-SG" sz="1600" dirty="0" smtClean="0">
                <a:latin typeface="Arial" pitchFamily="34" charset="0"/>
                <a:cs typeface="Arial" pitchFamily="34" charset="0"/>
              </a:rPr>
              <a:t>She thinks that Mr. Elton is too low for her, but she finds him good enough for her close friend. She dismisses Mr. Elton because he does not come from a reputable family, the same reason that he rejects Harriet Smith. Also, the qualities that Emma finds objectionable in Mr. Elton ­ he is "proud, assuming, conceited; very full of his own claims" ­ are the very qualities that she tries to inject in Harriet.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b="1" dirty="0" smtClean="0">
                <a:solidFill>
                  <a:srgbClr val="00B0F0"/>
                </a:solidFill>
              </a:rPr>
              <a:t>Character development of Emma:</a:t>
            </a:r>
            <a:endParaRPr lang="en-SG" sz="2800" dirty="0"/>
          </a:p>
        </p:txBody>
      </p:sp>
      <p:sp>
        <p:nvSpPr>
          <p:cNvPr id="3" name="Content Placeholder 2"/>
          <p:cNvSpPr>
            <a:spLocks noGrp="1"/>
          </p:cNvSpPr>
          <p:nvPr>
            <p:ph idx="1"/>
          </p:nvPr>
        </p:nvSpPr>
        <p:spPr>
          <a:xfrm>
            <a:off x="457200" y="1600200"/>
            <a:ext cx="5486400" cy="4525963"/>
          </a:xfrm>
        </p:spPr>
        <p:txBody>
          <a:bodyPr>
            <a:normAutofit/>
          </a:bodyPr>
          <a:lstStyle/>
          <a:p>
            <a:r>
              <a:rPr lang="en-SG" sz="1800" dirty="0" smtClean="0">
                <a:latin typeface="Arial" pitchFamily="34" charset="0"/>
                <a:cs typeface="Arial" pitchFamily="34" charset="0"/>
              </a:rPr>
              <a:t>Newfound signs of maturity</a:t>
            </a:r>
          </a:p>
          <a:p>
            <a:r>
              <a:rPr lang="en-SG" sz="1800" dirty="0" smtClean="0">
                <a:latin typeface="Arial" pitchFamily="34" charset="0"/>
                <a:cs typeface="Arial" pitchFamily="34" charset="0"/>
              </a:rPr>
              <a:t>Accepts the blame for the situation</a:t>
            </a:r>
          </a:p>
          <a:p>
            <a:r>
              <a:rPr lang="en-SG" sz="1800" dirty="0" smtClean="0">
                <a:latin typeface="Arial" pitchFamily="34" charset="0"/>
                <a:cs typeface="Arial" pitchFamily="34" charset="0"/>
              </a:rPr>
              <a:t>Realizes her error of judgement</a:t>
            </a:r>
          </a:p>
          <a:p>
            <a:r>
              <a:rPr lang="en-SG" sz="1800" dirty="0" smtClean="0">
                <a:latin typeface="Arial" pitchFamily="34" charset="0"/>
                <a:cs typeface="Arial" pitchFamily="34" charset="0"/>
              </a:rPr>
              <a:t>Agrees that both Mr. </a:t>
            </a:r>
            <a:r>
              <a:rPr lang="en-SG" sz="1800" dirty="0" err="1" smtClean="0">
                <a:latin typeface="Arial" pitchFamily="34" charset="0"/>
                <a:cs typeface="Arial" pitchFamily="34" charset="0"/>
              </a:rPr>
              <a:t>Knightley</a:t>
            </a:r>
            <a:r>
              <a:rPr lang="en-SG" sz="1800" dirty="0" smtClean="0">
                <a:latin typeface="Arial" pitchFamily="34" charset="0"/>
                <a:cs typeface="Arial" pitchFamily="34" charset="0"/>
              </a:rPr>
              <a:t> and his brother were correct in their analysis of the situation.</a:t>
            </a:r>
          </a:p>
          <a:p>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t>VOLUME 1, CHAPTER  17</a:t>
            </a:r>
            <a:endParaRPr lang="en-US" dirty="0"/>
          </a:p>
        </p:txBody>
      </p:sp>
      <p:sp>
        <p:nvSpPr>
          <p:cNvPr id="3" name="Content Placeholder 2"/>
          <p:cNvSpPr>
            <a:spLocks noGrp="1"/>
          </p:cNvSpPr>
          <p:nvPr>
            <p:ph idx="1"/>
          </p:nvPr>
        </p:nvSpPr>
        <p:spPr>
          <a:xfrm>
            <a:off x="0" y="914400"/>
            <a:ext cx="6781800" cy="5715000"/>
          </a:xfrm>
        </p:spPr>
        <p:txBody>
          <a:bodyPr>
            <a:normAutofit fontScale="62500" lnSpcReduction="20000"/>
          </a:bodyPr>
          <a:lstStyle/>
          <a:p>
            <a:pPr algn="just"/>
            <a:r>
              <a:rPr lang="en-US" dirty="0" smtClean="0">
                <a:latin typeface="Arial" pitchFamily="34" charset="0"/>
                <a:cs typeface="Arial" pitchFamily="34" charset="0"/>
              </a:rPr>
              <a:t>Mr. and Mrs. John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return to London.</a:t>
            </a:r>
          </a:p>
          <a:p>
            <a:pPr algn="just"/>
            <a:r>
              <a:rPr lang="en-US" dirty="0" smtClean="0">
                <a:latin typeface="Arial" pitchFamily="34" charset="0"/>
                <a:cs typeface="Arial" pitchFamily="34" charset="0"/>
              </a:rPr>
              <a:t>Mr. Elton writes Mr. Woodhouse to announce that he will spend the next few weeks in the town of Bath. </a:t>
            </a:r>
          </a:p>
          <a:p>
            <a:pPr algn="just"/>
            <a:r>
              <a:rPr lang="en-US" dirty="0" smtClean="0">
                <a:latin typeface="Arial" pitchFamily="34" charset="0"/>
                <a:cs typeface="Arial" pitchFamily="34" charset="0"/>
              </a:rPr>
              <a:t>Listening to this news Emma is relieved. She thinks this is the appropriate time to visit Harriet. In fact she wants to take this as an opportunity </a:t>
            </a:r>
            <a:r>
              <a:rPr lang="en-US" dirty="0" err="1" smtClean="0">
                <a:latin typeface="Arial" pitchFamily="34" charset="0"/>
                <a:cs typeface="Arial" pitchFamily="34" charset="0"/>
              </a:rPr>
              <a:t>ot</a:t>
            </a:r>
            <a:r>
              <a:rPr lang="en-US" dirty="0" smtClean="0">
                <a:latin typeface="Arial" pitchFamily="34" charset="0"/>
                <a:cs typeface="Arial" pitchFamily="34" charset="0"/>
              </a:rPr>
              <a:t> explain all this to Harriet.</a:t>
            </a:r>
          </a:p>
          <a:p>
            <a:pPr algn="just"/>
            <a:r>
              <a:rPr lang="en-US" dirty="0" smtClean="0">
                <a:latin typeface="Arial" pitchFamily="34" charset="0"/>
                <a:cs typeface="Arial" pitchFamily="34" charset="0"/>
              </a:rPr>
              <a:t> Harriet responds to the news with a lot of modesty, respect and love for Emma. This sweetness of the temperament of Harriet in taking the news, gives Emma the temporary impression that Harriet, rather than herself, is “the superior creature.” </a:t>
            </a:r>
          </a:p>
          <a:p>
            <a:pPr algn="just"/>
            <a:r>
              <a:rPr lang="en-US" dirty="0" smtClean="0">
                <a:latin typeface="Arial" pitchFamily="34" charset="0"/>
                <a:cs typeface="Arial" pitchFamily="34" charset="0"/>
              </a:rPr>
              <a:t>She moves Harriet to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There she spends time with Harriet in her attempt to help Harriet forget Elton.  </a:t>
            </a:r>
          </a:p>
          <a:p>
            <a:pPr algn="just"/>
            <a:r>
              <a:rPr lang="en-US" dirty="0" smtClean="0">
                <a:latin typeface="Arial" pitchFamily="34" charset="0"/>
                <a:cs typeface="Arial" pitchFamily="34" charset="0"/>
              </a:rPr>
              <a:t>She also knows that one day Elton would come back and Harriet and he would face each other so she tries to prepare Harriet for the inevitable moment when they will see Elton in their social circle after he returns from Bath.</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latin typeface="Arial" pitchFamily="34" charset="0"/>
                <a:cs typeface="Arial" pitchFamily="34" charset="0"/>
              </a:rPr>
              <a:t>Discussion Points:  VOLUME 1, CHAPTER 17</a:t>
            </a:r>
            <a:endParaRPr lang="en-SG" sz="2800" dirty="0"/>
          </a:p>
        </p:txBody>
      </p:sp>
      <p:sp>
        <p:nvSpPr>
          <p:cNvPr id="3" name="Content Placeholder 2"/>
          <p:cNvSpPr>
            <a:spLocks noGrp="1"/>
          </p:cNvSpPr>
          <p:nvPr>
            <p:ph idx="1"/>
          </p:nvPr>
        </p:nvSpPr>
        <p:spPr>
          <a:xfrm>
            <a:off x="228600" y="685800"/>
            <a:ext cx="6553200" cy="6172200"/>
          </a:xfrm>
        </p:spPr>
        <p:txBody>
          <a:bodyPr>
            <a:normAutofit fontScale="62500" lnSpcReduction="20000"/>
          </a:bodyPr>
          <a:lstStyle/>
          <a:p>
            <a:pPr algn="just"/>
            <a:r>
              <a:rPr lang="en-SG" b="1" dirty="0" smtClean="0">
                <a:solidFill>
                  <a:srgbClr val="00B0F0"/>
                </a:solidFill>
                <a:latin typeface="Arial" pitchFamily="34" charset="0"/>
                <a:cs typeface="Arial" pitchFamily="34" charset="0"/>
              </a:rPr>
              <a:t>Jane Austen’s art of Characterization:</a:t>
            </a:r>
          </a:p>
          <a:p>
            <a:pPr algn="just"/>
            <a:r>
              <a:rPr lang="en-SG" dirty="0" smtClean="0">
                <a:latin typeface="Arial" pitchFamily="34" charset="0"/>
                <a:cs typeface="Arial" pitchFamily="34" charset="0"/>
              </a:rPr>
              <a:t>Austen uses the same technique as a writer again. She compares and contrasts two characters:  Emma and Harriet.</a:t>
            </a:r>
          </a:p>
          <a:p>
            <a:pPr algn="just"/>
            <a:r>
              <a:rPr lang="en-SG" dirty="0" smtClean="0">
                <a:latin typeface="Arial" pitchFamily="34" charset="0"/>
                <a:cs typeface="Arial" pitchFamily="34" charset="0"/>
              </a:rPr>
              <a:t>However, this comparison and contrast is carried out in a different manner than she has at early points in the novel. </a:t>
            </a:r>
          </a:p>
          <a:p>
            <a:pPr algn="just"/>
            <a:r>
              <a:rPr lang="en-SG" dirty="0" smtClean="0">
                <a:latin typeface="Arial" pitchFamily="34" charset="0"/>
                <a:cs typeface="Arial" pitchFamily="34" charset="0"/>
              </a:rPr>
              <a:t>A lot of development in the character of Harriet is shown. Earlier we were told that Harriet is gullible and foolish. Emma on the other hand, is distinguished from  her through making it clear that Emma has status, fortune, wit and talent.</a:t>
            </a:r>
          </a:p>
          <a:p>
            <a:pPr algn="just"/>
            <a:r>
              <a:rPr lang="en-SG" dirty="0" smtClean="0">
                <a:latin typeface="Arial" pitchFamily="34" charset="0"/>
                <a:cs typeface="Arial" pitchFamily="34" charset="0"/>
              </a:rPr>
              <a:t>Now, however, we come to know that Harriet Smith is unspoiled and has a sincere and pure heart. </a:t>
            </a:r>
          </a:p>
          <a:p>
            <a:pPr algn="just"/>
            <a:r>
              <a:rPr lang="en-SG" dirty="0" smtClean="0">
                <a:latin typeface="Arial" pitchFamily="34" charset="0"/>
                <a:cs typeface="Arial" pitchFamily="34" charset="0"/>
              </a:rPr>
              <a:t>In retrospect we can see 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 had already warned about Emma's influence on Harriet. </a:t>
            </a:r>
          </a:p>
          <a:p>
            <a:pPr algn="just"/>
            <a:r>
              <a:rPr lang="en-SG" dirty="0" smtClean="0">
                <a:latin typeface="Arial" pitchFamily="34" charset="0"/>
                <a:cs typeface="Arial" pitchFamily="34" charset="0"/>
              </a:rPr>
              <a:t>This leads to disillusionment of Emma. This contrast between Emma and Harriet causes Emma to question her own value. For the first time in the novel Emma questions her own thoughts, perceptions and actions. For the first time she begins to realize that she may lack some quality.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457200"/>
          </a:xfrm>
        </p:spPr>
        <p:txBody>
          <a:bodyPr>
            <a:noAutofit/>
          </a:bodyPr>
          <a:lstStyle/>
          <a:p>
            <a:r>
              <a:rPr lang="en-US" sz="2800" b="1" dirty="0" smtClean="0"/>
              <a:t>VOLUME 1, CHAPTER  18</a:t>
            </a:r>
            <a:endParaRPr lang="en-US" sz="2800" dirty="0"/>
          </a:p>
        </p:txBody>
      </p:sp>
      <p:sp>
        <p:nvSpPr>
          <p:cNvPr id="3" name="Content Placeholder 2"/>
          <p:cNvSpPr>
            <a:spLocks noGrp="1"/>
          </p:cNvSpPr>
          <p:nvPr>
            <p:ph idx="1"/>
          </p:nvPr>
        </p:nvSpPr>
        <p:spPr>
          <a:xfrm>
            <a:off x="228600" y="914400"/>
            <a:ext cx="6629400" cy="5211763"/>
          </a:xfrm>
        </p:spPr>
        <p:txBody>
          <a:bodyPr>
            <a:normAutofit fontScale="47500" lnSpcReduction="20000"/>
          </a:bodyPr>
          <a:lstStyle/>
          <a:p>
            <a:pPr algn="just"/>
            <a:r>
              <a:rPr lang="en-US" dirty="0" smtClean="0">
                <a:latin typeface="Arial" pitchFamily="34" charset="0"/>
                <a:cs typeface="Arial" pitchFamily="34" charset="0"/>
              </a:rPr>
              <a:t>Frank Churchill’s visit was due since long. However, he does not make his expected visit. This leads to the disappointment of Mrs. Weston in particular. </a:t>
            </a:r>
          </a:p>
          <a:p>
            <a:pPr algn="just"/>
            <a:r>
              <a:rPr lang="en-US" dirty="0" smtClean="0">
                <a:latin typeface="Arial" pitchFamily="34" charset="0"/>
                <a:cs typeface="Arial" pitchFamily="34" charset="0"/>
              </a:rPr>
              <a:t>Emma, preoccupied with her other worries, does not mind, but she feels she must express disappointment so that she will appear her usual self. </a:t>
            </a:r>
          </a:p>
          <a:p>
            <a:pPr algn="just"/>
            <a:r>
              <a:rPr lang="en-US" dirty="0" smtClean="0">
                <a:latin typeface="Arial" pitchFamily="34" charset="0"/>
                <a:cs typeface="Arial" pitchFamily="34" charset="0"/>
              </a:rPr>
              <a:t>Now the warmth with which she expresses it leads to another misunderstanding. She has an argument with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about the young man.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expresses the same thought Emma has expressed: how can a twenty-four-year-old man be prevented by his aunt from doing his duty? In reply, Emma suggests that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is a poor judge of “the difficulties of dependence.”</a:t>
            </a:r>
          </a:p>
          <a:p>
            <a:pPr algn="just"/>
            <a:r>
              <a:rPr lang="en-US" dirty="0" smtClean="0">
                <a:latin typeface="Arial" pitchFamily="34" charset="0"/>
                <a:cs typeface="Arial" pitchFamily="34" charset="0"/>
              </a:rPr>
              <a:t> She expresses her sympathies for Frank’s situation and her conviction that he would come if he could, but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counters that no sensible, honorable man would be prevented from doing his duty.</a:t>
            </a:r>
          </a:p>
          <a:p>
            <a:pPr algn="just"/>
            <a:r>
              <a:rPr lang="en-US" dirty="0" smtClean="0">
                <a:latin typeface="Arial" pitchFamily="34" charset="0"/>
                <a:cs typeface="Arial" pitchFamily="34" charset="0"/>
              </a:rPr>
              <a:t>The argument that Emma and Mr. Knightly have regarding Frank Churchill, is very important. It shows, on one hand </a:t>
            </a:r>
            <a:r>
              <a:rPr lang="en-US" dirty="0" err="1" smtClean="0">
                <a:latin typeface="Arial" pitchFamily="34" charset="0"/>
                <a:cs typeface="Arial" pitchFamily="34" charset="0"/>
              </a:rPr>
              <a:t>Knightley’s</a:t>
            </a:r>
            <a:r>
              <a:rPr lang="en-US" dirty="0" smtClean="0">
                <a:latin typeface="Arial" pitchFamily="34" charset="0"/>
                <a:cs typeface="Arial" pitchFamily="34" charset="0"/>
              </a:rPr>
              <a:t> prejudice against the stranger; on the other hand Emma’s unnecessary </a:t>
            </a:r>
            <a:r>
              <a:rPr lang="en-US" dirty="0" err="1" smtClean="0">
                <a:latin typeface="Arial" pitchFamily="34" charset="0"/>
                <a:cs typeface="Arial" pitchFamily="34" charset="0"/>
              </a:rPr>
              <a:t>favour</a:t>
            </a:r>
            <a:r>
              <a:rPr lang="en-US" dirty="0" smtClean="0">
                <a:latin typeface="Arial" pitchFamily="34" charset="0"/>
                <a:cs typeface="Arial" pitchFamily="34" charset="0"/>
              </a:rPr>
              <a:t> of Frank Churchill as she predicts that Frank, when he does arrive in </a:t>
            </a:r>
            <a:r>
              <a:rPr lang="en-US" dirty="0" err="1" smtClean="0">
                <a:latin typeface="Arial" pitchFamily="34" charset="0"/>
                <a:cs typeface="Arial" pitchFamily="34" charset="0"/>
              </a:rPr>
              <a:t>Highbury</a:t>
            </a:r>
            <a:r>
              <a:rPr lang="en-US" dirty="0" smtClean="0">
                <a:latin typeface="Arial" pitchFamily="34" charset="0"/>
                <a:cs typeface="Arial" pitchFamily="34" charset="0"/>
              </a:rPr>
              <a:t>, will be perfectly charming.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believes that Frank will be superficial and insufferable.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 </a:t>
            </a:r>
            <a:r>
              <a:rPr lang="en-US" sz="2800" b="1" dirty="0" smtClean="0">
                <a:latin typeface="Arial" pitchFamily="34" charset="0"/>
                <a:cs typeface="Arial" pitchFamily="34" charset="0"/>
              </a:rPr>
              <a:t>Discussion Points:  VOLUME 1, CHAPTER 18</a:t>
            </a:r>
            <a:endParaRPr lang="en-SG" sz="2800" b="1" dirty="0"/>
          </a:p>
        </p:txBody>
      </p:sp>
      <p:sp>
        <p:nvSpPr>
          <p:cNvPr id="3" name="Content Placeholder 2"/>
          <p:cNvSpPr>
            <a:spLocks noGrp="1"/>
          </p:cNvSpPr>
          <p:nvPr>
            <p:ph idx="1"/>
          </p:nvPr>
        </p:nvSpPr>
        <p:spPr>
          <a:xfrm>
            <a:off x="228600" y="762000"/>
            <a:ext cx="6705600" cy="5364163"/>
          </a:xfrm>
        </p:spPr>
        <p:txBody>
          <a:bodyPr>
            <a:normAutofit fontScale="55000" lnSpcReduction="20000"/>
          </a:bodyPr>
          <a:lstStyle/>
          <a:p>
            <a:pPr algn="just"/>
            <a:r>
              <a:rPr lang="en-SG" dirty="0" smtClean="0">
                <a:latin typeface="Arial" pitchFamily="34" charset="0"/>
                <a:cs typeface="Arial" pitchFamily="34" charset="0"/>
              </a:rPr>
              <a:t>Without having met Frank Churchill, Emma has already decided that he is a wonderful person. When she quarrels with 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 about Frank, she automatically assumes that Frank has good intentions and is perfectly </a:t>
            </a:r>
            <a:r>
              <a:rPr lang="en-SG" dirty="0" err="1" smtClean="0">
                <a:latin typeface="Arial" pitchFamily="34" charset="0"/>
                <a:cs typeface="Arial" pitchFamily="34" charset="0"/>
              </a:rPr>
              <a:t>honorable</a:t>
            </a:r>
            <a:r>
              <a:rPr lang="en-SG" dirty="0" smtClean="0">
                <a:latin typeface="Arial" pitchFamily="34" charset="0"/>
                <a:cs typeface="Arial" pitchFamily="34" charset="0"/>
              </a:rPr>
              <a:t>. 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 in contrast, suspects Frank Churchill to be lazy and </a:t>
            </a:r>
            <a:r>
              <a:rPr lang="en-SG" dirty="0" err="1" smtClean="0">
                <a:latin typeface="Arial" pitchFamily="34" charset="0"/>
                <a:cs typeface="Arial" pitchFamily="34" charset="0"/>
              </a:rPr>
              <a:t>dishonorable</a:t>
            </a:r>
            <a:r>
              <a:rPr lang="en-SG" dirty="0" smtClean="0">
                <a:latin typeface="Arial" pitchFamily="34" charset="0"/>
                <a:cs typeface="Arial" pitchFamily="34" charset="0"/>
              </a:rPr>
              <a:t>. Since 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 tends to echo Austen's own views and predict character flaws, his objections must raise some doubt about Frank Churchill. Whatever influence that the </a:t>
            </a:r>
            <a:r>
              <a:rPr lang="en-SG" dirty="0" err="1" smtClean="0">
                <a:latin typeface="Arial" pitchFamily="34" charset="0"/>
                <a:cs typeface="Arial" pitchFamily="34" charset="0"/>
              </a:rPr>
              <a:t>Churchills</a:t>
            </a:r>
            <a:r>
              <a:rPr lang="en-SG" dirty="0" smtClean="0">
                <a:latin typeface="Arial" pitchFamily="34" charset="0"/>
                <a:cs typeface="Arial" pitchFamily="34" charset="0"/>
              </a:rPr>
              <a:t> have on Frank, he is still a grown man and can make decisions for himself; the </a:t>
            </a:r>
            <a:r>
              <a:rPr lang="en-SG" dirty="0" err="1" smtClean="0">
                <a:latin typeface="Arial" pitchFamily="34" charset="0"/>
                <a:cs typeface="Arial" pitchFamily="34" charset="0"/>
              </a:rPr>
              <a:t>Churchills</a:t>
            </a:r>
            <a:r>
              <a:rPr lang="en-SG" dirty="0" smtClean="0">
                <a:latin typeface="Arial" pitchFamily="34" charset="0"/>
                <a:cs typeface="Arial" pitchFamily="34" charset="0"/>
              </a:rPr>
              <a:t> can only do so much to prevent him from visiting his father.</a:t>
            </a:r>
          </a:p>
          <a:p>
            <a:pPr algn="just"/>
            <a:r>
              <a:rPr lang="en-SG" dirty="0" smtClean="0">
                <a:latin typeface="Arial" pitchFamily="34" charset="0"/>
                <a:cs typeface="Arial" pitchFamily="34" charset="0"/>
              </a:rPr>
              <a:t>Once again, the issues of social status and decorum are important considerations. 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 assumes that one of the </a:t>
            </a:r>
            <a:r>
              <a:rPr lang="en-SG" dirty="0" err="1" smtClean="0">
                <a:latin typeface="Arial" pitchFamily="34" charset="0"/>
                <a:cs typeface="Arial" pitchFamily="34" charset="0"/>
              </a:rPr>
              <a:t>Churchills</a:t>
            </a:r>
            <a:r>
              <a:rPr lang="en-SG" dirty="0" smtClean="0">
                <a:latin typeface="Arial" pitchFamily="34" charset="0"/>
                <a:cs typeface="Arial" pitchFamily="34" charset="0"/>
              </a:rPr>
              <a:t>' great mistakes with Frank is making him believe that he is above his actual connections: he is too proud, luxurious, and selfish for his status in society. Frank Churchill therefore joins Harriet Smith and Mr. Elton as characters chastised for not knowing their proper place in society. In addition, Mr. </a:t>
            </a:r>
            <a:r>
              <a:rPr lang="en-SG" dirty="0" err="1" smtClean="0">
                <a:latin typeface="Arial" pitchFamily="34" charset="0"/>
                <a:cs typeface="Arial" pitchFamily="34" charset="0"/>
              </a:rPr>
              <a:t>Knightley</a:t>
            </a:r>
            <a:r>
              <a:rPr lang="en-SG" dirty="0" smtClean="0">
                <a:latin typeface="Arial" pitchFamily="34" charset="0"/>
                <a:cs typeface="Arial" pitchFamily="34" charset="0"/>
              </a:rPr>
              <a:t> claims that Frank Churchill may lead a disreputable life dedicated only to the pursuit of pleasure. In other words, he does not behave with the sense of </a:t>
            </a:r>
            <a:r>
              <a:rPr lang="en-SG" dirty="0" err="1" smtClean="0">
                <a:latin typeface="Arial" pitchFamily="34" charset="0"/>
                <a:cs typeface="Arial" pitchFamily="34" charset="0"/>
              </a:rPr>
              <a:t>honor</a:t>
            </a:r>
            <a:r>
              <a:rPr lang="en-SG" dirty="0" smtClean="0">
                <a:latin typeface="Arial" pitchFamily="34" charset="0"/>
                <a:cs typeface="Arial" pitchFamily="34" charset="0"/>
              </a:rPr>
              <a:t> and decency that a man of his situation should.</a:t>
            </a:r>
          </a:p>
          <a:p>
            <a:pPr algn="just">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SG" dirty="0" smtClean="0"/>
              <a:t>Discussion Points So Far </a:t>
            </a:r>
            <a:endParaRPr lang="en-SG" dirty="0"/>
          </a:p>
        </p:txBody>
      </p:sp>
      <p:sp>
        <p:nvSpPr>
          <p:cNvPr id="3" name="Content Placeholder 2"/>
          <p:cNvSpPr>
            <a:spLocks noGrp="1"/>
          </p:cNvSpPr>
          <p:nvPr>
            <p:ph idx="1"/>
          </p:nvPr>
        </p:nvSpPr>
        <p:spPr>
          <a:xfrm>
            <a:off x="0" y="685800"/>
            <a:ext cx="6705600" cy="5943600"/>
          </a:xfrm>
        </p:spPr>
        <p:txBody>
          <a:bodyPr>
            <a:noAutofit/>
          </a:bodyPr>
          <a:lstStyle/>
          <a:p>
            <a:pPr algn="just"/>
            <a:r>
              <a:rPr lang="en-US" sz="1600" dirty="0" smtClean="0">
                <a:latin typeface="Arial" pitchFamily="34" charset="0"/>
                <a:cs typeface="Arial" pitchFamily="34" charset="0"/>
              </a:rPr>
              <a:t>Till this point we notice that Emma seems to have gained a measure of understanding, but the narrator has provided hints that she has more to learn. </a:t>
            </a:r>
          </a:p>
          <a:p>
            <a:pPr lvl="1" algn="just"/>
            <a:r>
              <a:rPr lang="en-US" sz="1200" dirty="0" smtClean="0">
                <a:latin typeface="Arial" pitchFamily="34" charset="0"/>
                <a:cs typeface="Arial" pitchFamily="34" charset="0"/>
              </a:rPr>
              <a:t>She grows in terms of:</a:t>
            </a:r>
          </a:p>
          <a:p>
            <a:pPr lvl="1" algn="just"/>
            <a:r>
              <a:rPr lang="en-US" sz="1200" dirty="0" smtClean="0">
                <a:latin typeface="Arial" pitchFamily="34" charset="0"/>
                <a:cs typeface="Arial" pitchFamily="34" charset="0"/>
              </a:rPr>
              <a:t>Disillusionment</a:t>
            </a:r>
          </a:p>
          <a:p>
            <a:pPr lvl="1" algn="just"/>
            <a:r>
              <a:rPr lang="en-US" sz="1200" dirty="0" smtClean="0">
                <a:latin typeface="Arial" pitchFamily="34" charset="0"/>
                <a:cs typeface="Arial" pitchFamily="34" charset="0"/>
              </a:rPr>
              <a:t>Humility and selflessness</a:t>
            </a:r>
          </a:p>
          <a:p>
            <a:pPr lvl="1" algn="just"/>
            <a:r>
              <a:rPr lang="en-US" sz="1200" dirty="0" smtClean="0">
                <a:latin typeface="Arial" pitchFamily="34" charset="0"/>
                <a:cs typeface="Arial" pitchFamily="34" charset="0"/>
              </a:rPr>
              <a:t>Self-realization</a:t>
            </a:r>
          </a:p>
          <a:p>
            <a:pPr algn="just"/>
            <a:r>
              <a:rPr lang="en-US" sz="1600" dirty="0" smtClean="0">
                <a:latin typeface="Arial" pitchFamily="34" charset="0"/>
                <a:cs typeface="Arial" pitchFamily="34" charset="0"/>
              </a:rPr>
              <a:t>She is more and genuinely </a:t>
            </a:r>
            <a:r>
              <a:rPr lang="en-US" sz="1600" dirty="0" err="1" smtClean="0">
                <a:latin typeface="Arial" pitchFamily="34" charset="0"/>
                <a:cs typeface="Arial" pitchFamily="34" charset="0"/>
              </a:rPr>
              <a:t>conderned</a:t>
            </a:r>
            <a:r>
              <a:rPr lang="en-US" sz="1600" dirty="0" smtClean="0">
                <a:latin typeface="Arial" pitchFamily="34" charset="0"/>
                <a:cs typeface="Arial" pitchFamily="34" charset="0"/>
              </a:rPr>
              <a:t> about Harriet.</a:t>
            </a:r>
          </a:p>
          <a:p>
            <a:pPr algn="just"/>
            <a:r>
              <a:rPr lang="en-US" sz="1600" dirty="0" smtClean="0">
                <a:latin typeface="Arial" pitchFamily="34" charset="0"/>
                <a:cs typeface="Arial" pitchFamily="34" charset="0"/>
              </a:rPr>
              <a:t>Apart from her increased self-understanding, Emma shows an increased understanding of Elton’s character as “proud, assuming, conceited; very full of his own claims, and little concerned about the feelings of others.”</a:t>
            </a:r>
          </a:p>
          <a:p>
            <a:pPr algn="just"/>
            <a:r>
              <a:rPr lang="en-US" sz="1600" dirty="0" smtClean="0">
                <a:latin typeface="Arial" pitchFamily="34" charset="0"/>
                <a:cs typeface="Arial" pitchFamily="34" charset="0"/>
              </a:rPr>
              <a:t>However, Emma has not yet been able to overcome her former shortcomings completely.</a:t>
            </a:r>
          </a:p>
          <a:p>
            <a:pPr algn="just"/>
            <a:r>
              <a:rPr lang="en-US" sz="1600" dirty="0" smtClean="0">
                <a:latin typeface="Arial" pitchFamily="34" charset="0"/>
                <a:cs typeface="Arial" pitchFamily="34" charset="0"/>
              </a:rPr>
              <a:t>Emma’s resolution to cease matchmaking is put in terms that suggest she has gained a good deal of insight: “It was foolish, it was wrong, to take so active a part in bringing two people together. It was adventuring too far, assuming too much, making light of what ought to be serious—a trick of what ought to be simple.” Though soon she is imagining new matches for Harriet.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400" dirty="0" smtClean="0"/>
              <a:t>Materials incorporated</a:t>
            </a:r>
            <a:endParaRPr lang="en-SG" sz="2400" dirty="0"/>
          </a:p>
        </p:txBody>
      </p:sp>
      <p:sp>
        <p:nvSpPr>
          <p:cNvPr id="3" name="Content Placeholder 2"/>
          <p:cNvSpPr>
            <a:spLocks noGrp="1"/>
          </p:cNvSpPr>
          <p:nvPr>
            <p:ph idx="1"/>
          </p:nvPr>
        </p:nvSpPr>
        <p:spPr/>
        <p:txBody>
          <a:bodyPr>
            <a:normAutofit/>
          </a:bodyPr>
          <a:lstStyle/>
          <a:p>
            <a:r>
              <a:rPr lang="en-SG" sz="1200" dirty="0" smtClean="0">
                <a:solidFill>
                  <a:srgbClr val="695BD1"/>
                </a:solidFill>
              </a:rPr>
              <a:t> Norman Sherry (1969) </a:t>
            </a:r>
            <a:r>
              <a:rPr lang="en-SG" sz="1200" u="sng" dirty="0" smtClean="0">
                <a:solidFill>
                  <a:srgbClr val="695BD1"/>
                </a:solidFill>
              </a:rPr>
              <a:t>JANE AUSTEN </a:t>
            </a:r>
            <a:r>
              <a:rPr lang="en-SG" sz="1200" dirty="0" smtClean="0">
                <a:solidFill>
                  <a:srgbClr val="695BD1"/>
                </a:solidFill>
              </a:rPr>
              <a:t>. Arco: New York. </a:t>
            </a:r>
            <a:endParaRPr lang="en-US" sz="1200" dirty="0" smtClean="0">
              <a:solidFill>
                <a:srgbClr val="695BD1"/>
              </a:solidFill>
            </a:endParaRPr>
          </a:p>
          <a:p>
            <a:r>
              <a:rPr lang="en-SG" sz="1200" b="1" dirty="0" smtClean="0">
                <a:solidFill>
                  <a:srgbClr val="695BD1"/>
                </a:solidFill>
              </a:rPr>
              <a:t> </a:t>
            </a:r>
            <a:r>
              <a:rPr lang="en-SG" sz="1200" dirty="0" smtClean="0">
                <a:solidFill>
                  <a:srgbClr val="695BD1"/>
                </a:solidFill>
              </a:rPr>
              <a:t>Vivien Jones (1997) </a:t>
            </a:r>
            <a:r>
              <a:rPr lang="en-SG" sz="1200" u="sng" dirty="0" smtClean="0">
                <a:solidFill>
                  <a:srgbClr val="695BD1"/>
                </a:solidFill>
              </a:rPr>
              <a:t>HOW TO STUDY A JANE AUSTEN NOVEL</a:t>
            </a:r>
            <a:r>
              <a:rPr lang="en-SG" sz="1200" dirty="0" smtClean="0">
                <a:solidFill>
                  <a:srgbClr val="695BD1"/>
                </a:solidFill>
              </a:rPr>
              <a:t> (2</a:t>
            </a:r>
            <a:r>
              <a:rPr lang="en-SG" sz="1200" baseline="30000" dirty="0" smtClean="0">
                <a:solidFill>
                  <a:srgbClr val="695BD1"/>
                </a:solidFill>
              </a:rPr>
              <a:t>nd</a:t>
            </a:r>
            <a:r>
              <a:rPr lang="en-SG" sz="1200" dirty="0" smtClean="0">
                <a:solidFill>
                  <a:srgbClr val="695BD1"/>
                </a:solidFill>
              </a:rPr>
              <a:t> ed.) Macmillan: </a:t>
            </a:r>
            <a:r>
              <a:rPr lang="en-SG" sz="1200" dirty="0" err="1" smtClean="0">
                <a:solidFill>
                  <a:srgbClr val="695BD1"/>
                </a:solidFill>
              </a:rPr>
              <a:t>Houndmills</a:t>
            </a:r>
            <a:r>
              <a:rPr lang="en-SG" sz="1200" dirty="0" smtClean="0">
                <a:solidFill>
                  <a:srgbClr val="695BD1"/>
                </a:solidFill>
              </a:rPr>
              <a:t>.</a:t>
            </a:r>
          </a:p>
          <a:p>
            <a:r>
              <a:rPr lang="en-SG" sz="1200" dirty="0" smtClean="0">
                <a:solidFill>
                  <a:srgbClr val="695BD1"/>
                </a:solidFill>
              </a:rPr>
              <a:t> </a:t>
            </a:r>
            <a:r>
              <a:rPr lang="en-US" sz="1200" dirty="0" smtClean="0">
                <a:solidFill>
                  <a:srgbClr val="695BD1"/>
                </a:solidFill>
                <a:hlinkClick r:id="rId2"/>
              </a:rPr>
              <a:t>http://www.sparknotes.com</a:t>
            </a:r>
            <a:r>
              <a:rPr lang="en-US" sz="1200" dirty="0" smtClean="0">
                <a:solidFill>
                  <a:srgbClr val="695BD1"/>
                </a:solidFill>
              </a:rPr>
              <a:t/>
            </a:r>
            <a:br>
              <a:rPr lang="en-US" sz="1200" dirty="0" smtClean="0">
                <a:solidFill>
                  <a:srgbClr val="695BD1"/>
                </a:solidFill>
              </a:rPr>
            </a:br>
            <a:r>
              <a:rPr lang="en-US" sz="1200" dirty="0" smtClean="0">
                <a:solidFill>
                  <a:srgbClr val="695BD1"/>
                </a:solidFill>
                <a:hlinkClick r:id="rId3"/>
              </a:rPr>
              <a:t>http://www.bookrags.com</a:t>
            </a:r>
            <a:r>
              <a:rPr lang="en-US" sz="1200" dirty="0" smtClean="0">
                <a:solidFill>
                  <a:srgbClr val="695BD1"/>
                </a:solidFill>
              </a:rPr>
              <a:t/>
            </a:r>
            <a:br>
              <a:rPr lang="en-US" sz="1200" dirty="0" smtClean="0">
                <a:solidFill>
                  <a:srgbClr val="695BD1"/>
                </a:solidFill>
              </a:rPr>
            </a:br>
            <a:r>
              <a:rPr lang="en-US" sz="1200" dirty="0" smtClean="0">
                <a:solidFill>
                  <a:srgbClr val="695BD1"/>
                </a:solidFill>
                <a:hlinkClick r:id="rId4"/>
              </a:rPr>
              <a:t>http://www.cliffsnotes.com</a:t>
            </a:r>
            <a:endParaRPr lang="en-US" sz="1200" dirty="0" smtClean="0">
              <a:solidFill>
                <a:srgbClr val="695BD1"/>
              </a:solidFill>
            </a:endParaRPr>
          </a:p>
          <a:p>
            <a:r>
              <a:rPr lang="en-US" sz="1200" dirty="0" smtClean="0">
                <a:solidFill>
                  <a:srgbClr val="695BD1"/>
                </a:solidFill>
                <a:hlinkClick r:id="rId5"/>
              </a:rPr>
              <a:t>http://gradesavers.com</a:t>
            </a:r>
            <a:endParaRPr lang="en-US" sz="1200" dirty="0" smtClean="0">
              <a:solidFill>
                <a:srgbClr val="695BD1"/>
              </a:solidFill>
            </a:endParaRPr>
          </a:p>
          <a:p>
            <a:pPr>
              <a:buNone/>
            </a:pPr>
            <a:endParaRPr lang="en-SG" sz="1200" dirty="0" smtClean="0">
              <a:solidFill>
                <a:srgbClr val="695BD1"/>
              </a:solidFill>
            </a:endParaRPr>
          </a:p>
          <a:p>
            <a:pPr>
              <a:buNone/>
            </a:pPr>
            <a:endParaRPr lang="en-SG" sz="1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b="1" dirty="0" smtClean="0"/>
              <a:t>Summary of Today’s Session</a:t>
            </a:r>
            <a:endParaRPr lang="en-SG" sz="2800" b="1" dirty="0"/>
          </a:p>
        </p:txBody>
      </p:sp>
      <p:sp>
        <p:nvSpPr>
          <p:cNvPr id="3" name="Content Placeholder 2"/>
          <p:cNvSpPr>
            <a:spLocks noGrp="1"/>
          </p:cNvSpPr>
          <p:nvPr>
            <p:ph idx="1"/>
          </p:nvPr>
        </p:nvSpPr>
        <p:spPr>
          <a:xfrm>
            <a:off x="457200" y="1600200"/>
            <a:ext cx="6477000" cy="4525963"/>
          </a:xfrm>
        </p:spPr>
        <p:txBody>
          <a:bodyPr>
            <a:normAutofit/>
          </a:bodyPr>
          <a:lstStyle/>
          <a:p>
            <a:pPr algn="just"/>
            <a:r>
              <a:rPr lang="en-US" sz="1800" dirty="0" smtClean="0">
                <a:latin typeface="Arial" pitchFamily="34" charset="0"/>
                <a:cs typeface="Arial" pitchFamily="34" charset="0"/>
              </a:rPr>
              <a:t>In this session we covered Chapters 9 -18 of Volume 1.</a:t>
            </a:r>
          </a:p>
          <a:p>
            <a:pPr algn="just"/>
            <a:r>
              <a:rPr lang="en-US" sz="1800" dirty="0" smtClean="0">
                <a:latin typeface="Arial" pitchFamily="34" charset="0"/>
                <a:cs typeface="Arial" pitchFamily="34" charset="0"/>
              </a:rPr>
              <a:t>Important happenings in these chapters</a:t>
            </a:r>
          </a:p>
          <a:p>
            <a:pPr algn="just"/>
            <a:r>
              <a:rPr lang="en-US" sz="1800" dirty="0" smtClean="0">
                <a:latin typeface="Arial" pitchFamily="34" charset="0"/>
                <a:cs typeface="Arial" pitchFamily="34" charset="0"/>
              </a:rPr>
              <a:t>Points of Discussion</a:t>
            </a:r>
          </a:p>
          <a:p>
            <a:pPr algn="just"/>
            <a:r>
              <a:rPr lang="en-US" sz="1800" dirty="0" smtClean="0">
                <a:latin typeface="Arial" pitchFamily="34" charset="0"/>
                <a:cs typeface="Arial" pitchFamily="34" charset="0"/>
              </a:rPr>
              <a:t>Important parts of text with reference to development of characters</a:t>
            </a:r>
          </a:p>
          <a:p>
            <a:pPr algn="just"/>
            <a:r>
              <a:rPr lang="en-US" sz="1800" dirty="0" smtClean="0">
                <a:latin typeface="Arial" pitchFamily="34" charset="0"/>
                <a:cs typeface="Arial" pitchFamily="34" charset="0"/>
              </a:rPr>
              <a:t>Jane Austen as a writer, her art of characterization etc.</a:t>
            </a:r>
          </a:p>
          <a:p>
            <a:pPr algn="just"/>
            <a:r>
              <a:rPr lang="en-US" sz="1800" dirty="0" smtClean="0">
                <a:latin typeface="Arial" pitchFamily="34" charset="0"/>
                <a:cs typeface="Arial" pitchFamily="34" charset="0"/>
              </a:rPr>
              <a:t>Development of different themes through these chapters</a:t>
            </a:r>
          </a:p>
          <a:p>
            <a:pPr algn="just"/>
            <a:r>
              <a:rPr lang="en-US" sz="1800" dirty="0" smtClean="0">
                <a:latin typeface="Arial" pitchFamily="34" charset="0"/>
                <a:cs typeface="Arial" pitchFamily="34" charset="0"/>
              </a:rPr>
              <a:t>Writing Style of Austen</a:t>
            </a:r>
          </a:p>
          <a:p>
            <a:pPr algn="just"/>
            <a:endParaRPr lang="en-US" sz="1800" dirty="0" smtClean="0">
              <a:latin typeface="Arial" pitchFamily="34" charset="0"/>
              <a:cs typeface="Arial" pitchFamily="34" charset="0"/>
            </a:endParaRP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r>
              <a:rPr lang="en-SG" dirty="0" smtClean="0"/>
              <a:t>Thank you very much!</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TotalTime>
  <Words>6720</Words>
  <Application>Microsoft Office PowerPoint</Application>
  <PresentationFormat>On-screen Show (4:3)</PresentationFormat>
  <Paragraphs>310</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The Novel Emma: Text, Story, Critical Analysis: Volume 1 continues </vt:lpstr>
      <vt:lpstr>Review of Previous Session</vt:lpstr>
      <vt:lpstr>This Session</vt:lpstr>
      <vt:lpstr> VOLUME 1, CHAPTER 9</vt:lpstr>
      <vt:lpstr>Discussion Points:  VOLUME 1, CHAPTER 9</vt:lpstr>
      <vt:lpstr>Discussion Points:  VOLUME 1, CHAPTER 9</vt:lpstr>
      <vt:lpstr>Discussion Points:  VOLUME 1, CHAPTER 9   </vt:lpstr>
      <vt:lpstr>VOLUME 1, CHAPTER 10</vt:lpstr>
      <vt:lpstr>Discussion Points:  VOLUME 1, CHAPTER 10</vt:lpstr>
      <vt:lpstr>Discussion Points:  VOLUME 1, CHAPTER 10</vt:lpstr>
      <vt:lpstr>Text chapter 10</vt:lpstr>
      <vt:lpstr>Cont .. Text Chapter 10</vt:lpstr>
      <vt:lpstr>Further Happenings in Chapter 10 </vt:lpstr>
      <vt:lpstr>VOLUME 1, CHAPTER 11</vt:lpstr>
      <vt:lpstr>Text Chapter 11: About Isabella Knightley</vt:lpstr>
      <vt:lpstr>Text Chapter 11: About Mr. John Knightley</vt:lpstr>
      <vt:lpstr>Text from Chapter 11: Relationships</vt:lpstr>
      <vt:lpstr>Discussion Points:  VOLUME 1, CHAPTER 11</vt:lpstr>
      <vt:lpstr>VOLUME 1, CHAPTER  12</vt:lpstr>
      <vt:lpstr>Discussion Points:  VOLUME 1, CHAPTER 12</vt:lpstr>
      <vt:lpstr>VOLUME 1, CHAPTER 13</vt:lpstr>
      <vt:lpstr>Discussion Points:  VOLUME 1, CHAPTER 13</vt:lpstr>
      <vt:lpstr>VOLUME 1, CHAPTER 14</vt:lpstr>
      <vt:lpstr>Discussion Points:  VOLUME 1, CHAPTER 14</vt:lpstr>
      <vt:lpstr>VOLUME 1, CHAPTER  15</vt:lpstr>
      <vt:lpstr>Cont.. VOLUME 1, CHAPTER  15</vt:lpstr>
      <vt:lpstr> Discussion Points:  VOLUME 1, CHAPTER 15</vt:lpstr>
      <vt:lpstr>Slide 28</vt:lpstr>
      <vt:lpstr>Austen’s writing style</vt:lpstr>
      <vt:lpstr>Text from Chapter 15</vt:lpstr>
      <vt:lpstr>Text from Chapter 15</vt:lpstr>
      <vt:lpstr>VOLUME 1, CHAPTER  16</vt:lpstr>
      <vt:lpstr>Opening Text of Chapter 16</vt:lpstr>
      <vt:lpstr>Discussion Points:  VOLUME 1, CHAPTER 16</vt:lpstr>
      <vt:lpstr>Character development of Emma:</vt:lpstr>
      <vt:lpstr>VOLUME 1, CHAPTER  17</vt:lpstr>
      <vt:lpstr>Discussion Points:  VOLUME 1, CHAPTER 17</vt:lpstr>
      <vt:lpstr>VOLUME 1, CHAPTER  18</vt:lpstr>
      <vt:lpstr> Discussion Points:  VOLUME 1, CHAPTER 18</vt:lpstr>
      <vt:lpstr>Discussion Points So Far </vt:lpstr>
      <vt:lpstr>Materials incorporated</vt:lpstr>
      <vt:lpstr>Summary of Today’s Session</vt:lpstr>
      <vt:lpstr>Slide 43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 3</dc:title>
  <dc:creator>Dr. Sarwet</dc:creator>
  <cp:lastModifiedBy>Administrator</cp:lastModifiedBy>
  <cp:revision>83</cp:revision>
  <dcterms:created xsi:type="dcterms:W3CDTF">2006-08-16T00:00:00Z</dcterms:created>
  <dcterms:modified xsi:type="dcterms:W3CDTF">2013-05-04T08:59:56Z</dcterms:modified>
</cp:coreProperties>
</file>