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sldIdLst>
    <p:sldId id="256" r:id="rId2"/>
    <p:sldId id="257" r:id="rId3"/>
    <p:sldId id="258" r:id="rId4"/>
    <p:sldId id="271" r:id="rId5"/>
    <p:sldId id="259" r:id="rId6"/>
    <p:sldId id="260" r:id="rId7"/>
    <p:sldId id="261" r:id="rId8"/>
    <p:sldId id="262" r:id="rId9"/>
    <p:sldId id="263" r:id="rId10"/>
    <p:sldId id="264" r:id="rId11"/>
    <p:sldId id="265" r:id="rId12"/>
    <p:sldId id="266" r:id="rId13"/>
    <p:sldId id="267" r:id="rId14"/>
    <p:sldId id="291" r:id="rId15"/>
    <p:sldId id="268" r:id="rId16"/>
    <p:sldId id="307" r:id="rId17"/>
    <p:sldId id="292" r:id="rId18"/>
    <p:sldId id="308" r:id="rId19"/>
    <p:sldId id="269" r:id="rId20"/>
    <p:sldId id="270" r:id="rId21"/>
    <p:sldId id="309" r:id="rId22"/>
    <p:sldId id="272" r:id="rId23"/>
    <p:sldId id="273" r:id="rId24"/>
    <p:sldId id="310" r:id="rId25"/>
    <p:sldId id="304" r:id="rId26"/>
    <p:sldId id="305" r:id="rId27"/>
    <p:sldId id="274" r:id="rId28"/>
    <p:sldId id="275" r:id="rId29"/>
    <p:sldId id="306" r:id="rId30"/>
    <p:sldId id="276" r:id="rId31"/>
    <p:sldId id="277" r:id="rId32"/>
    <p:sldId id="278" r:id="rId33"/>
    <p:sldId id="295" r:id="rId34"/>
    <p:sldId id="279" r:id="rId35"/>
    <p:sldId id="280" r:id="rId36"/>
    <p:sldId id="299" r:id="rId37"/>
    <p:sldId id="281" r:id="rId38"/>
    <p:sldId id="282" r:id="rId39"/>
    <p:sldId id="283" r:id="rId40"/>
    <p:sldId id="284" r:id="rId41"/>
    <p:sldId id="285" r:id="rId42"/>
    <p:sldId id="286" r:id="rId43"/>
    <p:sldId id="287" r:id="rId44"/>
    <p:sldId id="288" r:id="rId45"/>
    <p:sldId id="303" r:id="rId46"/>
    <p:sldId id="311" r:id="rId47"/>
    <p:sldId id="31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5BD1"/>
    <a:srgbClr val="2DA5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6" d="100"/>
          <a:sy n="86" d="100"/>
        </p:scale>
        <p:origin x="-109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AA15BF-D484-44AB-AE58-1740253F3F08}" type="datetimeFigureOut">
              <a:rPr lang="en-US" smtClean="0"/>
              <a:pPr/>
              <a:t>5/4/2013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D6E82E-60B4-4FD1-B4AA-20296859515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AD44A5-E001-422C-B293-458E3A37F1EC}"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7E9BD4-52C5-44C1-BE26-A0BB697CE64C}"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9F180D-CCF6-4D1D-B354-6E84616972E9}"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2BD144-75B9-4C80-94EA-35A6CFE6B633}"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10C4D3-A178-4DF2-A844-54DFB0DCA773}" type="datetime1">
              <a:rPr lang="en-US" smtClean="0"/>
              <a:pPr/>
              <a:t>5/4/2013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D899D6-5B76-44F2-A235-A35D2F79557C}" type="datetime1">
              <a:rPr lang="en-US" smtClean="0"/>
              <a:pPr/>
              <a:t>5/4/2013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639E22-EE88-4AA4-9F52-60B309B07480}" type="datetime1">
              <a:rPr lang="en-US" smtClean="0"/>
              <a:pPr/>
              <a:t>5/4/2013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75C651-ACA9-4B9F-8072-84871CC1F946}"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C609EC-E473-4EAA-B164-04EF7EF79224}"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BCD1F-96E8-4F64-AFDB-33F7A593B4DB}"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D7151D-967E-47F3-AF8C-32F2BBFB272A}"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B693A6-1CD3-41DC-830C-A8FD76E8D752}" type="datetime1">
              <a:rPr lang="en-US" smtClean="0"/>
              <a:pPr/>
              <a:t>5/4/2013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bookrags.com/" TargetMode="External"/><Relationship Id="rId2" Type="http://schemas.openxmlformats.org/officeDocument/2006/relationships/hyperlink" Target="http://www.sparknotes.com/" TargetMode="External"/><Relationship Id="rId1" Type="http://schemas.openxmlformats.org/officeDocument/2006/relationships/slideLayout" Target="../slideLayouts/slideLayout2.xml"/><Relationship Id="rId5" Type="http://schemas.openxmlformats.org/officeDocument/2006/relationships/hyperlink" Target="http://gradesavers.com/" TargetMode="External"/><Relationship Id="rId4" Type="http://schemas.openxmlformats.org/officeDocument/2006/relationships/hyperlink" Target="http://www.cliffsnotes.com/"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Novel </a:t>
            </a:r>
            <a:r>
              <a:rPr lang="en-US" i="1" dirty="0" smtClean="0"/>
              <a:t>Emma</a:t>
            </a:r>
            <a:r>
              <a:rPr lang="en-US" dirty="0" smtClean="0"/>
              <a:t>: Text, Story, Critical </a:t>
            </a:r>
            <a:r>
              <a:rPr lang="en-US" dirty="0" smtClean="0"/>
              <a:t>Analysis: Volume 1 Starts</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Previous Session</a:t>
            </a:r>
            <a:endParaRPr lang="en-US" dirty="0"/>
          </a:p>
        </p:txBody>
      </p:sp>
      <p:sp>
        <p:nvSpPr>
          <p:cNvPr id="3" name="Content Placeholder 2"/>
          <p:cNvSpPr>
            <a:spLocks noGrp="1"/>
          </p:cNvSpPr>
          <p:nvPr>
            <p:ph idx="1"/>
          </p:nvPr>
        </p:nvSpPr>
        <p:spPr/>
        <p:txBody>
          <a:bodyPr>
            <a:noAutofit/>
          </a:bodyPr>
          <a:lstStyle/>
          <a:p>
            <a:pPr algn="just"/>
            <a:r>
              <a:rPr lang="en-US" sz="2400" dirty="0" smtClean="0">
                <a:latin typeface="Arial" pitchFamily="34" charset="0"/>
                <a:cs typeface="Arial" pitchFamily="34" charset="0"/>
              </a:rPr>
              <a:t>About the Author: Jane Austen</a:t>
            </a:r>
          </a:p>
          <a:p>
            <a:pPr algn="just"/>
            <a:r>
              <a:rPr lang="en-US" sz="2400" dirty="0" smtClean="0">
                <a:latin typeface="Arial" pitchFamily="34" charset="0"/>
                <a:cs typeface="Arial" pitchFamily="34" charset="0"/>
              </a:rPr>
              <a:t>Early Life and Family Environment</a:t>
            </a:r>
          </a:p>
          <a:p>
            <a:pPr algn="just"/>
            <a:r>
              <a:rPr lang="en-US" sz="2400" dirty="0" smtClean="0">
                <a:latin typeface="Arial" pitchFamily="34" charset="0"/>
                <a:cs typeface="Arial" pitchFamily="34" charset="0"/>
              </a:rPr>
              <a:t>Issue of Marriage:</a:t>
            </a:r>
          </a:p>
          <a:p>
            <a:pPr algn="just"/>
            <a:r>
              <a:rPr lang="en-US" sz="2400" dirty="0" smtClean="0">
                <a:latin typeface="Arial" pitchFamily="34" charset="0"/>
                <a:cs typeface="Arial" pitchFamily="34" charset="0"/>
              </a:rPr>
              <a:t>Jane Austen as a Novelist</a:t>
            </a:r>
          </a:p>
          <a:p>
            <a:r>
              <a:rPr lang="en-US" sz="2400" dirty="0" smtClean="0">
                <a:latin typeface="Arial" pitchFamily="34" charset="0"/>
                <a:cs typeface="Arial" pitchFamily="34" charset="0"/>
              </a:rPr>
              <a:t>Jane Austen as the Author of Emma</a:t>
            </a:r>
            <a:br>
              <a:rPr lang="en-US" sz="2400" dirty="0" smtClean="0">
                <a:latin typeface="Arial" pitchFamily="34" charset="0"/>
                <a:cs typeface="Arial" pitchFamily="34" charset="0"/>
              </a:rPr>
            </a:br>
            <a:r>
              <a:rPr lang="en-US" sz="2400" dirty="0" smtClean="0">
                <a:latin typeface="Arial" pitchFamily="34" charset="0"/>
                <a:cs typeface="Arial" pitchFamily="34" charset="0"/>
              </a:rPr>
              <a:t>Introduction to the Novel Emma</a:t>
            </a:r>
          </a:p>
          <a:p>
            <a:pPr algn="just"/>
            <a:r>
              <a:rPr lang="en-US" sz="2400" dirty="0" smtClean="0">
                <a:latin typeface="Arial" pitchFamily="34" charset="0"/>
                <a:cs typeface="Arial" pitchFamily="34" charset="0"/>
              </a:rPr>
              <a:t>What Emma is About?</a:t>
            </a:r>
          </a:p>
          <a:p>
            <a:pPr algn="just"/>
            <a:r>
              <a:rPr lang="en-US" sz="2400" dirty="0" smtClean="0">
                <a:latin typeface="Arial" pitchFamily="34" charset="0"/>
                <a:cs typeface="Arial" pitchFamily="34" charset="0"/>
              </a:rPr>
              <a:t>Reception of Emma and her other Works</a:t>
            </a:r>
          </a:p>
          <a:p>
            <a:pPr algn="just"/>
            <a:r>
              <a:rPr lang="en-US" sz="2400" dirty="0" smtClean="0">
                <a:latin typeface="Arial" pitchFamily="34" charset="0"/>
                <a:cs typeface="Arial" pitchFamily="34" charset="0"/>
              </a:rPr>
              <a:t>Character list</a:t>
            </a:r>
          </a:p>
          <a:p>
            <a:pPr algn="just"/>
            <a:r>
              <a:rPr lang="en-US" sz="2400" dirty="0" smtClean="0">
                <a:latin typeface="Arial" pitchFamily="34" charset="0"/>
                <a:cs typeface="Arial" pitchFamily="34" charset="0"/>
              </a:rPr>
              <a:t>Major or main Theme of Emma</a:t>
            </a:r>
          </a:p>
          <a:p>
            <a:pPr algn="just"/>
            <a:r>
              <a:rPr lang="en-US" sz="2400" dirty="0" smtClean="0">
                <a:latin typeface="Arial" pitchFamily="34" charset="0"/>
                <a:cs typeface="Arial" pitchFamily="34" charset="0"/>
              </a:rPr>
              <a:t>Other Important Themes </a:t>
            </a:r>
            <a:endParaRPr lang="en-US"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Session</a:t>
            </a:r>
            <a:endParaRPr lang="en-US" dirty="0"/>
          </a:p>
        </p:txBody>
      </p:sp>
      <p:sp>
        <p:nvSpPr>
          <p:cNvPr id="3" name="Content Placeholder 2"/>
          <p:cNvSpPr>
            <a:spLocks noGrp="1"/>
          </p:cNvSpPr>
          <p:nvPr>
            <p:ph idx="1"/>
          </p:nvPr>
        </p:nvSpPr>
        <p:spPr>
          <a:xfrm>
            <a:off x="457200" y="1600200"/>
            <a:ext cx="5181600" cy="4525963"/>
          </a:xfrm>
        </p:spPr>
        <p:txBody>
          <a:bodyPr>
            <a:normAutofit/>
          </a:bodyPr>
          <a:lstStyle/>
          <a:p>
            <a:pPr algn="just"/>
            <a:r>
              <a:rPr lang="en-US" sz="1800" dirty="0" smtClean="0">
                <a:latin typeface="Arial" pitchFamily="34" charset="0"/>
                <a:cs typeface="Arial" pitchFamily="34" charset="0"/>
              </a:rPr>
              <a:t>In this session we will cover first eight chapters of volume 1. (Chapters 1- 8)</a:t>
            </a:r>
          </a:p>
          <a:p>
            <a:pPr algn="just"/>
            <a:r>
              <a:rPr lang="en-US" sz="1800" dirty="0" smtClean="0">
                <a:latin typeface="Arial" pitchFamily="34" charset="0"/>
                <a:cs typeface="Arial" pitchFamily="34" charset="0"/>
              </a:rPr>
              <a:t>Important happenings in these chapters</a:t>
            </a:r>
          </a:p>
          <a:p>
            <a:pPr algn="just"/>
            <a:r>
              <a:rPr lang="en-US" sz="1800" dirty="0" smtClean="0">
                <a:latin typeface="Arial" pitchFamily="34" charset="0"/>
                <a:cs typeface="Arial" pitchFamily="34" charset="0"/>
              </a:rPr>
              <a:t>Points of Discussion</a:t>
            </a:r>
          </a:p>
          <a:p>
            <a:pPr algn="just"/>
            <a:r>
              <a:rPr lang="en-US" sz="1800" dirty="0" smtClean="0">
                <a:latin typeface="Arial" pitchFamily="34" charset="0"/>
                <a:cs typeface="Arial" pitchFamily="34" charset="0"/>
              </a:rPr>
              <a:t>Important parts of text with reference to development of characters, plot and structure.</a:t>
            </a:r>
          </a:p>
          <a:p>
            <a:pPr algn="just"/>
            <a:r>
              <a:rPr lang="en-US" sz="1800" dirty="0" smtClean="0">
                <a:latin typeface="Arial" pitchFamily="34" charset="0"/>
                <a:cs typeface="Arial" pitchFamily="34" charset="0"/>
              </a:rPr>
              <a:t>Jane Austen as a writer, her art of characterization etc.</a:t>
            </a:r>
          </a:p>
          <a:p>
            <a:pPr algn="just"/>
            <a:r>
              <a:rPr lang="en-US" sz="1800" dirty="0" smtClean="0">
                <a:latin typeface="Arial" pitchFamily="34" charset="0"/>
                <a:cs typeface="Arial" pitchFamily="34" charset="0"/>
              </a:rPr>
              <a:t>Development of different themes through these chapters</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Volume 1, Chapter 1</a:t>
            </a:r>
            <a:endParaRPr lang="en-US" sz="3200" dirty="0"/>
          </a:p>
        </p:txBody>
      </p:sp>
      <p:sp>
        <p:nvSpPr>
          <p:cNvPr id="3" name="Content Placeholder 2"/>
          <p:cNvSpPr>
            <a:spLocks noGrp="1"/>
          </p:cNvSpPr>
          <p:nvPr>
            <p:ph idx="1"/>
          </p:nvPr>
        </p:nvSpPr>
        <p:spPr>
          <a:xfrm>
            <a:off x="457200" y="1600200"/>
            <a:ext cx="6324600" cy="4525963"/>
          </a:xfrm>
        </p:spPr>
        <p:txBody>
          <a:bodyPr>
            <a:normAutofit fontScale="85000" lnSpcReduction="10000"/>
          </a:bodyPr>
          <a:lstStyle/>
          <a:p>
            <a:pPr algn="just"/>
            <a:r>
              <a:rPr lang="en-US" sz="1800" dirty="0" smtClean="0">
                <a:latin typeface="Arial" pitchFamily="34" charset="0"/>
                <a:cs typeface="Arial" pitchFamily="34" charset="0"/>
              </a:rPr>
              <a:t>This chapter introduces the novel's title character and protagonist, Emma Woodhouse. She is of twenty-one years, and is the youngest of two daughters of her father.</a:t>
            </a:r>
          </a:p>
          <a:p>
            <a:pPr algn="just"/>
            <a:r>
              <a:rPr lang="en-US" sz="1800" dirty="0" smtClean="0">
                <a:latin typeface="Arial" pitchFamily="34" charset="0"/>
                <a:cs typeface="Arial" pitchFamily="34" charset="0"/>
              </a:rPr>
              <a:t>Her father is an indulgent man, while her mother died long ago, leaving Emma to be brought up by Miss Taylor, a governess who 'fell little short of a mother in affection.‘</a:t>
            </a:r>
          </a:p>
          <a:p>
            <a:pPr algn="just"/>
            <a:r>
              <a:rPr lang="en-US" sz="1800" dirty="0" smtClean="0">
                <a:latin typeface="Arial" pitchFamily="34" charset="0"/>
                <a:cs typeface="Arial" pitchFamily="34" charset="0"/>
              </a:rPr>
              <a:t>As the novel begins we find at the outset that Miss Taylor has just married Mr. Weston. Thus, Emma is left alone.</a:t>
            </a:r>
          </a:p>
          <a:p>
            <a:pPr algn="just"/>
            <a:r>
              <a:rPr lang="en-US" sz="1800" dirty="0" smtClean="0">
                <a:latin typeface="Arial" pitchFamily="34" charset="0"/>
                <a:cs typeface="Arial" pitchFamily="34" charset="0"/>
              </a:rPr>
              <a:t>After the wedding she is alone playing backgammon with her father, to please him, as in general he is a disagreeable man.</a:t>
            </a:r>
          </a:p>
          <a:p>
            <a:pPr algn="just"/>
            <a:r>
              <a:rPr lang="en-US" sz="1800" dirty="0" smtClean="0">
                <a:latin typeface="Arial" pitchFamily="34" charset="0"/>
                <a:cs typeface="Arial" pitchFamily="34" charset="0"/>
              </a:rPr>
              <a:t>Then comes Mr. George Knightly, whose brother had married Emma's elder sister. They discuss how Emma will miss the new Mrs. Weston, while Mr. Woodhouse pities Miss Taylor, absurdly thinking her unhappy to be married and thus separated from the Woodhouse household. </a:t>
            </a:r>
          </a:p>
          <a:p>
            <a:pPr algn="just"/>
            <a:r>
              <a:rPr lang="en-US" sz="1800" dirty="0" smtClean="0">
                <a:latin typeface="Arial" pitchFamily="34" charset="0"/>
                <a:cs typeface="Arial" pitchFamily="34" charset="0"/>
              </a:rPr>
              <a:t>During the discussion Emma tries to take credit for the marriage, claiming that she matched Miss Taylor and Mr. Weston. </a:t>
            </a:r>
          </a:p>
          <a:p>
            <a:pPr algn="just"/>
            <a:r>
              <a:rPr lang="en-US" sz="1800" dirty="0" smtClean="0">
                <a:latin typeface="Arial" pitchFamily="34" charset="0"/>
                <a:cs typeface="Arial" pitchFamily="34" charset="0"/>
              </a:rPr>
              <a:t>(Let us read text extracts from the first chapter to understand the writing style of the author, and to get a feel of novel.)</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Opening Text of VOLUME I: CHAPTER I</a:t>
            </a:r>
            <a:endParaRPr lang="en-US" dirty="0"/>
          </a:p>
        </p:txBody>
      </p:sp>
      <p:sp>
        <p:nvSpPr>
          <p:cNvPr id="3" name="Content Placeholder 2"/>
          <p:cNvSpPr>
            <a:spLocks noGrp="1"/>
          </p:cNvSpPr>
          <p:nvPr>
            <p:ph idx="1"/>
          </p:nvPr>
        </p:nvSpPr>
        <p:spPr>
          <a:xfrm>
            <a:off x="457200" y="1600200"/>
            <a:ext cx="5943600" cy="4525963"/>
          </a:xfrm>
        </p:spPr>
        <p:txBody>
          <a:bodyPr>
            <a:normAutofit fontScale="62500" lnSpcReduction="20000"/>
          </a:bodyPr>
          <a:lstStyle/>
          <a:p>
            <a:pPr algn="just">
              <a:buNone/>
            </a:pPr>
            <a:r>
              <a:rPr lang="en-US" b="1" dirty="0" smtClean="0">
                <a:solidFill>
                  <a:srgbClr val="00B0F0"/>
                </a:solidFill>
                <a:latin typeface="Arial" pitchFamily="34" charset="0"/>
                <a:cs typeface="Arial" pitchFamily="34" charset="0"/>
              </a:rPr>
              <a:t>TEXT:</a:t>
            </a:r>
          </a:p>
          <a:p>
            <a:pPr algn="just"/>
            <a:r>
              <a:rPr lang="en-US" dirty="0" smtClean="0">
                <a:latin typeface="Arial" pitchFamily="34" charset="0"/>
                <a:cs typeface="Arial" pitchFamily="34" charset="0"/>
              </a:rPr>
              <a:t>Emma Woodhouse, handsome, clever, and rich, with a comfortable home and happy disposition, seemed to unite some of the best blessings of existence; and had lived nearly twenty-one years in the world with very little to distress or vex her. She was the youngest of the two daughters of a most affectionate, indulgent father; and had, in consequence of her sister's marriage, been mistress of his house from a very early period. Her mother had died too long ago for her to have more than an indistinct remembrance of her caresses; and her place had been supplied by an excellent woman as governess, who had fallen little short of a mother in affection.</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Cont… </a:t>
            </a:r>
            <a:r>
              <a:rPr lang="en-US" sz="3200" b="1" dirty="0" smtClean="0"/>
              <a:t>Opening Text of VOLUME I: CHAPTER I</a:t>
            </a:r>
            <a:endParaRPr lang="en-US" sz="3200" dirty="0"/>
          </a:p>
        </p:txBody>
      </p:sp>
      <p:sp>
        <p:nvSpPr>
          <p:cNvPr id="3" name="Content Placeholder 2"/>
          <p:cNvSpPr>
            <a:spLocks noGrp="1"/>
          </p:cNvSpPr>
          <p:nvPr>
            <p:ph idx="1"/>
          </p:nvPr>
        </p:nvSpPr>
        <p:spPr>
          <a:xfrm>
            <a:off x="0" y="1219200"/>
            <a:ext cx="6477000" cy="5486400"/>
          </a:xfrm>
        </p:spPr>
        <p:txBody>
          <a:bodyPr>
            <a:noAutofit/>
          </a:bodyPr>
          <a:lstStyle/>
          <a:p>
            <a:pPr algn="just">
              <a:buNone/>
            </a:pPr>
            <a:r>
              <a:rPr lang="en-US" sz="1800" b="1" dirty="0" smtClean="0">
                <a:solidFill>
                  <a:srgbClr val="00B0F0"/>
                </a:solidFill>
                <a:latin typeface="Arial" pitchFamily="34" charset="0"/>
                <a:cs typeface="Arial" pitchFamily="34" charset="0"/>
              </a:rPr>
              <a:t>TEXT:</a:t>
            </a:r>
          </a:p>
          <a:p>
            <a:pPr algn="just"/>
            <a:r>
              <a:rPr lang="en-US" sz="1800" dirty="0" smtClean="0">
                <a:latin typeface="Arial" pitchFamily="34" charset="0"/>
                <a:cs typeface="Arial" pitchFamily="34" charset="0"/>
              </a:rPr>
              <a:t>Sixteen years had Miss Taylor been in Mr. </a:t>
            </a:r>
            <a:r>
              <a:rPr lang="en-US" sz="1800" dirty="0" err="1" smtClean="0">
                <a:latin typeface="Arial" pitchFamily="34" charset="0"/>
                <a:cs typeface="Arial" pitchFamily="34" charset="0"/>
              </a:rPr>
              <a:t>Woodhouse's</a:t>
            </a:r>
            <a:r>
              <a:rPr lang="en-US" sz="1800" dirty="0" smtClean="0">
                <a:latin typeface="Arial" pitchFamily="34" charset="0"/>
                <a:cs typeface="Arial" pitchFamily="34" charset="0"/>
              </a:rPr>
              <a:t> family, less as a governess than a friend, very fond of both daughters, but particularly of Emma. Between </a:t>
            </a:r>
            <a:r>
              <a:rPr lang="en-US" sz="1800" i="1" dirty="0" smtClean="0">
                <a:latin typeface="Arial" pitchFamily="34" charset="0"/>
                <a:cs typeface="Arial" pitchFamily="34" charset="0"/>
              </a:rPr>
              <a:t>them it was more the </a:t>
            </a:r>
            <a:r>
              <a:rPr lang="en-US" sz="1800" dirty="0" smtClean="0">
                <a:latin typeface="Arial" pitchFamily="34" charset="0"/>
                <a:cs typeface="Arial" pitchFamily="34" charset="0"/>
              </a:rPr>
              <a:t>intimacy of sisters. Even before Miss Taylor had ceased to hold the nominal office of governess, the mildness of her temper had hardly allowed her to impose any restraint; and the shadow of authority being now long passed away, they had been living together as friend and friend very mutually attached, and Emma doing just what she liked; highly esteeming Miss Taylor's judgment, but directed chiefly by her own. The real evils, indeed, of Emma's situation were the power of having rather too much her own way, and a disposition to think a little too well of herself; these were the disadvantages which threatened alloy to her many enjoyments. The danger, however, was at present so unperceived, that they did not by any means rank as misfortunes with her.</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Cont… </a:t>
            </a:r>
            <a:r>
              <a:rPr lang="en-US" sz="3200" b="1" dirty="0" smtClean="0"/>
              <a:t>Opening Text of VOLUME I: CHAPTER I</a:t>
            </a:r>
            <a:endParaRPr lang="en-US" sz="3200" dirty="0"/>
          </a:p>
        </p:txBody>
      </p:sp>
      <p:sp>
        <p:nvSpPr>
          <p:cNvPr id="3" name="Content Placeholder 2"/>
          <p:cNvSpPr>
            <a:spLocks noGrp="1"/>
          </p:cNvSpPr>
          <p:nvPr>
            <p:ph idx="1"/>
          </p:nvPr>
        </p:nvSpPr>
        <p:spPr>
          <a:xfrm>
            <a:off x="152400" y="1600200"/>
            <a:ext cx="6248400" cy="4525963"/>
          </a:xfrm>
        </p:spPr>
        <p:txBody>
          <a:bodyPr>
            <a:normAutofit fontScale="70000" lnSpcReduction="20000"/>
          </a:bodyPr>
          <a:lstStyle/>
          <a:p>
            <a:pPr algn="just">
              <a:buNone/>
            </a:pPr>
            <a:r>
              <a:rPr lang="en-US" b="1" dirty="0" smtClean="0">
                <a:solidFill>
                  <a:srgbClr val="00B0F0"/>
                </a:solidFill>
              </a:rPr>
              <a:t>TEXT:</a:t>
            </a:r>
            <a:br>
              <a:rPr lang="en-US" b="1" dirty="0" smtClean="0">
                <a:solidFill>
                  <a:srgbClr val="00B0F0"/>
                </a:solidFill>
              </a:rPr>
            </a:br>
            <a:r>
              <a:rPr lang="en-US" dirty="0" smtClean="0"/>
              <a:t>Sorrow came—a gentle sorrow—but not at all in the shape of any disagreeable consciousness.—Miss Taylor married. It was Miss Taylor's loss which first brought grief. It was on the wedding-day of this beloved friend that Emma first sat in mournful thought of any continuance. The wedding over, and the bride-people gone, her father and herself were left to dine together, with no prospect of a third to cheer a long evening. Her father composed himself to sleep after dinner, as usual, and she had then only to sit and think of what she had lost.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Cont… Text from VOLUME I: CHAPTER I- Emma is alone</a:t>
            </a:r>
            <a:endParaRPr lang="en-US" sz="2800" b="1" dirty="0"/>
          </a:p>
        </p:txBody>
      </p:sp>
      <p:sp>
        <p:nvSpPr>
          <p:cNvPr id="3" name="Content Placeholder 2"/>
          <p:cNvSpPr>
            <a:spLocks noGrp="1"/>
          </p:cNvSpPr>
          <p:nvPr>
            <p:ph idx="1"/>
          </p:nvPr>
        </p:nvSpPr>
        <p:spPr>
          <a:xfrm>
            <a:off x="152400" y="1600200"/>
            <a:ext cx="6096000" cy="4525963"/>
          </a:xfrm>
        </p:spPr>
        <p:txBody>
          <a:bodyPr>
            <a:normAutofit/>
          </a:bodyPr>
          <a:lstStyle/>
          <a:p>
            <a:pPr algn="just">
              <a:buNone/>
            </a:pPr>
            <a:r>
              <a:rPr lang="en-US" sz="1800" b="1" dirty="0" smtClean="0">
                <a:solidFill>
                  <a:srgbClr val="00B0F0"/>
                </a:solidFill>
                <a:latin typeface="Arial" pitchFamily="34" charset="0"/>
                <a:cs typeface="Arial" pitchFamily="34" charset="0"/>
              </a:rPr>
              <a:t>TEXT:</a:t>
            </a:r>
            <a:r>
              <a:rPr lang="en-US" sz="1800" dirty="0" smtClean="0">
                <a:latin typeface="Arial" pitchFamily="34" charset="0"/>
                <a:cs typeface="Arial" pitchFamily="34" charset="0"/>
              </a:rPr>
              <a:t/>
            </a:r>
            <a:br>
              <a:rPr lang="en-US" sz="1800" dirty="0" smtClean="0">
                <a:latin typeface="Arial" pitchFamily="34" charset="0"/>
                <a:cs typeface="Arial" pitchFamily="34" charset="0"/>
              </a:rPr>
            </a:br>
            <a:r>
              <a:rPr lang="en-US" sz="1800" dirty="0" smtClean="0">
                <a:latin typeface="Arial" pitchFamily="34" charset="0"/>
                <a:cs typeface="Arial" pitchFamily="34" charset="0"/>
              </a:rPr>
              <a:t>Her sister, though comparatively but little removed by matrimony, being settled in London, only sixteen miles off, was much beyond her daily reach; and many a long October and November evening must be struggled through at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before Christmas brought the next visit from Isabella and her husband, and their little children, to fill the house, and give her pleasant society again.</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2800" b="1" dirty="0" smtClean="0"/>
              <a:t>Cont… More Text from VOLUME I: CHAPTER I</a:t>
            </a:r>
            <a:endParaRPr lang="en-US" sz="2800" dirty="0"/>
          </a:p>
        </p:txBody>
      </p:sp>
      <p:sp>
        <p:nvSpPr>
          <p:cNvPr id="3" name="Content Placeholder 2"/>
          <p:cNvSpPr>
            <a:spLocks noGrp="1"/>
          </p:cNvSpPr>
          <p:nvPr>
            <p:ph idx="1"/>
          </p:nvPr>
        </p:nvSpPr>
        <p:spPr>
          <a:xfrm>
            <a:off x="0" y="609600"/>
            <a:ext cx="6934200" cy="6096000"/>
          </a:xfrm>
        </p:spPr>
        <p:txBody>
          <a:bodyPr>
            <a:noAutofit/>
          </a:bodyPr>
          <a:lstStyle/>
          <a:p>
            <a:pPr algn="just"/>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the large and populous village, almost amounting to a town, to which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in spite of its separate lawn, and shrubberies, and name, did really belong, afforded her no equals. The </a:t>
            </a:r>
            <a:r>
              <a:rPr lang="en-US" sz="1600" dirty="0" err="1" smtClean="0">
                <a:latin typeface="Arial" pitchFamily="34" charset="0"/>
                <a:cs typeface="Arial" pitchFamily="34" charset="0"/>
              </a:rPr>
              <a:t>Woodhouses</a:t>
            </a:r>
            <a:r>
              <a:rPr lang="en-US" sz="1600" dirty="0" smtClean="0">
                <a:latin typeface="Arial" pitchFamily="34" charset="0"/>
                <a:cs typeface="Arial" pitchFamily="34" charset="0"/>
              </a:rPr>
              <a:t> were first in consequence there. All looked up to them. She had many acquaintance in the place, for her father was universally civil, but not one among them who could be accepted in lieu of Miss Taylor for even half a day. It was a melancholy change; and Emma could not but sigh over it, and wish for impossible things, till her father awoke, and made it necessary to be cheerful. His spirits required support. He was a nervous man, easily depressed; fond of every body that he was used to, and hating to part with them; hating change of every kind. Matrimony, as the origin of change, was always disagreeable; and he was by no means yet reconciled to his own daughter's marrying, nor could ever speak of her but with compassion, though it had been entirely a match of affection, when he was now obliged to part with Miss Taylor too; and from his habits of gentle selfishness, and of being never able to suppose that other people could feel differently from himself, he was very much disposed to think Miss Taylor had done as sad a thing for herself as for them, and would have been a great deal happier if she had spent all the rest of her life at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Emma smiled and chatted as cheerfully as she could, to keep him from such thoughts; but when tea came, it was impossible for him not to say exactly as he had said at dinner.</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Cont… More Text from VOLUME I: CHAPTER I</a:t>
            </a:r>
            <a:endParaRPr lang="en-US" sz="2800" dirty="0"/>
          </a:p>
        </p:txBody>
      </p:sp>
      <p:sp>
        <p:nvSpPr>
          <p:cNvPr id="3" name="Content Placeholder 2"/>
          <p:cNvSpPr>
            <a:spLocks noGrp="1"/>
          </p:cNvSpPr>
          <p:nvPr>
            <p:ph idx="1"/>
          </p:nvPr>
        </p:nvSpPr>
        <p:spPr>
          <a:xfrm>
            <a:off x="152400" y="1066800"/>
            <a:ext cx="6705600" cy="5791200"/>
          </a:xfrm>
        </p:spPr>
        <p:txBody>
          <a:bodyPr>
            <a:normAutofit/>
          </a:bodyPr>
          <a:lstStyle/>
          <a:p>
            <a:pPr algn="just">
              <a:buNone/>
            </a:pPr>
            <a:r>
              <a:rPr lang="en-US" sz="1800" b="1" dirty="0" smtClean="0">
                <a:solidFill>
                  <a:srgbClr val="00B0F0"/>
                </a:solidFill>
                <a:latin typeface="Arial" pitchFamily="34" charset="0"/>
                <a:cs typeface="Arial" pitchFamily="34" charset="0"/>
              </a:rPr>
              <a:t>TEXT:</a:t>
            </a:r>
            <a:r>
              <a:rPr lang="en-US" sz="1800" dirty="0" smtClean="0">
                <a:latin typeface="Arial" pitchFamily="34" charset="0"/>
                <a:cs typeface="Arial" pitchFamily="34" charset="0"/>
              </a:rPr>
              <a:t/>
            </a:r>
            <a:br>
              <a:rPr lang="en-US" sz="1800" dirty="0" smtClean="0">
                <a:latin typeface="Arial" pitchFamily="34" charset="0"/>
                <a:cs typeface="Arial" pitchFamily="34" charset="0"/>
              </a:rPr>
            </a:br>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in fact, was one of the few people who could see faults in Emma Woodhouse, and the only one who ever told her of them: and though this was not particularly agreeable to Emma herself, she knew it would be so much less so to her father, that she would not have him really suspect such a circumstance as her not being thought perfect by every body. "Emma knows I never flatter her," said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"but I meant no reflection on any body. Miss Taylor has been used to have two persons to please; she will now have but one. The chances are that she must be a gainer.“ "Well," said Emma, willing to let it pass—"you want to hear about the wedding; and I shall be happy to tell you, for we all behaved charmingly. Every body was punctual, every body in their best looks: not a tear, and hardly a long face to be seen. Oh no; we all felt that we were going to be only half a mile apart, and were sure of meeting every day."</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Cont… More Text from VOLUME I: CHAPTER I</a:t>
            </a:r>
            <a:endParaRPr lang="en-US" sz="3200" dirty="0"/>
          </a:p>
        </p:txBody>
      </p:sp>
      <p:sp>
        <p:nvSpPr>
          <p:cNvPr id="3" name="Content Placeholder 2"/>
          <p:cNvSpPr>
            <a:spLocks noGrp="1"/>
          </p:cNvSpPr>
          <p:nvPr>
            <p:ph idx="1"/>
          </p:nvPr>
        </p:nvSpPr>
        <p:spPr>
          <a:xfrm>
            <a:off x="457200" y="1600200"/>
            <a:ext cx="5791200" cy="4525963"/>
          </a:xfrm>
        </p:spPr>
        <p:txBody>
          <a:bodyPr>
            <a:normAutofit fontScale="70000" lnSpcReduction="20000"/>
          </a:bodyPr>
          <a:lstStyle/>
          <a:p>
            <a:pPr algn="just">
              <a:buNone/>
            </a:pPr>
            <a:r>
              <a:rPr lang="en-US" b="1" dirty="0" smtClean="0">
                <a:solidFill>
                  <a:srgbClr val="00B0F0"/>
                </a:solidFill>
              </a:rPr>
              <a:t>TEXT:</a:t>
            </a:r>
            <a:r>
              <a:rPr lang="en-US" dirty="0" smtClean="0"/>
              <a:t/>
            </a:r>
            <a:br>
              <a:rPr lang="en-US" dirty="0" smtClean="0"/>
            </a:br>
            <a:r>
              <a:rPr lang="en-US" sz="2600" dirty="0" smtClean="0">
                <a:latin typeface="Arial" pitchFamily="34" charset="0"/>
                <a:cs typeface="Arial" pitchFamily="34" charset="0"/>
              </a:rPr>
              <a:t>"And you have forgotten one matter of joy to me," said Emma, "and a very considerable one—that I made the match myself. I made the match, you know, four years ago; and to have it take place, and be proved in the right, when so many people said Mr. Weston would never marry again, may comfort me for any thing.“ Mr. </a:t>
            </a:r>
            <a:r>
              <a:rPr lang="en-US" sz="2600" dirty="0" err="1" smtClean="0">
                <a:latin typeface="Arial" pitchFamily="34" charset="0"/>
                <a:cs typeface="Arial" pitchFamily="34" charset="0"/>
              </a:rPr>
              <a:t>Knightley</a:t>
            </a:r>
            <a:r>
              <a:rPr lang="en-US" sz="2600" dirty="0" smtClean="0">
                <a:latin typeface="Arial" pitchFamily="34" charset="0"/>
                <a:cs typeface="Arial" pitchFamily="34" charset="0"/>
              </a:rPr>
              <a:t> shook his head at her. Her father fondly replied, "Ah! my dear, I wish you would not make matches and foretell things, for whatever you say always comes to pass. Pray do not make any more matches.“ "I promise you to make none for myself, papa; but I must, indeed, for other people. It is the greatest amusement in the world! And after such success, you know!—Every body said that Mr. Weston would never marry again.</a:t>
            </a:r>
            <a:endParaRPr lang="en-US" sz="2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Cont… More Text from VOLUME I: CHAPTER I</a:t>
            </a:r>
            <a:endParaRPr lang="en-US" sz="2800" dirty="0"/>
          </a:p>
        </p:txBody>
      </p:sp>
      <p:sp>
        <p:nvSpPr>
          <p:cNvPr id="3" name="Content Placeholder 2"/>
          <p:cNvSpPr>
            <a:spLocks noGrp="1"/>
          </p:cNvSpPr>
          <p:nvPr>
            <p:ph idx="1"/>
          </p:nvPr>
        </p:nvSpPr>
        <p:spPr>
          <a:xfrm>
            <a:off x="152400" y="1219200"/>
            <a:ext cx="6858000" cy="5638800"/>
          </a:xfrm>
        </p:spPr>
        <p:txBody>
          <a:bodyPr>
            <a:noAutofit/>
          </a:bodyPr>
          <a:lstStyle/>
          <a:p>
            <a:pPr algn="just">
              <a:buNone/>
            </a:pPr>
            <a:r>
              <a:rPr lang="en-US" sz="1800" dirty="0" smtClean="0">
                <a:latin typeface="Arial" pitchFamily="34" charset="0"/>
                <a:cs typeface="Arial" pitchFamily="34" charset="0"/>
              </a:rPr>
              <a:t>	</a:t>
            </a:r>
            <a:r>
              <a:rPr lang="en-US" sz="1800" b="1" dirty="0" smtClean="0">
                <a:solidFill>
                  <a:srgbClr val="00B0F0"/>
                </a:solidFill>
                <a:latin typeface="Arial" pitchFamily="34" charset="0"/>
                <a:cs typeface="Arial" pitchFamily="34" charset="0"/>
              </a:rPr>
              <a:t>TEXT:</a:t>
            </a:r>
            <a:r>
              <a:rPr lang="en-US" sz="1800" dirty="0" smtClean="0">
                <a:latin typeface="Arial" pitchFamily="34" charset="0"/>
                <a:cs typeface="Arial" pitchFamily="34" charset="0"/>
              </a:rPr>
              <a:t/>
            </a:r>
            <a:br>
              <a:rPr lang="en-US" sz="1800" dirty="0" smtClean="0">
                <a:latin typeface="Arial" pitchFamily="34" charset="0"/>
                <a:cs typeface="Arial" pitchFamily="34" charset="0"/>
              </a:rPr>
            </a:br>
            <a:r>
              <a:rPr lang="en-US" sz="1800" dirty="0" smtClean="0">
                <a:latin typeface="Arial" pitchFamily="34" charset="0"/>
                <a:cs typeface="Arial" pitchFamily="34" charset="0"/>
              </a:rPr>
              <a:t>"Ever since the day—about four years ago—that Miss Taylor and I met with him in Broadway Lane, when, because it began to drizzle, he darted away with so much gallantry, and borrowed two umbrellas for us from Farmer Mitchell's, I made up my mind on the subject. I planned the match from that hour; and when such success has blessed me in this instance, dear papa, you cannot think that I shall leave off match-making.“ "I do not understand what you mean by 'success,'" said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"Success supposes </a:t>
            </a:r>
            <a:r>
              <a:rPr lang="en-US" sz="1800" dirty="0" err="1" smtClean="0">
                <a:latin typeface="Arial" pitchFamily="34" charset="0"/>
                <a:cs typeface="Arial" pitchFamily="34" charset="0"/>
              </a:rPr>
              <a:t>endeavour</a:t>
            </a:r>
            <a:r>
              <a:rPr lang="en-US" sz="1800" dirty="0" smtClean="0">
                <a:latin typeface="Arial" pitchFamily="34" charset="0"/>
                <a:cs typeface="Arial" pitchFamily="34" charset="0"/>
              </a:rPr>
              <a:t>. Your time has been properly and delicately spent, if you have been </a:t>
            </a:r>
            <a:r>
              <a:rPr lang="en-US" sz="1800" dirty="0" err="1" smtClean="0">
                <a:latin typeface="Arial" pitchFamily="34" charset="0"/>
                <a:cs typeface="Arial" pitchFamily="34" charset="0"/>
              </a:rPr>
              <a:t>endeavouring</a:t>
            </a:r>
            <a:r>
              <a:rPr lang="en-US" sz="1800" dirty="0" smtClean="0">
                <a:latin typeface="Arial" pitchFamily="34" charset="0"/>
                <a:cs typeface="Arial" pitchFamily="34" charset="0"/>
              </a:rPr>
              <a:t> for the last four years to bring about this marriage. A worthy employment for a young lady's mind! But if, which I rather imagine, your making the match, as you call it, means only your planning it, your saying to yourself one idle day, 'I think it would be a very good thing for Miss Taylor if Mr. Weston were to marry her,' and saying it again to yourself every now and then afterwards, why do you talk of success? Where is your merit? What are you proud of? You made a lucky guess; and </a:t>
            </a:r>
            <a:r>
              <a:rPr lang="en-US" sz="1800" i="1" dirty="0" smtClean="0">
                <a:latin typeface="Arial" pitchFamily="34" charset="0"/>
                <a:cs typeface="Arial" pitchFamily="34" charset="0"/>
              </a:rPr>
              <a:t>that is all that can be said."</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Cont… More Text from VOLUME I: CHAPTER I</a:t>
            </a:r>
            <a:endParaRPr lang="en-US" sz="2800" dirty="0"/>
          </a:p>
        </p:txBody>
      </p:sp>
      <p:sp>
        <p:nvSpPr>
          <p:cNvPr id="3" name="Content Placeholder 2"/>
          <p:cNvSpPr>
            <a:spLocks noGrp="1"/>
          </p:cNvSpPr>
          <p:nvPr>
            <p:ph idx="1"/>
          </p:nvPr>
        </p:nvSpPr>
        <p:spPr>
          <a:xfrm>
            <a:off x="457200" y="1600200"/>
            <a:ext cx="6248400" cy="4525963"/>
          </a:xfrm>
        </p:spPr>
        <p:txBody>
          <a:bodyPr>
            <a:normAutofit fontScale="55000" lnSpcReduction="20000"/>
          </a:bodyPr>
          <a:lstStyle/>
          <a:p>
            <a:pPr algn="just">
              <a:buNone/>
            </a:pPr>
            <a:r>
              <a:rPr lang="en-US" dirty="0" smtClean="0">
                <a:latin typeface="Arial" pitchFamily="34" charset="0"/>
                <a:cs typeface="Arial" pitchFamily="34" charset="0"/>
              </a:rPr>
              <a:t>	</a:t>
            </a:r>
            <a:r>
              <a:rPr lang="en-US" b="1" dirty="0" smtClean="0">
                <a:solidFill>
                  <a:srgbClr val="00B0F0"/>
                </a:solidFill>
                <a:latin typeface="Arial" pitchFamily="34" charset="0"/>
                <a:cs typeface="Arial" pitchFamily="34" charset="0"/>
              </a:rPr>
              <a:t>TEXT:</a:t>
            </a:r>
          </a:p>
          <a:p>
            <a:pPr algn="just">
              <a:buNone/>
            </a:pPr>
            <a:r>
              <a:rPr lang="en-US" dirty="0" smtClean="0">
                <a:latin typeface="Arial" pitchFamily="34" charset="0"/>
                <a:cs typeface="Arial" pitchFamily="34" charset="0"/>
              </a:rPr>
              <a:t>	"And have you never known the pleasure and triumph of a lucky guess?— I pity you.—I thought you cleverer—for, depend upon it a lucky guess is never merely luck. There is always some talent in it. And as to my poor word 'success,' which you quarrel with, I do not know that I am so entirely without any claim to it. You have drawn two pretty pictures; but I think there may be a third—a something between the do-nothing and the do-all. If I had not promoted Mr. Weston's visits here, and given many little encouragements, and smoothed many little matters, it might not have come to any thing after all. I think you must know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enough to comprehend that.“ "A straightforward, open-hearted man like Weston, and a rational, unaffected woman like Miss Taylor, may be safely left to manage their own concerns. You are more likely to have done harm to yourself, than good to them, by interference."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Concluding Text of Chapter 1</a:t>
            </a:r>
            <a:endParaRPr lang="en-US" sz="2800" b="1" dirty="0"/>
          </a:p>
        </p:txBody>
      </p:sp>
      <p:sp>
        <p:nvSpPr>
          <p:cNvPr id="3" name="Content Placeholder 2"/>
          <p:cNvSpPr>
            <a:spLocks noGrp="1"/>
          </p:cNvSpPr>
          <p:nvPr>
            <p:ph idx="1"/>
          </p:nvPr>
        </p:nvSpPr>
        <p:spPr>
          <a:xfrm>
            <a:off x="152400" y="1143000"/>
            <a:ext cx="6705600" cy="5562600"/>
          </a:xfrm>
        </p:spPr>
        <p:txBody>
          <a:bodyPr>
            <a:noAutofit/>
          </a:bodyPr>
          <a:lstStyle/>
          <a:p>
            <a:pPr algn="just">
              <a:buNone/>
            </a:pPr>
            <a:r>
              <a:rPr lang="en-US" sz="1600" b="1" dirty="0" smtClean="0">
                <a:solidFill>
                  <a:srgbClr val="00B0F0"/>
                </a:solidFill>
                <a:latin typeface="Arial" pitchFamily="34" charset="0"/>
                <a:cs typeface="Arial" pitchFamily="34" charset="0"/>
              </a:rPr>
              <a:t>TEXT:</a:t>
            </a:r>
            <a:r>
              <a:rPr lang="en-US" sz="1600" dirty="0" smtClean="0">
                <a:latin typeface="Arial" pitchFamily="34" charset="0"/>
                <a:cs typeface="Arial" pitchFamily="34" charset="0"/>
              </a:rPr>
              <a:t/>
            </a:r>
            <a:br>
              <a:rPr lang="en-US" sz="1600" dirty="0" smtClean="0">
                <a:latin typeface="Arial" pitchFamily="34" charset="0"/>
                <a:cs typeface="Arial" pitchFamily="34" charset="0"/>
              </a:rPr>
            </a:br>
            <a:r>
              <a:rPr lang="en-US" sz="1600" dirty="0" smtClean="0">
                <a:latin typeface="Arial" pitchFamily="34" charset="0"/>
                <a:cs typeface="Arial" pitchFamily="34" charset="0"/>
              </a:rPr>
              <a:t>"Emma never thinks of herself, if she can do good to others," rejoined Mr. Woodhouse, understanding but in part. "But, my dear, pray do not make any more matches; they are silly things, and break up one's family circle grievously.“Only one more, papa; only for Mr. Elton. Poor Mr. Elton! You like Mr. Elton, papa,—I must look about for a wife for him. There is nobody in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who deserves him—and he has been here a whole year, and has fitted up his house so comfortably, that it would be a shame to have him single any longer—and I thought when he was joining their hands to-day, he looked so very much as if he would like to have the same kind office done for him! I think very well of Mr. Elton, and this is the only way I have of doing him a service”.“Mr. Elton is a very pretty young man, to be sure, and a very good young man, and I have a great regard for him. But if you want to </a:t>
            </a:r>
            <a:r>
              <a:rPr lang="en-US" sz="1600" dirty="0" err="1" smtClean="0">
                <a:latin typeface="Arial" pitchFamily="34" charset="0"/>
                <a:cs typeface="Arial" pitchFamily="34" charset="0"/>
              </a:rPr>
              <a:t>shew</a:t>
            </a:r>
            <a:r>
              <a:rPr lang="en-US" sz="1600" dirty="0" smtClean="0">
                <a:latin typeface="Arial" pitchFamily="34" charset="0"/>
                <a:cs typeface="Arial" pitchFamily="34" charset="0"/>
              </a:rPr>
              <a:t> him any attention, my dear, ask him to come and dine with us some day. That will be a much better thing. I dare say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will be so kind as to meet him.“ "With a great deal of pleasure, sir, at any time," said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laughing, "and I agree with you entirely, that it will be a much better thing. Invite him to dinner, Emma, and help him to the best of the fish and the chicken, but leave him to </a:t>
            </a:r>
            <a:r>
              <a:rPr lang="en-US" sz="1600" dirty="0" err="1" smtClean="0">
                <a:latin typeface="Arial" pitchFamily="34" charset="0"/>
                <a:cs typeface="Arial" pitchFamily="34" charset="0"/>
              </a:rPr>
              <a:t>chuse</a:t>
            </a:r>
            <a:r>
              <a:rPr lang="en-US" sz="1600" dirty="0" smtClean="0">
                <a:latin typeface="Arial" pitchFamily="34" charset="0"/>
                <a:cs typeface="Arial" pitchFamily="34" charset="0"/>
              </a:rPr>
              <a:t> his own wife. Depend upon it, a man of six or seven-and-twenty can take care of himself."</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b="1" dirty="0" smtClean="0"/>
              <a:t>Points to Ponder: Vol.1, Chapter 1</a:t>
            </a:r>
            <a:endParaRPr lang="en-US" sz="2800" b="1" dirty="0"/>
          </a:p>
        </p:txBody>
      </p:sp>
      <p:sp>
        <p:nvSpPr>
          <p:cNvPr id="3" name="Content Placeholder 2"/>
          <p:cNvSpPr>
            <a:spLocks noGrp="1"/>
          </p:cNvSpPr>
          <p:nvPr>
            <p:ph idx="1"/>
          </p:nvPr>
        </p:nvSpPr>
        <p:spPr>
          <a:xfrm>
            <a:off x="0" y="685800"/>
            <a:ext cx="6934200" cy="6019800"/>
          </a:xfrm>
        </p:spPr>
        <p:txBody>
          <a:bodyPr>
            <a:noAutofit/>
          </a:bodyPr>
          <a:lstStyle/>
          <a:p>
            <a:pPr algn="just"/>
            <a:r>
              <a:rPr lang="en-US" sz="1600" dirty="0" smtClean="0">
                <a:latin typeface="Arial" pitchFamily="34" charset="0"/>
                <a:cs typeface="Arial" pitchFamily="34" charset="0"/>
              </a:rPr>
              <a:t>As readers you would have noticed that  in the first few paragraphs of the book, Austen gives an appraisal on Emma Woodhouse, the female protagonist of the novel.</a:t>
            </a:r>
          </a:p>
          <a:p>
            <a:pPr algn="just"/>
            <a:r>
              <a:rPr lang="en-US" sz="1600" dirty="0" smtClean="0">
                <a:latin typeface="Arial" pitchFamily="34" charset="0"/>
                <a:cs typeface="Arial" pitchFamily="34" charset="0"/>
              </a:rPr>
              <a:t>While she is "handsome, clever and rich," she is still spoiled and self-centered, less concerned with Miss Taylor's new happiness than her own loss of a companion. </a:t>
            </a:r>
          </a:p>
          <a:p>
            <a:pPr algn="just"/>
            <a:r>
              <a:rPr lang="en-US" sz="1600" dirty="0" smtClean="0">
                <a:latin typeface="Arial" pitchFamily="34" charset="0"/>
                <a:cs typeface="Arial" pitchFamily="34" charset="0"/>
              </a:rPr>
              <a:t>Austen introduces the reader to the main issue or 'problem' that the novel deals with. The central theme around which the whole plot will be built is established from the very beginning. “Emma must learn to be a better person with greater respect for others.”</a:t>
            </a:r>
          </a:p>
          <a:p>
            <a:pPr algn="just"/>
            <a:r>
              <a:rPr lang="en-US" sz="1600" dirty="0" smtClean="0">
                <a:latin typeface="Arial" pitchFamily="34" charset="0"/>
                <a:cs typeface="Arial" pitchFamily="34" charset="0"/>
              </a:rPr>
              <a:t>We also notice the peculiarity of Mr. Woodhouse who continuously complaints. He has a narrow view of the world that Emma has come to share. </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1"/>
            <a:ext cx="8229600" cy="1828800"/>
          </a:xfrm>
        </p:spPr>
        <p:txBody>
          <a:bodyPr>
            <a:normAutofit fontScale="55000" lnSpcReduction="20000"/>
          </a:bodyPr>
          <a:lstStyle/>
          <a:p>
            <a:pPr algn="just"/>
            <a:r>
              <a:rPr lang="en-US" b="1" dirty="0" smtClean="0">
                <a:latin typeface="Arial" pitchFamily="34" charset="0"/>
                <a:cs typeface="Arial" pitchFamily="34" charset="0"/>
              </a:rPr>
              <a:t>What kind of world Emma has?</a:t>
            </a:r>
          </a:p>
          <a:p>
            <a:pPr algn="just">
              <a:buNone/>
            </a:pPr>
            <a:r>
              <a:rPr lang="en-US" dirty="0" smtClean="0">
                <a:latin typeface="Arial" pitchFamily="34" charset="0"/>
                <a:cs typeface="Arial" pitchFamily="34" charset="0"/>
              </a:rPr>
              <a:t>	It is a world of leisure, in which she spends time drawing, visiting with friends, or playing games. </a:t>
            </a:r>
          </a:p>
          <a:p>
            <a:pPr algn="just">
              <a:buNone/>
            </a:pPr>
            <a:r>
              <a:rPr lang="en-US" dirty="0" smtClean="0">
                <a:latin typeface="Arial" pitchFamily="34" charset="0"/>
                <a:cs typeface="Arial" pitchFamily="34" charset="0"/>
              </a:rPr>
              <a:t>	It is a static and orderly world. There is little change in Emma's life, and what changes occur, in this case the marriage of Miss Taylor, greatly disturb her. When Emma desires change (as when she suggests that Mr. Elton should be married), it is to set things in greater order.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Points to Ponder: Vol.1, Chapter 1</a:t>
            </a:r>
            <a:endParaRPr lang="en-SG" sz="2800" b="1" dirty="0"/>
          </a:p>
        </p:txBody>
      </p:sp>
      <p:sp>
        <p:nvSpPr>
          <p:cNvPr id="3" name="Content Placeholder 2"/>
          <p:cNvSpPr>
            <a:spLocks noGrp="1"/>
          </p:cNvSpPr>
          <p:nvPr>
            <p:ph idx="1"/>
          </p:nvPr>
        </p:nvSpPr>
        <p:spPr>
          <a:xfrm>
            <a:off x="152400" y="838200"/>
            <a:ext cx="6705600" cy="5287963"/>
          </a:xfrm>
        </p:spPr>
        <p:txBody>
          <a:bodyPr>
            <a:normAutofit/>
          </a:bodyPr>
          <a:lstStyle/>
          <a:p>
            <a:pPr algn="just">
              <a:buNone/>
            </a:pPr>
            <a:r>
              <a:rPr lang="en-SG" sz="1800" b="1" dirty="0" smtClean="0">
                <a:latin typeface="Arial" pitchFamily="34" charset="0"/>
                <a:cs typeface="Arial" pitchFamily="34" charset="0"/>
              </a:rPr>
              <a:t>Themes that are set:</a:t>
            </a:r>
          </a:p>
          <a:p>
            <a:pPr algn="just"/>
            <a:r>
              <a:rPr lang="en-SG" sz="1800" b="1" dirty="0" smtClean="0">
                <a:solidFill>
                  <a:srgbClr val="00B0F0"/>
                </a:solidFill>
                <a:latin typeface="Arial" pitchFamily="34" charset="0"/>
                <a:cs typeface="Arial" pitchFamily="34" charset="0"/>
              </a:rPr>
              <a:t>Human absurdities</a:t>
            </a:r>
            <a:r>
              <a:rPr lang="en-SG" sz="1800" dirty="0" smtClean="0">
                <a:latin typeface="Arial" pitchFamily="34" charset="0"/>
                <a:cs typeface="Arial" pitchFamily="34" charset="0"/>
              </a:rPr>
              <a:t>: Emma and her father are examples.</a:t>
            </a:r>
          </a:p>
          <a:p>
            <a:pPr algn="just"/>
            <a:r>
              <a:rPr lang="en-SG" sz="1800" b="1" dirty="0" smtClean="0">
                <a:solidFill>
                  <a:srgbClr val="00B0F0"/>
                </a:solidFill>
                <a:latin typeface="Arial" pitchFamily="34" charset="0"/>
                <a:cs typeface="Arial" pitchFamily="34" charset="0"/>
              </a:rPr>
              <a:t>Imagination vs. Reason</a:t>
            </a:r>
            <a:r>
              <a:rPr lang="en-SG" sz="1800" dirty="0" smtClean="0">
                <a:latin typeface="Arial" pitchFamily="34" charset="0"/>
                <a:cs typeface="Arial" pitchFamily="34" charset="0"/>
              </a:rPr>
              <a:t>: This chapter also sets up the opposition between imagination and reasoning, both ironically based upon realism. People do find their own mates, but likewise matches are sometimes made by third parties. </a:t>
            </a:r>
          </a:p>
          <a:p>
            <a:pPr algn="just"/>
            <a:r>
              <a:rPr lang="en-SG" sz="1800" dirty="0" smtClean="0">
                <a:latin typeface="Arial" pitchFamily="34" charset="0"/>
                <a:cs typeface="Arial" pitchFamily="34" charset="0"/>
              </a:rPr>
              <a:t>Furthermore, though it is done very unobtrusively, Austen places before the reader two characters who are quite eligible for marriage: Emma and George Knightly. Equally unobtrusive is the idea of properly established social ranks. The author is careful to make Miss Taylor and Mr. Weston relatively equal in character and social standing. </a:t>
            </a:r>
          </a:p>
          <a:p>
            <a:pPr algn="just"/>
            <a:r>
              <a:rPr lang="en-SG" sz="1800" b="1" dirty="0" smtClean="0">
                <a:solidFill>
                  <a:srgbClr val="00B0F0"/>
                </a:solidFill>
                <a:latin typeface="Arial" pitchFamily="34" charset="0"/>
                <a:cs typeface="Arial" pitchFamily="34" charset="0"/>
              </a:rPr>
              <a:t>Class Distinction</a:t>
            </a:r>
            <a:r>
              <a:rPr lang="en-SG" sz="1800" b="1" dirty="0" smtClean="0">
                <a:latin typeface="Arial" pitchFamily="34" charset="0"/>
                <a:cs typeface="Arial" pitchFamily="34" charset="0"/>
              </a:rPr>
              <a:t>:</a:t>
            </a:r>
            <a:r>
              <a:rPr lang="en-SG" sz="1800" dirty="0" smtClean="0">
                <a:latin typeface="Arial" pitchFamily="34" charset="0"/>
                <a:cs typeface="Arial" pitchFamily="34" charset="0"/>
              </a:rPr>
              <a:t> The short talk between Emma and her father about servants, while it confirms Mr. </a:t>
            </a:r>
            <a:r>
              <a:rPr lang="en-SG" sz="1800" dirty="0" err="1" smtClean="0">
                <a:latin typeface="Arial" pitchFamily="34" charset="0"/>
                <a:cs typeface="Arial" pitchFamily="34" charset="0"/>
              </a:rPr>
              <a:t>Woodhouse's</a:t>
            </a:r>
            <a:r>
              <a:rPr lang="en-SG" sz="1800" dirty="0" smtClean="0">
                <a:latin typeface="Arial" pitchFamily="34" charset="0"/>
                <a:cs typeface="Arial" pitchFamily="34" charset="0"/>
              </a:rPr>
              <a:t> kindness to others, also fixes the idea of a definite servant class which one enters by birth and remains in as an accepted and </a:t>
            </a:r>
            <a:r>
              <a:rPr lang="en-SG" sz="1800" dirty="0" err="1" smtClean="0">
                <a:latin typeface="Arial" pitchFamily="34" charset="0"/>
                <a:cs typeface="Arial" pitchFamily="34" charset="0"/>
              </a:rPr>
              <a:t>honorable</a:t>
            </a:r>
            <a:r>
              <a:rPr lang="en-SG" sz="1800" dirty="0" smtClean="0">
                <a:latin typeface="Arial" pitchFamily="34" charset="0"/>
                <a:cs typeface="Arial" pitchFamily="34" charset="0"/>
              </a:rPr>
              <a:t> position.</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Austen as writer</a:t>
            </a:r>
            <a:endParaRPr lang="en-US" sz="2800" b="1" dirty="0"/>
          </a:p>
        </p:txBody>
      </p:sp>
      <p:sp>
        <p:nvSpPr>
          <p:cNvPr id="3" name="Content Placeholder 2"/>
          <p:cNvSpPr>
            <a:spLocks noGrp="1"/>
          </p:cNvSpPr>
          <p:nvPr>
            <p:ph idx="1"/>
          </p:nvPr>
        </p:nvSpPr>
        <p:spPr>
          <a:xfrm>
            <a:off x="457200" y="762001"/>
            <a:ext cx="8229600" cy="2209800"/>
          </a:xfrm>
        </p:spPr>
        <p:txBody>
          <a:bodyPr>
            <a:normAutofit fontScale="47500" lnSpcReduction="20000"/>
          </a:bodyPr>
          <a:lstStyle/>
          <a:p>
            <a:r>
              <a:rPr lang="en-US" b="1" dirty="0" smtClean="0">
                <a:latin typeface="Arial" pitchFamily="34" charset="0"/>
                <a:cs typeface="Arial" pitchFamily="34" charset="0"/>
              </a:rPr>
              <a:t>Multiple voices:</a:t>
            </a:r>
          </a:p>
          <a:p>
            <a:r>
              <a:rPr lang="en-US" dirty="0" smtClean="0">
                <a:latin typeface="Arial" pitchFamily="34" charset="0"/>
                <a:cs typeface="Arial" pitchFamily="34" charset="0"/>
              </a:rPr>
              <a:t>Emma's viewpoint predominates the novel, and Austen gives her perspective on nearly every event, but it is not the only perspective. </a:t>
            </a:r>
          </a:p>
          <a:p>
            <a:r>
              <a:rPr lang="en-US" dirty="0" smtClean="0">
                <a:latin typeface="Arial" pitchFamily="34" charset="0"/>
                <a:cs typeface="Arial" pitchFamily="34" charset="0"/>
              </a:rPr>
              <a:t>We notice that the novel is told from the third person, which gives Austen the ability to critique Emma's own behavior. The character Mr. Knightly serves this same purpose. He is the voice of sound judgment in the novel, pointing out where Emma is faulty in judgment or in action. </a:t>
            </a:r>
          </a:p>
          <a:p>
            <a:r>
              <a:rPr lang="en-US" dirty="0" smtClean="0">
                <a:latin typeface="Arial" pitchFamily="34" charset="0"/>
                <a:cs typeface="Arial" pitchFamily="34" charset="0"/>
              </a:rPr>
              <a:t>Mr. Knightly represents a sensible view of the world, while Mr. Woodhouse is unduly occupied with his own health and his own feelings and comforts.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VOLUME 1, CHAPTER 2</a:t>
            </a:r>
            <a:endParaRPr lang="en-US" sz="2800" b="1" dirty="0"/>
          </a:p>
        </p:txBody>
      </p:sp>
      <p:sp>
        <p:nvSpPr>
          <p:cNvPr id="3" name="Content Placeholder 2"/>
          <p:cNvSpPr>
            <a:spLocks noGrp="1"/>
          </p:cNvSpPr>
          <p:nvPr>
            <p:ph idx="1"/>
          </p:nvPr>
        </p:nvSpPr>
        <p:spPr>
          <a:xfrm>
            <a:off x="152400" y="1600200"/>
            <a:ext cx="7010400" cy="4525963"/>
          </a:xfrm>
        </p:spPr>
        <p:txBody>
          <a:bodyPr>
            <a:normAutofit/>
          </a:bodyPr>
          <a:lstStyle/>
          <a:p>
            <a:pPr algn="just"/>
            <a:r>
              <a:rPr lang="en-US" sz="1800" dirty="0" smtClean="0">
                <a:latin typeface="Arial" pitchFamily="34" charset="0"/>
                <a:cs typeface="Arial" pitchFamily="34" charset="0"/>
              </a:rPr>
              <a:t>This chapter begins with the story of Mr. Weston, who had married Miss Churchill, who was of a higher social status than he.</a:t>
            </a:r>
          </a:p>
          <a:p>
            <a:pPr algn="just"/>
            <a:r>
              <a:rPr lang="en-US" sz="1800" dirty="0" smtClean="0">
                <a:latin typeface="Arial" pitchFamily="34" charset="0"/>
                <a:cs typeface="Arial" pitchFamily="34" charset="0"/>
              </a:rPr>
              <a:t>The marriage proved to be an unhappy one mainly because she lived a life beyond what they could afford. When she died, the </a:t>
            </a:r>
            <a:r>
              <a:rPr lang="en-US" sz="1800" dirty="0" err="1" smtClean="0">
                <a:latin typeface="Arial" pitchFamily="34" charset="0"/>
                <a:cs typeface="Arial" pitchFamily="34" charset="0"/>
              </a:rPr>
              <a:t>Westons</a:t>
            </a:r>
            <a:r>
              <a:rPr lang="en-US" sz="1800" dirty="0" smtClean="0">
                <a:latin typeface="Arial" pitchFamily="34" charset="0"/>
                <a:cs typeface="Arial" pitchFamily="34" charset="0"/>
              </a:rPr>
              <a:t> had a child whom Mr. Weston sent to live with his late wife's relatives. </a:t>
            </a:r>
          </a:p>
          <a:p>
            <a:pPr algn="just"/>
            <a:r>
              <a:rPr lang="en-US" sz="1800" dirty="0" smtClean="0">
                <a:latin typeface="Arial" pitchFamily="34" charset="0"/>
                <a:cs typeface="Arial" pitchFamily="34" charset="0"/>
              </a:rPr>
              <a:t>The child now grown and having adopted the name of those who raised him (Frank Churchill) kept in contact with Mr. Weston.</a:t>
            </a:r>
          </a:p>
          <a:p>
            <a:pPr algn="just"/>
            <a:r>
              <a:rPr lang="en-US" sz="1800" dirty="0" smtClean="0">
                <a:latin typeface="Arial" pitchFamily="34" charset="0"/>
                <a:cs typeface="Arial" pitchFamily="34" charset="0"/>
              </a:rPr>
              <a:t>Frank Churchill was a reason of generating curiosity at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Points to Ponder: Vol.1, Chapter 2</a:t>
            </a:r>
            <a:endParaRPr lang="en-US" sz="2800" b="1" dirty="0"/>
          </a:p>
        </p:txBody>
      </p:sp>
      <p:sp>
        <p:nvSpPr>
          <p:cNvPr id="3" name="Content Placeholder 2"/>
          <p:cNvSpPr>
            <a:spLocks noGrp="1"/>
          </p:cNvSpPr>
          <p:nvPr>
            <p:ph idx="1"/>
          </p:nvPr>
        </p:nvSpPr>
        <p:spPr>
          <a:xfrm>
            <a:off x="228600" y="990600"/>
            <a:ext cx="6553200" cy="5135563"/>
          </a:xfrm>
        </p:spPr>
        <p:txBody>
          <a:bodyPr>
            <a:normAutofit/>
          </a:bodyPr>
          <a:lstStyle/>
          <a:p>
            <a:pPr algn="just"/>
            <a:r>
              <a:rPr lang="en-US" sz="1800" dirty="0" smtClean="0">
                <a:latin typeface="Arial" pitchFamily="34" charset="0"/>
                <a:cs typeface="Arial" pitchFamily="34" charset="0"/>
              </a:rPr>
              <a:t>An important consideration in Jane Austen's all novels is social status, particularly the consideration of social status with reference to marriage. When it comes to Emma we find this factor very much at work here as well.</a:t>
            </a:r>
          </a:p>
          <a:p>
            <a:pPr algn="just"/>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Part of the reason that Mr. Weston's first marriage failed is that he married a woman who was used to a life style more lavished and more comfortable than he could provide. </a:t>
            </a:r>
          </a:p>
          <a:p>
            <a:pPr algn="just"/>
            <a:r>
              <a:rPr lang="en-US" sz="1800" b="1" dirty="0" smtClean="0">
                <a:solidFill>
                  <a:srgbClr val="00B0F0"/>
                </a:solidFill>
                <a:latin typeface="Arial" pitchFamily="34" charset="0"/>
                <a:cs typeface="Arial" pitchFamily="34" charset="0"/>
              </a:rPr>
              <a:t>Upward Social mobility as a theme:</a:t>
            </a:r>
          </a:p>
          <a:p>
            <a:pPr algn="just">
              <a:buNone/>
            </a:pPr>
            <a:r>
              <a:rPr lang="en-US" sz="1800" dirty="0" smtClean="0">
                <a:latin typeface="Arial" pitchFamily="34" charset="0"/>
                <a:cs typeface="Arial" pitchFamily="34" charset="0"/>
              </a:rPr>
              <a:t>	Mr. Weston is benefited from his marriage as it socially uplifts his status.</a:t>
            </a:r>
          </a:p>
          <a:p>
            <a:pPr algn="just">
              <a:buNone/>
            </a:pPr>
            <a:r>
              <a:rPr lang="en-US" sz="1800" dirty="0" smtClean="0">
                <a:latin typeface="Arial" pitchFamily="34" charset="0"/>
                <a:cs typeface="Arial" pitchFamily="34" charset="0"/>
              </a:rPr>
              <a:t>	However, for his wife the case is opposite: since he marries a woman more wealthy than he is, his wife finds it hard to lower herself to his level.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b="1" dirty="0" smtClean="0">
                <a:latin typeface="Arial" pitchFamily="34" charset="0"/>
                <a:cs typeface="Arial" pitchFamily="34" charset="0"/>
              </a:rPr>
              <a:t>Points to Ponder: Vol.1, Chapter 2</a:t>
            </a:r>
            <a:endParaRPr lang="en-US" sz="2800" dirty="0"/>
          </a:p>
        </p:txBody>
      </p:sp>
      <p:sp>
        <p:nvSpPr>
          <p:cNvPr id="3" name="Content Placeholder 2"/>
          <p:cNvSpPr>
            <a:spLocks noGrp="1"/>
          </p:cNvSpPr>
          <p:nvPr>
            <p:ph idx="1"/>
          </p:nvPr>
        </p:nvSpPr>
        <p:spPr>
          <a:xfrm>
            <a:off x="457200" y="1219200"/>
            <a:ext cx="8229600" cy="2514599"/>
          </a:xfrm>
        </p:spPr>
        <p:txBody>
          <a:bodyPr>
            <a:normAutofit fontScale="85000" lnSpcReduction="20000"/>
          </a:bodyPr>
          <a:lstStyle/>
          <a:p>
            <a:pPr algn="just"/>
            <a:r>
              <a:rPr lang="en-US" sz="2000" b="1" dirty="0" smtClean="0">
                <a:solidFill>
                  <a:srgbClr val="00B0F0"/>
                </a:solidFill>
                <a:latin typeface="Arial" pitchFamily="34" charset="0"/>
                <a:cs typeface="Arial" pitchFamily="34" charset="0"/>
              </a:rPr>
              <a:t>Plot and structure:</a:t>
            </a:r>
          </a:p>
          <a:p>
            <a:pPr algn="just">
              <a:buNone/>
            </a:pPr>
            <a:r>
              <a:rPr lang="en-US" sz="2000" dirty="0" smtClean="0">
                <a:latin typeface="Arial" pitchFamily="34" charset="0"/>
                <a:cs typeface="Arial" pitchFamily="34" charset="0"/>
              </a:rPr>
              <a:t>	</a:t>
            </a:r>
            <a:r>
              <a:rPr lang="en-SG" sz="2000" dirty="0" smtClean="0">
                <a:latin typeface="Arial" pitchFamily="34" charset="0"/>
                <a:cs typeface="Arial" pitchFamily="34" charset="0"/>
              </a:rPr>
              <a:t>This chapter prepares the reader for the upcoming chapters. Most of the material is preparatory which "places" Mr. Weston and establishes background for Frank Churchill, who will later figure prominently in the story. </a:t>
            </a:r>
          </a:p>
          <a:p>
            <a:pPr algn="just">
              <a:buNone/>
            </a:pPr>
            <a:r>
              <a:rPr lang="en-US" sz="2000" dirty="0" smtClean="0">
                <a:latin typeface="Arial" pitchFamily="34" charset="0"/>
                <a:cs typeface="Arial" pitchFamily="34" charset="0"/>
              </a:rPr>
              <a:t>	</a:t>
            </a:r>
          </a:p>
          <a:p>
            <a:pPr algn="just">
              <a:buNone/>
            </a:pPr>
            <a:r>
              <a:rPr lang="en-US" sz="2000" dirty="0" smtClean="0">
                <a:latin typeface="Arial" pitchFamily="34" charset="0"/>
                <a:cs typeface="Arial" pitchFamily="34" charset="0"/>
              </a:rPr>
              <a:t>	The story also details some peculiar aspects to marriage and courtship: if parents believe that their son or daughter is not marrying well, they can cut him or her off any inheritance. This foreshadows some of the problems that Frank Churchill will have when he wishes to marry, but Mrs. Churchill (the daughter of the very woman who cut his mother off) opposes it.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Points to Ponder: Vol.1, Chapter 2</a:t>
            </a:r>
            <a:endParaRPr lang="en-US" sz="2800" b="1" dirty="0"/>
          </a:p>
        </p:txBody>
      </p:sp>
      <p:sp>
        <p:nvSpPr>
          <p:cNvPr id="3" name="Content Placeholder 2"/>
          <p:cNvSpPr>
            <a:spLocks noGrp="1"/>
          </p:cNvSpPr>
          <p:nvPr>
            <p:ph idx="1"/>
          </p:nvPr>
        </p:nvSpPr>
        <p:spPr>
          <a:xfrm>
            <a:off x="0" y="914400"/>
            <a:ext cx="7086600" cy="5211763"/>
          </a:xfrm>
        </p:spPr>
        <p:txBody>
          <a:bodyPr>
            <a:normAutofit fontScale="47500" lnSpcReduction="20000"/>
          </a:bodyPr>
          <a:lstStyle/>
          <a:p>
            <a:pPr algn="just">
              <a:buNone/>
            </a:pPr>
            <a:r>
              <a:rPr lang="en-US" b="1" dirty="0" smtClean="0">
                <a:solidFill>
                  <a:srgbClr val="00B0F0"/>
                </a:solidFill>
                <a:latin typeface="Arial" pitchFamily="34" charset="0"/>
                <a:cs typeface="Arial" pitchFamily="34" charset="0"/>
              </a:rPr>
              <a:t>Theme of social status vs. profession:</a:t>
            </a:r>
          </a:p>
          <a:p>
            <a:pPr algn="just"/>
            <a:r>
              <a:rPr lang="en-US" dirty="0" smtClean="0">
                <a:latin typeface="Arial" pitchFamily="34" charset="0"/>
                <a:cs typeface="Arial" pitchFamily="34" charset="0"/>
              </a:rPr>
              <a:t>A recurring theme in the novel is the relationship between profession and social status. Mr. Weston is below only the </a:t>
            </a:r>
            <a:r>
              <a:rPr lang="en-US" dirty="0" err="1" smtClean="0">
                <a:latin typeface="Arial" pitchFamily="34" charset="0"/>
                <a:cs typeface="Arial" pitchFamily="34" charset="0"/>
              </a:rPr>
              <a:t>Woodhouses</a:t>
            </a:r>
            <a:r>
              <a:rPr lang="en-US" dirty="0" smtClean="0">
                <a:latin typeface="Arial" pitchFamily="34" charset="0"/>
                <a:cs typeface="Arial" pitchFamily="34" charset="0"/>
              </a:rPr>
              <a:t> and Mr. Knightly in social rank in </a:t>
            </a:r>
            <a:r>
              <a:rPr lang="en-US" dirty="0" err="1" smtClean="0">
                <a:latin typeface="Arial" pitchFamily="34" charset="0"/>
                <a:cs typeface="Arial" pitchFamily="34" charset="0"/>
              </a:rPr>
              <a:t>Highbury</a:t>
            </a:r>
            <a:r>
              <a:rPr lang="en-US" dirty="0" smtClean="0">
                <a:latin typeface="Arial" pitchFamily="34" charset="0"/>
                <a:cs typeface="Arial" pitchFamily="34" charset="0"/>
              </a:rPr>
              <a:t>, but this was not always the case. </a:t>
            </a:r>
          </a:p>
          <a:p>
            <a:pPr algn="just"/>
            <a:r>
              <a:rPr lang="en-US" dirty="0" smtClean="0">
                <a:latin typeface="Arial" pitchFamily="34" charset="0"/>
                <a:cs typeface="Arial" pitchFamily="34" charset="0"/>
              </a:rPr>
              <a:t>Mr. Weston had to climb the social hierarchy. We come to know that he moved from the military up to trade, and then finally as the owner of an estate. Other than the nobility, the highest members of British society were people who had owned property and did not have an actual profession. </a:t>
            </a:r>
          </a:p>
          <a:p>
            <a:pPr algn="just"/>
            <a:r>
              <a:rPr lang="en-US" dirty="0" smtClean="0">
                <a:latin typeface="Arial" pitchFamily="34" charset="0"/>
                <a:cs typeface="Arial" pitchFamily="34" charset="0"/>
              </a:rPr>
              <a:t>Working, be it in profession was considered to be a sign of low status. So, working as a clergyman or governess or merchant, all referred to a lower social rank. </a:t>
            </a:r>
          </a:p>
          <a:p>
            <a:pPr algn="just">
              <a:buNone/>
            </a:pPr>
            <a:r>
              <a:rPr lang="en-US" b="1" dirty="0" smtClean="0">
                <a:solidFill>
                  <a:srgbClr val="00B0F0"/>
                </a:solidFill>
                <a:latin typeface="Arial" pitchFamily="34" charset="0"/>
                <a:cs typeface="Arial" pitchFamily="34" charset="0"/>
              </a:rPr>
              <a:t>Theme of Social Interactions:</a:t>
            </a:r>
          </a:p>
          <a:p>
            <a:pPr algn="just"/>
            <a:r>
              <a:rPr lang="en-US" dirty="0" smtClean="0">
                <a:latin typeface="Arial" pitchFamily="34" charset="0"/>
                <a:cs typeface="Arial" pitchFamily="34" charset="0"/>
              </a:rPr>
              <a:t>Another theme of the novel is the issue of social interactions. Almost every detail is public. Whatever happens in the course of the novel will reach all of </a:t>
            </a:r>
            <a:r>
              <a:rPr lang="en-US" dirty="0" err="1" smtClean="0">
                <a:latin typeface="Arial" pitchFamily="34" charset="0"/>
                <a:cs typeface="Arial" pitchFamily="34" charset="0"/>
              </a:rPr>
              <a:t>Highbury</a:t>
            </a:r>
            <a:r>
              <a:rPr lang="en-US" dirty="0" smtClean="0">
                <a:latin typeface="Arial" pitchFamily="34" charset="0"/>
                <a:cs typeface="Arial" pitchFamily="34" charset="0"/>
              </a:rPr>
              <a:t> society. </a:t>
            </a:r>
          </a:p>
          <a:p>
            <a:pPr algn="just"/>
            <a:r>
              <a:rPr lang="en-US" dirty="0" smtClean="0">
                <a:latin typeface="Arial" pitchFamily="34" charset="0"/>
                <a:cs typeface="Arial" pitchFamily="34" charset="0"/>
              </a:rPr>
              <a:t>We see that Frank Churchill's letter to his father is passed from person to person, even reaching the lowest ranked people of the society. </a:t>
            </a:r>
          </a:p>
          <a:p>
            <a:pPr algn="just">
              <a:buNone/>
            </a:pPr>
            <a:r>
              <a:rPr lang="en-US" b="1" dirty="0" smtClean="0">
                <a:solidFill>
                  <a:srgbClr val="00B0F0"/>
                </a:solidFill>
                <a:latin typeface="Arial" pitchFamily="34" charset="0"/>
                <a:cs typeface="Arial" pitchFamily="34" charset="0"/>
              </a:rPr>
              <a:t>Theme of Propriety:</a:t>
            </a:r>
          </a:p>
          <a:p>
            <a:pPr algn="just"/>
            <a:r>
              <a:rPr lang="en-US" dirty="0" smtClean="0">
                <a:latin typeface="Arial" pitchFamily="34" charset="0"/>
                <a:cs typeface="Arial" pitchFamily="34" charset="0"/>
              </a:rPr>
              <a:t>Yet another theme emerging in this chapter of the novel is of the importance of propriety. Austen's descriptions of her characters rely on propriety. Austen makes only the most general remarks on appearance, but goes into great detail on the manners of each of her characters and whether or not it is "proper" (such as whether or not Frank Churchill should visit his father soon). </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VOLUME 1, CHAPTER 3</a:t>
            </a:r>
            <a:endParaRPr lang="en-US" sz="2800" b="1" dirty="0"/>
          </a:p>
        </p:txBody>
      </p:sp>
      <p:sp>
        <p:nvSpPr>
          <p:cNvPr id="3" name="Content Placeholder 2"/>
          <p:cNvSpPr>
            <a:spLocks noGrp="1"/>
          </p:cNvSpPr>
          <p:nvPr>
            <p:ph idx="1"/>
          </p:nvPr>
        </p:nvSpPr>
        <p:spPr>
          <a:xfrm>
            <a:off x="457200" y="1600200"/>
            <a:ext cx="6400800" cy="5029199"/>
          </a:xfrm>
        </p:spPr>
        <p:txBody>
          <a:bodyPr>
            <a:normAutofit/>
          </a:bodyPr>
          <a:lstStyle/>
          <a:p>
            <a:pPr algn="just"/>
            <a:r>
              <a:rPr lang="en-US" sz="1600" dirty="0" smtClean="0">
                <a:latin typeface="Arial" pitchFamily="34" charset="0"/>
                <a:cs typeface="Arial" pitchFamily="34" charset="0"/>
              </a:rPr>
              <a:t>This chapter introduces a number of minor characters, including the impoverished Mrs. Bates and Miss Bates, her daughter; Mr. Elton, a local clergyman; Mrs. Goddard, the mistress of a boarding school, and most importantly Harriet Smith, a young girl whom Emma takes under her supervision and protection.</a:t>
            </a:r>
          </a:p>
          <a:p>
            <a:r>
              <a:rPr lang="en-US" sz="1600" dirty="0" smtClean="0">
                <a:latin typeface="Arial" pitchFamily="34" charset="0"/>
                <a:cs typeface="Arial" pitchFamily="34" charset="0"/>
              </a:rPr>
              <a:t>A logical reason of all of them to be introduced is created: </a:t>
            </a:r>
            <a:r>
              <a:rPr lang="en-SG" sz="1600" dirty="0" smtClean="0">
                <a:latin typeface="Arial" pitchFamily="34" charset="0"/>
                <a:cs typeface="Arial" pitchFamily="34" charset="0"/>
              </a:rPr>
              <a:t>Mr. Woodhouse is fond of society among his intimates who "visit him on his own terms," especially for evening parties. So, in this chapter George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the </a:t>
            </a:r>
            <a:r>
              <a:rPr lang="en-SG" sz="1600" dirty="0" err="1" smtClean="0">
                <a:latin typeface="Arial" pitchFamily="34" charset="0"/>
                <a:cs typeface="Arial" pitchFamily="34" charset="0"/>
              </a:rPr>
              <a:t>Westons</a:t>
            </a:r>
            <a:r>
              <a:rPr lang="en-SG" sz="1600" dirty="0" smtClean="0">
                <a:latin typeface="Arial" pitchFamily="34" charset="0"/>
                <a:cs typeface="Arial" pitchFamily="34" charset="0"/>
              </a:rPr>
              <a:t>, Mr. Elton, Mrs. Goddard, and Mrs. and Miss Bates all are seen visiting him. </a:t>
            </a:r>
          </a:p>
          <a:p>
            <a:r>
              <a:rPr lang="en-SG" sz="1600" dirty="0" smtClean="0">
                <a:latin typeface="Arial" pitchFamily="34" charset="0"/>
                <a:cs typeface="Arial" pitchFamily="34" charset="0"/>
              </a:rPr>
              <a:t>Miss Bates is a happy woman, known for her "universal good-will and contented temper" and for being "a great talker upon little matters." </a:t>
            </a:r>
          </a:p>
          <a:p>
            <a:pPr algn="just"/>
            <a:r>
              <a:rPr lang="en-SG" sz="1600" dirty="0" smtClean="0">
                <a:latin typeface="Arial" pitchFamily="34" charset="0"/>
                <a:cs typeface="Arial" pitchFamily="34" charset="0"/>
              </a:rPr>
              <a:t>Mrs. Goddard runs an honest, old-fashioned, and respectable boarding school. It is she who, in order to please Emma, when she asks brings Harriet Smith for an evening. </a:t>
            </a:r>
          </a:p>
          <a:p>
            <a:pPr algn="just"/>
            <a:r>
              <a:rPr lang="en-US" sz="1600" dirty="0" smtClean="0">
                <a:latin typeface="Arial" pitchFamily="34" charset="0"/>
                <a:cs typeface="Arial" pitchFamily="34" charset="0"/>
              </a:rPr>
              <a:t>Emma deems Harriet's acquaintances, farmers by the name of Martin, coarse and inappropriate for Harriet, and decides to improve Harriet. </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Cont… VOLUME 1, CHAPTER 3</a:t>
            </a:r>
            <a:endParaRPr lang="en-SG" dirty="0"/>
          </a:p>
        </p:txBody>
      </p:sp>
      <p:sp>
        <p:nvSpPr>
          <p:cNvPr id="3" name="Content Placeholder 2"/>
          <p:cNvSpPr>
            <a:spLocks noGrp="1"/>
          </p:cNvSpPr>
          <p:nvPr>
            <p:ph idx="1"/>
          </p:nvPr>
        </p:nvSpPr>
        <p:spPr>
          <a:xfrm>
            <a:off x="457200" y="914400"/>
            <a:ext cx="6629400" cy="5211763"/>
          </a:xfrm>
        </p:spPr>
        <p:txBody>
          <a:bodyPr>
            <a:normAutofit/>
          </a:bodyPr>
          <a:lstStyle/>
          <a:p>
            <a:pPr algn="just"/>
            <a:r>
              <a:rPr lang="en-SG" sz="1800" dirty="0" smtClean="0">
                <a:latin typeface="Arial" pitchFamily="34" charset="0"/>
                <a:cs typeface="Arial" pitchFamily="34" charset="0"/>
              </a:rPr>
              <a:t>Harriet is a pretty seventeen-year-old who is "the natural daughter of somebody." After Harriet proves to be engaging, proper, and deferential, Emma even spends a pleasant evening in forming schemes for doing </a:t>
            </a:r>
            <a:r>
              <a:rPr lang="en-SG" sz="1800" dirty="0" err="1" smtClean="0">
                <a:latin typeface="Arial" pitchFamily="34" charset="0"/>
                <a:cs typeface="Arial" pitchFamily="34" charset="0"/>
              </a:rPr>
              <a:t>so,though</a:t>
            </a:r>
            <a:r>
              <a:rPr lang="en-SG" sz="1800" dirty="0" smtClean="0">
                <a:latin typeface="Arial" pitchFamily="34" charset="0"/>
                <a:cs typeface="Arial" pitchFamily="34" charset="0"/>
              </a:rPr>
              <a:t> simultaneously she keeps on attending the guests, ensuring that the guests get generous portions of food, in spite of Mr. </a:t>
            </a:r>
            <a:r>
              <a:rPr lang="en-SG" sz="1800" dirty="0" err="1" smtClean="0">
                <a:latin typeface="Arial" pitchFamily="34" charset="0"/>
                <a:cs typeface="Arial" pitchFamily="34" charset="0"/>
              </a:rPr>
              <a:t>Woodhouse's</a:t>
            </a:r>
            <a:r>
              <a:rPr lang="en-SG" sz="1800" dirty="0" smtClean="0">
                <a:latin typeface="Arial" pitchFamily="34" charset="0"/>
                <a:cs typeface="Arial" pitchFamily="34" charset="0"/>
              </a:rPr>
              <a:t> concern that they partake of only a little because of health. </a:t>
            </a:r>
          </a:p>
          <a:p>
            <a:pPr algn="just"/>
            <a:r>
              <a:rPr lang="en-SG" sz="1800" dirty="0" smtClean="0">
                <a:latin typeface="Arial" pitchFamily="34" charset="0"/>
                <a:cs typeface="Arial" pitchFamily="34" charset="0"/>
              </a:rPr>
              <a:t>The evening ends with Harriet in absolute happiness at the attention she has received from "so great a personage in Highbury" as Miss Woodhouse.</a:t>
            </a:r>
          </a:p>
          <a:p>
            <a:pPr algn="just"/>
            <a:r>
              <a:rPr lang="en-SG" sz="1800" dirty="0" smtClean="0">
                <a:latin typeface="Arial" pitchFamily="34" charset="0"/>
                <a:cs typeface="Arial" pitchFamily="34" charset="0"/>
              </a:rPr>
              <a:t>(Let us read some text about Harriet.)</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Text: Character Sketch of Harriet</a:t>
            </a:r>
            <a:endParaRPr lang="en-US" sz="2800" b="1" dirty="0"/>
          </a:p>
        </p:txBody>
      </p:sp>
      <p:sp>
        <p:nvSpPr>
          <p:cNvPr id="3" name="Content Placeholder 2"/>
          <p:cNvSpPr>
            <a:spLocks noGrp="1"/>
          </p:cNvSpPr>
          <p:nvPr>
            <p:ph idx="1"/>
          </p:nvPr>
        </p:nvSpPr>
        <p:spPr>
          <a:xfrm>
            <a:off x="0" y="1600200"/>
            <a:ext cx="6934200" cy="4525963"/>
          </a:xfrm>
        </p:spPr>
        <p:txBody>
          <a:bodyPr>
            <a:normAutofit/>
          </a:bodyPr>
          <a:lstStyle/>
          <a:p>
            <a:pPr algn="just">
              <a:buNone/>
            </a:pPr>
            <a:r>
              <a:rPr lang="en-US" sz="1800" b="1" dirty="0" smtClean="0">
                <a:solidFill>
                  <a:srgbClr val="00B0F0"/>
                </a:solidFill>
                <a:latin typeface="Arial" pitchFamily="34" charset="0"/>
                <a:cs typeface="Arial" pitchFamily="34" charset="0"/>
              </a:rPr>
              <a:t>Text:</a:t>
            </a:r>
            <a:r>
              <a:rPr lang="en-US" sz="1800" dirty="0" smtClean="0">
                <a:latin typeface="Arial" pitchFamily="34" charset="0"/>
                <a:cs typeface="Arial" pitchFamily="34" charset="0"/>
              </a:rPr>
              <a:t/>
            </a:r>
            <a:br>
              <a:rPr lang="en-US" sz="1800" dirty="0" smtClean="0">
                <a:latin typeface="Arial" pitchFamily="34" charset="0"/>
                <a:cs typeface="Arial" pitchFamily="34" charset="0"/>
              </a:rPr>
            </a:br>
            <a:r>
              <a:rPr lang="en-US" sz="1800" dirty="0" smtClean="0">
                <a:latin typeface="Arial" pitchFamily="34" charset="0"/>
                <a:cs typeface="Arial" pitchFamily="34" charset="0"/>
              </a:rPr>
              <a:t>Harriet Smith was the natural daughter of somebody. Somebody had placed her, several years back, at Mrs. Goddard's school, and somebody had lately raised her from the condition of scholar to that of </a:t>
            </a:r>
            <a:r>
              <a:rPr lang="en-US" sz="1800" dirty="0" err="1" smtClean="0">
                <a:latin typeface="Arial" pitchFamily="34" charset="0"/>
                <a:cs typeface="Arial" pitchFamily="34" charset="0"/>
              </a:rPr>
              <a:t>parlour</a:t>
            </a:r>
            <a:r>
              <a:rPr lang="en-US" sz="1800" dirty="0" smtClean="0">
                <a:latin typeface="Arial" pitchFamily="34" charset="0"/>
                <a:cs typeface="Arial" pitchFamily="34" charset="0"/>
              </a:rPr>
              <a:t>-boarder. This was all that was generally known of her history. She had no visible friends but what had been acquired at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and was now just returned from a long visit in the country to some young ladies who had been at school there with her. She was a very pretty girl, and her beauty happened to be of a sort which Emma particularly admired. She was short, plump, and fair, with a fine bloom, blue eyes, light hair, regular features, and a look of great sweetness, and, before the end of the evening, Emma was as much pleased with her manners as her person, and quite determined to continue the acquaintance.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Text cont…</a:t>
            </a:r>
            <a:endParaRPr lang="en-US" sz="2800" b="1" dirty="0"/>
          </a:p>
        </p:txBody>
      </p:sp>
      <p:sp>
        <p:nvSpPr>
          <p:cNvPr id="3" name="Content Placeholder 2"/>
          <p:cNvSpPr>
            <a:spLocks noGrp="1"/>
          </p:cNvSpPr>
          <p:nvPr>
            <p:ph idx="1"/>
          </p:nvPr>
        </p:nvSpPr>
        <p:spPr>
          <a:xfrm>
            <a:off x="152400" y="1143000"/>
            <a:ext cx="7239000" cy="5715000"/>
          </a:xfrm>
        </p:spPr>
        <p:txBody>
          <a:bodyPr>
            <a:noAutofit/>
          </a:bodyPr>
          <a:lstStyle/>
          <a:p>
            <a:pPr algn="just">
              <a:buNone/>
            </a:pPr>
            <a:r>
              <a:rPr lang="en-US" sz="1600" b="1" dirty="0" smtClean="0">
                <a:solidFill>
                  <a:srgbClr val="00B0F0"/>
                </a:solidFill>
                <a:latin typeface="Arial" pitchFamily="34" charset="0"/>
                <a:cs typeface="Arial" pitchFamily="34" charset="0"/>
              </a:rPr>
              <a:t>Text:</a:t>
            </a:r>
          </a:p>
          <a:p>
            <a:pPr algn="just">
              <a:buNone/>
            </a:pPr>
            <a:r>
              <a:rPr lang="en-US" sz="1600" dirty="0" smtClean="0">
                <a:latin typeface="Arial" pitchFamily="34" charset="0"/>
                <a:cs typeface="Arial" pitchFamily="34" charset="0"/>
              </a:rPr>
              <a:t>	She was not struck by any thing remarkably clever in Miss Smith's conversation, but she found her altogether very engaging—not inconveniently shy, not unwilling to talk—and yet so far from pushing, </a:t>
            </a:r>
            <a:r>
              <a:rPr lang="en-US" sz="1600" dirty="0" err="1" smtClean="0">
                <a:latin typeface="Arial" pitchFamily="34" charset="0"/>
                <a:cs typeface="Arial" pitchFamily="34" charset="0"/>
              </a:rPr>
              <a:t>shewing</a:t>
            </a:r>
            <a:r>
              <a:rPr lang="en-US" sz="1600" dirty="0" smtClean="0">
                <a:latin typeface="Arial" pitchFamily="34" charset="0"/>
                <a:cs typeface="Arial" pitchFamily="34" charset="0"/>
              </a:rPr>
              <a:t> so proper and becoming a deference, seeming so pleasantly grateful for being admitted to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and so artlessly impressed by the appearance of every thing in so superior a style to what she had been used to, that she must have good sense, and deserve encouragement. Encouragement should be given. Those soft blue eyes, and all those natural graces, should not be wasted on the inferior society of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and its </a:t>
            </a:r>
            <a:r>
              <a:rPr lang="en-US" sz="1600" dirty="0" err="1" smtClean="0">
                <a:latin typeface="Arial" pitchFamily="34" charset="0"/>
                <a:cs typeface="Arial" pitchFamily="34" charset="0"/>
              </a:rPr>
              <a:t>connexions</a:t>
            </a:r>
            <a:r>
              <a:rPr lang="en-US" sz="1600" dirty="0" smtClean="0">
                <a:latin typeface="Arial" pitchFamily="34" charset="0"/>
                <a:cs typeface="Arial" pitchFamily="34" charset="0"/>
              </a:rPr>
              <a:t>. The acquaintance she had already formed were unworthy of her. The friends from whom she had just parted, though very good sort of people, must be doing her harm. They were a family of the name of Martin, whom Emma well knew by character, as renting a large farm of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and residing in the parish of </a:t>
            </a:r>
            <a:r>
              <a:rPr lang="en-US" sz="1600" dirty="0" err="1" smtClean="0">
                <a:latin typeface="Arial" pitchFamily="34" charset="0"/>
                <a:cs typeface="Arial" pitchFamily="34" charset="0"/>
              </a:rPr>
              <a:t>Donwell</a:t>
            </a:r>
            <a:r>
              <a:rPr lang="en-US" sz="1600" dirty="0" smtClean="0">
                <a:latin typeface="Arial" pitchFamily="34" charset="0"/>
                <a:cs typeface="Arial" pitchFamily="34" charset="0"/>
              </a:rPr>
              <a:t>—very creditably, she believed—she knew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thought highly of them—but they must be coarse and unpolished, and very unfit to be the intimates of a girl who wanted only a little more knowledge and elegance to be quite perfect. </a:t>
            </a:r>
            <a:r>
              <a:rPr lang="en-US" sz="1600" i="1" dirty="0" smtClean="0">
                <a:latin typeface="Arial" pitchFamily="34" charset="0"/>
                <a:cs typeface="Arial" pitchFamily="34" charset="0"/>
              </a:rPr>
              <a:t>She would notice her; she would improve her; she would detach her from her bad </a:t>
            </a:r>
            <a:r>
              <a:rPr lang="en-US" sz="1600" dirty="0" smtClean="0">
                <a:latin typeface="Arial" pitchFamily="34" charset="0"/>
                <a:cs typeface="Arial" pitchFamily="34" charset="0"/>
              </a:rPr>
              <a:t>acquaintance, and introduce her into good society; she would form her opinions and her manners. It would be an interesting, and certainly a very kind undertaking; highly becoming her own situation in life, her leisure, and powers.</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Points to Ponder: Vol.1, Chapter 3</a:t>
            </a:r>
            <a:endParaRPr lang="en-US" sz="2800" b="1" dirty="0"/>
          </a:p>
        </p:txBody>
      </p:sp>
      <p:sp>
        <p:nvSpPr>
          <p:cNvPr id="3" name="Content Placeholder 2"/>
          <p:cNvSpPr>
            <a:spLocks noGrp="1"/>
          </p:cNvSpPr>
          <p:nvPr>
            <p:ph idx="1"/>
          </p:nvPr>
        </p:nvSpPr>
        <p:spPr>
          <a:xfrm>
            <a:off x="152400" y="1143000"/>
            <a:ext cx="6477000" cy="5486400"/>
          </a:xfrm>
        </p:spPr>
        <p:txBody>
          <a:bodyPr>
            <a:normAutofit/>
          </a:bodyPr>
          <a:lstStyle/>
          <a:p>
            <a:pPr algn="just"/>
            <a:r>
              <a:rPr lang="en-US" sz="1800" dirty="0" smtClean="0">
                <a:latin typeface="Arial" pitchFamily="34" charset="0"/>
                <a:cs typeface="Arial" pitchFamily="34" charset="0"/>
              </a:rPr>
              <a:t>It is ironic to see that Emma Woodhouse despite her true intentions to help Harriet out, is found to be meddling everything in her life.</a:t>
            </a:r>
          </a:p>
          <a:p>
            <a:pPr algn="just"/>
            <a:r>
              <a:rPr lang="en-US" sz="1800" dirty="0" smtClean="0">
                <a:latin typeface="Arial" pitchFamily="34" charset="0"/>
                <a:cs typeface="Arial" pitchFamily="34" charset="0"/>
              </a:rPr>
              <a:t>All her attempts to improve Harriet Smith lead towards problems for Harriet. </a:t>
            </a:r>
          </a:p>
          <a:p>
            <a:pPr algn="just"/>
            <a:r>
              <a:rPr lang="en-US" sz="1800" dirty="0" smtClean="0">
                <a:latin typeface="Arial" pitchFamily="34" charset="0"/>
                <a:cs typeface="Arial" pitchFamily="34" charset="0"/>
              </a:rPr>
              <a:t>Though she has good intentions toward Harriet and genuinely wishes to help the young lady by introducing her into society and finding her a suitor, Emma automatically thinks that the Martins are too common for Harriet. </a:t>
            </a:r>
          </a:p>
          <a:p>
            <a:pPr algn="just"/>
            <a:r>
              <a:rPr lang="en-US" sz="1800" dirty="0" smtClean="0">
                <a:latin typeface="Arial" pitchFamily="34" charset="0"/>
                <a:cs typeface="Arial" pitchFamily="34" charset="0"/>
              </a:rPr>
              <a:t>Mr. Knightly, however, thinks very highly of them, despite their profession. This is yet another example of social rank determining the possibility for marriage and courtship. </a:t>
            </a:r>
          </a:p>
          <a:p>
            <a:pPr algn="just"/>
            <a:r>
              <a:rPr lang="en-US" sz="1800" dirty="0" smtClean="0">
                <a:latin typeface="Arial" pitchFamily="34" charset="0"/>
                <a:cs typeface="Arial" pitchFamily="34" charset="0"/>
              </a:rPr>
              <a:t>Once again we find that parentage becomes important for determining a character's social status. An important facet of Harriet's character is that she does not know who her family is. This is a hindrance in Harriet’s assuming a higher social status.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Points to Ponder: Vol.1, Chapter 3</a:t>
            </a:r>
            <a:endParaRPr lang="en-US" sz="2800" b="1" dirty="0"/>
          </a:p>
        </p:txBody>
      </p:sp>
      <p:sp>
        <p:nvSpPr>
          <p:cNvPr id="3" name="Content Placeholder 2"/>
          <p:cNvSpPr>
            <a:spLocks noGrp="1"/>
          </p:cNvSpPr>
          <p:nvPr>
            <p:ph idx="1"/>
          </p:nvPr>
        </p:nvSpPr>
        <p:spPr>
          <a:xfrm>
            <a:off x="152400" y="1143000"/>
            <a:ext cx="6858000" cy="5486400"/>
          </a:xfrm>
        </p:spPr>
        <p:txBody>
          <a:bodyPr>
            <a:normAutofit/>
          </a:bodyPr>
          <a:lstStyle/>
          <a:p>
            <a:pPr algn="just"/>
            <a:r>
              <a:rPr lang="en-US" sz="2000" dirty="0" smtClean="0">
                <a:latin typeface="Arial" pitchFamily="34" charset="0"/>
                <a:cs typeface="Arial" pitchFamily="34" charset="0"/>
              </a:rPr>
              <a:t>The chapter also sets up the social hierarchy of </a:t>
            </a:r>
            <a:r>
              <a:rPr lang="en-US" sz="2000" dirty="0" err="1" smtClean="0">
                <a:latin typeface="Arial" pitchFamily="34" charset="0"/>
                <a:cs typeface="Arial" pitchFamily="34" charset="0"/>
              </a:rPr>
              <a:t>Highbury</a:t>
            </a:r>
            <a:r>
              <a:rPr lang="en-US" sz="2000" dirty="0" smtClean="0">
                <a:latin typeface="Arial" pitchFamily="34" charset="0"/>
                <a:cs typeface="Arial" pitchFamily="34" charset="0"/>
              </a:rPr>
              <a:t> society. The </a:t>
            </a:r>
            <a:r>
              <a:rPr lang="en-US" sz="2000" dirty="0" err="1" smtClean="0">
                <a:latin typeface="Arial" pitchFamily="34" charset="0"/>
                <a:cs typeface="Arial" pitchFamily="34" charset="0"/>
              </a:rPr>
              <a:t>Woodhouses</a:t>
            </a:r>
            <a:r>
              <a:rPr lang="en-US" sz="2000" dirty="0" smtClean="0">
                <a:latin typeface="Arial" pitchFamily="34" charset="0"/>
                <a:cs typeface="Arial" pitchFamily="34" charset="0"/>
              </a:rPr>
              <a:t>, the </a:t>
            </a:r>
            <a:r>
              <a:rPr lang="en-US" sz="2000" dirty="0" err="1" smtClean="0">
                <a:latin typeface="Arial" pitchFamily="34" charset="0"/>
                <a:cs typeface="Arial" pitchFamily="34" charset="0"/>
              </a:rPr>
              <a:t>Westons</a:t>
            </a:r>
            <a:r>
              <a:rPr lang="en-US" sz="2000" dirty="0" smtClean="0">
                <a:latin typeface="Arial" pitchFamily="34" charset="0"/>
                <a:cs typeface="Arial" pitchFamily="34" charset="0"/>
              </a:rPr>
              <a:t> and Mr. Knightly are at the top, since they own the large estates. </a:t>
            </a:r>
          </a:p>
          <a:p>
            <a:pPr algn="just"/>
            <a:r>
              <a:rPr lang="en-US" sz="2000" dirty="0" smtClean="0">
                <a:latin typeface="Arial" pitchFamily="34" charset="0"/>
                <a:cs typeface="Arial" pitchFamily="34" charset="0"/>
              </a:rPr>
              <a:t>Below them in status is Mr. Elton, who is important in </a:t>
            </a:r>
            <a:r>
              <a:rPr lang="en-US" sz="2000" dirty="0" err="1" smtClean="0">
                <a:latin typeface="Arial" pitchFamily="34" charset="0"/>
                <a:cs typeface="Arial" pitchFamily="34" charset="0"/>
              </a:rPr>
              <a:t>Highbury</a:t>
            </a:r>
            <a:r>
              <a:rPr lang="en-US" sz="2000" dirty="0" smtClean="0">
                <a:latin typeface="Arial" pitchFamily="34" charset="0"/>
                <a:cs typeface="Arial" pitchFamily="34" charset="0"/>
              </a:rPr>
              <a:t> not because of wealth but because he is the local vicar. </a:t>
            </a:r>
          </a:p>
          <a:p>
            <a:pPr algn="just"/>
            <a:r>
              <a:rPr lang="en-US" sz="2000" dirty="0" smtClean="0">
                <a:latin typeface="Arial" pitchFamily="34" charset="0"/>
                <a:cs typeface="Arial" pitchFamily="34" charset="0"/>
              </a:rPr>
              <a:t>Mrs. Bates, as the widow of the former vicar, also retains some status. </a:t>
            </a:r>
          </a:p>
          <a:p>
            <a:pPr algn="just"/>
            <a:r>
              <a:rPr lang="en-US" sz="2000" dirty="0" smtClean="0">
                <a:latin typeface="Arial" pitchFamily="34" charset="0"/>
                <a:cs typeface="Arial" pitchFamily="34" charset="0"/>
              </a:rPr>
              <a:t>At the lowest rank in the society are single women such as Harriet Smith and Miss Bates. Miss Bates takes part in social functions because of her mother, but the only reason that Harriet is allowed among the high-ups  of </a:t>
            </a:r>
            <a:r>
              <a:rPr lang="en-US" sz="2000" dirty="0" err="1" smtClean="0">
                <a:latin typeface="Arial" pitchFamily="34" charset="0"/>
                <a:cs typeface="Arial" pitchFamily="34" charset="0"/>
              </a:rPr>
              <a:t>Highbury</a:t>
            </a:r>
            <a:r>
              <a:rPr lang="en-US" sz="2000" dirty="0" smtClean="0">
                <a:latin typeface="Arial" pitchFamily="34" charset="0"/>
                <a:cs typeface="Arial" pitchFamily="34" charset="0"/>
              </a:rPr>
              <a:t> is Emma. Since Emma is at the top of </a:t>
            </a:r>
            <a:r>
              <a:rPr lang="en-US" sz="2000" dirty="0" err="1" smtClean="0">
                <a:latin typeface="Arial" pitchFamily="34" charset="0"/>
                <a:cs typeface="Arial" pitchFamily="34" charset="0"/>
              </a:rPr>
              <a:t>Highbury</a:t>
            </a:r>
            <a:r>
              <a:rPr lang="en-US" sz="2000" dirty="0" smtClean="0">
                <a:latin typeface="Arial" pitchFamily="34" charset="0"/>
                <a:cs typeface="Arial" pitchFamily="34" charset="0"/>
              </a:rPr>
              <a:t> society, she can determine who is to be included or excluded. </a:t>
            </a:r>
          </a:p>
          <a:p>
            <a:pPr algn="just"/>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Opening Text of Chapter 4</a:t>
            </a:r>
            <a:endParaRPr lang="en-US" sz="2800" b="1" dirty="0"/>
          </a:p>
        </p:txBody>
      </p:sp>
      <p:sp>
        <p:nvSpPr>
          <p:cNvPr id="3" name="Content Placeholder 2"/>
          <p:cNvSpPr>
            <a:spLocks noGrp="1"/>
          </p:cNvSpPr>
          <p:nvPr>
            <p:ph idx="1"/>
          </p:nvPr>
        </p:nvSpPr>
        <p:spPr>
          <a:xfrm>
            <a:off x="457200" y="1600200"/>
            <a:ext cx="6400800" cy="4525963"/>
          </a:xfrm>
        </p:spPr>
        <p:txBody>
          <a:bodyPr>
            <a:normAutofit fontScale="55000" lnSpcReduction="20000"/>
          </a:bodyPr>
          <a:lstStyle/>
          <a:p>
            <a:pPr algn="just">
              <a:buNone/>
            </a:pPr>
            <a:r>
              <a:rPr lang="en-US" b="1" dirty="0" smtClean="0">
                <a:solidFill>
                  <a:srgbClr val="00B0F0"/>
                </a:solidFill>
                <a:latin typeface="Arial" pitchFamily="34" charset="0"/>
                <a:cs typeface="Arial" pitchFamily="34" charset="0"/>
              </a:rPr>
              <a:t>TEXT:</a:t>
            </a:r>
            <a:br>
              <a:rPr lang="en-US" b="1" dirty="0" smtClean="0">
                <a:solidFill>
                  <a:srgbClr val="00B0F0"/>
                </a:solidFill>
                <a:latin typeface="Arial" pitchFamily="34" charset="0"/>
                <a:cs typeface="Arial" pitchFamily="34" charset="0"/>
              </a:rPr>
            </a:br>
            <a:r>
              <a:rPr lang="en-US" dirty="0" smtClean="0">
                <a:latin typeface="Arial" pitchFamily="34" charset="0"/>
                <a:cs typeface="Arial" pitchFamily="34" charset="0"/>
              </a:rPr>
              <a:t>Harriet Smith's intimacy at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was soon a settled thing. Quick and decided in her ways, Emma lost no time in inviting, encouraging, and telling her to come very often; and as their acquaintance increased, so did their satisfaction in each other. As a walking companion, Emma had very early foreseen how useful she might find her. In that respect Mrs. Weston's loss had been important. Her father never went beyond the shrubbery, where two divisions of the ground sufficed him for his long walk, or his short, as the year varied; and since Mrs. Weston's marriage her exercise had been too much confined. She had ventured once alone to </a:t>
            </a:r>
            <a:r>
              <a:rPr lang="en-US" dirty="0" err="1" smtClean="0">
                <a:latin typeface="Arial" pitchFamily="34" charset="0"/>
                <a:cs typeface="Arial" pitchFamily="34" charset="0"/>
              </a:rPr>
              <a:t>Randalls</a:t>
            </a:r>
            <a:r>
              <a:rPr lang="en-US" dirty="0" smtClean="0">
                <a:latin typeface="Arial" pitchFamily="34" charset="0"/>
                <a:cs typeface="Arial" pitchFamily="34" charset="0"/>
              </a:rPr>
              <a:t>, but it was not pleasant; and a Harriet Smith, therefore, one whom she could summon at any time to a walk, would be a valuable addition to her privileges. But in every respect, as she saw more of her, she approved her, and was confirmed in all her kind designs.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VOLUME 1, CHAPTER 4</a:t>
            </a:r>
            <a:endParaRPr lang="en-US" sz="2800" b="1" dirty="0"/>
          </a:p>
        </p:txBody>
      </p:sp>
      <p:sp>
        <p:nvSpPr>
          <p:cNvPr id="3" name="Content Placeholder 2"/>
          <p:cNvSpPr>
            <a:spLocks noGrp="1"/>
          </p:cNvSpPr>
          <p:nvPr>
            <p:ph idx="1"/>
          </p:nvPr>
        </p:nvSpPr>
        <p:spPr>
          <a:xfrm>
            <a:off x="228600" y="1600200"/>
            <a:ext cx="6629400" cy="4525963"/>
          </a:xfrm>
        </p:spPr>
        <p:txBody>
          <a:bodyPr>
            <a:normAutofit/>
          </a:bodyPr>
          <a:lstStyle/>
          <a:p>
            <a:pPr algn="just"/>
            <a:r>
              <a:rPr lang="en-US" sz="1800" dirty="0" smtClean="0">
                <a:latin typeface="Arial" pitchFamily="34" charset="0"/>
                <a:cs typeface="Arial" pitchFamily="34" charset="0"/>
              </a:rPr>
              <a:t>Emma introduces Harriet Smith into her social circle.</a:t>
            </a:r>
          </a:p>
          <a:p>
            <a:pPr algn="just"/>
            <a:r>
              <a:rPr lang="en-US" sz="1800" dirty="0" smtClean="0">
                <a:latin typeface="Arial" pitchFamily="34" charset="0"/>
                <a:cs typeface="Arial" pitchFamily="34" charset="0"/>
              </a:rPr>
              <a:t>Harriet serves the role of a companion to replace Mrs. Weston.</a:t>
            </a:r>
          </a:p>
          <a:p>
            <a:pPr algn="just"/>
            <a:r>
              <a:rPr lang="en-US" sz="1800" dirty="0" smtClean="0">
                <a:latin typeface="Arial" pitchFamily="34" charset="0"/>
                <a:cs typeface="Arial" pitchFamily="34" charset="0"/>
              </a:rPr>
              <a:t>Harriet can tell Emma little about her parents, for Mrs. Goddard has told her little. </a:t>
            </a:r>
          </a:p>
          <a:p>
            <a:pPr algn="just"/>
            <a:r>
              <a:rPr lang="en-US" sz="1800" dirty="0" smtClean="0">
                <a:latin typeface="Arial" pitchFamily="34" charset="0"/>
                <a:cs typeface="Arial" pitchFamily="34" charset="0"/>
              </a:rPr>
              <a:t>Emma begins to realize that among the Martins there is a son who has a romantic interest in Harriet. </a:t>
            </a:r>
          </a:p>
          <a:p>
            <a:pPr algn="just"/>
            <a:r>
              <a:rPr lang="en-US" sz="1800" dirty="0" smtClean="0">
                <a:latin typeface="Arial" pitchFamily="34" charset="0"/>
                <a:cs typeface="Arial" pitchFamily="34" charset="0"/>
              </a:rPr>
              <a:t>Now Emma enquires Harriet about Mr. Martin, she attempts to belittle him as uneducated, not handsome, and too young to marry. After Emma briefly meets Mr. Martin, she tells Harriet outright that he is remarkably plain and clownish. She tells Harriet to compare him to better men such as Mr. Weston or Mr. Elton. Emma decides that Mr. Elton would suit Harriet, for he did not have low connections but did not have a family who would object to Harriet's doubtful birth. </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Points to Ponder: Vol.1, Chapter 4</a:t>
            </a:r>
            <a:endParaRPr lang="en-US" sz="2800" b="1" dirty="0"/>
          </a:p>
        </p:txBody>
      </p:sp>
      <p:sp>
        <p:nvSpPr>
          <p:cNvPr id="3" name="Content Placeholder 2"/>
          <p:cNvSpPr>
            <a:spLocks noGrp="1"/>
          </p:cNvSpPr>
          <p:nvPr>
            <p:ph idx="1"/>
          </p:nvPr>
        </p:nvSpPr>
        <p:spPr>
          <a:xfrm>
            <a:off x="457200" y="1600200"/>
            <a:ext cx="6477000" cy="4525963"/>
          </a:xfrm>
        </p:spPr>
        <p:txBody>
          <a:bodyPr>
            <a:noAutofit/>
          </a:bodyPr>
          <a:lstStyle/>
          <a:p>
            <a:pPr algn="just"/>
            <a:r>
              <a:rPr lang="en-US" sz="1600" b="1" dirty="0" smtClean="0">
                <a:solidFill>
                  <a:srgbClr val="00B0F0"/>
                </a:solidFill>
                <a:latin typeface="Arial" pitchFamily="34" charset="0"/>
                <a:cs typeface="Arial" pitchFamily="34" charset="0"/>
              </a:rPr>
              <a:t>Emma’s role as a godmother:</a:t>
            </a:r>
          </a:p>
          <a:p>
            <a:pPr algn="just"/>
            <a:r>
              <a:rPr lang="en-US" sz="1600" dirty="0" smtClean="0">
                <a:latin typeface="Arial" pitchFamily="34" charset="0"/>
                <a:cs typeface="Arial" pitchFamily="34" charset="0"/>
              </a:rPr>
              <a:t>Harriet is impressionable and naïve, and she completely relies upon Emma. </a:t>
            </a:r>
          </a:p>
          <a:p>
            <a:pPr algn="just"/>
            <a:r>
              <a:rPr lang="en-US" sz="1600" dirty="0" smtClean="0">
                <a:latin typeface="Arial" pitchFamily="34" charset="0"/>
                <a:cs typeface="Arial" pitchFamily="34" charset="0"/>
              </a:rPr>
              <a:t>Harriet Smith reveals herself to be the perfect case for Emma, her so called godmother.</a:t>
            </a:r>
          </a:p>
          <a:p>
            <a:pPr algn="just"/>
            <a:r>
              <a:rPr lang="en-US" sz="1600" b="1" dirty="0" smtClean="0">
                <a:solidFill>
                  <a:srgbClr val="00B0F0"/>
                </a:solidFill>
                <a:latin typeface="Arial" pitchFamily="34" charset="0"/>
                <a:cs typeface="Arial" pitchFamily="34" charset="0"/>
              </a:rPr>
              <a:t>The juxtaposition in the roles of Harriet and Mrs. Weston:</a:t>
            </a:r>
          </a:p>
          <a:p>
            <a:pPr algn="just"/>
            <a:r>
              <a:rPr lang="en-US" sz="1600" dirty="0" smtClean="0">
                <a:latin typeface="Arial" pitchFamily="34" charset="0"/>
                <a:cs typeface="Arial" pitchFamily="34" charset="0"/>
              </a:rPr>
              <a:t>Harriet replaces Mrs. Weston as a companion, but unlike Mrs. Weston, she will not criticize Emma or attempt to improve her. She is rather so impressionable that she would try to imitate </a:t>
            </a:r>
            <a:r>
              <a:rPr lang="en-US" sz="1600" dirty="0" err="1" smtClean="0">
                <a:latin typeface="Arial" pitchFamily="34" charset="0"/>
                <a:cs typeface="Arial" pitchFamily="34" charset="0"/>
              </a:rPr>
              <a:t>emma</a:t>
            </a:r>
            <a:r>
              <a:rPr lang="en-US" sz="1600" dirty="0" smtClean="0">
                <a:latin typeface="Arial" pitchFamily="34" charset="0"/>
                <a:cs typeface="Arial" pitchFamily="34" charset="0"/>
              </a:rPr>
              <a:t>, and would try to flatter her. </a:t>
            </a:r>
          </a:p>
          <a:p>
            <a:pPr algn="just"/>
            <a:r>
              <a:rPr lang="en-US" sz="1600" dirty="0" smtClean="0">
                <a:latin typeface="Arial" pitchFamily="34" charset="0"/>
                <a:cs typeface="Arial" pitchFamily="34" charset="0"/>
              </a:rPr>
              <a:t>Emma chooses Harriet as a friend precisely because of her difference from Mrs. Weston. Since she cannot replace Mrs. Weston, she decides to find a different sort of relationship. Instead of finding another teacher, Emma finds a student this time.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Points to Ponder: Vol.1, Chapter 4</a:t>
            </a:r>
            <a:endParaRPr lang="en-US" sz="2800" b="1" dirty="0"/>
          </a:p>
        </p:txBody>
      </p:sp>
      <p:sp>
        <p:nvSpPr>
          <p:cNvPr id="3" name="Content Placeholder 2"/>
          <p:cNvSpPr>
            <a:spLocks noGrp="1"/>
          </p:cNvSpPr>
          <p:nvPr>
            <p:ph idx="1"/>
          </p:nvPr>
        </p:nvSpPr>
        <p:spPr>
          <a:xfrm>
            <a:off x="457200" y="1600200"/>
            <a:ext cx="6781800" cy="4525963"/>
          </a:xfrm>
        </p:spPr>
        <p:txBody>
          <a:bodyPr>
            <a:normAutofit fontScale="85000" lnSpcReduction="20000"/>
          </a:bodyPr>
          <a:lstStyle/>
          <a:p>
            <a:pPr algn="just">
              <a:buNone/>
            </a:pPr>
            <a:r>
              <a:rPr lang="en-US" sz="2000" b="1" dirty="0" smtClean="0">
                <a:solidFill>
                  <a:srgbClr val="00B0F0"/>
                </a:solidFill>
                <a:latin typeface="Arial" pitchFamily="34" charset="0"/>
                <a:cs typeface="Arial" pitchFamily="34" charset="0"/>
              </a:rPr>
              <a:t>Theme of Manners and Mannerism:</a:t>
            </a:r>
          </a:p>
          <a:p>
            <a:pPr algn="just"/>
            <a:r>
              <a:rPr lang="en-US" sz="2000" dirty="0" smtClean="0">
                <a:latin typeface="Arial" pitchFamily="34" charset="0"/>
                <a:cs typeface="Arial" pitchFamily="34" charset="0"/>
              </a:rPr>
              <a:t>Manners are needed for social approval</a:t>
            </a:r>
          </a:p>
          <a:p>
            <a:pPr algn="just"/>
            <a:r>
              <a:rPr lang="en-US" sz="2000" dirty="0" smtClean="0">
                <a:latin typeface="Arial" pitchFamily="34" charset="0"/>
                <a:cs typeface="Arial" pitchFamily="34" charset="0"/>
              </a:rPr>
              <a:t>Upward social mobility is not possible without adopting the manners of that class.</a:t>
            </a:r>
          </a:p>
          <a:p>
            <a:pPr algn="just"/>
            <a:r>
              <a:rPr lang="en-US" sz="2000" dirty="0" smtClean="0">
                <a:latin typeface="Arial" pitchFamily="34" charset="0"/>
                <a:cs typeface="Arial" pitchFamily="34" charset="0"/>
              </a:rPr>
              <a:t>The reason that Emma gives to dissuade Harriet Smith from a romance with Robert Martin is significant. He lacks proper manners, with his "awkward look," "abrupt manner" and "uncouthness of a voice." She does this through contrast: Robert Martin lacks what Mr. Knightly or Mr. Weston or Mr. Elton have. But for Emma, 'manners' actually mean status. She disapproves of Robert Martin before she has even met him and only knows that he is a farmer. </a:t>
            </a:r>
          </a:p>
          <a:p>
            <a:pPr algn="just"/>
            <a:endParaRPr lang="en-US" sz="2000" dirty="0" smtClean="0">
              <a:latin typeface="Arial" pitchFamily="34" charset="0"/>
              <a:cs typeface="Arial" pitchFamily="34" charset="0"/>
            </a:endParaRPr>
          </a:p>
          <a:p>
            <a:pPr algn="just"/>
            <a:r>
              <a:rPr lang="en-US" sz="2000" dirty="0" smtClean="0">
                <a:latin typeface="Arial" pitchFamily="34" charset="0"/>
                <a:cs typeface="Arial" pitchFamily="34" charset="0"/>
              </a:rPr>
              <a:t>This also reinforces the theme of relationship between status and manners. She claims that Mr. Knightly and Mr. Elton have manners that befit their social situation. Each place in society has manners that are proper to it. Behavior that might be acceptable to a woman such as Emma might not be appropriate for a woman such as Harriet Smith or vice- versa. </a:t>
            </a:r>
          </a:p>
          <a:p>
            <a:pPr algn="just"/>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Points to Ponder: Vol.1, Chapters 3 and 4 so far</a:t>
            </a:r>
            <a:endParaRPr lang="en-SG" sz="2800" dirty="0"/>
          </a:p>
        </p:txBody>
      </p:sp>
      <p:sp>
        <p:nvSpPr>
          <p:cNvPr id="3" name="Content Placeholder 2"/>
          <p:cNvSpPr>
            <a:spLocks noGrp="1"/>
          </p:cNvSpPr>
          <p:nvPr>
            <p:ph idx="1"/>
          </p:nvPr>
        </p:nvSpPr>
        <p:spPr>
          <a:xfrm>
            <a:off x="0" y="762000"/>
            <a:ext cx="7086600" cy="5364163"/>
          </a:xfrm>
        </p:spPr>
        <p:txBody>
          <a:bodyPr>
            <a:normAutofit/>
          </a:bodyPr>
          <a:lstStyle/>
          <a:p>
            <a:pPr algn="just"/>
            <a:r>
              <a:rPr lang="en-SG" sz="1800" b="1" dirty="0" smtClean="0">
                <a:solidFill>
                  <a:srgbClr val="00B0F0"/>
                </a:solidFill>
                <a:latin typeface="Arial" pitchFamily="34" charset="0"/>
                <a:cs typeface="Arial" pitchFamily="34" charset="0"/>
              </a:rPr>
              <a:t>Jane Austen and her Times: Emma and her times</a:t>
            </a:r>
          </a:p>
          <a:p>
            <a:pPr algn="just"/>
            <a:r>
              <a:rPr lang="en-SG" sz="1800" dirty="0" smtClean="0">
                <a:latin typeface="Arial" pitchFamily="34" charset="0"/>
                <a:cs typeface="Arial" pitchFamily="34" charset="0"/>
              </a:rPr>
              <a:t>Emma, like others around her, obviously believes in the propriety of social stratification and exemplifies it when she leads the believing Harriet to compare Robert Martin with the other </a:t>
            </a:r>
            <a:r>
              <a:rPr lang="en-SG" sz="1800" i="1" dirty="0" smtClean="0">
                <a:latin typeface="Arial" pitchFamily="34" charset="0"/>
                <a:cs typeface="Arial" pitchFamily="34" charset="0"/>
              </a:rPr>
              <a:t>gentlemen. </a:t>
            </a:r>
            <a:r>
              <a:rPr lang="en-SG" sz="1800" dirty="0" smtClean="0">
                <a:latin typeface="Arial" pitchFamily="34" charset="0"/>
                <a:cs typeface="Arial" pitchFamily="34" charset="0"/>
              </a:rPr>
              <a:t>However, it is worth remembering that when Emma says, "The yeomanry are precisely the order of people with whom I feel I can have nothing to do," she is not being snobbish in the modern sense. Though it may not be admirable by today's standards, her social conscience is that of the eighteenth century; and it is significant that her very next remarks, coming without pause, are these: "A degree or two lower and a creditable appearance might interest me; I might hope to be useful to their families in some way or other. But a farmer can need none of my help, and is therefore in one sense as much above my notice as in every other he is below it." In light of the world around her, Emma's only serious mistake, socially and humanly speaking, is in letting her </a:t>
            </a:r>
            <a:r>
              <a:rPr lang="en-SG" sz="1800" dirty="0" err="1" smtClean="0">
                <a:latin typeface="Arial" pitchFamily="34" charset="0"/>
                <a:cs typeface="Arial" pitchFamily="34" charset="0"/>
              </a:rPr>
              <a:t>willful</a:t>
            </a:r>
            <a:r>
              <a:rPr lang="en-SG" sz="1800" dirty="0" smtClean="0">
                <a:latin typeface="Arial" pitchFamily="34" charset="0"/>
                <a:cs typeface="Arial" pitchFamily="34" charset="0"/>
              </a:rPr>
              <a:t> wish and imagination convince her that Harriet, who is so pretty and amiable, must come from gentility.</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VOLUME 1, CHAPTER 5</a:t>
            </a:r>
            <a:endParaRPr lang="en-US" sz="2800" b="1" dirty="0"/>
          </a:p>
        </p:txBody>
      </p:sp>
      <p:sp>
        <p:nvSpPr>
          <p:cNvPr id="3" name="Content Placeholder 2"/>
          <p:cNvSpPr>
            <a:spLocks noGrp="1"/>
          </p:cNvSpPr>
          <p:nvPr>
            <p:ph idx="1"/>
          </p:nvPr>
        </p:nvSpPr>
        <p:spPr>
          <a:xfrm>
            <a:off x="152400" y="609600"/>
            <a:ext cx="6934200" cy="6248399"/>
          </a:xfrm>
        </p:spPr>
        <p:txBody>
          <a:bodyPr>
            <a:noAutofit/>
          </a:bodyPr>
          <a:lstStyle/>
          <a:p>
            <a:pPr algn="just"/>
            <a:r>
              <a:rPr lang="en-SG" sz="1600" dirty="0" smtClean="0">
                <a:latin typeface="Arial" pitchFamily="34" charset="0"/>
                <a:cs typeface="Arial" pitchFamily="34" charset="0"/>
              </a:rPr>
              <a:t>George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and Mrs. Weston have a discussion, almost an argument, about Emma's relation with Harriet. He </a:t>
            </a:r>
            <a:r>
              <a:rPr lang="en-US" sz="1600" dirty="0" smtClean="0">
                <a:latin typeface="Arial" pitchFamily="34" charset="0"/>
                <a:cs typeface="Arial" pitchFamily="34" charset="0"/>
              </a:rPr>
              <a:t>discusses with Mrs. Weston how he disapproves of Emma's friendship with Harriet Smith. Mrs. Weston believes that it will be good for both of their education. But, </a:t>
            </a:r>
            <a:r>
              <a:rPr lang="en-SG" sz="1600" dirty="0" smtClean="0">
                <a:latin typeface="Arial" pitchFamily="34" charset="0"/>
                <a:cs typeface="Arial" pitchFamily="34" charset="0"/>
              </a:rPr>
              <a:t>George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is convinced that nothing good can come of it for either party. </a:t>
            </a:r>
            <a:endParaRPr lang="en-US" sz="1600" dirty="0" smtClean="0">
              <a:latin typeface="Arial" pitchFamily="34" charset="0"/>
              <a:cs typeface="Arial" pitchFamily="34" charset="0"/>
            </a:endParaRPr>
          </a:p>
          <a:p>
            <a:pPr algn="just"/>
            <a:r>
              <a:rPr lang="en-SG" sz="1600" dirty="0" smtClean="0">
                <a:latin typeface="Arial" pitchFamily="34" charset="0"/>
                <a:cs typeface="Arial" pitchFamily="34" charset="0"/>
              </a:rPr>
              <a:t>When Mrs. Weston says it will lead to Emma's reading more, his short reply is that "Emma has been meaning to read more ever since she was twelve years old" and that she will never subject "the fancy to the understanding." </a:t>
            </a:r>
            <a:r>
              <a:rPr lang="en-US" sz="1600" dirty="0" smtClean="0">
                <a:latin typeface="Arial" pitchFamily="34" charset="0"/>
                <a:cs typeface="Arial" pitchFamily="34" charset="0"/>
              </a:rPr>
              <a:t>Mr. Knightly also claims that Harriet will do nothing to stimulate Emma intellectually and will do nothing but flatter her. Mr. Knightly tells Mrs. Weston that her job as a governess prepared her well to be a wife, for it trained her to submit her own will. </a:t>
            </a:r>
          </a:p>
          <a:p>
            <a:pPr algn="just"/>
            <a:r>
              <a:rPr lang="en-SG" sz="1600" dirty="0" smtClean="0">
                <a:latin typeface="Arial" pitchFamily="34" charset="0"/>
                <a:cs typeface="Arial" pitchFamily="34" charset="0"/>
              </a:rPr>
              <a:t>After he refers ironically to "Emma's genius for foretelling and guessing," Mrs. Weston shifts the talk to Emma's beauty, eliciting from him the statement that "I love to look at her”.</a:t>
            </a:r>
          </a:p>
          <a:p>
            <a:pPr algn="just"/>
            <a:r>
              <a:rPr lang="en-SG" sz="1600" dirty="0" smtClean="0">
                <a:latin typeface="Arial" pitchFamily="34" charset="0"/>
                <a:cs typeface="Arial" pitchFamily="34" charset="0"/>
              </a:rPr>
              <a:t>Mrs. Weston can see no flaw in Emma and requests and advises George not to make an issue of the friendship between Emma and Harriet. George agrees and, in wondering what will become of Emma, recalls, "She always declares she will never marry.“ However, Mrs. Weston's reply is a vague one in response to this. </a:t>
            </a:r>
          </a:p>
          <a:p>
            <a:pPr algn="just"/>
            <a:r>
              <a:rPr lang="en-SG" sz="1600" dirty="0" smtClean="0">
                <a:latin typeface="Arial" pitchFamily="34" charset="0"/>
                <a:cs typeface="Arial" pitchFamily="34" charset="0"/>
              </a:rPr>
              <a:t>The chapter ends on this note.</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b="1" dirty="0" smtClean="0"/>
              <a:t>Points to Ponder: Vol.1, Chapter 5</a:t>
            </a:r>
            <a:endParaRPr lang="en-US" sz="2800" b="1" dirty="0"/>
          </a:p>
        </p:txBody>
      </p:sp>
      <p:sp>
        <p:nvSpPr>
          <p:cNvPr id="3" name="Content Placeholder 2"/>
          <p:cNvSpPr>
            <a:spLocks noGrp="1"/>
          </p:cNvSpPr>
          <p:nvPr>
            <p:ph idx="1"/>
          </p:nvPr>
        </p:nvSpPr>
        <p:spPr>
          <a:xfrm>
            <a:off x="0" y="457200"/>
            <a:ext cx="7391400" cy="6400800"/>
          </a:xfrm>
        </p:spPr>
        <p:txBody>
          <a:bodyPr>
            <a:noAutofit/>
          </a:bodyPr>
          <a:lstStyle/>
          <a:p>
            <a:pPr algn="just"/>
            <a:r>
              <a:rPr lang="en-US" sz="1600" dirty="0" smtClean="0">
                <a:latin typeface="Arial" pitchFamily="34" charset="0"/>
                <a:cs typeface="Arial" pitchFamily="34" charset="0"/>
              </a:rPr>
              <a:t>Mr. Knightly serves as the voice of the writer in the novel.</a:t>
            </a:r>
          </a:p>
          <a:p>
            <a:pPr algn="just"/>
            <a:r>
              <a:rPr lang="en-US" sz="1600" dirty="0" smtClean="0">
                <a:latin typeface="Arial" pitchFamily="34" charset="0"/>
                <a:cs typeface="Arial" pitchFamily="34" charset="0"/>
              </a:rPr>
              <a:t>He represents the author's views on each character. </a:t>
            </a:r>
          </a:p>
          <a:p>
            <a:pPr algn="just"/>
            <a:r>
              <a:rPr lang="en-US" sz="1600" dirty="0" smtClean="0">
                <a:latin typeface="Arial" pitchFamily="34" charset="0"/>
                <a:cs typeface="Arial" pitchFamily="34" charset="0"/>
              </a:rPr>
              <a:t>In this chapter he serves to point out Emma's flaws. In fact through out the novel we will see him doing the same job.</a:t>
            </a:r>
          </a:p>
          <a:p>
            <a:pPr algn="just"/>
            <a:r>
              <a:rPr lang="en-US" sz="1600" b="1" dirty="0" smtClean="0">
                <a:solidFill>
                  <a:srgbClr val="00B0F0"/>
                </a:solidFill>
                <a:latin typeface="Arial" pitchFamily="34" charset="0"/>
                <a:cs typeface="Arial" pitchFamily="34" charset="0"/>
              </a:rPr>
              <a:t>Fore- shadowing of future relationships + The Theme of Social Class Distinction:</a:t>
            </a:r>
          </a:p>
          <a:p>
            <a:pPr algn="just"/>
            <a:r>
              <a:rPr lang="en-US" sz="1600" dirty="0" smtClean="0">
                <a:latin typeface="Arial" pitchFamily="34" charset="0"/>
                <a:cs typeface="Arial" pitchFamily="34" charset="0"/>
              </a:rPr>
              <a:t>Mr. Knightly is greatly concerned with Emma's behavior, and this interest seems more than just casual and friendly. </a:t>
            </a:r>
          </a:p>
          <a:p>
            <a:pPr algn="just"/>
            <a:r>
              <a:rPr lang="en-US" sz="1600" dirty="0" smtClean="0">
                <a:latin typeface="Arial" pitchFamily="34" charset="0"/>
                <a:cs typeface="Arial" pitchFamily="34" charset="0"/>
              </a:rPr>
              <a:t>Therefore when Mr. Knightly tells Mrs. Weston and Emma that Harriet Smith is not an appropriate friend for Emma.</a:t>
            </a:r>
          </a:p>
          <a:p>
            <a:pPr algn="just"/>
            <a:r>
              <a:rPr lang="en-US" sz="1600" dirty="0" smtClean="0">
                <a:latin typeface="Arial" pitchFamily="34" charset="0"/>
                <a:cs typeface="Arial" pitchFamily="34" charset="0"/>
              </a:rPr>
              <a:t>The harm in the friendship is that Harriet will flatter Emma and would stimulate her worst qualities, while Emma will teach Harriet to be so refined that she will not fit among her true social equals. </a:t>
            </a:r>
          </a:p>
          <a:p>
            <a:pPr algn="just"/>
            <a:r>
              <a:rPr lang="en-US" sz="1600" dirty="0" smtClean="0">
                <a:latin typeface="Arial" pitchFamily="34" charset="0"/>
                <a:cs typeface="Arial" pitchFamily="34" charset="0"/>
              </a:rPr>
              <a:t>Again, status becomes important. </a:t>
            </a:r>
          </a:p>
          <a:p>
            <a:pPr algn="just"/>
            <a:r>
              <a:rPr lang="en-US" sz="1600" dirty="0" smtClean="0">
                <a:latin typeface="Arial" pitchFamily="34" charset="0"/>
                <a:cs typeface="Arial" pitchFamily="34" charset="0"/>
              </a:rPr>
              <a:t>Friendship with the woman at the center of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society will only confuse the young girl Harriet, and she should consider this factor in the light of her </a:t>
            </a:r>
            <a:r>
              <a:rPr lang="en-US" sz="1600" dirty="0" err="1" smtClean="0">
                <a:latin typeface="Arial" pitchFamily="34" charset="0"/>
                <a:cs typeface="Arial" pitchFamily="34" charset="0"/>
              </a:rPr>
              <a:t>her</a:t>
            </a:r>
            <a:r>
              <a:rPr lang="en-US" sz="1600" dirty="0" smtClean="0">
                <a:latin typeface="Arial" pitchFamily="34" charset="0"/>
                <a:cs typeface="Arial" pitchFamily="34" charset="0"/>
              </a:rPr>
              <a:t> suspicious birth and upbringing. </a:t>
            </a:r>
          </a:p>
          <a:p>
            <a:pPr algn="just"/>
            <a:r>
              <a:rPr lang="en-US" sz="1600" dirty="0" smtClean="0">
                <a:latin typeface="Arial" pitchFamily="34" charset="0"/>
                <a:cs typeface="Arial" pitchFamily="34" charset="0"/>
              </a:rPr>
              <a:t>Mr. Knightly makes an important comment to Emma about how she prepared Mrs. Weston for marriage by making Mrs. Weston submit to Emma's wishes. This highlights the role of a wife in marriage as completely subservient to the husband, and indicates how exceptional Emma is in her circumstances. </a:t>
            </a:r>
          </a:p>
          <a:p>
            <a:pPr algn="just"/>
            <a:r>
              <a:rPr lang="en-US" sz="1600" dirty="0" smtClean="0">
                <a:latin typeface="Arial" pitchFamily="34" charset="0"/>
                <a:cs typeface="Arial" pitchFamily="34" charset="0"/>
              </a:rPr>
              <a:t>Emma, because of her fortune and status, has the different degree of power. </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Points to Ponder: Vol.1, Chapter 5</a:t>
            </a:r>
            <a:endParaRPr lang="en-SG" sz="2800" dirty="0"/>
          </a:p>
        </p:txBody>
      </p:sp>
      <p:sp>
        <p:nvSpPr>
          <p:cNvPr id="3" name="Content Placeholder 2"/>
          <p:cNvSpPr>
            <a:spLocks noGrp="1"/>
          </p:cNvSpPr>
          <p:nvPr>
            <p:ph idx="1"/>
          </p:nvPr>
        </p:nvSpPr>
        <p:spPr>
          <a:xfrm>
            <a:off x="0" y="914400"/>
            <a:ext cx="6858000" cy="5211763"/>
          </a:xfrm>
        </p:spPr>
        <p:txBody>
          <a:bodyPr>
            <a:normAutofit fontScale="92500" lnSpcReduction="10000"/>
          </a:bodyPr>
          <a:lstStyle/>
          <a:p>
            <a:pPr algn="just">
              <a:buNone/>
            </a:pPr>
            <a:r>
              <a:rPr lang="en-SG" sz="1800" b="1" dirty="0" smtClean="0">
                <a:solidFill>
                  <a:srgbClr val="00B0F0"/>
                </a:solidFill>
                <a:latin typeface="Arial" pitchFamily="34" charset="0"/>
                <a:cs typeface="Arial" pitchFamily="34" charset="0"/>
              </a:rPr>
              <a:t>Character of Mr. </a:t>
            </a:r>
            <a:r>
              <a:rPr lang="en-SG" sz="1800" b="1" dirty="0" err="1" smtClean="0">
                <a:solidFill>
                  <a:srgbClr val="00B0F0"/>
                </a:solidFill>
                <a:latin typeface="Arial" pitchFamily="34" charset="0"/>
                <a:cs typeface="Arial" pitchFamily="34" charset="0"/>
              </a:rPr>
              <a:t>Knightley</a:t>
            </a:r>
            <a:r>
              <a:rPr lang="en-SG" sz="1800" b="1" dirty="0" smtClean="0">
                <a:solidFill>
                  <a:srgbClr val="00B0F0"/>
                </a:solidFill>
                <a:latin typeface="Arial" pitchFamily="34" charset="0"/>
                <a:cs typeface="Arial" pitchFamily="34" charset="0"/>
              </a:rPr>
              <a:t>:</a:t>
            </a:r>
          </a:p>
          <a:p>
            <a:pPr algn="just"/>
            <a:r>
              <a:rPr lang="en-SG" sz="1800" dirty="0" smtClean="0">
                <a:latin typeface="Arial" pitchFamily="34" charset="0"/>
                <a:cs typeface="Arial" pitchFamily="34" charset="0"/>
              </a:rPr>
              <a:t>A realist</a:t>
            </a:r>
          </a:p>
          <a:p>
            <a:pPr algn="just"/>
            <a:r>
              <a:rPr lang="en-SG" sz="1800" dirty="0" smtClean="0">
                <a:latin typeface="Arial" pitchFamily="34" charset="0"/>
                <a:cs typeface="Arial" pitchFamily="34" charset="0"/>
              </a:rPr>
              <a:t>A man of understanding </a:t>
            </a:r>
          </a:p>
          <a:p>
            <a:pPr algn="just"/>
            <a:r>
              <a:rPr lang="en-SG" sz="1800" dirty="0" smtClean="0">
                <a:latin typeface="Arial" pitchFamily="34" charset="0"/>
                <a:cs typeface="Arial" pitchFamily="34" charset="0"/>
              </a:rPr>
              <a:t>A rational person</a:t>
            </a:r>
          </a:p>
          <a:p>
            <a:pPr algn="just"/>
            <a:r>
              <a:rPr lang="en-SG" sz="1800" dirty="0" smtClean="0">
                <a:latin typeface="Arial" pitchFamily="34" charset="0"/>
                <a:cs typeface="Arial" pitchFamily="34" charset="0"/>
              </a:rPr>
              <a:t>A mature man</a:t>
            </a:r>
          </a:p>
          <a:p>
            <a:pPr algn="just"/>
            <a:r>
              <a:rPr lang="en-SG" sz="1800" dirty="0" smtClean="0">
                <a:latin typeface="Arial" pitchFamily="34" charset="0"/>
                <a:cs typeface="Arial" pitchFamily="34" charset="0"/>
              </a:rPr>
              <a:t>Very friendly</a:t>
            </a:r>
          </a:p>
          <a:p>
            <a:pPr algn="just"/>
            <a:r>
              <a:rPr lang="en-SG" sz="1800" dirty="0" smtClean="0">
                <a:latin typeface="Arial" pitchFamily="34" charset="0"/>
                <a:cs typeface="Arial" pitchFamily="34" charset="0"/>
              </a:rPr>
              <a:t>He is quite right about Emma but too amiable really to interpose. His statement about Emma's not reading books is ironical when we recall Emma's recent criticism of Robert Martin for the very same neglect. In stating his view of what a wife should be, George refers to Mrs. Weston's talent for submission of her will; and yet by the end of the chapter it is George himself who has submitted to her. </a:t>
            </a:r>
          </a:p>
          <a:p>
            <a:pPr algn="just">
              <a:buNone/>
            </a:pPr>
            <a:r>
              <a:rPr lang="en-SG" sz="1800" b="1" dirty="0" smtClean="0">
                <a:solidFill>
                  <a:srgbClr val="00B0F0"/>
                </a:solidFill>
                <a:latin typeface="Arial" pitchFamily="34" charset="0"/>
                <a:cs typeface="Arial" pitchFamily="34" charset="0"/>
              </a:rPr>
              <a:t>Character of Mrs. Weston:</a:t>
            </a:r>
          </a:p>
          <a:p>
            <a:pPr algn="just"/>
            <a:r>
              <a:rPr lang="en-SG" sz="1800" dirty="0" smtClean="0">
                <a:latin typeface="Arial" pitchFamily="34" charset="0"/>
                <a:cs typeface="Arial" pitchFamily="34" charset="0"/>
              </a:rPr>
              <a:t>Mrs. Weston has absolute innocent faith in her former ward.</a:t>
            </a:r>
          </a:p>
          <a:p>
            <a:pPr algn="just"/>
            <a:r>
              <a:rPr lang="en-SG" sz="1800" dirty="0" smtClean="0">
                <a:latin typeface="Arial" pitchFamily="34" charset="0"/>
                <a:cs typeface="Arial" pitchFamily="34" charset="0"/>
              </a:rPr>
              <a:t>She, in this chapter, helps to explain why Emma is as she is. </a:t>
            </a:r>
          </a:p>
          <a:p>
            <a:pPr algn="just"/>
            <a:r>
              <a:rPr lang="en-SG" sz="1800" dirty="0" smtClean="0">
                <a:latin typeface="Arial" pitchFamily="34" charset="0"/>
                <a:cs typeface="Arial" pitchFamily="34" charset="0"/>
              </a:rPr>
              <a:t>Her hinted wishes that they at </a:t>
            </a:r>
            <a:r>
              <a:rPr lang="en-SG" sz="1800" dirty="0" err="1" smtClean="0">
                <a:latin typeface="Arial" pitchFamily="34" charset="0"/>
                <a:cs typeface="Arial" pitchFamily="34" charset="0"/>
              </a:rPr>
              <a:t>Randalls</a:t>
            </a:r>
            <a:r>
              <a:rPr lang="en-SG" sz="1800" dirty="0" smtClean="0">
                <a:latin typeface="Arial" pitchFamily="34" charset="0"/>
                <a:cs typeface="Arial" pitchFamily="34" charset="0"/>
              </a:rPr>
              <a:t> have for Emma constitute the author's </a:t>
            </a:r>
            <a:r>
              <a:rPr lang="en-SG" sz="1800" dirty="0" err="1" smtClean="0">
                <a:latin typeface="Arial" pitchFamily="34" charset="0"/>
                <a:cs typeface="Arial" pitchFamily="34" charset="0"/>
              </a:rPr>
              <a:t>forshadowing</a:t>
            </a:r>
            <a:r>
              <a:rPr lang="en-SG" sz="1800" dirty="0" smtClean="0">
                <a:latin typeface="Arial" pitchFamily="34" charset="0"/>
                <a:cs typeface="Arial" pitchFamily="34" charset="0"/>
              </a:rPr>
              <a:t> for further plot complications.</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VOLUME 1, CHAPTER 6</a:t>
            </a:r>
            <a:endParaRPr lang="en-US" sz="2800" b="1" dirty="0"/>
          </a:p>
        </p:txBody>
      </p:sp>
      <p:sp>
        <p:nvSpPr>
          <p:cNvPr id="3" name="Content Placeholder 2"/>
          <p:cNvSpPr>
            <a:spLocks noGrp="1"/>
          </p:cNvSpPr>
          <p:nvPr>
            <p:ph idx="1"/>
          </p:nvPr>
        </p:nvSpPr>
        <p:spPr>
          <a:xfrm>
            <a:off x="0" y="1219200"/>
            <a:ext cx="6934200" cy="5410200"/>
          </a:xfrm>
        </p:spPr>
        <p:txBody>
          <a:bodyPr>
            <a:noAutofit/>
          </a:bodyPr>
          <a:lstStyle/>
          <a:p>
            <a:pPr algn="just"/>
            <a:r>
              <a:rPr lang="en-US" sz="1600" dirty="0" smtClean="0">
                <a:latin typeface="Arial" pitchFamily="34" charset="0"/>
                <a:cs typeface="Arial" pitchFamily="34" charset="0"/>
              </a:rPr>
              <a:t>Emma speaks to Mr. Elton about Harriet Smith, but for every compliment he gives Harriet, Mr. Elton gives Emma the credit. </a:t>
            </a:r>
          </a:p>
          <a:p>
            <a:pPr algn="just"/>
            <a:r>
              <a:rPr lang="en-US" sz="1600" dirty="0" smtClean="0">
                <a:latin typeface="Arial" pitchFamily="34" charset="0"/>
                <a:cs typeface="Arial" pitchFamily="34" charset="0"/>
              </a:rPr>
              <a:t>Emma decides to draw a portrait of Harriet Smith for Mr. Elton, even though he seems more interested in having a picture by Emma Woodhouse than of Harriet Smith. </a:t>
            </a:r>
          </a:p>
          <a:p>
            <a:pPr algn="just"/>
            <a:r>
              <a:rPr lang="en-US" sz="1600" dirty="0" smtClean="0">
                <a:latin typeface="Arial" pitchFamily="34" charset="0"/>
                <a:cs typeface="Arial" pitchFamily="34" charset="0"/>
              </a:rPr>
              <a:t>While Emma draws Harriet, Mr. Elton fidgets behind her. </a:t>
            </a:r>
          </a:p>
          <a:p>
            <a:pPr algn="just"/>
            <a:r>
              <a:rPr lang="en-US" sz="1600" dirty="0" smtClean="0">
                <a:latin typeface="Arial" pitchFamily="34" charset="0"/>
                <a:cs typeface="Arial" pitchFamily="34" charset="0"/>
              </a:rPr>
              <a:t>When Emma completes the picture of Harriet Smith, Mr. Weston and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note how Emma has improved Harriet's appearance, giving her better features and making her taller. </a:t>
            </a:r>
          </a:p>
          <a:p>
            <a:pPr algn="just"/>
            <a:r>
              <a:rPr lang="en-SG" sz="1600" dirty="0" smtClean="0">
                <a:latin typeface="Arial" pitchFamily="34" charset="0"/>
                <a:cs typeface="Arial" pitchFamily="34" charset="0"/>
              </a:rPr>
              <a:t>When the picture is completed, others find some small faults in it; but Mr. Elton is determined to find everything in it exactly right almost to the point of perfection. When it is decided that all the portrait lacks is being framed and that that must be done in London, Mr. Elton is happy to take the responsibility.</a:t>
            </a:r>
          </a:p>
          <a:p>
            <a:pPr algn="just"/>
            <a:r>
              <a:rPr lang="en-SG" sz="1600" b="1" dirty="0" smtClean="0">
                <a:solidFill>
                  <a:srgbClr val="00B0F0"/>
                </a:solidFill>
                <a:latin typeface="Arial" pitchFamily="34" charset="0"/>
                <a:cs typeface="Arial" pitchFamily="34" charset="0"/>
              </a:rPr>
              <a:t>Theme of Self-deception</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Theme of Self-deception comes in. Emma realizes that, while doing the picture, she has been the object of many of his compliments; but she assures herself that it is merely "his gratitude on Harriet's account."</a:t>
            </a:r>
          </a:p>
          <a:p>
            <a:pPr algn="just"/>
            <a:r>
              <a:rPr lang="en-US" sz="1600" dirty="0" smtClean="0">
                <a:latin typeface="Arial" pitchFamily="34" charset="0"/>
                <a:cs typeface="Arial" pitchFamily="34" charset="0"/>
              </a:rPr>
              <a:t>Anyhow, Mr. Elton takes the picture to London so that it can be framed. </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Points to Ponder: Vol.1, Chapter 6</a:t>
            </a:r>
            <a:endParaRPr lang="en-US" sz="2800" b="1" dirty="0"/>
          </a:p>
        </p:txBody>
      </p:sp>
      <p:sp>
        <p:nvSpPr>
          <p:cNvPr id="3" name="Content Placeholder 2"/>
          <p:cNvSpPr>
            <a:spLocks noGrp="1"/>
          </p:cNvSpPr>
          <p:nvPr>
            <p:ph idx="1"/>
          </p:nvPr>
        </p:nvSpPr>
        <p:spPr>
          <a:xfrm>
            <a:off x="457200" y="1600200"/>
            <a:ext cx="6324600" cy="4525963"/>
          </a:xfrm>
        </p:spPr>
        <p:txBody>
          <a:bodyPr>
            <a:normAutofit/>
          </a:bodyPr>
          <a:lstStyle/>
          <a:p>
            <a:pPr algn="just"/>
            <a:r>
              <a:rPr lang="en-US" sz="1800" b="1" dirty="0" smtClean="0">
                <a:solidFill>
                  <a:srgbClr val="00B0F0"/>
                </a:solidFill>
                <a:latin typeface="Arial" pitchFamily="34" charset="0"/>
                <a:cs typeface="Arial" pitchFamily="34" charset="0"/>
              </a:rPr>
              <a:t>Situational Irony:</a:t>
            </a:r>
          </a:p>
          <a:p>
            <a:pPr algn="just"/>
            <a:r>
              <a:rPr lang="en-US" sz="1800" dirty="0" smtClean="0">
                <a:latin typeface="Arial" pitchFamily="34" charset="0"/>
                <a:cs typeface="Arial" pitchFamily="34" charset="0"/>
              </a:rPr>
              <a:t>Harriet Smith is interested in Mr. Elton, but Mr. Elton is interested in Emma, the woman who is attempting to set up the two.</a:t>
            </a:r>
          </a:p>
          <a:p>
            <a:pPr algn="just"/>
            <a:r>
              <a:rPr lang="en-US" sz="1800" dirty="0" smtClean="0">
                <a:latin typeface="Arial" pitchFamily="34" charset="0"/>
                <a:cs typeface="Arial" pitchFamily="34" charset="0"/>
              </a:rPr>
              <a:t>It also creates a number of ambiguities. Mr. Elton gladly accepts the portrait, but is not clear whether or not he cherishes it for the subject (Harriet) or the artist (Emma). </a:t>
            </a:r>
          </a:p>
          <a:p>
            <a:pPr algn="just"/>
            <a:r>
              <a:rPr lang="en-US" sz="1800" dirty="0" smtClean="0">
                <a:latin typeface="Arial" pitchFamily="34" charset="0"/>
                <a:cs typeface="Arial" pitchFamily="34" charset="0"/>
              </a:rPr>
              <a:t>Certain qualities in both Emma and Harriet Smith allow this delusion to continue. Emma has idealized both Harriet and Mr. Elton in her attempts to play matchmaker.</a:t>
            </a:r>
          </a:p>
          <a:p>
            <a:pPr algn="just"/>
            <a:r>
              <a:rPr lang="en-US" sz="1800" dirty="0" smtClean="0">
                <a:latin typeface="Arial" pitchFamily="34" charset="0"/>
                <a:cs typeface="Arial" pitchFamily="34" charset="0"/>
              </a:rPr>
              <a:t>She cannot presume that her plans would ever go wrong.</a:t>
            </a:r>
          </a:p>
          <a:p>
            <a:pPr algn="just"/>
            <a:r>
              <a:rPr lang="en-US" sz="1800" dirty="0" smtClean="0">
                <a:latin typeface="Arial" pitchFamily="34" charset="0"/>
                <a:cs typeface="Arial" pitchFamily="34" charset="0"/>
              </a:rPr>
              <a:t>Harriet, on the other hand, relies on Emma so much; and is so trusting that she cannot see the signals that Mr. Elton gives. So, there is a lot of confusion on the part of all the three persons involved.</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Points to Ponder: Vol.1, Chapter 6</a:t>
            </a:r>
            <a:endParaRPr lang="en-US" sz="2800" b="1" dirty="0"/>
          </a:p>
        </p:txBody>
      </p:sp>
      <p:sp>
        <p:nvSpPr>
          <p:cNvPr id="3" name="Content Placeholder 2"/>
          <p:cNvSpPr>
            <a:spLocks noGrp="1"/>
          </p:cNvSpPr>
          <p:nvPr>
            <p:ph idx="1"/>
          </p:nvPr>
        </p:nvSpPr>
        <p:spPr>
          <a:xfrm>
            <a:off x="457200" y="1600201"/>
            <a:ext cx="8229600" cy="1905000"/>
          </a:xfrm>
        </p:spPr>
        <p:txBody>
          <a:bodyPr>
            <a:normAutofit fontScale="92500" lnSpcReduction="20000"/>
          </a:bodyPr>
          <a:lstStyle/>
          <a:p>
            <a:pPr algn="just">
              <a:buNone/>
            </a:pPr>
            <a:r>
              <a:rPr lang="en-US" sz="1800" b="1" dirty="0" smtClean="0">
                <a:solidFill>
                  <a:srgbClr val="00B0F0"/>
                </a:solidFill>
                <a:latin typeface="Arial" pitchFamily="34" charset="0"/>
                <a:cs typeface="Arial" pitchFamily="34" charset="0"/>
              </a:rPr>
              <a:t>Theme of Life of Leisure:</a:t>
            </a:r>
          </a:p>
          <a:p>
            <a:pPr algn="just"/>
            <a:r>
              <a:rPr lang="en-US" sz="1800" dirty="0" smtClean="0">
                <a:latin typeface="Arial" pitchFamily="34" charset="0"/>
                <a:cs typeface="Arial" pitchFamily="34" charset="0"/>
              </a:rPr>
              <a:t>The chapter also reinforces the life of leisure that Emma Woodhouse lives. </a:t>
            </a:r>
          </a:p>
          <a:p>
            <a:pPr algn="just"/>
            <a:r>
              <a:rPr lang="en-US" sz="1800" dirty="0" smtClean="0">
                <a:latin typeface="Arial" pitchFamily="34" charset="0"/>
                <a:cs typeface="Arial" pitchFamily="34" charset="0"/>
              </a:rPr>
              <a:t>She spends her days working on a portrait of Harriet Smith. Yet also interesting is that the others also have a similar life of leisure, even though Harriet does not have Emma's resources, and Mr. Elton actually has a career, we find them spending a lot of time on this portrait making activity.</a:t>
            </a:r>
          </a:p>
          <a:p>
            <a:pPr algn="just"/>
            <a:r>
              <a:rPr lang="en-US" sz="1800" dirty="0" smtClean="0">
                <a:latin typeface="Arial" pitchFamily="34" charset="0"/>
                <a:cs typeface="Arial" pitchFamily="34" charset="0"/>
              </a:rPr>
              <a:t>Interestingly, Austen never shows Mr. Elton actually at work or performing his duties at the parish.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VOLUME 1, CHAPTER 7</a:t>
            </a:r>
            <a:endParaRPr lang="en-US" sz="2800" b="1" dirty="0"/>
          </a:p>
        </p:txBody>
      </p:sp>
      <p:sp>
        <p:nvSpPr>
          <p:cNvPr id="3" name="Content Placeholder 2"/>
          <p:cNvSpPr>
            <a:spLocks noGrp="1"/>
          </p:cNvSpPr>
          <p:nvPr>
            <p:ph idx="1"/>
          </p:nvPr>
        </p:nvSpPr>
        <p:spPr>
          <a:xfrm>
            <a:off x="228600" y="1600200"/>
            <a:ext cx="6400800" cy="4525963"/>
          </a:xfrm>
        </p:spPr>
        <p:txBody>
          <a:bodyPr>
            <a:normAutofit fontScale="55000" lnSpcReduction="20000"/>
          </a:bodyPr>
          <a:lstStyle/>
          <a:p>
            <a:pPr algn="just"/>
            <a:r>
              <a:rPr lang="en-SG" dirty="0" smtClean="0">
                <a:latin typeface="Arial" pitchFamily="34" charset="0"/>
                <a:cs typeface="Arial" pitchFamily="34" charset="0"/>
              </a:rPr>
              <a:t>On the very day of Mr. Elton's going to London, Harriet receives a letter with a direct proposal of marriage from Robert Martin. </a:t>
            </a:r>
          </a:p>
          <a:p>
            <a:pPr algn="just"/>
            <a:r>
              <a:rPr lang="en-US" dirty="0" smtClean="0">
                <a:latin typeface="Arial" pitchFamily="34" charset="0"/>
                <a:cs typeface="Arial" pitchFamily="34" charset="0"/>
              </a:rPr>
              <a:t>Although Emma finds that the letter containing the proposal is better than she expected, she speaks against him in front of Harriet. </a:t>
            </a:r>
          </a:p>
          <a:p>
            <a:pPr algn="just"/>
            <a:r>
              <a:rPr lang="en-US" dirty="0" smtClean="0">
                <a:latin typeface="Arial" pitchFamily="34" charset="0"/>
                <a:cs typeface="Arial" pitchFamily="34" charset="0"/>
              </a:rPr>
              <a:t>She even goes to the extent of claiming that the letter must be written by one of his sisters.</a:t>
            </a:r>
          </a:p>
          <a:p>
            <a:pPr algn="just"/>
            <a:r>
              <a:rPr lang="en-SG" dirty="0" smtClean="0">
                <a:latin typeface="Arial" pitchFamily="34" charset="0"/>
                <a:cs typeface="Arial" pitchFamily="34" charset="0"/>
              </a:rPr>
              <a:t>When Harriet asks her point-blank what she should do, </a:t>
            </a:r>
            <a:r>
              <a:rPr lang="en-US" dirty="0" smtClean="0">
                <a:latin typeface="Arial" pitchFamily="34" charset="0"/>
                <a:cs typeface="Arial" pitchFamily="34" charset="0"/>
              </a:rPr>
              <a:t>Emma discourages Harriet from accepting the proposal, claiming that a woman should always say no if there is even the slightest doubt. Harriet is disappointed to turn Mr. Martin down, but she follows what Emma says.</a:t>
            </a:r>
          </a:p>
          <a:p>
            <a:pPr algn="just"/>
            <a:r>
              <a:rPr lang="en-SG" dirty="0" smtClean="0">
                <a:latin typeface="Arial" pitchFamily="34" charset="0"/>
                <a:cs typeface="Arial" pitchFamily="34" charset="0"/>
              </a:rPr>
              <a:t>Emma manages to distract her by talking about Mr. Elton and the portrait he is taking to London.  </a:t>
            </a:r>
            <a:r>
              <a:rPr lang="en-US" dirty="0" smtClean="0">
                <a:latin typeface="Arial" pitchFamily="34" charset="0"/>
                <a:cs typeface="Arial" pitchFamily="34" charset="0"/>
              </a:rPr>
              <a:t>Emma also tells her to think of Mr. Elton instead of Martin, that how in London he is getting her portrait framed.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Points to Ponder: Vol.1, Chapter 7</a:t>
            </a:r>
            <a:endParaRPr lang="en-US" sz="2800" b="1" dirty="0"/>
          </a:p>
        </p:txBody>
      </p:sp>
      <p:sp>
        <p:nvSpPr>
          <p:cNvPr id="3" name="Content Placeholder 2"/>
          <p:cNvSpPr>
            <a:spLocks noGrp="1"/>
          </p:cNvSpPr>
          <p:nvPr>
            <p:ph idx="1"/>
          </p:nvPr>
        </p:nvSpPr>
        <p:spPr>
          <a:xfrm>
            <a:off x="457200" y="1600200"/>
            <a:ext cx="6096000" cy="4525963"/>
          </a:xfrm>
        </p:spPr>
        <p:txBody>
          <a:bodyPr>
            <a:normAutofit/>
          </a:bodyPr>
          <a:lstStyle/>
          <a:p>
            <a:pPr algn="just"/>
            <a:r>
              <a:rPr lang="en-US" sz="1800" dirty="0" smtClean="0">
                <a:latin typeface="Arial" pitchFamily="34" charset="0"/>
                <a:cs typeface="Arial" pitchFamily="34" charset="0"/>
              </a:rPr>
              <a:t>Emma’s idea that one of Martin’s sisters wrote the letter is absurd on various grounds.</a:t>
            </a:r>
          </a:p>
          <a:p>
            <a:pPr algn="just"/>
            <a:r>
              <a:rPr lang="en-US" sz="1800" dirty="0" smtClean="0">
                <a:latin typeface="Arial" pitchFamily="34" charset="0"/>
                <a:cs typeface="Arial" pitchFamily="34" charset="0"/>
              </a:rPr>
              <a:t>For Emma  it is not Robert Martin's manners, but his status that is actually important.</a:t>
            </a:r>
          </a:p>
          <a:p>
            <a:pPr algn="just"/>
            <a:r>
              <a:rPr lang="en-US" sz="1800" dirty="0" smtClean="0">
                <a:latin typeface="Arial" pitchFamily="34" charset="0"/>
                <a:cs typeface="Arial" pitchFamily="34" charset="0"/>
              </a:rPr>
              <a:t>Character of Harriet:</a:t>
            </a:r>
          </a:p>
          <a:p>
            <a:pPr algn="just"/>
            <a:r>
              <a:rPr lang="en-US" sz="1800" dirty="0" smtClean="0">
                <a:latin typeface="Arial" pitchFamily="34" charset="0"/>
                <a:cs typeface="Arial" pitchFamily="34" charset="0"/>
              </a:rPr>
              <a:t>Dependent on Emma</a:t>
            </a:r>
          </a:p>
          <a:p>
            <a:pPr algn="just"/>
            <a:r>
              <a:rPr lang="en-US" sz="1800" dirty="0" smtClean="0">
                <a:latin typeface="Arial" pitchFamily="34" charset="0"/>
                <a:cs typeface="Arial" pitchFamily="34" charset="0"/>
              </a:rPr>
              <a:t>Indecisive: She cannot decide whether or not to marry Robert Martin without asking Emma.</a:t>
            </a:r>
          </a:p>
          <a:p>
            <a:pPr algn="just"/>
            <a:r>
              <a:rPr lang="en-US" sz="1800" dirty="0" smtClean="0">
                <a:latin typeface="Arial" pitchFamily="34" charset="0"/>
                <a:cs typeface="Arial" pitchFamily="34" charset="0"/>
              </a:rPr>
              <a:t>Harriet Smith asks Emma her opinion on the proposal when Harriet obviously has her own  opinion on the matter. She has some doubt, but is so obviously disappointed when Emma advises her to reject Robert Martin that it is clear she wishes to marry him. Still, Harriet does not have the courage to oppose Emma’s opinion.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VOLUME 1, CHAPTER 8</a:t>
            </a:r>
            <a:endParaRPr lang="en-US" sz="2800" b="1" dirty="0"/>
          </a:p>
        </p:txBody>
      </p:sp>
      <p:sp>
        <p:nvSpPr>
          <p:cNvPr id="3" name="Content Placeholder 2"/>
          <p:cNvSpPr>
            <a:spLocks noGrp="1"/>
          </p:cNvSpPr>
          <p:nvPr>
            <p:ph idx="1"/>
          </p:nvPr>
        </p:nvSpPr>
        <p:spPr>
          <a:xfrm>
            <a:off x="0" y="685800"/>
            <a:ext cx="7086600" cy="6324600"/>
          </a:xfrm>
        </p:spPr>
        <p:txBody>
          <a:bodyPr>
            <a:noAutofit/>
          </a:bodyPr>
          <a:lstStyle/>
          <a:p>
            <a:pPr algn="just"/>
            <a:r>
              <a:rPr lang="en-SG" sz="1600" dirty="0" smtClean="0">
                <a:latin typeface="Arial" pitchFamily="34" charset="0"/>
                <a:cs typeface="Arial" pitchFamily="34" charset="0"/>
              </a:rPr>
              <a:t>Since Harriet now has a bedroom at the </a:t>
            </a:r>
            <a:r>
              <a:rPr lang="en-SG" sz="1600" dirty="0" err="1" smtClean="0">
                <a:latin typeface="Arial" pitchFamily="34" charset="0"/>
                <a:cs typeface="Arial" pitchFamily="34" charset="0"/>
              </a:rPr>
              <a:t>Woodhouses</a:t>
            </a:r>
            <a:r>
              <a:rPr lang="en-SG" sz="1600" dirty="0" smtClean="0">
                <a:latin typeface="Arial" pitchFamily="34" charset="0"/>
                <a:cs typeface="Arial" pitchFamily="34" charset="0"/>
              </a:rPr>
              <a:t>, and she often stays there, now she sleeps at </a:t>
            </a:r>
            <a:r>
              <a:rPr lang="en-SG" sz="1600" dirty="0" err="1" smtClean="0">
                <a:latin typeface="Arial" pitchFamily="34" charset="0"/>
                <a:cs typeface="Arial" pitchFamily="34" charset="0"/>
              </a:rPr>
              <a:t>Hartfield</a:t>
            </a:r>
            <a:r>
              <a:rPr lang="en-SG" sz="1600" dirty="0" smtClean="0">
                <a:latin typeface="Arial" pitchFamily="34" charset="0"/>
                <a:cs typeface="Arial" pitchFamily="34" charset="0"/>
              </a:rPr>
              <a:t> this night. </a:t>
            </a:r>
          </a:p>
          <a:p>
            <a:pPr algn="just"/>
            <a:r>
              <a:rPr lang="en-SG" sz="1600" dirty="0" smtClean="0">
                <a:latin typeface="Arial" pitchFamily="34" charset="0"/>
                <a:cs typeface="Arial" pitchFamily="34" charset="0"/>
              </a:rPr>
              <a:t>The next morning, while she is away at Mrs. Goddard's, George </a:t>
            </a:r>
            <a:r>
              <a:rPr lang="en-SG" sz="1600" dirty="0" err="1" smtClean="0">
                <a:latin typeface="Arial" pitchFamily="34" charset="0"/>
                <a:cs typeface="Arial" pitchFamily="34" charset="0"/>
              </a:rPr>
              <a:t>Knightley</a:t>
            </a:r>
            <a:r>
              <a:rPr lang="en-SG" sz="1600" dirty="0" smtClean="0">
                <a:latin typeface="Arial" pitchFamily="34" charset="0"/>
                <a:cs typeface="Arial" pitchFamily="34" charset="0"/>
              </a:rPr>
              <a:t> calls and talks with Emma. </a:t>
            </a:r>
          </a:p>
          <a:p>
            <a:pPr algn="just"/>
            <a:r>
              <a:rPr lang="en-US" sz="1600" dirty="0" smtClean="0">
                <a:latin typeface="Arial" pitchFamily="34" charset="0"/>
                <a:cs typeface="Arial" pitchFamily="34" charset="0"/>
              </a:rPr>
              <a:t>Mr. Knightly credits her with improving Harriet, curing her of her schoolgirl temperament. </a:t>
            </a:r>
          </a:p>
          <a:p>
            <a:pPr algn="just"/>
            <a:r>
              <a:rPr lang="en-US" sz="1600" dirty="0" smtClean="0">
                <a:latin typeface="Arial" pitchFamily="34" charset="0"/>
                <a:cs typeface="Arial" pitchFamily="34" charset="0"/>
              </a:rPr>
              <a:t>Then, he hints </a:t>
            </a:r>
            <a:r>
              <a:rPr lang="en-SG" sz="1600" dirty="0" smtClean="0">
                <a:latin typeface="Arial" pitchFamily="34" charset="0"/>
                <a:cs typeface="Arial" pitchFamily="34" charset="0"/>
              </a:rPr>
              <a:t>that Harriet can expect a proposal from Robert Martin, who has consulted George and whom George praises strongly for his good qualities.</a:t>
            </a:r>
          </a:p>
          <a:p>
            <a:pPr algn="just"/>
            <a:r>
              <a:rPr lang="en-SG" sz="1600" dirty="0" smtClean="0">
                <a:latin typeface="Arial" pitchFamily="34" charset="0"/>
                <a:cs typeface="Arial" pitchFamily="34" charset="0"/>
              </a:rPr>
              <a:t>When Emma reveals that Robert has already written and been refused, </a:t>
            </a:r>
            <a:r>
              <a:rPr lang="en-US" sz="1600" dirty="0" smtClean="0">
                <a:latin typeface="Arial" pitchFamily="34" charset="0"/>
                <a:cs typeface="Arial" pitchFamily="34" charset="0"/>
              </a:rPr>
              <a:t>Mr. Knightly is furious, thinking that Harriet is a simpleton for refusing. </a:t>
            </a:r>
          </a:p>
          <a:p>
            <a:pPr algn="just"/>
            <a:r>
              <a:rPr lang="en-SG" sz="1600" dirty="0" smtClean="0">
                <a:latin typeface="Arial" pitchFamily="34" charset="0"/>
                <a:cs typeface="Arial" pitchFamily="34" charset="0"/>
              </a:rPr>
              <a:t>He guesses that Mr. Elton is the object of Emma's intrigue and assures her that it will not work. Emma thanks him for his advice and he leaves abruptly. When Harriet returns, she talks of nothing but Mr. Elton, who, she has come to know, is "actually on his road to London" with the portrait.</a:t>
            </a:r>
            <a:endParaRPr lang="en-US" sz="1600" dirty="0" smtClean="0">
              <a:latin typeface="Arial" pitchFamily="34" charset="0"/>
              <a:cs typeface="Arial" pitchFamily="34" charset="0"/>
            </a:endParaRP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Points to Ponder: Vol.1, Chapter 8</a:t>
            </a:r>
            <a:endParaRPr lang="en-US" sz="2800" b="1" dirty="0"/>
          </a:p>
        </p:txBody>
      </p:sp>
      <p:sp>
        <p:nvSpPr>
          <p:cNvPr id="3" name="Content Placeholder 2"/>
          <p:cNvSpPr>
            <a:spLocks noGrp="1"/>
          </p:cNvSpPr>
          <p:nvPr>
            <p:ph idx="1"/>
          </p:nvPr>
        </p:nvSpPr>
        <p:spPr>
          <a:xfrm>
            <a:off x="0" y="1143000"/>
            <a:ext cx="6858000" cy="5562600"/>
          </a:xfrm>
        </p:spPr>
        <p:txBody>
          <a:bodyPr>
            <a:normAutofit/>
          </a:bodyPr>
          <a:lstStyle/>
          <a:p>
            <a:pPr algn="just"/>
            <a:r>
              <a:rPr lang="en-US" sz="1800" dirty="0" smtClean="0">
                <a:latin typeface="Arial" pitchFamily="34" charset="0"/>
                <a:cs typeface="Arial" pitchFamily="34" charset="0"/>
              </a:rPr>
              <a:t>Harriet as a constant guest at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generates some ideas about the theme of misconception that would follow </a:t>
            </a:r>
            <a:r>
              <a:rPr lang="en-US" sz="1800" dirty="0" err="1" smtClean="0">
                <a:latin typeface="Arial" pitchFamily="34" charset="0"/>
                <a:cs typeface="Arial" pitchFamily="34" charset="0"/>
              </a:rPr>
              <a:t>lateron</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Harriet may think of herself as a resident of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which would obviously accord her greater status than she deserves. </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rationality is going to be true in this case. </a:t>
            </a:r>
          </a:p>
          <a:p>
            <a:pPr algn="just"/>
            <a:r>
              <a:rPr lang="en-US" sz="1800" dirty="0" smtClean="0">
                <a:latin typeface="Arial" pitchFamily="34" charset="0"/>
                <a:cs typeface="Arial" pitchFamily="34" charset="0"/>
              </a:rPr>
              <a:t>Harriet would assume herself as too high in status. For Mr. Knightly, the best of example of this is that Harriet turned down Robert Martin. </a:t>
            </a:r>
          </a:p>
          <a:p>
            <a:pPr algn="just"/>
            <a:r>
              <a:rPr lang="en-US" sz="1800" dirty="0" smtClean="0">
                <a:latin typeface="Arial" pitchFamily="34" charset="0"/>
                <a:cs typeface="Arial" pitchFamily="34" charset="0"/>
              </a:rPr>
              <a:t>As Mr. Knightly serves as Austen's voice of reason in the novel, this makes it clear that, because of Emma, Harriet has made a mistake.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04800"/>
          </a:xfrm>
        </p:spPr>
        <p:txBody>
          <a:bodyPr>
            <a:normAutofit fontScale="90000"/>
          </a:bodyPr>
          <a:lstStyle/>
          <a:p>
            <a:r>
              <a:rPr lang="en-US" sz="2800" b="1" dirty="0" smtClean="0"/>
              <a:t>Points to Ponder: Vol.1, Chapter 8</a:t>
            </a:r>
            <a:endParaRPr lang="en-US" sz="2800" b="1" dirty="0"/>
          </a:p>
        </p:txBody>
      </p:sp>
      <p:sp>
        <p:nvSpPr>
          <p:cNvPr id="3" name="Content Placeholder 2"/>
          <p:cNvSpPr>
            <a:spLocks noGrp="1"/>
          </p:cNvSpPr>
          <p:nvPr>
            <p:ph idx="1"/>
          </p:nvPr>
        </p:nvSpPr>
        <p:spPr>
          <a:xfrm>
            <a:off x="0" y="533400"/>
            <a:ext cx="7010400" cy="6324600"/>
          </a:xfrm>
        </p:spPr>
        <p:txBody>
          <a:bodyPr>
            <a:noAutofit/>
          </a:bodyPr>
          <a:lstStyle/>
          <a:p>
            <a:pPr algn="just">
              <a:buNone/>
            </a:pPr>
            <a:r>
              <a:rPr lang="en-US" sz="1600" b="1" dirty="0" smtClean="0">
                <a:solidFill>
                  <a:srgbClr val="00B0F0"/>
                </a:solidFill>
                <a:latin typeface="Arial" pitchFamily="34" charset="0"/>
                <a:cs typeface="Arial" pitchFamily="34" charset="0"/>
              </a:rPr>
              <a:t>Social Class and Marriage:</a:t>
            </a:r>
          </a:p>
          <a:p>
            <a:pPr algn="just"/>
            <a:r>
              <a:rPr lang="en-US" sz="1600" dirty="0" smtClean="0">
                <a:latin typeface="Arial" pitchFamily="34" charset="0"/>
                <a:cs typeface="Arial" pitchFamily="34" charset="0"/>
              </a:rPr>
              <a:t>Again, class is the primary consideration for marriage. </a:t>
            </a:r>
          </a:p>
          <a:p>
            <a:pPr algn="just"/>
            <a:r>
              <a:rPr lang="en-US" sz="1600" dirty="0" smtClean="0">
                <a:latin typeface="Arial" pitchFamily="34" charset="0"/>
                <a:cs typeface="Arial" pitchFamily="34" charset="0"/>
              </a:rPr>
              <a:t>Harriet is poor; she does not know her parentage so she is unlikely to marry well. </a:t>
            </a:r>
          </a:p>
          <a:p>
            <a:pPr algn="just"/>
            <a:r>
              <a:rPr lang="en-US" sz="1600" dirty="0" smtClean="0">
                <a:latin typeface="Arial" pitchFamily="34" charset="0"/>
                <a:cs typeface="Arial" pitchFamily="34" charset="0"/>
              </a:rPr>
              <a:t>She also needs to take care that her marriage and her husband provide her a social standing. </a:t>
            </a:r>
          </a:p>
          <a:p>
            <a:pPr algn="just"/>
            <a:r>
              <a:rPr lang="en-US" sz="1600" dirty="0" smtClean="0">
                <a:latin typeface="Arial" pitchFamily="34" charset="0"/>
                <a:cs typeface="Arial" pitchFamily="34" charset="0"/>
              </a:rPr>
              <a:t>Emma's great fault is making Harriet Smith believe that she can expect a man of higher status than she can actually claim. </a:t>
            </a:r>
          </a:p>
          <a:p>
            <a:pPr algn="just"/>
            <a:r>
              <a:rPr lang="en-US" sz="1600" dirty="0" smtClean="0">
                <a:latin typeface="Arial" pitchFamily="34" charset="0"/>
                <a:cs typeface="Arial" pitchFamily="34" charset="0"/>
              </a:rPr>
              <a:t>When Mr. Knightly and Emma discuss Harriet's possibilities for marriage, they specifically do not mention love. For the characters in novel, the primary consideration is marrying for status and for security, not for any great romantic considerations.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800" dirty="0" smtClean="0"/>
              <a:t>Materials incorporated</a:t>
            </a:r>
            <a:endParaRPr lang="en-SG" sz="2800" dirty="0"/>
          </a:p>
        </p:txBody>
      </p:sp>
      <p:sp>
        <p:nvSpPr>
          <p:cNvPr id="3" name="Content Placeholder 2"/>
          <p:cNvSpPr>
            <a:spLocks noGrp="1"/>
          </p:cNvSpPr>
          <p:nvPr>
            <p:ph idx="1"/>
          </p:nvPr>
        </p:nvSpPr>
        <p:spPr/>
        <p:txBody>
          <a:bodyPr>
            <a:normAutofit/>
          </a:bodyPr>
          <a:lstStyle/>
          <a:p>
            <a:r>
              <a:rPr lang="en-SG" sz="1400" dirty="0" smtClean="0">
                <a:solidFill>
                  <a:srgbClr val="695BD1"/>
                </a:solidFill>
              </a:rPr>
              <a:t> </a:t>
            </a:r>
            <a:r>
              <a:rPr lang="en-SG" sz="1400" dirty="0" smtClean="0">
                <a:solidFill>
                  <a:srgbClr val="695BD1"/>
                </a:solidFill>
              </a:rPr>
              <a:t>Norman </a:t>
            </a:r>
            <a:r>
              <a:rPr lang="en-SG" sz="1400" dirty="0" smtClean="0">
                <a:solidFill>
                  <a:srgbClr val="695BD1"/>
                </a:solidFill>
              </a:rPr>
              <a:t>Sherry (1969) </a:t>
            </a:r>
            <a:r>
              <a:rPr lang="en-SG" sz="1400" u="sng" dirty="0" smtClean="0">
                <a:solidFill>
                  <a:srgbClr val="695BD1"/>
                </a:solidFill>
              </a:rPr>
              <a:t>JANE AUSTEN </a:t>
            </a:r>
            <a:r>
              <a:rPr lang="en-SG" sz="1400" dirty="0" smtClean="0">
                <a:solidFill>
                  <a:srgbClr val="695BD1"/>
                </a:solidFill>
              </a:rPr>
              <a:t>. Arco</a:t>
            </a:r>
            <a:r>
              <a:rPr lang="en-SG" sz="1400" dirty="0" smtClean="0">
                <a:solidFill>
                  <a:srgbClr val="695BD1"/>
                </a:solidFill>
              </a:rPr>
              <a:t>: New York. </a:t>
            </a:r>
            <a:endParaRPr lang="en-US" sz="1400" dirty="0" smtClean="0">
              <a:solidFill>
                <a:srgbClr val="695BD1"/>
              </a:solidFill>
            </a:endParaRPr>
          </a:p>
          <a:p>
            <a:r>
              <a:rPr lang="en-SG" sz="1400" b="1" dirty="0" smtClean="0">
                <a:solidFill>
                  <a:srgbClr val="695BD1"/>
                </a:solidFill>
              </a:rPr>
              <a:t> </a:t>
            </a:r>
            <a:r>
              <a:rPr lang="en-SG" sz="1400" dirty="0" smtClean="0">
                <a:solidFill>
                  <a:srgbClr val="695BD1"/>
                </a:solidFill>
              </a:rPr>
              <a:t>Vivien Jones </a:t>
            </a:r>
            <a:r>
              <a:rPr lang="en-SG" sz="1400" dirty="0" smtClean="0">
                <a:solidFill>
                  <a:srgbClr val="695BD1"/>
                </a:solidFill>
              </a:rPr>
              <a:t>(1997) </a:t>
            </a:r>
            <a:r>
              <a:rPr lang="en-SG" sz="1400" u="sng" dirty="0" smtClean="0">
                <a:solidFill>
                  <a:srgbClr val="695BD1"/>
                </a:solidFill>
              </a:rPr>
              <a:t>HOW </a:t>
            </a:r>
            <a:r>
              <a:rPr lang="en-SG" sz="1400" u="sng" dirty="0" smtClean="0">
                <a:solidFill>
                  <a:srgbClr val="695BD1"/>
                </a:solidFill>
              </a:rPr>
              <a:t>TO STUDY A JANE AUSTEN NOVEL</a:t>
            </a:r>
            <a:r>
              <a:rPr lang="en-SG" sz="1400" dirty="0" smtClean="0">
                <a:solidFill>
                  <a:srgbClr val="695BD1"/>
                </a:solidFill>
              </a:rPr>
              <a:t> (2</a:t>
            </a:r>
            <a:r>
              <a:rPr lang="en-SG" sz="1400" baseline="30000" dirty="0" smtClean="0">
                <a:solidFill>
                  <a:srgbClr val="695BD1"/>
                </a:solidFill>
              </a:rPr>
              <a:t>nd</a:t>
            </a:r>
            <a:r>
              <a:rPr lang="en-SG" sz="1400" dirty="0" smtClean="0">
                <a:solidFill>
                  <a:srgbClr val="695BD1"/>
                </a:solidFill>
              </a:rPr>
              <a:t> ed</a:t>
            </a:r>
            <a:r>
              <a:rPr lang="en-SG" sz="1400" dirty="0" smtClean="0">
                <a:solidFill>
                  <a:srgbClr val="695BD1"/>
                </a:solidFill>
              </a:rPr>
              <a:t>.) </a:t>
            </a:r>
            <a:r>
              <a:rPr lang="en-SG" sz="1400" dirty="0" smtClean="0">
                <a:solidFill>
                  <a:srgbClr val="695BD1"/>
                </a:solidFill>
              </a:rPr>
              <a:t>Macmillan: </a:t>
            </a:r>
            <a:r>
              <a:rPr lang="en-SG" sz="1400" dirty="0" err="1" smtClean="0">
                <a:solidFill>
                  <a:srgbClr val="695BD1"/>
                </a:solidFill>
              </a:rPr>
              <a:t>Houndmills</a:t>
            </a:r>
            <a:r>
              <a:rPr lang="en-SG" sz="1400" dirty="0" smtClean="0">
                <a:solidFill>
                  <a:srgbClr val="695BD1"/>
                </a:solidFill>
              </a:rPr>
              <a:t>. </a:t>
            </a:r>
            <a:r>
              <a:rPr lang="en-US" sz="1400" dirty="0" smtClean="0">
                <a:solidFill>
                  <a:srgbClr val="695BD1"/>
                </a:solidFill>
                <a:hlinkClick r:id="rId2"/>
              </a:rPr>
              <a:t>http</a:t>
            </a:r>
            <a:r>
              <a:rPr lang="en-US" sz="1400" dirty="0" smtClean="0">
                <a:solidFill>
                  <a:srgbClr val="695BD1"/>
                </a:solidFill>
                <a:hlinkClick r:id="rId2"/>
              </a:rPr>
              <a:t>://www.sparknotes.com</a:t>
            </a:r>
            <a:r>
              <a:rPr lang="en-US" sz="1400" dirty="0" smtClean="0">
                <a:solidFill>
                  <a:srgbClr val="695BD1"/>
                </a:solidFill>
              </a:rPr>
              <a:t/>
            </a:r>
            <a:br>
              <a:rPr lang="en-US" sz="1400" dirty="0" smtClean="0">
                <a:solidFill>
                  <a:srgbClr val="695BD1"/>
                </a:solidFill>
              </a:rPr>
            </a:br>
            <a:r>
              <a:rPr lang="en-US" sz="1400" dirty="0" smtClean="0">
                <a:solidFill>
                  <a:srgbClr val="695BD1"/>
                </a:solidFill>
                <a:hlinkClick r:id="rId3"/>
              </a:rPr>
              <a:t>http://www.bookrags.com</a:t>
            </a:r>
            <a:r>
              <a:rPr lang="en-US" sz="1400" dirty="0" smtClean="0">
                <a:solidFill>
                  <a:srgbClr val="695BD1"/>
                </a:solidFill>
              </a:rPr>
              <a:t/>
            </a:r>
            <a:br>
              <a:rPr lang="en-US" sz="1400" dirty="0" smtClean="0">
                <a:solidFill>
                  <a:srgbClr val="695BD1"/>
                </a:solidFill>
              </a:rPr>
            </a:br>
            <a:r>
              <a:rPr lang="en-US" sz="1400" dirty="0" smtClean="0">
                <a:solidFill>
                  <a:srgbClr val="695BD1"/>
                </a:solidFill>
                <a:hlinkClick r:id="rId4"/>
              </a:rPr>
              <a:t>http://www.cliffsnotes.com</a:t>
            </a:r>
            <a:endParaRPr lang="en-US" sz="1400" dirty="0" smtClean="0">
              <a:solidFill>
                <a:srgbClr val="695BD1"/>
              </a:solidFill>
            </a:endParaRPr>
          </a:p>
          <a:p>
            <a:r>
              <a:rPr lang="en-US" sz="1400" dirty="0" smtClean="0">
                <a:solidFill>
                  <a:srgbClr val="695BD1"/>
                </a:solidFill>
                <a:hlinkClick r:id="rId5"/>
              </a:rPr>
              <a:t>http://gradesavers.com</a:t>
            </a:r>
            <a:endParaRPr lang="en-US" sz="1400" dirty="0" smtClean="0">
              <a:solidFill>
                <a:srgbClr val="695BD1"/>
              </a:solidFill>
            </a:endParaRPr>
          </a:p>
          <a:p>
            <a:pPr>
              <a:buNone/>
            </a:pPr>
            <a:endParaRPr lang="en-SG" sz="1400" dirty="0">
              <a:solidFill>
                <a:srgbClr val="695BD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Session</a:t>
            </a:r>
            <a:endParaRPr lang="en-US" dirty="0"/>
          </a:p>
        </p:txBody>
      </p:sp>
      <p:sp>
        <p:nvSpPr>
          <p:cNvPr id="3" name="Content Placeholder 2"/>
          <p:cNvSpPr>
            <a:spLocks noGrp="1"/>
          </p:cNvSpPr>
          <p:nvPr>
            <p:ph idx="1"/>
          </p:nvPr>
        </p:nvSpPr>
        <p:spPr/>
        <p:txBody>
          <a:bodyPr>
            <a:normAutofit/>
          </a:bodyPr>
          <a:lstStyle/>
          <a:p>
            <a:pPr algn="just"/>
            <a:r>
              <a:rPr lang="en-US" sz="1800" dirty="0" smtClean="0">
                <a:latin typeface="Arial" pitchFamily="34" charset="0"/>
                <a:cs typeface="Arial" pitchFamily="34" charset="0"/>
              </a:rPr>
              <a:t>In this session we covered first eight chapters of volume 1. (Chapters 1- 8)</a:t>
            </a:r>
          </a:p>
          <a:p>
            <a:pPr algn="just"/>
            <a:r>
              <a:rPr lang="en-US" sz="1800" dirty="0" smtClean="0">
                <a:latin typeface="Arial" pitchFamily="34" charset="0"/>
                <a:cs typeface="Arial" pitchFamily="34" charset="0"/>
              </a:rPr>
              <a:t>Important happenings in these chapters</a:t>
            </a:r>
          </a:p>
          <a:p>
            <a:pPr algn="just"/>
            <a:r>
              <a:rPr lang="en-US" sz="1800" dirty="0" smtClean="0">
                <a:latin typeface="Arial" pitchFamily="34" charset="0"/>
                <a:cs typeface="Arial" pitchFamily="34" charset="0"/>
              </a:rPr>
              <a:t>Points of Discussion</a:t>
            </a:r>
          </a:p>
          <a:p>
            <a:pPr algn="just"/>
            <a:r>
              <a:rPr lang="en-US" sz="1800" dirty="0" smtClean="0">
                <a:latin typeface="Arial" pitchFamily="34" charset="0"/>
                <a:cs typeface="Arial" pitchFamily="34" charset="0"/>
              </a:rPr>
              <a:t>Important parts of text with reference to development of characters, plot and structure.</a:t>
            </a:r>
          </a:p>
          <a:p>
            <a:pPr algn="just"/>
            <a:r>
              <a:rPr lang="en-US" sz="1800" dirty="0" smtClean="0">
                <a:latin typeface="Arial" pitchFamily="34" charset="0"/>
                <a:cs typeface="Arial" pitchFamily="34" charset="0"/>
              </a:rPr>
              <a:t>Jane Austen as a writer, her art of characterization etc.</a:t>
            </a:r>
          </a:p>
          <a:p>
            <a:pPr algn="just"/>
            <a:r>
              <a:rPr lang="en-US" sz="1800" dirty="0" smtClean="0">
                <a:latin typeface="Arial" pitchFamily="34" charset="0"/>
                <a:cs typeface="Arial" pitchFamily="34" charset="0"/>
              </a:rPr>
              <a:t>Development of different themes through these chapters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459</TotalTime>
  <Words>5341</Words>
  <Application>Microsoft Office PowerPoint</Application>
  <PresentationFormat>On-screen Show (4:3)</PresentationFormat>
  <Paragraphs>290</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The Novel Emma: Text, Story, Critical Analysis: Volume 1 Starts</vt:lpstr>
      <vt:lpstr>Review of the Previous Session</vt:lpstr>
      <vt:lpstr>Current Session</vt:lpstr>
      <vt:lpstr>Volume 1, Chapter 1</vt:lpstr>
      <vt:lpstr>Opening Text of VOLUME I: CHAPTER I</vt:lpstr>
      <vt:lpstr>Cont… Opening Text of VOLUME I: CHAPTER I</vt:lpstr>
      <vt:lpstr>Cont… Opening Text of VOLUME I: CHAPTER I</vt:lpstr>
      <vt:lpstr>Cont… Text from VOLUME I: CHAPTER I- Emma is alone</vt:lpstr>
      <vt:lpstr>Cont… More Text from VOLUME I: CHAPTER I</vt:lpstr>
      <vt:lpstr>Cont… More Text from VOLUME I: CHAPTER I</vt:lpstr>
      <vt:lpstr>Cont… More Text from VOLUME I: CHAPTER I</vt:lpstr>
      <vt:lpstr>Cont… More Text from VOLUME I: CHAPTER I</vt:lpstr>
      <vt:lpstr>Cont… More Text from VOLUME I: CHAPTER I</vt:lpstr>
      <vt:lpstr>Concluding Text of Chapter 1</vt:lpstr>
      <vt:lpstr>Points to Ponder: Vol.1, Chapter 1</vt:lpstr>
      <vt:lpstr>Slide 16</vt:lpstr>
      <vt:lpstr>Points to Ponder: Vol.1, Chapter 1</vt:lpstr>
      <vt:lpstr>Austen as writer</vt:lpstr>
      <vt:lpstr>VOLUME 1, CHAPTER 2</vt:lpstr>
      <vt:lpstr>Points to Ponder: Vol.1, Chapter 2</vt:lpstr>
      <vt:lpstr>Points to Ponder: Vol.1, Chapter 2</vt:lpstr>
      <vt:lpstr>Points to Ponder: Vol.1, Chapter 2</vt:lpstr>
      <vt:lpstr>VOLUME 1, CHAPTER 3</vt:lpstr>
      <vt:lpstr>Cont… VOLUME 1, CHAPTER 3</vt:lpstr>
      <vt:lpstr>Text: Character Sketch of Harriet</vt:lpstr>
      <vt:lpstr>Text cont…</vt:lpstr>
      <vt:lpstr>Points to Ponder: Vol.1, Chapter 3</vt:lpstr>
      <vt:lpstr>Points to Ponder: Vol.1, Chapter 3</vt:lpstr>
      <vt:lpstr>Opening Text of Chapter 4</vt:lpstr>
      <vt:lpstr>VOLUME 1, CHAPTER 4</vt:lpstr>
      <vt:lpstr>Points to Ponder: Vol.1, Chapter 4</vt:lpstr>
      <vt:lpstr>Points to Ponder: Vol.1, Chapter 4</vt:lpstr>
      <vt:lpstr>Points to Ponder: Vol.1, Chapters 3 and 4 so far</vt:lpstr>
      <vt:lpstr>VOLUME 1, CHAPTER 5</vt:lpstr>
      <vt:lpstr>Points to Ponder: Vol.1, Chapter 5</vt:lpstr>
      <vt:lpstr>Points to Ponder: Vol.1, Chapter 5</vt:lpstr>
      <vt:lpstr>VOLUME 1, CHAPTER 6</vt:lpstr>
      <vt:lpstr>Points to Ponder: Vol.1, Chapter 6</vt:lpstr>
      <vt:lpstr>Points to Ponder: Vol.1, Chapter 6</vt:lpstr>
      <vt:lpstr>VOLUME 1, CHAPTER 7</vt:lpstr>
      <vt:lpstr>Points to Ponder: Vol.1, Chapter 7</vt:lpstr>
      <vt:lpstr>VOLUME 1, CHAPTER 8</vt:lpstr>
      <vt:lpstr>Points to Ponder: Vol.1, Chapter 8</vt:lpstr>
      <vt:lpstr>Points to Ponder: Vol.1, Chapter 8</vt:lpstr>
      <vt:lpstr>Materials incorporated</vt:lpstr>
      <vt:lpstr>Summary of the Session</vt:lpstr>
      <vt:lpstr>Slide 47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Novel Emma: Text, Story, Critical Analysis</dc:title>
  <dc:creator>fjwu</dc:creator>
  <cp:lastModifiedBy>fjwu</cp:lastModifiedBy>
  <cp:revision>72</cp:revision>
  <dcterms:created xsi:type="dcterms:W3CDTF">2006-08-16T00:00:00Z</dcterms:created>
  <dcterms:modified xsi:type="dcterms:W3CDTF">2013-05-04T04:52:43Z</dcterms:modified>
</cp:coreProperties>
</file>