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322" r:id="rId3"/>
    <p:sldId id="257" r:id="rId4"/>
    <p:sldId id="326" r:id="rId5"/>
    <p:sldId id="295" r:id="rId6"/>
    <p:sldId id="259" r:id="rId7"/>
    <p:sldId id="297" r:id="rId8"/>
    <p:sldId id="328" r:id="rId9"/>
    <p:sldId id="298" r:id="rId10"/>
    <p:sldId id="299" r:id="rId11"/>
    <p:sldId id="300" r:id="rId12"/>
    <p:sldId id="301" r:id="rId13"/>
    <p:sldId id="302" r:id="rId14"/>
    <p:sldId id="339" r:id="rId15"/>
    <p:sldId id="340" r:id="rId16"/>
    <p:sldId id="342" r:id="rId17"/>
    <p:sldId id="343" r:id="rId18"/>
    <p:sldId id="344" r:id="rId19"/>
    <p:sldId id="303" r:id="rId20"/>
    <p:sldId id="345" r:id="rId21"/>
    <p:sldId id="329" r:id="rId22"/>
    <p:sldId id="304" r:id="rId23"/>
    <p:sldId id="308" r:id="rId24"/>
    <p:sldId id="306" r:id="rId25"/>
    <p:sldId id="307" r:id="rId26"/>
    <p:sldId id="330" r:id="rId27"/>
    <p:sldId id="331" r:id="rId28"/>
    <p:sldId id="309" r:id="rId29"/>
    <p:sldId id="310" r:id="rId30"/>
    <p:sldId id="347" r:id="rId31"/>
    <p:sldId id="311" r:id="rId32"/>
    <p:sldId id="312" r:id="rId33"/>
    <p:sldId id="313" r:id="rId34"/>
    <p:sldId id="346" r:id="rId35"/>
    <p:sldId id="314" r:id="rId36"/>
    <p:sldId id="263" r:id="rId37"/>
    <p:sldId id="264" r:id="rId38"/>
    <p:sldId id="275" r:id="rId39"/>
    <p:sldId id="276" r:id="rId40"/>
    <p:sldId id="277" r:id="rId41"/>
    <p:sldId id="348" r:id="rId42"/>
    <p:sldId id="278" r:id="rId43"/>
    <p:sldId id="279" r:id="rId44"/>
    <p:sldId id="281" r:id="rId45"/>
    <p:sldId id="282" r:id="rId46"/>
    <p:sldId id="283" r:id="rId47"/>
    <p:sldId id="286" r:id="rId48"/>
    <p:sldId id="324" r:id="rId49"/>
    <p:sldId id="349" r:id="rId50"/>
    <p:sldId id="350"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9" d="100"/>
          <a:sy n="89" d="100"/>
        </p:scale>
        <p:origin x="-762" y="-4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9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F8FFF5-DF7D-470E-97D6-00C156669E0B}" type="datetimeFigureOut">
              <a:rPr lang="en-US" smtClean="0"/>
              <a:pPr/>
              <a:t>6/8/2013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20F8D5-AC9D-422F-94E5-874FDC811EE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picturesofengland.com/mapofengland/regions.html"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image" Target="../media/image2.png"/></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B95F61-A2D2-4642-A144-0C464E4FB5CC}" type="slidenum">
              <a:rPr lang="en-US"/>
              <a:pPr/>
              <a:t>6</a:t>
            </a:fld>
            <a:endParaRPr 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CA86F7-3FDE-4B0E-924C-9DA951ED2F47}" type="slidenum">
              <a:rPr lang="en-US"/>
              <a:pPr/>
              <a:t>7</a:t>
            </a:fld>
            <a:endParaRPr 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CA86F7-3FDE-4B0E-924C-9DA951ED2F47}" type="slidenum">
              <a:rPr lang="en-US"/>
              <a:pPr/>
              <a:t>8</a:t>
            </a:fld>
            <a:endParaRPr 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144BBB-490C-4C88-93A9-9D15AFFC420A}" type="slidenum">
              <a:rPr lang="en-US"/>
              <a:pPr/>
              <a:t>14</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A8F062-54D2-4F97-899A-2F3AF5FF1732}" type="slidenum">
              <a:rPr lang="en-US"/>
              <a:pPr/>
              <a:t>18</a:t>
            </a:fld>
            <a:endParaRPr lang="en-US"/>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DEFC55-9C64-4455-83C8-673D63976398}" type="slidenum">
              <a:rPr lang="en-US"/>
              <a:pPr/>
              <a:t>22</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7F0E7C-4412-4935-AE85-1D67912B51F9}" type="slidenum">
              <a:rPr lang="en-US"/>
              <a:pPr/>
              <a:t>24</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F7C4CE1-E3BE-47C4-8F4F-C515088FA722}" type="slidenum">
              <a:rPr lang="en-US"/>
              <a:pPr/>
              <a:t>28</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en-US" dirty="0"/>
          </a:p>
        </p:txBody>
      </p:sp>
      <p:pic>
        <p:nvPicPr>
          <p:cNvPr id="25604" name="Picture 4" descr="regions map of england">
            <a:hlinkClick r:id="rId3"/>
          </p:cNvPr>
          <p:cNvPicPr>
            <a:picLocks noChangeAspect="1" noChangeArrowheads="1"/>
          </p:cNvPicPr>
          <p:nvPr/>
        </p:nvPicPr>
        <p:blipFill>
          <a:blip r:embed="rId4"/>
          <a:srcRect/>
          <a:stretch>
            <a:fillRect/>
          </a:stretch>
        </p:blipFill>
        <p:spPr bwMode="auto">
          <a:xfrm>
            <a:off x="1371291" y="1677025"/>
            <a:ext cx="1239285" cy="1751975"/>
          </a:xfrm>
          <a:prstGeom prst="rect">
            <a:avLst/>
          </a:prstGeom>
          <a:noFill/>
        </p:spPr>
      </p:pic>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038AC7-A3A2-4B71-9917-D72D54548B5D}" type="slidenum">
              <a:rPr lang="en-US"/>
              <a:pPr/>
              <a:t>31</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CD089F-7903-4033-8988-C97143878F75}" type="slidenum">
              <a:rPr lang="en-US"/>
              <a:pPr/>
              <a:t>35</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a:buClr>
                <a:schemeClr val="tx1"/>
              </a:buClr>
              <a:buFont typeface="Wingdings" pitchFamily="2" charset="2"/>
              <a:buNone/>
            </a:pP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31CD1D-39EE-490D-AAD2-7A91B6E1879F}" type="slidenum">
              <a:rPr lang="en-US"/>
              <a:pPr/>
              <a:t>47</a:t>
            </a:fld>
            <a:endParaRPr lang="en-US"/>
          </a:p>
        </p:txBody>
      </p:sp>
      <p:sp>
        <p:nvSpPr>
          <p:cNvPr id="6349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349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a:lstStyle/>
          <a:p>
            <a:endParaRPr lang="en-US"/>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CDCA0491-6D00-413B-B242-7FEABA8A4B8C}"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B7664B4D-0488-45AD-BA86-6FE368B235E8}"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www.powershow.com/view/15db1-ZjU0M/A_BRIEF_HISTORY_OF_THE_NOVEL_powerpoint_ppt_presentation"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Introduction to the Course</a:t>
            </a:r>
            <a:br>
              <a:rPr lang="en-US" b="1" dirty="0" smtClean="0"/>
            </a:br>
            <a:r>
              <a:rPr lang="en-US" b="1" dirty="0" smtClean="0"/>
              <a:t>and</a:t>
            </a:r>
            <a:br>
              <a:rPr lang="en-US" b="1" dirty="0" smtClean="0"/>
            </a:br>
            <a:r>
              <a:rPr lang="en-US" b="1" dirty="0" smtClean="0"/>
              <a:t>Introduction to the Novel</a:t>
            </a:r>
            <a:endParaRPr lang="en-US" b="1"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800" b="1" dirty="0" smtClean="0"/>
              <a:t>My Introduction</a:t>
            </a:r>
            <a:endParaRPr lang="en-US" sz="2800" b="1" dirty="0"/>
          </a:p>
        </p:txBody>
      </p:sp>
      <p:sp>
        <p:nvSpPr>
          <p:cNvPr id="5" name="Content Placeholder 4"/>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Introduction to the Course</a:t>
            </a:r>
            <a:endParaRPr lang="en-US" sz="2800" b="1" dirty="0"/>
          </a:p>
        </p:txBody>
      </p:sp>
      <p:sp>
        <p:nvSpPr>
          <p:cNvPr id="3" name="Content Placeholder 2"/>
          <p:cNvSpPr>
            <a:spLocks noGrp="1"/>
          </p:cNvSpPr>
          <p:nvPr>
            <p:ph idx="1"/>
          </p:nvPr>
        </p:nvSpPr>
        <p:spPr>
          <a:xfrm>
            <a:off x="0" y="762000"/>
            <a:ext cx="6858000" cy="6096000"/>
          </a:xfrm>
        </p:spPr>
        <p:txBody>
          <a:bodyPr>
            <a:noAutofit/>
          </a:bodyPr>
          <a:lstStyle/>
          <a:p>
            <a:pPr algn="just">
              <a:buNone/>
            </a:pPr>
            <a:r>
              <a:rPr lang="en-US" sz="1800" b="1" dirty="0" smtClean="0">
                <a:latin typeface="Arial" pitchFamily="34" charset="0"/>
                <a:cs typeface="Arial" pitchFamily="34" charset="0"/>
              </a:rPr>
              <a:t>Course Overview:</a:t>
            </a:r>
            <a:endParaRPr lang="en-US" sz="1800" dirty="0" smtClean="0">
              <a:latin typeface="Arial" pitchFamily="34" charset="0"/>
              <a:cs typeface="Arial" pitchFamily="34" charset="0"/>
            </a:endParaRPr>
          </a:p>
          <a:p>
            <a:pPr algn="just"/>
            <a:r>
              <a:rPr lang="en-US" sz="1800" dirty="0" smtClean="0">
                <a:latin typeface="Arial" pitchFamily="34" charset="0"/>
                <a:cs typeface="Arial" pitchFamily="34" charset="0"/>
              </a:rPr>
              <a:t>The novel course is mainly concerned with the English novel from the eighteenth and the nineteenth century which is rich in diversity, creativity and popular appeal. </a:t>
            </a:r>
          </a:p>
          <a:p>
            <a:pPr algn="just"/>
            <a:r>
              <a:rPr lang="en-US" sz="1800" dirty="0" smtClean="0">
                <a:latin typeface="Arial" pitchFamily="34" charset="0"/>
                <a:cs typeface="Arial" pitchFamily="34" charset="0"/>
              </a:rPr>
              <a:t> It explores the rise of English Novel as an essential literary genre. </a:t>
            </a:r>
          </a:p>
          <a:p>
            <a:pPr algn="just"/>
            <a:r>
              <a:rPr lang="en-US" sz="1800" dirty="0" smtClean="0">
                <a:latin typeface="Arial" pitchFamily="34" charset="0"/>
                <a:cs typeface="Arial" pitchFamily="34" charset="0"/>
              </a:rPr>
              <a:t>It starts with an introduction to the novel, its origin and definition. It includes elements of the novel, its development and aspects or elements of the novel.</a:t>
            </a:r>
          </a:p>
          <a:p>
            <a:pPr algn="just"/>
            <a:r>
              <a:rPr lang="en-US" sz="1800" dirty="0" smtClean="0">
                <a:latin typeface="Arial" pitchFamily="34" charset="0"/>
                <a:cs typeface="Arial" pitchFamily="34" charset="0"/>
              </a:rPr>
              <a:t>The course includes the works of major novelists of the era namely Henry Fielding, Jane Austen, Charles Dickens, and Thomas Hardy. </a:t>
            </a:r>
          </a:p>
          <a:p>
            <a:pPr algn="just"/>
            <a:r>
              <a:rPr lang="en-US" sz="1800" dirty="0" smtClean="0">
                <a:latin typeface="Arial" pitchFamily="34" charset="0"/>
                <a:cs typeface="Arial" pitchFamily="34" charset="0"/>
              </a:rPr>
              <a:t>Thus, the first novel that is covered in the course is the cheerful moralistic writing of Henry Fielding  “</a:t>
            </a:r>
            <a:r>
              <a:rPr lang="en-US" sz="1800" i="1" dirty="0" smtClean="0">
                <a:latin typeface="Arial" pitchFamily="34" charset="0"/>
                <a:cs typeface="Arial" pitchFamily="34" charset="0"/>
              </a:rPr>
              <a:t>Joseph Andrews”. This leads us to explore </a:t>
            </a:r>
            <a:r>
              <a:rPr lang="en-US" sz="1800" dirty="0" smtClean="0">
                <a:latin typeface="Arial" pitchFamily="34" charset="0"/>
                <a:cs typeface="Arial" pitchFamily="34" charset="0"/>
              </a:rPr>
              <a:t>the perfection of the novel in Jane Austin’s “Emma”. Then “Great Expectations” by the moralist and reformist Charles Dickens is critically examined. Finally, the perennial work of Thomas Hardy “Tess of the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written towards the end of the 19</a:t>
            </a:r>
            <a:r>
              <a:rPr lang="en-US" sz="1800" baseline="30000" dirty="0" smtClean="0">
                <a:latin typeface="Arial" pitchFamily="34" charset="0"/>
                <a:cs typeface="Arial" pitchFamily="34" charset="0"/>
              </a:rPr>
              <a:t>th</a:t>
            </a:r>
            <a:r>
              <a:rPr lang="en-US" sz="1800" dirty="0" smtClean="0">
                <a:latin typeface="Arial" pitchFamily="34" charset="0"/>
                <a:cs typeface="Arial" pitchFamily="34" charset="0"/>
              </a:rPr>
              <a:t>century is explored.</a:t>
            </a:r>
          </a:p>
          <a:p>
            <a:pPr algn="just">
              <a:buNone/>
            </a:pPr>
            <a:endParaRPr lang="en-US" sz="18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6477000" cy="4525963"/>
          </a:xfrm>
        </p:spPr>
        <p:txBody>
          <a:bodyPr>
            <a:noAutofit/>
          </a:bodyPr>
          <a:lstStyle/>
          <a:p>
            <a:pPr algn="just">
              <a:buNone/>
            </a:pPr>
            <a:r>
              <a:rPr lang="en-US" sz="1600" b="1" dirty="0" smtClean="0">
                <a:latin typeface="Arial" pitchFamily="34" charset="0"/>
                <a:cs typeface="Arial" pitchFamily="34" charset="0"/>
              </a:rPr>
              <a:t>Aim of the Course:</a:t>
            </a:r>
            <a:endParaRPr lang="en-US" sz="1600" dirty="0" smtClean="0">
              <a:latin typeface="Arial" pitchFamily="34" charset="0"/>
              <a:cs typeface="Arial" pitchFamily="34" charset="0"/>
            </a:endParaRPr>
          </a:p>
          <a:p>
            <a:pPr algn="just"/>
            <a:r>
              <a:rPr lang="en-US" sz="1600" dirty="0" smtClean="0">
                <a:latin typeface="Arial" pitchFamily="34" charset="0"/>
                <a:cs typeface="Arial" pitchFamily="34" charset="0"/>
              </a:rPr>
              <a:t>The main aim of this course is to make students enjoy and appreciate the structure and content of the selected novels by reading between lines with a critical eye, to develop in them the ability of textual analysis and critical interpretation of the English novel in the wider socio- cultural and philosophical context.</a:t>
            </a:r>
          </a:p>
          <a:p>
            <a:pPr algn="just">
              <a:buNone/>
            </a:pPr>
            <a:r>
              <a:rPr lang="en-US" sz="1600" b="1" dirty="0" smtClean="0">
                <a:latin typeface="Arial" pitchFamily="34" charset="0"/>
                <a:cs typeface="Arial" pitchFamily="34" charset="0"/>
              </a:rPr>
              <a:t>Objectives of the Course:</a:t>
            </a:r>
            <a:endParaRPr lang="en-US" sz="1600" dirty="0" smtClean="0">
              <a:latin typeface="Arial" pitchFamily="34" charset="0"/>
              <a:cs typeface="Arial" pitchFamily="34" charset="0"/>
            </a:endParaRPr>
          </a:p>
          <a:p>
            <a:pPr algn="just">
              <a:buNone/>
            </a:pPr>
            <a:r>
              <a:rPr lang="en-US" sz="1600" b="1" dirty="0" smtClean="0">
                <a:latin typeface="Arial" pitchFamily="34" charset="0"/>
                <a:cs typeface="Arial" pitchFamily="34" charset="0"/>
              </a:rPr>
              <a:t> </a:t>
            </a:r>
            <a:endParaRPr lang="en-US" sz="1600" dirty="0" smtClean="0">
              <a:latin typeface="Arial" pitchFamily="34" charset="0"/>
              <a:cs typeface="Arial" pitchFamily="34" charset="0"/>
            </a:endParaRPr>
          </a:p>
          <a:p>
            <a:pPr lvl="0" algn="just"/>
            <a:r>
              <a:rPr lang="en-US" sz="1600" dirty="0" smtClean="0">
                <a:latin typeface="Arial" pitchFamily="34" charset="0"/>
                <a:cs typeface="Arial" pitchFamily="34" charset="0"/>
              </a:rPr>
              <a:t>To introduce each of the selected novels as a reading activity for interpretation and analysis</a:t>
            </a:r>
          </a:p>
          <a:p>
            <a:pPr lvl="0" algn="just"/>
            <a:r>
              <a:rPr lang="en-US" sz="1600" dirty="0" smtClean="0">
                <a:latin typeface="Arial" pitchFamily="34" charset="0"/>
                <a:cs typeface="Arial" pitchFamily="34" charset="0"/>
              </a:rPr>
              <a:t>To enable the students to observe the chronological development in the genre of novel</a:t>
            </a:r>
          </a:p>
          <a:p>
            <a:pPr lvl="0" algn="just"/>
            <a:r>
              <a:rPr lang="en-US" sz="1600" dirty="0" smtClean="0">
                <a:latin typeface="Arial" pitchFamily="34" charset="0"/>
                <a:cs typeface="Arial" pitchFamily="34" charset="0"/>
              </a:rPr>
              <a:t>To make the students comprehend the structural and thematic aspects of the English Novel</a:t>
            </a:r>
          </a:p>
          <a:p>
            <a:pPr lvl="0" algn="just"/>
            <a:endParaRPr lang="en-US" sz="1600" dirty="0" smtClean="0">
              <a:latin typeface="Arial" pitchFamily="34" charset="0"/>
              <a:cs typeface="Arial" pitchFamily="34" charset="0"/>
            </a:endParaRPr>
          </a:p>
          <a:p>
            <a:pPr algn="just">
              <a:buNone/>
            </a:pPr>
            <a:endParaRPr lang="en-US" sz="16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Session</a:t>
            </a:r>
            <a:endParaRPr lang="en-US" dirty="0"/>
          </a:p>
        </p:txBody>
      </p:sp>
      <p:sp>
        <p:nvSpPr>
          <p:cNvPr id="3" name="Content Placeholder 2"/>
          <p:cNvSpPr>
            <a:spLocks noGrp="1"/>
          </p:cNvSpPr>
          <p:nvPr>
            <p:ph idx="1"/>
          </p:nvPr>
        </p:nvSpPr>
        <p:spPr>
          <a:xfrm>
            <a:off x="457200" y="1600200"/>
            <a:ext cx="6019800" cy="4525963"/>
          </a:xfrm>
        </p:spPr>
        <p:txBody>
          <a:bodyPr>
            <a:normAutofit/>
          </a:bodyPr>
          <a:lstStyle/>
          <a:p>
            <a:r>
              <a:rPr lang="en-US" sz="1800" dirty="0" smtClean="0">
                <a:latin typeface="Arial" pitchFamily="34" charset="0"/>
                <a:cs typeface="Arial" pitchFamily="34" charset="0"/>
              </a:rPr>
              <a:t>Introduction to the course</a:t>
            </a:r>
          </a:p>
          <a:p>
            <a:r>
              <a:rPr lang="en-US" sz="1800" dirty="0" smtClean="0">
                <a:latin typeface="Arial" pitchFamily="34" charset="0"/>
                <a:cs typeface="Arial" pitchFamily="34" charset="0"/>
              </a:rPr>
              <a:t>Aim and objectives of the course</a:t>
            </a:r>
          </a:p>
          <a:p>
            <a:r>
              <a:rPr lang="en-US" sz="1800" dirty="0" smtClean="0">
                <a:latin typeface="Arial" pitchFamily="34" charset="0"/>
                <a:cs typeface="Arial" pitchFamily="34" charset="0"/>
              </a:rPr>
              <a:t>Definitions of novel</a:t>
            </a:r>
          </a:p>
          <a:p>
            <a:r>
              <a:rPr lang="en-US" sz="1800" dirty="0" smtClean="0">
                <a:latin typeface="Arial" pitchFamily="34" charset="0"/>
                <a:cs typeface="Arial" pitchFamily="34" charset="0"/>
              </a:rPr>
              <a:t>Novel as a genre</a:t>
            </a:r>
          </a:p>
          <a:p>
            <a:r>
              <a:rPr lang="en-US" sz="1800" dirty="0" smtClean="0">
                <a:latin typeface="Arial" pitchFamily="34" charset="0"/>
                <a:cs typeface="Arial" pitchFamily="34" charset="0"/>
              </a:rPr>
              <a:t>Unique qualities or characteristics of noel as a genre</a:t>
            </a:r>
          </a:p>
          <a:p>
            <a:r>
              <a:rPr lang="en-US" sz="1800" dirty="0" smtClean="0">
                <a:latin typeface="Arial" pitchFamily="34" charset="0"/>
                <a:cs typeface="Arial" pitchFamily="34" charset="0"/>
              </a:rPr>
              <a:t>History and Origin of (English) Novel</a:t>
            </a:r>
          </a:p>
          <a:p>
            <a:r>
              <a:rPr lang="en-US" sz="1800" dirty="0" smtClean="0">
                <a:latin typeface="Arial" pitchFamily="34" charset="0"/>
                <a:cs typeface="Arial" pitchFamily="34" charset="0"/>
              </a:rPr>
              <a:t>Types of Novel</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a:bodyPr>
          <a:lstStyle/>
          <a:p>
            <a:r>
              <a:rPr lang="en-US" sz="2800" b="1" dirty="0"/>
              <a:t>GENERAL PARAMETERS OF THE NOVEL</a:t>
            </a:r>
          </a:p>
        </p:txBody>
      </p:sp>
      <p:sp>
        <p:nvSpPr>
          <p:cNvPr id="3075" name="Rectangle 3"/>
          <p:cNvSpPr>
            <a:spLocks noGrp="1" noChangeArrowheads="1"/>
          </p:cNvSpPr>
          <p:nvPr>
            <p:ph type="body" idx="1"/>
          </p:nvPr>
        </p:nvSpPr>
        <p:spPr>
          <a:xfrm>
            <a:off x="762000" y="2133600"/>
            <a:ext cx="7772400" cy="3810000"/>
          </a:xfrm>
        </p:spPr>
        <p:txBody>
          <a:bodyPr>
            <a:normAutofit/>
          </a:bodyPr>
          <a:lstStyle/>
          <a:p>
            <a:pPr>
              <a:lnSpc>
                <a:spcPct val="90000"/>
              </a:lnSpc>
            </a:pPr>
            <a:r>
              <a:rPr lang="en-US" sz="1800" b="1" dirty="0"/>
              <a:t> GENRE</a:t>
            </a:r>
            <a:r>
              <a:rPr lang="en-US" sz="1800" dirty="0"/>
              <a:t>: </a:t>
            </a:r>
            <a:r>
              <a:rPr lang="en-US" sz="1800" dirty="0" smtClean="0"/>
              <a:t>Fiction (Narrative)</a:t>
            </a:r>
            <a:endParaRPr lang="en-US" sz="1800" dirty="0"/>
          </a:p>
          <a:p>
            <a:pPr>
              <a:lnSpc>
                <a:spcPct val="90000"/>
              </a:lnSpc>
            </a:pPr>
            <a:r>
              <a:rPr lang="en-US" sz="1800" b="1" dirty="0"/>
              <a:t> STYLE: </a:t>
            </a:r>
            <a:r>
              <a:rPr lang="en-US" sz="1800" dirty="0"/>
              <a:t>Prose</a:t>
            </a:r>
          </a:p>
          <a:p>
            <a:pPr>
              <a:lnSpc>
                <a:spcPct val="90000"/>
              </a:lnSpc>
            </a:pPr>
            <a:r>
              <a:rPr lang="en-US" sz="1800" b="1" dirty="0"/>
              <a:t> LENGTH: </a:t>
            </a:r>
            <a:r>
              <a:rPr lang="en-US" sz="1800" dirty="0" smtClean="0"/>
              <a:t>Extended</a:t>
            </a:r>
            <a:endParaRPr lang="en-US" sz="1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strips(downRight)">
                                      <p:cBhvr>
                                        <p:cTn id="7" dur="500"/>
                                        <p:tgtEl>
                                          <p:spTgt spid="30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075">
                                            <p:txEl>
                                              <p:pRg st="1" end="1"/>
                                            </p:txEl>
                                          </p:spTgt>
                                        </p:tgtEl>
                                        <p:attrNameLst>
                                          <p:attrName>style.visibility</p:attrName>
                                        </p:attrNameLst>
                                      </p:cBhvr>
                                      <p:to>
                                        <p:strVal val="visible"/>
                                      </p:to>
                                    </p:set>
                                    <p:animEffect transition="in" filter="strips(downRight)">
                                      <p:cBhvr>
                                        <p:cTn id="12" dur="500"/>
                                        <p:tgtEl>
                                          <p:spTgt spid="30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075">
                                            <p:txEl>
                                              <p:pRg st="2" end="2"/>
                                            </p:txEl>
                                          </p:spTgt>
                                        </p:tgtEl>
                                        <p:attrNameLst>
                                          <p:attrName>style.visibility</p:attrName>
                                        </p:attrNameLst>
                                      </p:cBhvr>
                                      <p:to>
                                        <p:strVal val="visible"/>
                                      </p:to>
                                    </p:set>
                                    <p:animEffect transition="in" filter="strips(downRight)">
                                      <p:cBhvr>
                                        <p:cTn id="17" dur="500"/>
                                        <p:tgtEl>
                                          <p:spTgt spid="3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Oval 3"/>
          <p:cNvSpPr>
            <a:spLocks noChangeArrowheads="1"/>
          </p:cNvSpPr>
          <p:nvPr/>
        </p:nvSpPr>
        <p:spPr bwMode="auto">
          <a:xfrm>
            <a:off x="457200" y="3657600"/>
            <a:ext cx="4191000" cy="2590800"/>
          </a:xfrm>
          <a:prstGeom prst="ellipse">
            <a:avLst/>
          </a:prstGeom>
          <a:solidFill>
            <a:srgbClr val="292C20"/>
          </a:solidFill>
          <a:ln w="28575" algn="ctr">
            <a:solidFill>
              <a:srgbClr val="DFF2E3"/>
            </a:solidFill>
            <a:round/>
            <a:headEnd/>
            <a:tailEnd/>
          </a:ln>
          <a:effectLst>
            <a:outerShdw dist="35921" dir="2700000" algn="ctr" rotWithShape="0">
              <a:schemeClr val="tx1"/>
            </a:outerShdw>
          </a:effectLst>
        </p:spPr>
        <p:txBody>
          <a:bodyPr wrap="none" lIns="0" anchor="ctr"/>
          <a:lstStyle/>
          <a:p>
            <a:pPr marL="342900" indent="-342900" algn="ctr">
              <a:spcBef>
                <a:spcPct val="20000"/>
              </a:spcBef>
              <a:buClr>
                <a:schemeClr val="hlink"/>
              </a:buClr>
              <a:buSzPct val="65000"/>
              <a:buFont typeface="Wingdings" pitchFamily="2" charset="2"/>
              <a:buNone/>
            </a:pPr>
            <a:r>
              <a:rPr lang="en-US" sz="1600" b="1" i="1" dirty="0">
                <a:solidFill>
                  <a:srgbClr val="DFF2E3"/>
                </a:solidFill>
                <a:effectLst>
                  <a:outerShdw blurRad="38100" dist="38100" dir="2700000" algn="tl">
                    <a:srgbClr val="000000"/>
                  </a:outerShdw>
                </a:effectLst>
              </a:rPr>
              <a:t>“An extended fictional narrative, </a:t>
            </a:r>
          </a:p>
          <a:p>
            <a:pPr marL="342900" indent="-342900" algn="ctr">
              <a:spcBef>
                <a:spcPct val="20000"/>
              </a:spcBef>
              <a:buClr>
                <a:schemeClr val="hlink"/>
              </a:buClr>
              <a:buSzPct val="65000"/>
              <a:buFont typeface="Wingdings" pitchFamily="2" charset="2"/>
              <a:buNone/>
            </a:pPr>
            <a:r>
              <a:rPr lang="en-US" sz="1600" b="1" i="1" dirty="0">
                <a:solidFill>
                  <a:srgbClr val="DFF2E3"/>
                </a:solidFill>
                <a:effectLst>
                  <a:outerShdw blurRad="38100" dist="38100" dir="2700000" algn="tl">
                    <a:srgbClr val="000000"/>
                  </a:outerShdw>
                </a:effectLst>
              </a:rPr>
              <a:t>usually written in prose.” </a:t>
            </a:r>
            <a:r>
              <a:rPr lang="en-US" sz="1600" b="1" dirty="0">
                <a:solidFill>
                  <a:srgbClr val="DFF2E3"/>
                </a:solidFill>
                <a:effectLst>
                  <a:outerShdw blurRad="38100" dist="38100" dir="2700000" algn="tl">
                    <a:srgbClr val="000000"/>
                  </a:outerShdw>
                </a:effectLst>
              </a:rPr>
              <a:t> </a:t>
            </a:r>
          </a:p>
          <a:p>
            <a:pPr marL="342900" indent="-342900" algn="ctr">
              <a:spcBef>
                <a:spcPct val="20000"/>
              </a:spcBef>
              <a:buClr>
                <a:schemeClr val="hlink"/>
              </a:buClr>
              <a:buSzPct val="65000"/>
              <a:buFont typeface="Wingdings" pitchFamily="2" charset="2"/>
              <a:buNone/>
            </a:pPr>
            <a:r>
              <a:rPr lang="en-US" sz="1600" b="1" dirty="0">
                <a:solidFill>
                  <a:srgbClr val="DFF2E3"/>
                </a:solidFill>
                <a:effectLst>
                  <a:outerShdw blurRad="38100" dist="38100" dir="2700000" algn="tl">
                    <a:srgbClr val="000000"/>
                  </a:outerShdw>
                </a:effectLst>
              </a:rPr>
              <a:t>Anonymous</a:t>
            </a:r>
          </a:p>
        </p:txBody>
      </p:sp>
      <p:sp>
        <p:nvSpPr>
          <p:cNvPr id="6148" name="Text Box 4"/>
          <p:cNvSpPr txBox="1">
            <a:spLocks noChangeArrowheads="1"/>
          </p:cNvSpPr>
          <p:nvPr/>
        </p:nvSpPr>
        <p:spPr bwMode="auto">
          <a:xfrm>
            <a:off x="0" y="228600"/>
            <a:ext cx="4724400" cy="523220"/>
          </a:xfrm>
          <a:prstGeom prst="rect">
            <a:avLst/>
          </a:prstGeom>
          <a:noFill/>
          <a:ln w="28575" algn="ctr">
            <a:noFill/>
            <a:miter lim="800000"/>
            <a:headEnd/>
            <a:tailEnd/>
          </a:ln>
          <a:effectLst>
            <a:outerShdw dist="35921" dir="2700000" algn="ctr" rotWithShape="0">
              <a:schemeClr val="tx2"/>
            </a:outerShdw>
          </a:effectLst>
        </p:spPr>
        <p:txBody>
          <a:bodyPr>
            <a:spAutoFit/>
          </a:bodyPr>
          <a:lstStyle/>
          <a:p>
            <a:pPr marL="342900" indent="-342900">
              <a:spcBef>
                <a:spcPct val="50000"/>
              </a:spcBef>
              <a:buClr>
                <a:schemeClr val="hlink"/>
              </a:buClr>
              <a:buSzPct val="65000"/>
              <a:buFont typeface="Wingdings" pitchFamily="2" charset="2"/>
              <a:buNone/>
            </a:pPr>
            <a:r>
              <a:rPr lang="en-US" sz="2800" b="1" dirty="0">
                <a:solidFill>
                  <a:srgbClr val="292C20"/>
                </a:solidFill>
                <a:latin typeface="Times New Roman" pitchFamily="18" charset="0"/>
              </a:rPr>
              <a:t>DEFINITIONS…</a:t>
            </a:r>
          </a:p>
        </p:txBody>
      </p:sp>
      <p:sp>
        <p:nvSpPr>
          <p:cNvPr id="6149" name="Oval 5"/>
          <p:cNvSpPr>
            <a:spLocks noChangeArrowheads="1"/>
          </p:cNvSpPr>
          <p:nvPr/>
        </p:nvSpPr>
        <p:spPr bwMode="auto">
          <a:xfrm>
            <a:off x="228600" y="1066800"/>
            <a:ext cx="4267200" cy="2209800"/>
          </a:xfrm>
          <a:prstGeom prst="ellipse">
            <a:avLst/>
          </a:prstGeom>
          <a:solidFill>
            <a:srgbClr val="292C20"/>
          </a:solidFill>
          <a:ln w="28575" algn="ctr">
            <a:solidFill>
              <a:srgbClr val="DFF2E3"/>
            </a:solidFill>
            <a:round/>
            <a:headEnd/>
            <a:tailEnd/>
          </a:ln>
          <a:effectLst>
            <a:outerShdw dist="35921" dir="2700000" algn="ctr" rotWithShape="0">
              <a:schemeClr val="tx1"/>
            </a:outerShdw>
          </a:effectLst>
        </p:spPr>
        <p:txBody>
          <a:bodyPr wrap="none" anchor="ctr"/>
          <a:lstStyle/>
          <a:p>
            <a:pPr marL="342900" indent="-342900" algn="ctr">
              <a:spcBef>
                <a:spcPct val="20000"/>
              </a:spcBef>
              <a:buClr>
                <a:schemeClr val="hlink"/>
              </a:buClr>
              <a:buSzPct val="65000"/>
              <a:buFont typeface="Wingdings" pitchFamily="2" charset="2"/>
              <a:buNone/>
            </a:pPr>
            <a:r>
              <a:rPr lang="en-US" sz="1600" b="1" i="1">
                <a:solidFill>
                  <a:srgbClr val="DFF2E3"/>
                </a:solidFill>
                <a:effectLst>
                  <a:outerShdw blurRad="38100" dist="38100" dir="2700000" algn="tl">
                    <a:srgbClr val="000000"/>
                  </a:outerShdw>
                </a:effectLst>
              </a:rPr>
              <a:t>“A book length story in prose, </a:t>
            </a:r>
          </a:p>
          <a:p>
            <a:pPr marL="342900" indent="-342900" algn="ctr">
              <a:spcBef>
                <a:spcPct val="20000"/>
              </a:spcBef>
              <a:buClr>
                <a:schemeClr val="hlink"/>
              </a:buClr>
              <a:buSzPct val="65000"/>
              <a:buFont typeface="Wingdings" pitchFamily="2" charset="2"/>
              <a:buNone/>
            </a:pPr>
            <a:r>
              <a:rPr lang="en-US" sz="1600" b="1" i="1">
                <a:solidFill>
                  <a:srgbClr val="DFF2E3"/>
                </a:solidFill>
                <a:effectLst>
                  <a:outerShdw blurRad="38100" dist="38100" dir="2700000" algn="tl">
                    <a:srgbClr val="000000"/>
                  </a:outerShdw>
                </a:effectLst>
              </a:rPr>
              <a:t>whose author tries to create a </a:t>
            </a:r>
          </a:p>
          <a:p>
            <a:pPr marL="342900" indent="-342900" algn="ctr">
              <a:spcBef>
                <a:spcPct val="20000"/>
              </a:spcBef>
              <a:buClr>
                <a:schemeClr val="hlink"/>
              </a:buClr>
              <a:buSzPct val="65000"/>
              <a:buFont typeface="Wingdings" pitchFamily="2" charset="2"/>
              <a:buNone/>
            </a:pPr>
            <a:r>
              <a:rPr lang="en-US" sz="1600" b="1" i="1">
                <a:solidFill>
                  <a:srgbClr val="DFF2E3"/>
                </a:solidFill>
                <a:effectLst>
                  <a:outerShdw blurRad="38100" dist="38100" dir="2700000" algn="tl">
                    <a:srgbClr val="000000"/>
                  </a:outerShdw>
                </a:effectLst>
              </a:rPr>
              <a:t>sense that, while we read, we </a:t>
            </a:r>
          </a:p>
          <a:p>
            <a:pPr marL="342900" indent="-342900" algn="ctr">
              <a:spcBef>
                <a:spcPct val="20000"/>
              </a:spcBef>
              <a:buClr>
                <a:schemeClr val="hlink"/>
              </a:buClr>
              <a:buSzPct val="65000"/>
              <a:buFont typeface="Wingdings" pitchFamily="2" charset="2"/>
              <a:buNone/>
            </a:pPr>
            <a:r>
              <a:rPr lang="en-US" sz="1600" b="1" i="1">
                <a:solidFill>
                  <a:srgbClr val="DFF2E3"/>
                </a:solidFill>
                <a:effectLst>
                  <a:outerShdw blurRad="38100" dist="38100" dir="2700000" algn="tl">
                    <a:srgbClr val="000000"/>
                  </a:outerShdw>
                </a:effectLst>
              </a:rPr>
              <a:t>experience actual life.” </a:t>
            </a:r>
            <a:endParaRPr lang="en-US" sz="1600" b="1">
              <a:solidFill>
                <a:srgbClr val="DFF2E3"/>
              </a:solidFill>
              <a:effectLst>
                <a:outerShdw blurRad="38100" dist="38100" dir="2700000" algn="tl">
                  <a:srgbClr val="000000"/>
                </a:outerShdw>
              </a:effectLst>
            </a:endParaRPr>
          </a:p>
          <a:p>
            <a:pPr marL="342900" indent="-342900" algn="ctr">
              <a:spcBef>
                <a:spcPct val="20000"/>
              </a:spcBef>
              <a:buClr>
                <a:schemeClr val="hlink"/>
              </a:buClr>
              <a:buSzPct val="65000"/>
              <a:buFont typeface="Wingdings" pitchFamily="2" charset="2"/>
              <a:buNone/>
            </a:pPr>
            <a:r>
              <a:rPr lang="en-US" sz="1600" b="1">
                <a:solidFill>
                  <a:srgbClr val="DFF2E3"/>
                </a:solidFill>
                <a:effectLst>
                  <a:outerShdw blurRad="38100" dist="38100" dir="2700000" algn="tl">
                    <a:srgbClr val="000000"/>
                  </a:outerShdw>
                </a:effectLst>
              </a:rPr>
              <a:t>        By X. J. Kennedy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animBg="1"/>
      <p:bldP spid="614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Oval 2"/>
          <p:cNvSpPr>
            <a:spLocks noChangeArrowheads="1"/>
          </p:cNvSpPr>
          <p:nvPr/>
        </p:nvSpPr>
        <p:spPr bwMode="auto">
          <a:xfrm>
            <a:off x="152400" y="990600"/>
            <a:ext cx="4648200" cy="2362200"/>
          </a:xfrm>
          <a:prstGeom prst="ellipse">
            <a:avLst/>
          </a:prstGeom>
          <a:solidFill>
            <a:srgbClr val="292C20"/>
          </a:solidFill>
          <a:ln w="28575" algn="ctr">
            <a:solidFill>
              <a:srgbClr val="DFF2E3"/>
            </a:solidFill>
            <a:round/>
            <a:headEnd/>
            <a:tailEnd/>
          </a:ln>
          <a:effectLst>
            <a:outerShdw dist="35921" dir="2700000" algn="ctr" rotWithShape="0">
              <a:schemeClr val="tx1"/>
            </a:outerShdw>
          </a:effectLst>
        </p:spPr>
        <p:txBody>
          <a:bodyPr wrap="none" lIns="0" rIns="0" anchor="ctr"/>
          <a:lstStyle/>
          <a:p>
            <a:pPr marL="342900" indent="-342900" algn="ctr">
              <a:spcBef>
                <a:spcPct val="20000"/>
              </a:spcBef>
              <a:buClr>
                <a:schemeClr val="hlink"/>
              </a:buClr>
              <a:buSzPct val="65000"/>
              <a:buFont typeface="Wingdings" pitchFamily="2" charset="2"/>
              <a:buNone/>
            </a:pPr>
            <a:r>
              <a:rPr lang="en-US" sz="1600" b="1" i="1" dirty="0">
                <a:solidFill>
                  <a:srgbClr val="DFF2E3"/>
                </a:solidFill>
                <a:effectLst>
                  <a:outerShdw blurRad="38100" dist="38100" dir="2700000" algn="tl">
                    <a:srgbClr val="000000"/>
                  </a:outerShdw>
                </a:effectLst>
              </a:rPr>
              <a:t>“An imaginary work in prose </a:t>
            </a:r>
          </a:p>
          <a:p>
            <a:pPr marL="342900" indent="-342900" algn="ctr">
              <a:spcBef>
                <a:spcPct val="20000"/>
              </a:spcBef>
              <a:buClr>
                <a:schemeClr val="hlink"/>
              </a:buClr>
              <a:buSzPct val="65000"/>
              <a:buFont typeface="Wingdings" pitchFamily="2" charset="2"/>
              <a:buNone/>
            </a:pPr>
            <a:r>
              <a:rPr lang="en-US" sz="1600" b="1" i="1" dirty="0">
                <a:solidFill>
                  <a:srgbClr val="DFF2E3"/>
                </a:solidFill>
                <a:effectLst>
                  <a:outerShdw blurRad="38100" dist="38100" dir="2700000" algn="tl">
                    <a:srgbClr val="000000"/>
                  </a:outerShdw>
                </a:effectLst>
              </a:rPr>
              <a:t>of a considerable length, which </a:t>
            </a:r>
          </a:p>
          <a:p>
            <a:pPr marL="342900" indent="-342900" algn="ctr">
              <a:spcBef>
                <a:spcPct val="20000"/>
              </a:spcBef>
              <a:buClr>
                <a:schemeClr val="hlink"/>
              </a:buClr>
              <a:buSzPct val="65000"/>
              <a:buFont typeface="Wingdings" pitchFamily="2" charset="2"/>
              <a:buNone/>
            </a:pPr>
            <a:r>
              <a:rPr lang="en-US" sz="1600" b="1" i="1" dirty="0" err="1" smtClean="0">
                <a:solidFill>
                  <a:srgbClr val="DFF2E3"/>
                </a:solidFill>
                <a:effectLst>
                  <a:outerShdw blurRad="38100" dist="38100" dir="2700000" algn="tl">
                    <a:srgbClr val="000000"/>
                  </a:outerShdw>
                </a:effectLst>
              </a:rPr>
              <a:t>presentsas</a:t>
            </a:r>
            <a:r>
              <a:rPr lang="en-US" sz="1600" b="1" i="1" dirty="0" smtClean="0">
                <a:solidFill>
                  <a:srgbClr val="DFF2E3"/>
                </a:solidFill>
                <a:effectLst>
                  <a:outerShdw blurRad="38100" dist="38100" dir="2700000" algn="tl">
                    <a:srgbClr val="000000"/>
                  </a:outerShdw>
                </a:effectLst>
              </a:rPr>
              <a:t> </a:t>
            </a:r>
            <a:r>
              <a:rPr lang="en-US" sz="1600" b="1" i="1" dirty="0">
                <a:solidFill>
                  <a:srgbClr val="DFF2E3"/>
                </a:solidFill>
                <a:effectLst>
                  <a:outerShdw blurRad="38100" dist="38100" dir="2700000" algn="tl">
                    <a:srgbClr val="000000"/>
                  </a:outerShdw>
                </a:effectLst>
              </a:rPr>
              <a:t>real certain characters </a:t>
            </a:r>
          </a:p>
          <a:p>
            <a:pPr marL="342900" indent="-342900" algn="ctr">
              <a:spcBef>
                <a:spcPct val="20000"/>
              </a:spcBef>
              <a:buClr>
                <a:schemeClr val="hlink"/>
              </a:buClr>
              <a:buSzPct val="65000"/>
              <a:buFont typeface="Wingdings" pitchFamily="2" charset="2"/>
              <a:buNone/>
            </a:pPr>
            <a:r>
              <a:rPr lang="en-US" sz="1600" b="1" i="1" dirty="0">
                <a:solidFill>
                  <a:srgbClr val="DFF2E3"/>
                </a:solidFill>
                <a:effectLst>
                  <a:outerShdw blurRad="38100" dist="38100" dir="2700000" algn="tl">
                    <a:srgbClr val="000000"/>
                  </a:outerShdw>
                </a:effectLst>
              </a:rPr>
              <a:t>living in a given environment and </a:t>
            </a:r>
          </a:p>
          <a:p>
            <a:pPr marL="342900" indent="-342900" algn="ctr">
              <a:spcBef>
                <a:spcPct val="20000"/>
              </a:spcBef>
              <a:buClr>
                <a:schemeClr val="hlink"/>
              </a:buClr>
              <a:buSzPct val="65000"/>
              <a:buFont typeface="Wingdings" pitchFamily="2" charset="2"/>
              <a:buNone/>
            </a:pPr>
            <a:r>
              <a:rPr lang="en-US" sz="1600" b="1" i="1" dirty="0">
                <a:solidFill>
                  <a:srgbClr val="DFF2E3"/>
                </a:solidFill>
                <a:effectLst>
                  <a:outerShdw blurRad="38100" dist="38100" dir="2700000" algn="tl">
                    <a:srgbClr val="000000"/>
                  </a:outerShdw>
                </a:effectLst>
              </a:rPr>
              <a:t>describes their attitudes, </a:t>
            </a:r>
          </a:p>
          <a:p>
            <a:pPr marL="342900" indent="-342900" algn="ctr">
              <a:spcBef>
                <a:spcPct val="20000"/>
              </a:spcBef>
              <a:buClr>
                <a:schemeClr val="hlink"/>
              </a:buClr>
              <a:buSzPct val="65000"/>
              <a:buFont typeface="Wingdings" pitchFamily="2" charset="2"/>
              <a:buNone/>
            </a:pPr>
            <a:r>
              <a:rPr lang="en-US" sz="1600" b="1" i="1" dirty="0">
                <a:solidFill>
                  <a:srgbClr val="DFF2E3"/>
                </a:solidFill>
                <a:effectLst>
                  <a:outerShdw blurRad="38100" dist="38100" dir="2700000" algn="tl">
                    <a:srgbClr val="000000"/>
                  </a:outerShdw>
                </a:effectLst>
              </a:rPr>
              <a:t>fate, and adventures.” </a:t>
            </a:r>
            <a:endParaRPr lang="en-US" sz="1600" b="1" dirty="0">
              <a:solidFill>
                <a:srgbClr val="DFF2E3"/>
              </a:solidFill>
              <a:effectLst>
                <a:outerShdw blurRad="38100" dist="38100" dir="2700000" algn="tl">
                  <a:srgbClr val="000000"/>
                </a:outerShdw>
              </a:effectLst>
            </a:endParaRPr>
          </a:p>
          <a:p>
            <a:pPr marL="342900" indent="-342900" algn="ctr">
              <a:spcBef>
                <a:spcPct val="20000"/>
              </a:spcBef>
              <a:buClr>
                <a:schemeClr val="hlink"/>
              </a:buClr>
              <a:buSzPct val="65000"/>
              <a:buFont typeface="Wingdings" pitchFamily="2" charset="2"/>
              <a:buNone/>
            </a:pPr>
            <a:r>
              <a:rPr lang="en-US" sz="1600" b="1" dirty="0">
                <a:solidFill>
                  <a:srgbClr val="DFF2E3"/>
                </a:solidFill>
                <a:effectLst>
                  <a:outerShdw blurRad="38100" dist="38100" dir="2700000" algn="tl">
                    <a:srgbClr val="000000"/>
                  </a:outerShdw>
                </a:effectLst>
              </a:rPr>
              <a:t>By Percy Lubbock</a:t>
            </a:r>
            <a:r>
              <a:rPr lang="en-US" sz="1400" b="1" dirty="0">
                <a:solidFill>
                  <a:srgbClr val="DFF2E3"/>
                </a:solidFill>
                <a:effectLst>
                  <a:outerShdw blurRad="38100" dist="38100" dir="2700000" algn="tl">
                    <a:srgbClr val="000000"/>
                  </a:outerShdw>
                </a:effectLst>
              </a:rPr>
              <a:t> </a:t>
            </a:r>
          </a:p>
        </p:txBody>
      </p:sp>
      <p:sp>
        <p:nvSpPr>
          <p:cNvPr id="6148" name="Text Box 4"/>
          <p:cNvSpPr txBox="1">
            <a:spLocks noChangeArrowheads="1"/>
          </p:cNvSpPr>
          <p:nvPr/>
        </p:nvSpPr>
        <p:spPr bwMode="auto">
          <a:xfrm>
            <a:off x="0" y="228600"/>
            <a:ext cx="4724400" cy="762000"/>
          </a:xfrm>
          <a:prstGeom prst="rect">
            <a:avLst/>
          </a:prstGeom>
          <a:noFill/>
          <a:ln w="28575" algn="ctr">
            <a:noFill/>
            <a:miter lim="800000"/>
            <a:headEnd/>
            <a:tailEnd/>
          </a:ln>
          <a:effectLst>
            <a:outerShdw dist="35921" dir="2700000" algn="ctr" rotWithShape="0">
              <a:schemeClr val="tx2"/>
            </a:outerShdw>
          </a:effectLst>
        </p:spPr>
        <p:txBody>
          <a:bodyPr>
            <a:spAutoFit/>
          </a:bodyPr>
          <a:lstStyle/>
          <a:p>
            <a:pPr marL="342900" indent="-342900">
              <a:spcBef>
                <a:spcPct val="50000"/>
              </a:spcBef>
              <a:buClr>
                <a:schemeClr val="hlink"/>
              </a:buClr>
              <a:buSzPct val="65000"/>
              <a:buFont typeface="Wingdings" pitchFamily="2" charset="2"/>
              <a:buNone/>
            </a:pPr>
            <a:r>
              <a:rPr lang="en-US" sz="4400" b="1">
                <a:solidFill>
                  <a:srgbClr val="292C20"/>
                </a:solidFill>
                <a:latin typeface="Times New Roman" pitchFamily="18" charset="0"/>
              </a:rPr>
              <a:t>DEFINITIONS…</a:t>
            </a:r>
          </a:p>
        </p:txBody>
      </p:sp>
      <p:sp>
        <p:nvSpPr>
          <p:cNvPr id="6150" name="Oval 6"/>
          <p:cNvSpPr>
            <a:spLocks noChangeArrowheads="1"/>
          </p:cNvSpPr>
          <p:nvPr/>
        </p:nvSpPr>
        <p:spPr bwMode="auto">
          <a:xfrm>
            <a:off x="304800" y="3733800"/>
            <a:ext cx="3962400" cy="2286000"/>
          </a:xfrm>
          <a:prstGeom prst="ellipse">
            <a:avLst/>
          </a:prstGeom>
          <a:solidFill>
            <a:srgbClr val="292C20"/>
          </a:solidFill>
          <a:ln w="28575" algn="ctr">
            <a:solidFill>
              <a:srgbClr val="DFF2E3"/>
            </a:solidFill>
            <a:round/>
            <a:headEnd/>
            <a:tailEnd/>
          </a:ln>
          <a:effectLst>
            <a:outerShdw dist="35921" dir="2700000" algn="ctr" rotWithShape="0">
              <a:schemeClr val="tx1"/>
            </a:outerShdw>
          </a:effectLst>
        </p:spPr>
        <p:txBody>
          <a:bodyPr wrap="none" anchor="ctr"/>
          <a:lstStyle/>
          <a:p>
            <a:pPr marL="342900" indent="-342900" algn="ctr">
              <a:spcBef>
                <a:spcPct val="20000"/>
              </a:spcBef>
              <a:buClr>
                <a:schemeClr val="hlink"/>
              </a:buClr>
              <a:buSzPct val="65000"/>
              <a:buFont typeface="Wingdings" pitchFamily="2" charset="2"/>
              <a:buNone/>
            </a:pPr>
            <a:r>
              <a:rPr lang="en-US" sz="1600" b="1" i="1">
                <a:solidFill>
                  <a:srgbClr val="DFF2E3"/>
                </a:solidFill>
                <a:effectLst>
                  <a:outerShdw blurRad="38100" dist="38100" dir="2700000" algn="tl">
                    <a:srgbClr val="000000"/>
                  </a:outerShdw>
                </a:effectLst>
              </a:rPr>
              <a:t>“The novel is like a symphony </a:t>
            </a:r>
          </a:p>
          <a:p>
            <a:pPr marL="342900" indent="-342900" algn="ctr">
              <a:spcBef>
                <a:spcPct val="20000"/>
              </a:spcBef>
              <a:buClr>
                <a:schemeClr val="hlink"/>
              </a:buClr>
              <a:buSzPct val="65000"/>
              <a:buFont typeface="Wingdings" pitchFamily="2" charset="2"/>
              <a:buNone/>
            </a:pPr>
            <a:r>
              <a:rPr lang="en-US" sz="1600" b="1" i="1">
                <a:solidFill>
                  <a:srgbClr val="DFF2E3"/>
                </a:solidFill>
                <a:effectLst>
                  <a:outerShdw blurRad="38100" dist="38100" dir="2700000" algn="tl">
                    <a:srgbClr val="000000"/>
                  </a:outerShdw>
                </a:effectLst>
              </a:rPr>
              <a:t>In that the closing movement </a:t>
            </a:r>
          </a:p>
          <a:p>
            <a:pPr marL="342900" indent="-342900" algn="ctr">
              <a:spcBef>
                <a:spcPct val="20000"/>
              </a:spcBef>
              <a:buClr>
                <a:schemeClr val="hlink"/>
              </a:buClr>
              <a:buSzPct val="65000"/>
              <a:buFont typeface="Wingdings" pitchFamily="2" charset="2"/>
              <a:buNone/>
            </a:pPr>
            <a:r>
              <a:rPr lang="en-US" sz="1600" b="1" i="1">
                <a:solidFill>
                  <a:srgbClr val="DFF2E3"/>
                </a:solidFill>
                <a:effectLst>
                  <a:outerShdw blurRad="38100" dist="38100" dir="2700000" algn="tl">
                    <a:srgbClr val="000000"/>
                  </a:outerShdw>
                </a:effectLst>
              </a:rPr>
              <a:t>Echoes and resounds with all </a:t>
            </a:r>
          </a:p>
          <a:p>
            <a:pPr marL="342900" indent="-342900" algn="ctr">
              <a:spcBef>
                <a:spcPct val="20000"/>
              </a:spcBef>
              <a:buClr>
                <a:schemeClr val="hlink"/>
              </a:buClr>
              <a:buSzPct val="65000"/>
              <a:buFont typeface="Wingdings" pitchFamily="2" charset="2"/>
              <a:buNone/>
            </a:pPr>
            <a:r>
              <a:rPr lang="en-US" sz="1600" b="1" i="1">
                <a:solidFill>
                  <a:srgbClr val="DFF2E3"/>
                </a:solidFill>
                <a:effectLst>
                  <a:outerShdw blurRad="38100" dist="38100" dir="2700000" algn="tl">
                    <a:srgbClr val="000000"/>
                  </a:outerShdw>
                </a:effectLst>
              </a:rPr>
              <a:t>that has gone before…”’</a:t>
            </a:r>
            <a:br>
              <a:rPr lang="en-US" sz="1600" b="1" i="1">
                <a:solidFill>
                  <a:srgbClr val="DFF2E3"/>
                </a:solidFill>
                <a:effectLst>
                  <a:outerShdw blurRad="38100" dist="38100" dir="2700000" algn="tl">
                    <a:srgbClr val="000000"/>
                  </a:outerShdw>
                </a:effectLst>
              </a:rPr>
            </a:br>
            <a:r>
              <a:rPr lang="en-US" sz="1600" b="1">
                <a:solidFill>
                  <a:srgbClr val="DFF2E3"/>
                </a:solidFill>
                <a:effectLst>
                  <a:outerShdw blurRad="38100" dist="38100" dir="2700000" algn="tl">
                    <a:srgbClr val="000000"/>
                  </a:outerShdw>
                </a:effectLst>
              </a:rPr>
              <a:t>By John Gardner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5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6553200" cy="5257800"/>
          </a:xfrm>
        </p:spPr>
        <p:txBody>
          <a:bodyPr>
            <a:normAutofit/>
          </a:bodyPr>
          <a:lstStyle/>
          <a:p>
            <a:pPr algn="just"/>
            <a:r>
              <a:rPr lang="en-US" sz="1800" dirty="0" smtClean="0">
                <a:latin typeface="Arial" pitchFamily="34" charset="0"/>
                <a:cs typeface="Arial" pitchFamily="34" charset="0"/>
              </a:rPr>
              <a:t>We can notice all the different ways in which one can define the novel. The most important literary genre, novels are basically just products of writers’ imaginations. </a:t>
            </a:r>
          </a:p>
          <a:p>
            <a:pPr algn="just"/>
            <a:r>
              <a:rPr lang="en-US" sz="1800" dirty="0" smtClean="0">
                <a:latin typeface="Arial" pitchFamily="34" charset="0"/>
                <a:cs typeface="Arial" pitchFamily="34" charset="0"/>
              </a:rPr>
              <a:t>These definitions emphasize various aspects of novel such as real and life-like characters, rising of  conflicts and presentation of themes etc.</a:t>
            </a:r>
          </a:p>
          <a:p>
            <a:pPr algn="just"/>
            <a:r>
              <a:rPr lang="en-US" sz="1800" dirty="0" smtClean="0">
                <a:latin typeface="Arial" pitchFamily="34" charset="0"/>
                <a:cs typeface="Arial" pitchFamily="34" charset="0"/>
              </a:rPr>
              <a:t>The universal idea that the novel should be believable is one of the unique qualities of the novel and explains its popularity as a literary form.</a:t>
            </a:r>
          </a:p>
          <a:p>
            <a:pPr algn="just"/>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The novel has various unique qualities or characteristics that distinguish it from other types of prose. </a:t>
            </a:r>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800" b="1" dirty="0" smtClean="0"/>
              <a:t>Length</a:t>
            </a:r>
            <a:endParaRPr lang="en-US" sz="2800" b="1" dirty="0"/>
          </a:p>
        </p:txBody>
      </p:sp>
      <p:sp>
        <p:nvSpPr>
          <p:cNvPr id="3" name="Content Placeholder 2"/>
          <p:cNvSpPr>
            <a:spLocks noGrp="1"/>
          </p:cNvSpPr>
          <p:nvPr>
            <p:ph idx="1"/>
          </p:nvPr>
        </p:nvSpPr>
        <p:spPr>
          <a:xfrm>
            <a:off x="0" y="1600200"/>
            <a:ext cx="5638800" cy="5029200"/>
          </a:xfrm>
        </p:spPr>
        <p:txBody>
          <a:bodyPr>
            <a:normAutofit/>
          </a:bodyPr>
          <a:lstStyle/>
          <a:p>
            <a:pPr algn="just"/>
            <a:r>
              <a:rPr lang="en-US" sz="1800" dirty="0" smtClean="0">
                <a:latin typeface="Arial" pitchFamily="34" charset="0"/>
                <a:cs typeface="Arial" pitchFamily="34" charset="0"/>
              </a:rPr>
              <a:t>The first quality of a novel is its length. Although there are no definite rules on the subject of length, it is generally agreed among writers and publishers that the length of the narrative must be good enough, generally more than 100 pages.</a:t>
            </a:r>
          </a:p>
          <a:p>
            <a:pPr algn="just"/>
            <a:r>
              <a:rPr lang="en-US" sz="1800" dirty="0" smtClean="0">
                <a:latin typeface="Arial" pitchFamily="34" charset="0"/>
                <a:cs typeface="Arial" pitchFamily="34" charset="0"/>
              </a:rPr>
              <a:t> If it is less than that, it is usually referred to as a novella, such as Ernest Hemingway’s </a:t>
            </a:r>
            <a:r>
              <a:rPr lang="en-US" sz="1800" i="1" dirty="0" smtClean="0">
                <a:latin typeface="Arial" pitchFamily="34" charset="0"/>
                <a:cs typeface="Arial" pitchFamily="34" charset="0"/>
              </a:rPr>
              <a:t>The Old Man and the Sea </a:t>
            </a:r>
            <a:r>
              <a:rPr lang="en-US" sz="1800" dirty="0" smtClean="0">
                <a:latin typeface="Arial" pitchFamily="34" charset="0"/>
                <a:cs typeface="Arial" pitchFamily="34" charset="0"/>
              </a:rPr>
              <a:t>and George Orwell’s </a:t>
            </a:r>
            <a:r>
              <a:rPr lang="en-US" sz="1800" i="1" dirty="0" smtClean="0">
                <a:latin typeface="Arial" pitchFamily="34" charset="0"/>
                <a:cs typeface="Arial" pitchFamily="34" charset="0"/>
              </a:rPr>
              <a:t>Animal Farm</a:t>
            </a:r>
            <a:r>
              <a:rPr lang="en-US" sz="1800" dirty="0" smtClean="0">
                <a:latin typeface="Arial" pitchFamily="34" charset="0"/>
                <a:cs typeface="Arial" pitchFamily="34" charset="0"/>
              </a:rPr>
              <a:t>. </a:t>
            </a:r>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b="1" dirty="0" smtClean="0"/>
              <a:t>Emphasis on the Character</a:t>
            </a:r>
            <a:endParaRPr lang="en-US" sz="2800" b="1" dirty="0"/>
          </a:p>
        </p:txBody>
      </p:sp>
      <p:sp>
        <p:nvSpPr>
          <p:cNvPr id="3" name="Content Placeholder 2"/>
          <p:cNvSpPr>
            <a:spLocks noGrp="1"/>
          </p:cNvSpPr>
          <p:nvPr>
            <p:ph idx="1"/>
          </p:nvPr>
        </p:nvSpPr>
        <p:spPr>
          <a:xfrm>
            <a:off x="457200" y="1219200"/>
            <a:ext cx="6096000" cy="4906963"/>
          </a:xfrm>
        </p:spPr>
        <p:txBody>
          <a:bodyPr>
            <a:normAutofit/>
          </a:bodyPr>
          <a:lstStyle/>
          <a:p>
            <a:pPr algn="just"/>
            <a:r>
              <a:rPr lang="en-US" sz="1800" dirty="0" smtClean="0">
                <a:latin typeface="Arial" pitchFamily="34" charset="0"/>
                <a:cs typeface="Arial" pitchFamily="34" charset="0"/>
              </a:rPr>
              <a:t>Another quality of a novel is its emphasis on the character or characters in the story. </a:t>
            </a:r>
          </a:p>
          <a:p>
            <a:pPr algn="just"/>
            <a:r>
              <a:rPr lang="en-US" sz="1800" dirty="0" smtClean="0">
                <a:latin typeface="Arial" pitchFamily="34" charset="0"/>
                <a:cs typeface="Arial" pitchFamily="34" charset="0"/>
              </a:rPr>
              <a:t>Since a novel is longer than a short story, the length of a novel allows the author to give the reader a much fuller description of the characters and to introduce more than one conflict. Therefore, the reader can better understand the character’s motives for action or inaction, relationships with others, and their own personal feelings, dreams and fears.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Autofit/>
          </a:bodyPr>
          <a:lstStyle/>
          <a:p>
            <a:r>
              <a:rPr lang="en-US" sz="2400" b="1" dirty="0" smtClean="0">
                <a:latin typeface="Arial" pitchFamily="34" charset="0"/>
                <a:cs typeface="Arial" pitchFamily="34" charset="0"/>
              </a:rPr>
              <a:t>Structure: Structurally more complicated</a:t>
            </a:r>
            <a:endParaRPr lang="en-US" sz="2400" b="1"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A novel has more than one theme, conflict, point of view or plot.</a:t>
            </a:r>
            <a:br>
              <a:rPr lang="en-US" sz="1800" dirty="0" smtClean="0">
                <a:latin typeface="Arial" pitchFamily="34" charset="0"/>
                <a:cs typeface="Arial" pitchFamily="34" charset="0"/>
              </a:rPr>
            </a:br>
            <a:endParaRPr lang="en-US" sz="1800" dirty="0" smtClean="0">
              <a:latin typeface="Arial" pitchFamily="34" charset="0"/>
              <a:cs typeface="Arial" pitchFamily="34" charset="0"/>
            </a:endParaRPr>
          </a:p>
          <a:p>
            <a:pPr>
              <a:buNone/>
            </a:pPr>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0" y="76200"/>
            <a:ext cx="1600200" cy="457200"/>
          </a:xfrm>
          <a:effectLst>
            <a:outerShdw dist="25400" algn="ctr" rotWithShape="0">
              <a:schemeClr val="tx2"/>
            </a:outerShdw>
          </a:effectLst>
        </p:spPr>
        <p:txBody>
          <a:bodyPr>
            <a:normAutofit fontScale="90000"/>
          </a:bodyPr>
          <a:lstStyle/>
          <a:p>
            <a:pPr algn="l"/>
            <a:r>
              <a:rPr lang="en-US" sz="3600" b="1" dirty="0">
                <a:solidFill>
                  <a:srgbClr val="292C20"/>
                </a:solidFill>
                <a:latin typeface="Times New Roman" pitchFamily="18" charset="0"/>
              </a:rPr>
              <a:t>Plot</a:t>
            </a:r>
          </a:p>
        </p:txBody>
      </p:sp>
      <p:sp>
        <p:nvSpPr>
          <p:cNvPr id="36867" name="Rectangle 3"/>
          <p:cNvSpPr>
            <a:spLocks noGrp="1" noChangeArrowheads="1"/>
          </p:cNvSpPr>
          <p:nvPr>
            <p:ph type="body" idx="1"/>
          </p:nvPr>
        </p:nvSpPr>
        <p:spPr>
          <a:xfrm>
            <a:off x="0" y="609600"/>
            <a:ext cx="8686800" cy="5486400"/>
          </a:xfrm>
        </p:spPr>
        <p:txBody>
          <a:bodyPr>
            <a:normAutofit/>
          </a:bodyPr>
          <a:lstStyle/>
          <a:p>
            <a:r>
              <a:rPr lang="en-US" sz="1800" dirty="0"/>
              <a:t>The plot is </a:t>
            </a:r>
            <a:r>
              <a:rPr lang="en-US" sz="1800" i="1" dirty="0"/>
              <a:t>what happens</a:t>
            </a:r>
            <a:r>
              <a:rPr lang="en-US" sz="1800" dirty="0"/>
              <a:t> in the story</a:t>
            </a:r>
            <a:r>
              <a:rPr lang="en-US" sz="1800" dirty="0" smtClean="0"/>
              <a:t>.</a:t>
            </a:r>
          </a:p>
          <a:p>
            <a:r>
              <a:rPr lang="en-US" sz="1800" dirty="0" smtClean="0"/>
              <a:t>The plot is what happens in the story. This diagram shows common plot structure, which is a lot like a rollercoaster that climbs slowly up a big hill and then quickly drops down at a sharp angle. A story begins with the exposition, action rises to a climax, or high point in a work, and then falls to a resolution or dénouement.</a:t>
            </a:r>
          </a:p>
          <a:p>
            <a:r>
              <a:rPr lang="en-US" dirty="0" smtClean="0"/>
              <a:t> </a:t>
            </a:r>
            <a:endParaRPr lang="en-US" dirty="0"/>
          </a:p>
          <a:p>
            <a:pPr algn="ctr">
              <a:buFontTx/>
              <a:buNone/>
            </a:pPr>
            <a:r>
              <a:rPr lang="en-US" dirty="0"/>
              <a:t>   </a:t>
            </a:r>
          </a:p>
          <a:p>
            <a:pPr algn="ctr">
              <a:buFontTx/>
              <a:buNone/>
            </a:pPr>
            <a:r>
              <a:rPr lang="en-US" sz="1800" dirty="0"/>
              <a:t>                </a:t>
            </a:r>
            <a:r>
              <a:rPr lang="en-US" dirty="0"/>
              <a:t>   </a:t>
            </a:r>
          </a:p>
        </p:txBody>
      </p:sp>
      <p:sp>
        <p:nvSpPr>
          <p:cNvPr id="36871" name="Text Box 7"/>
          <p:cNvSpPr txBox="1">
            <a:spLocks noChangeArrowheads="1"/>
          </p:cNvSpPr>
          <p:nvPr/>
        </p:nvSpPr>
        <p:spPr bwMode="auto">
          <a:xfrm>
            <a:off x="152400" y="5029200"/>
            <a:ext cx="1905000" cy="457200"/>
          </a:xfrm>
          <a:prstGeom prst="rect">
            <a:avLst/>
          </a:prstGeom>
          <a:noFill/>
          <a:ln w="28575" algn="ctr">
            <a:noFill/>
            <a:miter lim="800000"/>
            <a:headEnd/>
            <a:tailEnd/>
          </a:ln>
          <a:effectLst/>
        </p:spPr>
        <p:txBody>
          <a:bodyPr>
            <a:spAutoFit/>
          </a:bodyPr>
          <a:lstStyle/>
          <a:p>
            <a:pPr>
              <a:spcBef>
                <a:spcPct val="50000"/>
              </a:spcBef>
            </a:pPr>
            <a:r>
              <a:rPr lang="en-US" sz="2400" b="1" dirty="0"/>
              <a:t>exposition</a:t>
            </a:r>
          </a:p>
        </p:txBody>
      </p:sp>
      <p:sp>
        <p:nvSpPr>
          <p:cNvPr id="36872" name="Text Box 8"/>
          <p:cNvSpPr txBox="1">
            <a:spLocks noChangeArrowheads="1"/>
          </p:cNvSpPr>
          <p:nvPr/>
        </p:nvSpPr>
        <p:spPr bwMode="auto">
          <a:xfrm>
            <a:off x="7239000" y="6019800"/>
            <a:ext cx="2286000" cy="457200"/>
          </a:xfrm>
          <a:prstGeom prst="rect">
            <a:avLst/>
          </a:prstGeom>
          <a:noFill/>
          <a:ln w="28575" algn="ctr">
            <a:noFill/>
            <a:miter lim="800000"/>
            <a:headEnd/>
            <a:tailEnd/>
          </a:ln>
          <a:effectLst/>
        </p:spPr>
        <p:txBody>
          <a:bodyPr>
            <a:spAutoFit/>
          </a:bodyPr>
          <a:lstStyle/>
          <a:p>
            <a:pPr>
              <a:spcBef>
                <a:spcPct val="50000"/>
              </a:spcBef>
            </a:pPr>
            <a:r>
              <a:rPr lang="en-US" sz="2400" b="1" dirty="0" smtClean="0"/>
              <a:t>Resolution</a:t>
            </a:r>
            <a:endParaRPr lang="en-US" sz="2400" b="1" dirty="0"/>
          </a:p>
        </p:txBody>
      </p:sp>
      <p:pic>
        <p:nvPicPr>
          <p:cNvPr id="36887" name="Picture 23" descr="Coaster"/>
          <p:cNvPicPr>
            <a:picLocks noChangeAspect="1" noChangeArrowheads="1"/>
          </p:cNvPicPr>
          <p:nvPr/>
        </p:nvPicPr>
        <p:blipFill>
          <a:blip r:embed="rId3" cstate="print"/>
          <a:srcRect/>
          <a:stretch>
            <a:fillRect/>
          </a:stretch>
        </p:blipFill>
        <p:spPr bwMode="auto">
          <a:xfrm>
            <a:off x="1828800" y="2844800"/>
            <a:ext cx="5384800" cy="3632200"/>
          </a:xfrm>
          <a:prstGeom prst="rect">
            <a:avLst/>
          </a:prstGeom>
          <a:noFill/>
        </p:spPr>
      </p:pic>
      <p:sp>
        <p:nvSpPr>
          <p:cNvPr id="36869" name="Line 5"/>
          <p:cNvSpPr>
            <a:spLocks noChangeShapeType="1"/>
          </p:cNvSpPr>
          <p:nvPr/>
        </p:nvSpPr>
        <p:spPr bwMode="auto">
          <a:xfrm flipV="1">
            <a:off x="1905000" y="2971800"/>
            <a:ext cx="2438400" cy="1981200"/>
          </a:xfrm>
          <a:prstGeom prst="line">
            <a:avLst/>
          </a:prstGeom>
          <a:noFill/>
          <a:ln w="38100">
            <a:solidFill>
              <a:srgbClr val="FF0000"/>
            </a:solidFill>
            <a:round/>
            <a:headEnd/>
            <a:tailEnd type="triangle" w="med" len="med"/>
          </a:ln>
          <a:effectLst/>
        </p:spPr>
        <p:txBody>
          <a:bodyPr/>
          <a:lstStyle/>
          <a:p>
            <a:endParaRPr lang="en-US"/>
          </a:p>
        </p:txBody>
      </p:sp>
      <p:sp>
        <p:nvSpPr>
          <p:cNvPr id="36873" name="Text Box 9"/>
          <p:cNvSpPr txBox="1">
            <a:spLocks noChangeArrowheads="1"/>
          </p:cNvSpPr>
          <p:nvPr/>
        </p:nvSpPr>
        <p:spPr bwMode="auto">
          <a:xfrm>
            <a:off x="4648200" y="2438400"/>
            <a:ext cx="1524000" cy="457200"/>
          </a:xfrm>
          <a:prstGeom prst="rect">
            <a:avLst/>
          </a:prstGeom>
          <a:noFill/>
          <a:ln w="28575" algn="ctr">
            <a:noFill/>
            <a:miter lim="800000"/>
            <a:headEnd/>
            <a:tailEnd/>
          </a:ln>
          <a:effectLst/>
        </p:spPr>
        <p:txBody>
          <a:bodyPr>
            <a:spAutoFit/>
          </a:bodyPr>
          <a:lstStyle/>
          <a:p>
            <a:pPr>
              <a:spcBef>
                <a:spcPct val="50000"/>
              </a:spcBef>
            </a:pPr>
            <a:r>
              <a:rPr lang="en-US" sz="2400" b="1" dirty="0"/>
              <a:t>climax</a:t>
            </a:r>
          </a:p>
        </p:txBody>
      </p:sp>
      <p:sp>
        <p:nvSpPr>
          <p:cNvPr id="36870" name="Line 6"/>
          <p:cNvSpPr>
            <a:spLocks noChangeShapeType="1"/>
          </p:cNvSpPr>
          <p:nvPr/>
        </p:nvSpPr>
        <p:spPr bwMode="auto">
          <a:xfrm>
            <a:off x="5715000" y="3276600"/>
            <a:ext cx="1371600" cy="2667000"/>
          </a:xfrm>
          <a:prstGeom prst="line">
            <a:avLst/>
          </a:prstGeom>
          <a:noFill/>
          <a:ln w="38100">
            <a:solidFill>
              <a:srgbClr val="FF0000"/>
            </a:solidFill>
            <a:round/>
            <a:headEnd/>
            <a:tailEnd type="triangle" w="med" len="med"/>
          </a:ln>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86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86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88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871">
                                            <p:txEl>
                                              <p:pRg st="0" end="0"/>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3686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6873">
                                            <p:txEl>
                                              <p:pRg st="0" end="0"/>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6870"/>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687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animBg="1"/>
      <p:bldP spid="3687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Plot of novels: The Conflict</a:t>
            </a:r>
            <a:endParaRPr lang="en-US" sz="2800" b="1" dirty="0"/>
          </a:p>
        </p:txBody>
      </p:sp>
      <p:sp>
        <p:nvSpPr>
          <p:cNvPr id="3" name="Content Placeholder 2"/>
          <p:cNvSpPr>
            <a:spLocks noGrp="1"/>
          </p:cNvSpPr>
          <p:nvPr>
            <p:ph idx="1"/>
          </p:nvPr>
        </p:nvSpPr>
        <p:spPr/>
        <p:txBody>
          <a:bodyPr>
            <a:normAutofit/>
          </a:bodyPr>
          <a:lstStyle/>
          <a:p>
            <a:pPr>
              <a:spcBef>
                <a:spcPct val="45000"/>
              </a:spcBef>
            </a:pPr>
            <a:r>
              <a:rPr lang="en-US" sz="1800" dirty="0" smtClean="0">
                <a:latin typeface="Arial" pitchFamily="34" charset="0"/>
                <a:cs typeface="Arial" pitchFamily="34" charset="0"/>
              </a:rPr>
              <a:t>In early novels plots centered on three different conflicts. These three major conflicts all dealt with how the individual viewed himself or herself in relation to society, to the self, and to other individuals. </a:t>
            </a:r>
          </a:p>
          <a:p>
            <a:pPr>
              <a:spcBef>
                <a:spcPct val="45000"/>
              </a:spcBef>
            </a:pPr>
            <a:r>
              <a:rPr lang="en-US" sz="1800" b="1" dirty="0" smtClean="0">
                <a:latin typeface="Arial" pitchFamily="34" charset="0"/>
                <a:cs typeface="Arial" pitchFamily="34" charset="0"/>
              </a:rPr>
              <a:t> Person versus society</a:t>
            </a:r>
          </a:p>
          <a:p>
            <a:pPr>
              <a:spcBef>
                <a:spcPct val="45000"/>
              </a:spcBef>
            </a:pPr>
            <a:r>
              <a:rPr lang="en-US" sz="1800" b="1" dirty="0" smtClean="0">
                <a:latin typeface="Arial" pitchFamily="34" charset="0"/>
                <a:cs typeface="Arial" pitchFamily="34" charset="0"/>
              </a:rPr>
              <a:t> Person versus self</a:t>
            </a:r>
          </a:p>
          <a:p>
            <a:pPr>
              <a:spcBef>
                <a:spcPct val="45000"/>
              </a:spcBef>
            </a:pPr>
            <a:r>
              <a:rPr lang="en-US" sz="1800" b="1" dirty="0" smtClean="0">
                <a:latin typeface="Arial" pitchFamily="34" charset="0"/>
                <a:cs typeface="Arial" pitchFamily="34" charset="0"/>
              </a:rPr>
              <a:t> Person versus person</a:t>
            </a:r>
          </a:p>
          <a:p>
            <a:pPr>
              <a:buFontTx/>
              <a:buNone/>
            </a:pPr>
            <a:endParaRPr lang="en-US" sz="1800" b="1" dirty="0" smtClean="0">
              <a:latin typeface="Arial" pitchFamily="34" charset="0"/>
              <a:cs typeface="Arial" pitchFamily="34" charset="0"/>
            </a:endParaRPr>
          </a:p>
          <a:p>
            <a:pPr>
              <a:buFontTx/>
              <a:buNone/>
            </a:pPr>
            <a:r>
              <a:rPr lang="en-US" sz="1800" dirty="0" smtClean="0">
                <a:latin typeface="Arial" pitchFamily="34" charset="0"/>
                <a:cs typeface="Arial" pitchFamily="34" charset="0"/>
              </a:rPr>
              <a:t>      </a:t>
            </a:r>
          </a:p>
          <a:p>
            <a:pPr>
              <a:buFontTx/>
              <a:buNone/>
            </a:pPr>
            <a:endParaRPr lang="en-US" sz="1800" dirty="0" smtClean="0">
              <a:latin typeface="Arial" pitchFamily="34" charset="0"/>
              <a:cs typeface="Arial" pitchFamily="34" charset="0"/>
            </a:endParaRPr>
          </a:p>
          <a:p>
            <a:pPr>
              <a:buFontTx/>
              <a:buNone/>
            </a:pPr>
            <a:endParaRPr lang="en-US" sz="1800" dirty="0" smtClean="0">
              <a:latin typeface="Arial" pitchFamily="34" charset="0"/>
              <a:cs typeface="Arial" pitchFamily="34" charset="0"/>
            </a:endParaRPr>
          </a:p>
          <a:p>
            <a:pPr>
              <a:buNone/>
            </a:pPr>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a:t>
            </a:r>
            <a:endParaRPr lang="en-US" dirty="0"/>
          </a:p>
        </p:txBody>
      </p:sp>
      <p:sp>
        <p:nvSpPr>
          <p:cNvPr id="3" name="Content Placeholder 2"/>
          <p:cNvSpPr>
            <a:spLocks noGrp="1"/>
          </p:cNvSpPr>
          <p:nvPr>
            <p:ph idx="1"/>
          </p:nvPr>
        </p:nvSpPr>
        <p:spPr>
          <a:xfrm>
            <a:off x="457200" y="1600200"/>
            <a:ext cx="6400800" cy="4525963"/>
          </a:xfrm>
        </p:spPr>
        <p:txBody>
          <a:bodyPr>
            <a:normAutofit/>
          </a:bodyPr>
          <a:lstStyle/>
          <a:p>
            <a:pPr>
              <a:lnSpc>
                <a:spcPct val="80000"/>
              </a:lnSpc>
              <a:buFontTx/>
              <a:buNone/>
            </a:pPr>
            <a:endParaRPr lang="en-US" sz="1800" dirty="0" smtClean="0">
              <a:latin typeface="Arial" pitchFamily="34" charset="0"/>
              <a:cs typeface="Arial" pitchFamily="34" charset="0"/>
            </a:endParaRPr>
          </a:p>
          <a:p>
            <a:pPr>
              <a:lnSpc>
                <a:spcPct val="80000"/>
              </a:lnSpc>
              <a:spcBef>
                <a:spcPct val="45000"/>
              </a:spcBef>
            </a:pPr>
            <a:r>
              <a:rPr lang="en-US" sz="1800" dirty="0" smtClean="0">
                <a:latin typeface="Arial" pitchFamily="34" charset="0"/>
                <a:cs typeface="Arial" pitchFamily="34" charset="0"/>
              </a:rPr>
              <a:t>Where and when a story takes place </a:t>
            </a:r>
          </a:p>
          <a:p>
            <a:pPr>
              <a:lnSpc>
                <a:spcPct val="80000"/>
              </a:lnSpc>
              <a:spcBef>
                <a:spcPct val="45000"/>
              </a:spcBef>
            </a:pPr>
            <a:r>
              <a:rPr lang="en-US" sz="1800" dirty="0" smtClean="0">
                <a:latin typeface="Arial" pitchFamily="34" charset="0"/>
                <a:cs typeface="Arial" pitchFamily="34" charset="0"/>
              </a:rPr>
              <a:t>Time of day or year</a:t>
            </a:r>
          </a:p>
          <a:p>
            <a:pPr>
              <a:lnSpc>
                <a:spcPct val="80000"/>
              </a:lnSpc>
              <a:spcBef>
                <a:spcPct val="45000"/>
              </a:spcBef>
            </a:pPr>
            <a:r>
              <a:rPr lang="en-US" sz="1800" dirty="0" smtClean="0">
                <a:latin typeface="Arial" pitchFamily="34" charset="0"/>
                <a:cs typeface="Arial" pitchFamily="34" charset="0"/>
              </a:rPr>
              <a:t>Geographical location</a:t>
            </a:r>
          </a:p>
          <a:p>
            <a:pPr>
              <a:lnSpc>
                <a:spcPct val="80000"/>
              </a:lnSpc>
              <a:spcBef>
                <a:spcPct val="45000"/>
              </a:spcBef>
            </a:pPr>
            <a:r>
              <a:rPr lang="en-US" sz="1800" dirty="0" smtClean="0">
                <a:latin typeface="Arial" pitchFamily="34" charset="0"/>
                <a:cs typeface="Arial" pitchFamily="34" charset="0"/>
              </a:rPr>
              <a:t>Climate or weather</a:t>
            </a:r>
          </a:p>
          <a:p>
            <a:pPr>
              <a:lnSpc>
                <a:spcPct val="80000"/>
              </a:lnSpc>
              <a:spcBef>
                <a:spcPct val="45000"/>
              </a:spcBef>
            </a:pPr>
            <a:r>
              <a:rPr lang="en-US" sz="1800" dirty="0" smtClean="0">
                <a:latin typeface="Arial" pitchFamily="34" charset="0"/>
                <a:cs typeface="Arial" pitchFamily="34" charset="0"/>
              </a:rPr>
              <a:t>Immediate surroundings </a:t>
            </a:r>
            <a:br>
              <a:rPr lang="en-US" sz="1800" dirty="0" smtClean="0">
                <a:latin typeface="Arial" pitchFamily="34" charset="0"/>
                <a:cs typeface="Arial" pitchFamily="34" charset="0"/>
              </a:rPr>
            </a:br>
            <a:r>
              <a:rPr lang="en-US" sz="1800" dirty="0" smtClean="0">
                <a:latin typeface="Arial" pitchFamily="34" charset="0"/>
                <a:cs typeface="Arial" pitchFamily="34" charset="0"/>
              </a:rPr>
              <a:t>of character</a:t>
            </a:r>
          </a:p>
          <a:p>
            <a:pPr>
              <a:lnSpc>
                <a:spcPct val="80000"/>
              </a:lnSpc>
              <a:spcBef>
                <a:spcPct val="45000"/>
              </a:spcBef>
            </a:pPr>
            <a:r>
              <a:rPr lang="en-US" sz="1800" b="1" dirty="0" smtClean="0">
                <a:latin typeface="Arial" pitchFamily="34" charset="0"/>
                <a:cs typeface="Arial" pitchFamily="34" charset="0"/>
              </a:rPr>
              <a:t>Purpose of Setting:</a:t>
            </a:r>
          </a:p>
          <a:p>
            <a:pPr>
              <a:lnSpc>
                <a:spcPct val="80000"/>
              </a:lnSpc>
              <a:spcBef>
                <a:spcPct val="45000"/>
              </a:spcBef>
            </a:pPr>
            <a:r>
              <a:rPr lang="en-US" sz="1800" dirty="0" smtClean="0">
                <a:latin typeface="Arial" pitchFamily="34" charset="0"/>
                <a:cs typeface="Arial" pitchFamily="34" charset="0"/>
              </a:rPr>
              <a:t>Setting serves many purposes in a story such as a backdrop, supporting or antagonistic role etc. </a:t>
            </a:r>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Theme</a:t>
            </a:r>
            <a:endParaRPr lang="en-US" dirty="0"/>
          </a:p>
        </p:txBody>
      </p:sp>
      <p:sp>
        <p:nvSpPr>
          <p:cNvPr id="3" name="Content Placeholder 2"/>
          <p:cNvSpPr>
            <a:spLocks noGrp="1"/>
          </p:cNvSpPr>
          <p:nvPr>
            <p:ph idx="1"/>
          </p:nvPr>
        </p:nvSpPr>
        <p:spPr>
          <a:xfrm>
            <a:off x="457200" y="1600200"/>
            <a:ext cx="6324600" cy="4525963"/>
          </a:xfrm>
        </p:spPr>
        <p:txBody>
          <a:bodyPr>
            <a:normAutofit/>
          </a:bodyPr>
          <a:lstStyle/>
          <a:p>
            <a:pPr algn="just"/>
            <a:r>
              <a:rPr lang="en-US" sz="1800" dirty="0" smtClean="0">
                <a:latin typeface="Arial" pitchFamily="34" charset="0"/>
                <a:cs typeface="Arial" pitchFamily="34" charset="0"/>
              </a:rPr>
              <a:t>Theme is the central idea in a literary work which serves to unify the story. It is what the author has to say about death, love, hope, courage, morality, society, etc. Every element of the novel: plot, point of view, setting and character contribute to the theme.</a:t>
            </a:r>
          </a:p>
          <a:p>
            <a:pPr algn="just"/>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1828800" y="76200"/>
            <a:ext cx="5638800" cy="1143000"/>
          </a:xfrm>
          <a:effectLst>
            <a:outerShdw dist="25400" algn="ctr" rotWithShape="0">
              <a:schemeClr val="tx2"/>
            </a:outerShdw>
          </a:effectLst>
        </p:spPr>
        <p:txBody>
          <a:bodyPr>
            <a:normAutofit/>
          </a:bodyPr>
          <a:lstStyle/>
          <a:p>
            <a:r>
              <a:rPr lang="en-US" sz="2800" b="1" dirty="0">
                <a:solidFill>
                  <a:srgbClr val="292C20"/>
                </a:solidFill>
                <a:latin typeface="Times New Roman" pitchFamily="18" charset="0"/>
              </a:rPr>
              <a:t>Character</a:t>
            </a:r>
          </a:p>
        </p:txBody>
      </p:sp>
      <p:sp>
        <p:nvSpPr>
          <p:cNvPr id="69635" name="Rectangle 3"/>
          <p:cNvSpPr>
            <a:spLocks noGrp="1" noChangeArrowheads="1"/>
          </p:cNvSpPr>
          <p:nvPr>
            <p:ph type="body" idx="1"/>
          </p:nvPr>
        </p:nvSpPr>
        <p:spPr>
          <a:xfrm>
            <a:off x="457200" y="1295400"/>
            <a:ext cx="7315200" cy="2667000"/>
          </a:xfrm>
        </p:spPr>
        <p:txBody>
          <a:bodyPr/>
          <a:lstStyle/>
          <a:p>
            <a:pPr>
              <a:spcBef>
                <a:spcPct val="45000"/>
              </a:spcBef>
            </a:pPr>
            <a:r>
              <a:rPr lang="en-US" sz="2800" b="1" dirty="0"/>
              <a:t>Character: person in a literary work </a:t>
            </a:r>
          </a:p>
          <a:p>
            <a:pPr>
              <a:spcBef>
                <a:spcPct val="45000"/>
              </a:spcBef>
            </a:pPr>
            <a:r>
              <a:rPr lang="en-US" sz="2800" b="1" dirty="0"/>
              <a:t>Main character: the protagonist </a:t>
            </a:r>
          </a:p>
          <a:p>
            <a:pPr>
              <a:spcBef>
                <a:spcPct val="45000"/>
              </a:spcBef>
            </a:pPr>
            <a:r>
              <a:rPr lang="en-US" sz="2800" b="1" dirty="0"/>
              <a:t>Character in direct conflict with the protagonist: the antagonist</a:t>
            </a:r>
            <a:r>
              <a:rPr lang="en-US" sz="4000"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6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96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Plot explores characters in conflict to</a:t>
            </a:r>
            <a:br>
              <a:rPr lang="en-US" sz="2400" b="1" dirty="0" smtClean="0"/>
            </a:br>
            <a:r>
              <a:rPr lang="en-US" sz="2400" b="1" dirty="0" smtClean="0"/>
              <a:t>   understand our own humanity</a:t>
            </a:r>
            <a:endParaRPr lang="en-US" sz="2400" b="1" dirty="0"/>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Another quality of a novel is the complexity of plot. Unlike the short story, a novel will often have more than one major conflict within the plot. Often the author is interested in developing a plot in which the main goal is for the character to better understand his or her own humanity or place in society. The conflict can be internal or external.</a:t>
            </a:r>
          </a:p>
          <a:p>
            <a:pPr>
              <a:buNone/>
            </a:pPr>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Point of View in a Novel</a:t>
            </a:r>
            <a:endParaRPr lang="en-US" sz="2800" b="1" dirty="0"/>
          </a:p>
        </p:txBody>
      </p:sp>
      <p:sp>
        <p:nvSpPr>
          <p:cNvPr id="3" name="Content Placeholder 2"/>
          <p:cNvSpPr>
            <a:spLocks noGrp="1"/>
          </p:cNvSpPr>
          <p:nvPr>
            <p:ph idx="1"/>
          </p:nvPr>
        </p:nvSpPr>
        <p:spPr>
          <a:xfrm>
            <a:off x="0" y="1600200"/>
            <a:ext cx="6324600" cy="4525963"/>
          </a:xfrm>
        </p:spPr>
        <p:txBody>
          <a:bodyPr>
            <a:normAutofit fontScale="47500" lnSpcReduction="20000"/>
          </a:bodyPr>
          <a:lstStyle/>
          <a:p>
            <a:pPr algn="just">
              <a:spcBef>
                <a:spcPct val="45000"/>
              </a:spcBef>
              <a:buClr>
                <a:srgbClr val="DFF2E3"/>
              </a:buClr>
              <a:buSzPct val="65000"/>
              <a:buFontTx/>
              <a:buChar char="•"/>
            </a:pPr>
            <a:r>
              <a:rPr lang="en-US" dirty="0" smtClean="0">
                <a:latin typeface="Arial" pitchFamily="34" charset="0"/>
                <a:cs typeface="Arial" pitchFamily="34" charset="0"/>
              </a:rPr>
              <a:t>Author’s choice of narrator for a story</a:t>
            </a:r>
          </a:p>
          <a:p>
            <a:pPr algn="just">
              <a:spcBef>
                <a:spcPct val="45000"/>
              </a:spcBef>
              <a:buClr>
                <a:srgbClr val="DFF2E3"/>
              </a:buClr>
              <a:buSzPct val="65000"/>
              <a:buFontTx/>
              <a:buChar char="•"/>
            </a:pPr>
            <a:r>
              <a:rPr lang="en-US" dirty="0" smtClean="0">
                <a:latin typeface="Arial" pitchFamily="34" charset="0"/>
                <a:cs typeface="Arial" pitchFamily="34" charset="0"/>
              </a:rPr>
              <a:t>A story can be told in many different ways</a:t>
            </a:r>
          </a:p>
          <a:p>
            <a:pPr algn="just"/>
            <a:r>
              <a:rPr lang="en-US" dirty="0" smtClean="0">
                <a:effectLst>
                  <a:outerShdw blurRad="38100" dist="38100" dir="2700000" algn="tl">
                    <a:srgbClr val="C0C0C0"/>
                  </a:outerShdw>
                </a:effectLst>
                <a:latin typeface="Arial" pitchFamily="34" charset="0"/>
                <a:cs typeface="Arial" pitchFamily="34" charset="0"/>
              </a:rPr>
              <a:t>Point of view refers to the author’s choice of narrator for a story. A story can be told in many different ways. Novels are unique in that they allow for many different views of an event whereas, in short stories there is usually only one view.</a:t>
            </a:r>
          </a:p>
          <a:p>
            <a:pPr algn="just"/>
            <a:r>
              <a:rPr lang="en-US" dirty="0" smtClean="0">
                <a:latin typeface="Arial" pitchFamily="34" charset="0"/>
                <a:cs typeface="Arial" pitchFamily="34" charset="0"/>
              </a:rPr>
              <a:t>In first-person point of view, the narrator is a character in the story. The narrator, or the one telling the story, may or may not be reliable in first person narratives because the narrator is a character within the story and is likely not entirely objective.</a:t>
            </a:r>
          </a:p>
          <a:p>
            <a:pPr algn="just"/>
            <a:r>
              <a:rPr lang="en-US" dirty="0" smtClean="0">
                <a:latin typeface="Arial" pitchFamily="34" charset="0"/>
                <a:cs typeface="Arial" pitchFamily="34" charset="0"/>
              </a:rPr>
              <a:t>Second-person point of view directly addresses the audience with the use of the pronoun “you.” Second-person point of view pulls us into the story by making us one of its characters.</a:t>
            </a:r>
          </a:p>
          <a:p>
            <a:pPr algn="just"/>
            <a:r>
              <a:rPr lang="en-US" dirty="0" smtClean="0">
                <a:latin typeface="Arial" pitchFamily="34" charset="0"/>
                <a:cs typeface="Arial" pitchFamily="34" charset="0"/>
              </a:rPr>
              <a:t>With third person point of view, the narrator is not a character in the story and is basically “outside looking in.” Third person point of view can be written in a variety of ways. In Third Person Limited, the narrator is limited to what one character knows or observes. With Third Person Multiple Viewpoints, the narrator has access to the view of more than one character. Finally, in Third Person Omniscient, the narrator is all-knowing and has access to characters’ thoughts, feelings, and motivations.</a:t>
            </a:r>
          </a:p>
          <a:p>
            <a:pPr algn="just"/>
            <a:endParaRPr lang="en-US" dirty="0" smtClean="0">
              <a:latin typeface="Arial" pitchFamily="34" charset="0"/>
              <a:cs typeface="Arial" pitchFamily="34" charset="0"/>
            </a:endParaRPr>
          </a:p>
          <a:p>
            <a:pPr algn="just">
              <a:buNone/>
            </a:pP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09600" y="228600"/>
            <a:ext cx="7772400" cy="838200"/>
          </a:xfrm>
        </p:spPr>
        <p:txBody>
          <a:bodyPr>
            <a:normAutofit/>
          </a:bodyPr>
          <a:lstStyle/>
          <a:p>
            <a:r>
              <a:rPr lang="en-US" sz="2800" b="1" dirty="0" smtClean="0"/>
              <a:t>Novel and Verisimilitude</a:t>
            </a:r>
            <a:endParaRPr lang="en-US" sz="2800" b="1" dirty="0"/>
          </a:p>
        </p:txBody>
      </p:sp>
      <p:sp>
        <p:nvSpPr>
          <p:cNvPr id="27651" name="Rectangle 3"/>
          <p:cNvSpPr>
            <a:spLocks noGrp="1" noChangeArrowheads="1"/>
          </p:cNvSpPr>
          <p:nvPr>
            <p:ph type="body" idx="1"/>
          </p:nvPr>
        </p:nvSpPr>
        <p:spPr>
          <a:xfrm>
            <a:off x="228600" y="1219200"/>
            <a:ext cx="6705600" cy="4114800"/>
          </a:xfrm>
        </p:spPr>
        <p:txBody>
          <a:bodyPr>
            <a:normAutofit/>
          </a:bodyPr>
          <a:lstStyle/>
          <a:p>
            <a:pPr algn="just">
              <a:lnSpc>
                <a:spcPct val="90000"/>
              </a:lnSpc>
            </a:pPr>
            <a:r>
              <a:rPr lang="en-US" sz="1800" dirty="0" smtClean="0">
                <a:latin typeface="Arial" pitchFamily="34" charset="0"/>
                <a:cs typeface="Arial" pitchFamily="34" charset="0"/>
              </a:rPr>
              <a:t>Novel is a </a:t>
            </a:r>
            <a:r>
              <a:rPr lang="en-US" sz="1800" dirty="0">
                <a:latin typeface="Arial" pitchFamily="34" charset="0"/>
                <a:cs typeface="Arial" pitchFamily="34" charset="0"/>
              </a:rPr>
              <a:t>semblance of </a:t>
            </a:r>
            <a:r>
              <a:rPr lang="en-US" sz="1800" dirty="0" smtClean="0">
                <a:latin typeface="Arial" pitchFamily="34" charset="0"/>
                <a:cs typeface="Arial" pitchFamily="34" charset="0"/>
              </a:rPr>
              <a:t>truth.</a:t>
            </a:r>
          </a:p>
          <a:p>
            <a:pPr algn="just">
              <a:lnSpc>
                <a:spcPct val="90000"/>
              </a:lnSpc>
            </a:pPr>
            <a:r>
              <a:rPr lang="en-US" sz="1800" dirty="0" smtClean="0">
                <a:latin typeface="Arial" pitchFamily="34" charset="0"/>
                <a:cs typeface="Arial" pitchFamily="34" charset="0"/>
              </a:rPr>
              <a:t>It has recognizable </a:t>
            </a:r>
            <a:r>
              <a:rPr lang="en-US" sz="1800" dirty="0">
                <a:latin typeface="Arial" pitchFamily="34" charset="0"/>
                <a:cs typeface="Arial" pitchFamily="34" charset="0"/>
              </a:rPr>
              <a:t>settings and characters in real </a:t>
            </a:r>
            <a:r>
              <a:rPr lang="en-US" sz="1800" dirty="0" smtClean="0">
                <a:latin typeface="Arial" pitchFamily="34" charset="0"/>
                <a:cs typeface="Arial" pitchFamily="34" charset="0"/>
              </a:rPr>
              <a:t>time.</a:t>
            </a:r>
          </a:p>
          <a:p>
            <a:pPr algn="just">
              <a:lnSpc>
                <a:spcPct val="90000"/>
              </a:lnSpc>
            </a:pPr>
            <a:r>
              <a:rPr lang="en-US" sz="1800" dirty="0" smtClean="0">
                <a:latin typeface="Arial" pitchFamily="34" charset="0"/>
                <a:cs typeface="Arial" pitchFamily="34" charset="0"/>
              </a:rPr>
              <a:t>According to Hazlitt it is “</a:t>
            </a:r>
            <a:r>
              <a:rPr lang="en-US" sz="1800" i="1" dirty="0" smtClean="0">
                <a:latin typeface="Arial" pitchFamily="34" charset="0"/>
                <a:cs typeface="Arial" pitchFamily="34" charset="0"/>
              </a:rPr>
              <a:t> </a:t>
            </a:r>
            <a:r>
              <a:rPr lang="en-US" sz="1800" dirty="0">
                <a:latin typeface="Arial" pitchFamily="34" charset="0"/>
                <a:cs typeface="Arial" pitchFamily="34" charset="0"/>
              </a:rPr>
              <a:t>the close imitation of men and manners… the very texture of society as it really exists.”</a:t>
            </a:r>
          </a:p>
          <a:p>
            <a:pPr algn="just">
              <a:lnSpc>
                <a:spcPct val="90000"/>
              </a:lnSpc>
            </a:pPr>
            <a:r>
              <a:rPr lang="en-US" sz="1800" dirty="0">
                <a:latin typeface="Arial" pitchFamily="34" charset="0"/>
                <a:cs typeface="Arial" pitchFamily="34" charset="0"/>
              </a:rPr>
              <a:t>The novel emerged when authors fused adventure and romance with verisimilitude and heroes that were not supermen but ordinary people, often, insignificant </a:t>
            </a:r>
            <a:r>
              <a:rPr lang="en-US" sz="1800" dirty="0" smtClean="0">
                <a:latin typeface="Arial" pitchFamily="34" charset="0"/>
                <a:cs typeface="Arial" pitchFamily="34" charset="0"/>
              </a:rPr>
              <a:t>people.</a:t>
            </a:r>
            <a:endParaRPr lang="en-US" sz="1800" dirty="0">
              <a:latin typeface="Arial" pitchFamily="34" charset="0"/>
              <a:cs typeface="Arial" pitchFamily="34" charset="0"/>
            </a:endParaRPr>
          </a:p>
          <a:p>
            <a:pPr algn="just">
              <a:lnSpc>
                <a:spcPct val="90000"/>
              </a:lnSpc>
              <a:buFont typeface="Wingdings" pitchFamily="2" charset="2"/>
              <a:buNone/>
            </a:pPr>
            <a:endParaRPr lang="en-US" sz="1800" dirty="0">
              <a:solidFill>
                <a:srgbClr val="FFFFCC"/>
              </a:solidFill>
              <a:latin typeface="Arial" pitchFamily="34" charset="0"/>
              <a:cs typeface="Arial" pitchFamily="34" charset="0"/>
            </a:endParaRPr>
          </a:p>
          <a:p>
            <a:pPr algn="just">
              <a:lnSpc>
                <a:spcPct val="90000"/>
              </a:lnSpc>
            </a:pPr>
            <a:endParaRPr lang="en-US" sz="1800" dirty="0">
              <a:solidFill>
                <a:srgbClr val="FFFFCC"/>
              </a:solidFill>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7651"/>
                                        </p:tgtEl>
                                        <p:attrNameLst>
                                          <p:attrName>style.visibility</p:attrName>
                                        </p:attrNameLst>
                                      </p:cBhvr>
                                      <p:to>
                                        <p:strVal val="visible"/>
                                      </p:to>
                                    </p:set>
                                    <p:animEffect transition="in" filter="strips(downRight)">
                                      <p:cBhvr>
                                        <p:cTn id="7" dur="500"/>
                                        <p:tgtEl>
                                          <p:spTgt spid="27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066800" y="274638"/>
            <a:ext cx="7315200" cy="1143000"/>
          </a:xfrm>
          <a:effectLst>
            <a:outerShdw dist="35921" dir="2700000" algn="ctr" rotWithShape="0">
              <a:schemeClr val="tx1"/>
            </a:outerShdw>
          </a:effectLst>
        </p:spPr>
        <p:txBody>
          <a:bodyPr>
            <a:normAutofit/>
          </a:bodyPr>
          <a:lstStyle/>
          <a:p>
            <a:pPr algn="l"/>
            <a:r>
              <a:rPr lang="en-US" sz="2400" b="1" dirty="0">
                <a:solidFill>
                  <a:srgbClr val="0070C0"/>
                </a:solidFill>
                <a:latin typeface="Times New Roman" pitchFamily="18" charset="0"/>
              </a:rPr>
              <a:t>Novel Compared to the Short Story</a:t>
            </a:r>
          </a:p>
        </p:txBody>
      </p:sp>
      <p:sp>
        <p:nvSpPr>
          <p:cNvPr id="18435" name="Rectangle 3"/>
          <p:cNvSpPr>
            <a:spLocks noGrp="1" noChangeArrowheads="1"/>
          </p:cNvSpPr>
          <p:nvPr>
            <p:ph type="body" sz="half" idx="1"/>
          </p:nvPr>
        </p:nvSpPr>
        <p:spPr>
          <a:xfrm>
            <a:off x="0" y="1417638"/>
            <a:ext cx="2514600" cy="3306762"/>
          </a:xfrm>
          <a:solidFill>
            <a:srgbClr val="292C20"/>
          </a:solidFill>
          <a:ln w="28575">
            <a:solidFill>
              <a:srgbClr val="DFF2E3"/>
            </a:solidFill>
          </a:ln>
          <a:effectLst>
            <a:outerShdw dist="35921" dir="2700000" algn="ctr" rotWithShape="0">
              <a:schemeClr val="tx1"/>
            </a:outerShdw>
          </a:effectLst>
        </p:spPr>
        <p:txBody>
          <a:bodyPr>
            <a:normAutofit/>
          </a:bodyPr>
          <a:lstStyle/>
          <a:p>
            <a:pPr>
              <a:buFontTx/>
              <a:buNone/>
            </a:pPr>
            <a:r>
              <a:rPr lang="en-US" sz="1600" b="1" dirty="0">
                <a:solidFill>
                  <a:srgbClr val="DFF2E3"/>
                </a:solidFill>
                <a:latin typeface="Arial" pitchFamily="34" charset="0"/>
                <a:cs typeface="Arial" pitchFamily="34" charset="0"/>
              </a:rPr>
              <a:t>NOVEL</a:t>
            </a:r>
          </a:p>
          <a:p>
            <a:pPr>
              <a:spcBef>
                <a:spcPct val="45000"/>
              </a:spcBef>
              <a:buClr>
                <a:srgbClr val="292C20"/>
              </a:buClr>
              <a:buFont typeface="Wingdings" pitchFamily="2" charset="2"/>
              <a:buChar char="ü"/>
            </a:pPr>
            <a:r>
              <a:rPr lang="en-US" sz="1600" b="1" dirty="0">
                <a:solidFill>
                  <a:srgbClr val="DFF2E3"/>
                </a:solidFill>
                <a:latin typeface="Arial" pitchFamily="34" charset="0"/>
                <a:cs typeface="Arial" pitchFamily="34" charset="0"/>
              </a:rPr>
              <a:t>50,000 words or more</a:t>
            </a:r>
          </a:p>
          <a:p>
            <a:pPr>
              <a:spcBef>
                <a:spcPct val="45000"/>
              </a:spcBef>
              <a:buClr>
                <a:srgbClr val="292C20"/>
              </a:buClr>
              <a:buFont typeface="Wingdings" pitchFamily="2" charset="2"/>
              <a:buChar char="ü"/>
            </a:pPr>
            <a:r>
              <a:rPr lang="en-US" sz="1600" b="1" dirty="0">
                <a:solidFill>
                  <a:srgbClr val="DFF2E3"/>
                </a:solidFill>
                <a:latin typeface="Arial" pitchFamily="34" charset="0"/>
                <a:cs typeface="Arial" pitchFamily="34" charset="0"/>
              </a:rPr>
              <a:t>Many characters</a:t>
            </a:r>
          </a:p>
          <a:p>
            <a:pPr>
              <a:spcBef>
                <a:spcPct val="45000"/>
              </a:spcBef>
              <a:buClr>
                <a:srgbClr val="292C20"/>
              </a:buClr>
              <a:buFont typeface="Wingdings" pitchFamily="2" charset="2"/>
              <a:buChar char="ü"/>
            </a:pPr>
            <a:r>
              <a:rPr lang="en-US" sz="1600" b="1" dirty="0">
                <a:solidFill>
                  <a:srgbClr val="DFF2E3"/>
                </a:solidFill>
                <a:latin typeface="Arial" pitchFamily="34" charset="0"/>
                <a:cs typeface="Arial" pitchFamily="34" charset="0"/>
              </a:rPr>
              <a:t>Complex story</a:t>
            </a:r>
          </a:p>
          <a:p>
            <a:pPr>
              <a:spcBef>
                <a:spcPct val="45000"/>
              </a:spcBef>
              <a:buClr>
                <a:srgbClr val="292C20"/>
              </a:buClr>
              <a:buFont typeface="Wingdings" pitchFamily="2" charset="2"/>
              <a:buChar char="ü"/>
            </a:pPr>
            <a:r>
              <a:rPr lang="en-US" sz="1600" b="1" dirty="0">
                <a:solidFill>
                  <a:srgbClr val="DFF2E3"/>
                </a:solidFill>
                <a:latin typeface="Arial" pitchFamily="34" charset="0"/>
                <a:cs typeface="Arial" pitchFamily="34" charset="0"/>
              </a:rPr>
              <a:t>Deeper understanding of life or individuals</a:t>
            </a:r>
            <a:endParaRPr lang="en-US" sz="1600" dirty="0">
              <a:solidFill>
                <a:srgbClr val="DFF2E3"/>
              </a:solidFill>
              <a:latin typeface="Arial" pitchFamily="34" charset="0"/>
              <a:cs typeface="Arial" pitchFamily="34" charset="0"/>
            </a:endParaRPr>
          </a:p>
        </p:txBody>
      </p:sp>
      <p:sp>
        <p:nvSpPr>
          <p:cNvPr id="18436" name="Rectangle 4"/>
          <p:cNvSpPr>
            <a:spLocks noGrp="1" noChangeArrowheads="1"/>
          </p:cNvSpPr>
          <p:nvPr>
            <p:ph type="body" sz="half" idx="2"/>
          </p:nvPr>
        </p:nvSpPr>
        <p:spPr>
          <a:xfrm>
            <a:off x="2895600" y="1447800"/>
            <a:ext cx="2667000" cy="3352800"/>
          </a:xfrm>
          <a:solidFill>
            <a:srgbClr val="292C20"/>
          </a:solidFill>
          <a:ln w="28575">
            <a:solidFill>
              <a:srgbClr val="DFF2E3"/>
            </a:solidFill>
          </a:ln>
          <a:effectLst>
            <a:outerShdw dist="35921" dir="2700000" algn="ctr" rotWithShape="0">
              <a:schemeClr val="tx1"/>
            </a:outerShdw>
          </a:effectLst>
        </p:spPr>
        <p:txBody>
          <a:bodyPr>
            <a:normAutofit/>
          </a:bodyPr>
          <a:lstStyle/>
          <a:p>
            <a:pPr algn="ctr">
              <a:buFontTx/>
              <a:buNone/>
            </a:pPr>
            <a:r>
              <a:rPr lang="en-US" sz="1600" b="1" dirty="0">
                <a:solidFill>
                  <a:srgbClr val="DFF2E3"/>
                </a:solidFill>
                <a:latin typeface="Arial" pitchFamily="34" charset="0"/>
                <a:cs typeface="Arial" pitchFamily="34" charset="0"/>
              </a:rPr>
              <a:t>SHORT STORY</a:t>
            </a:r>
          </a:p>
          <a:p>
            <a:pPr>
              <a:spcBef>
                <a:spcPct val="45000"/>
              </a:spcBef>
              <a:buClr>
                <a:srgbClr val="292C20"/>
              </a:buClr>
              <a:buFont typeface="Wingdings" pitchFamily="2" charset="2"/>
              <a:buChar char="ü"/>
            </a:pPr>
            <a:r>
              <a:rPr lang="en-US" sz="1600" b="1" dirty="0">
                <a:solidFill>
                  <a:srgbClr val="DFF2E3"/>
                </a:solidFill>
                <a:latin typeface="Arial" pitchFamily="34" charset="0"/>
                <a:cs typeface="Arial" pitchFamily="34" charset="0"/>
              </a:rPr>
              <a:t>5,000 words or less</a:t>
            </a:r>
          </a:p>
          <a:p>
            <a:pPr>
              <a:spcBef>
                <a:spcPct val="45000"/>
              </a:spcBef>
              <a:buClr>
                <a:srgbClr val="292C20"/>
              </a:buClr>
              <a:buFont typeface="Wingdings" pitchFamily="2" charset="2"/>
              <a:buChar char="ü"/>
            </a:pPr>
            <a:r>
              <a:rPr lang="en-US" sz="1600" b="1" dirty="0">
                <a:solidFill>
                  <a:srgbClr val="DFF2E3"/>
                </a:solidFill>
                <a:latin typeface="Arial" pitchFamily="34" charset="0"/>
                <a:cs typeface="Arial" pitchFamily="34" charset="0"/>
              </a:rPr>
              <a:t>Few or one character</a:t>
            </a:r>
          </a:p>
          <a:p>
            <a:pPr>
              <a:spcBef>
                <a:spcPct val="45000"/>
              </a:spcBef>
              <a:buClr>
                <a:srgbClr val="292C20"/>
              </a:buClr>
              <a:buFont typeface="Wingdings" pitchFamily="2" charset="2"/>
              <a:buChar char="ü"/>
            </a:pPr>
            <a:r>
              <a:rPr lang="en-US" sz="1600" b="1" dirty="0">
                <a:solidFill>
                  <a:srgbClr val="DFF2E3"/>
                </a:solidFill>
                <a:latin typeface="Arial" pitchFamily="34" charset="0"/>
                <a:cs typeface="Arial" pitchFamily="34" charset="0"/>
              </a:rPr>
              <a:t>Focuses on one event</a:t>
            </a:r>
          </a:p>
          <a:p>
            <a:pPr>
              <a:spcBef>
                <a:spcPct val="45000"/>
              </a:spcBef>
              <a:buClr>
                <a:srgbClr val="292C20"/>
              </a:buClr>
              <a:buFont typeface="Wingdings" pitchFamily="2" charset="2"/>
              <a:buChar char="ü"/>
            </a:pPr>
            <a:r>
              <a:rPr lang="en-US" sz="1600" b="1" dirty="0">
                <a:solidFill>
                  <a:srgbClr val="DFF2E3"/>
                </a:solidFill>
                <a:latin typeface="Arial" pitchFamily="34" charset="0"/>
                <a:cs typeface="Arial" pitchFamily="34" charset="0"/>
              </a:rPr>
              <a:t>Better understanding of an event or character</a:t>
            </a:r>
          </a:p>
          <a:p>
            <a:pPr>
              <a:buClr>
                <a:schemeClr val="accent2"/>
              </a:buClr>
              <a:buFont typeface="Wingdings" pitchFamily="2" charset="2"/>
              <a:buNone/>
            </a:pPr>
            <a:endParaRPr lang="en-US" sz="1600" dirty="0">
              <a:solidFill>
                <a:srgbClr val="DFF2E3"/>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8435">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8436">
                                            <p:bg/>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8436">
                                            <p:txEl>
                                              <p:pRg st="0" end="0"/>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8436">
                                            <p:txEl>
                                              <p:pRg st="1" end="1"/>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8436">
                                            <p:txEl>
                                              <p:pRg st="2" end="2"/>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8436">
                                            <p:txEl>
                                              <p:pRg st="3" end="3"/>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843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nimBg="1"/>
      <p:bldP spid="18436"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a:xfrm>
            <a:off x="0" y="1600200"/>
            <a:ext cx="5791200" cy="4525963"/>
          </a:xfrm>
        </p:spPr>
        <p:txBody>
          <a:bodyPr>
            <a:normAutofit/>
          </a:bodyPr>
          <a:lstStyle/>
          <a:p>
            <a:pPr algn="just"/>
            <a:r>
              <a:rPr lang="en-US" sz="1800" dirty="0" smtClean="0">
                <a:latin typeface="Arial" pitchFamily="34" charset="0"/>
                <a:cs typeface="Arial" pitchFamily="34" charset="0"/>
              </a:rPr>
              <a:t>This comparison chart may make it easier to see the differences between two common forms of storytelling—the novel and the short story. Because novels are lengthier than short stories, novels feature additional characters, more complex plots and a deeper exploration of life or characters within the text. The short story, in contrast, focuses on one character, one major conflict or event and provides a simple understanding of the main character or event instead of the “bigger picture” of man’s place in society, multi-faceted characters or an extended period of time in characters’ lives. Just think:</a:t>
            </a:r>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body" idx="1"/>
          </p:nvPr>
        </p:nvSpPr>
        <p:spPr>
          <a:xfrm>
            <a:off x="304800" y="1524000"/>
            <a:ext cx="5638800" cy="4953000"/>
          </a:xfrm>
        </p:spPr>
        <p:txBody>
          <a:bodyPr>
            <a:normAutofit/>
          </a:bodyPr>
          <a:lstStyle/>
          <a:p>
            <a:pPr algn="just">
              <a:lnSpc>
                <a:spcPct val="80000"/>
              </a:lnSpc>
              <a:spcBef>
                <a:spcPct val="45000"/>
              </a:spcBef>
            </a:pPr>
            <a:r>
              <a:rPr lang="en-US" sz="2000" b="1" dirty="0"/>
              <a:t>Oral telling of myths, history, and stories </a:t>
            </a:r>
          </a:p>
          <a:p>
            <a:pPr algn="just">
              <a:lnSpc>
                <a:spcPct val="80000"/>
              </a:lnSpc>
              <a:spcBef>
                <a:spcPct val="45000"/>
              </a:spcBef>
              <a:buFontTx/>
              <a:buNone/>
            </a:pPr>
            <a:endParaRPr lang="en-US" sz="2000" b="1" dirty="0"/>
          </a:p>
          <a:p>
            <a:pPr algn="just">
              <a:lnSpc>
                <a:spcPct val="80000"/>
              </a:lnSpc>
              <a:spcBef>
                <a:spcPct val="45000"/>
              </a:spcBef>
              <a:buFontTx/>
              <a:buNone/>
            </a:pPr>
            <a:endParaRPr lang="en-US" sz="2000" b="1" dirty="0"/>
          </a:p>
          <a:p>
            <a:pPr algn="just">
              <a:lnSpc>
                <a:spcPct val="80000"/>
              </a:lnSpc>
              <a:spcBef>
                <a:spcPct val="45000"/>
              </a:spcBef>
            </a:pPr>
            <a:r>
              <a:rPr lang="en-US" sz="2000" b="1" dirty="0"/>
              <a:t>Written storytelling in the form of the epic</a:t>
            </a:r>
          </a:p>
          <a:p>
            <a:pPr algn="just">
              <a:lnSpc>
                <a:spcPct val="80000"/>
              </a:lnSpc>
              <a:spcBef>
                <a:spcPct val="45000"/>
              </a:spcBef>
              <a:buFontTx/>
              <a:buNone/>
            </a:pPr>
            <a:endParaRPr lang="en-US" sz="2000" b="1" dirty="0"/>
          </a:p>
          <a:p>
            <a:pPr algn="just">
              <a:lnSpc>
                <a:spcPct val="80000"/>
              </a:lnSpc>
              <a:spcBef>
                <a:spcPct val="45000"/>
              </a:spcBef>
              <a:buFontTx/>
              <a:buNone/>
            </a:pPr>
            <a:endParaRPr lang="en-US" sz="2000" b="1" dirty="0"/>
          </a:p>
          <a:p>
            <a:pPr algn="just">
              <a:lnSpc>
                <a:spcPct val="90000"/>
              </a:lnSpc>
              <a:spcBef>
                <a:spcPct val="45000"/>
              </a:spcBef>
            </a:pPr>
            <a:r>
              <a:rPr lang="en-US" sz="2000" b="1" dirty="0"/>
              <a:t>Written prose fiction concerned with adventure known as the romance. (The French word for the novel is </a:t>
            </a:r>
            <a:r>
              <a:rPr lang="en-US" sz="2000" b="1" i="1" dirty="0"/>
              <a:t>roman)</a:t>
            </a:r>
          </a:p>
          <a:p>
            <a:pPr algn="just">
              <a:lnSpc>
                <a:spcPct val="90000"/>
              </a:lnSpc>
              <a:spcBef>
                <a:spcPct val="45000"/>
              </a:spcBef>
              <a:buFontTx/>
              <a:buNone/>
            </a:pPr>
            <a:endParaRPr lang="en-US" sz="2000" b="1" i="1" dirty="0"/>
          </a:p>
          <a:p>
            <a:pPr algn="just">
              <a:lnSpc>
                <a:spcPct val="90000"/>
              </a:lnSpc>
              <a:spcBef>
                <a:spcPct val="45000"/>
              </a:spcBef>
              <a:buFontTx/>
              <a:buNone/>
            </a:pPr>
            <a:endParaRPr lang="en-US" sz="2000" b="1" i="1" dirty="0"/>
          </a:p>
          <a:p>
            <a:pPr algn="just">
              <a:lnSpc>
                <a:spcPct val="90000"/>
              </a:lnSpc>
              <a:spcBef>
                <a:spcPct val="45000"/>
              </a:spcBef>
            </a:pPr>
            <a:r>
              <a:rPr lang="en-US" sz="2000" b="1" dirty="0"/>
              <a:t>Written prose fiction concerned with reality or actual </a:t>
            </a:r>
            <a:r>
              <a:rPr lang="en-US" sz="2000" b="1" dirty="0" smtClean="0"/>
              <a:t>life. </a:t>
            </a:r>
            <a:r>
              <a:rPr lang="en-US" sz="2000" b="1" dirty="0"/>
              <a:t>(The English word for new is novel) </a:t>
            </a:r>
          </a:p>
        </p:txBody>
      </p:sp>
      <p:sp>
        <p:nvSpPr>
          <p:cNvPr id="20483" name="AutoShape 3"/>
          <p:cNvSpPr>
            <a:spLocks noChangeArrowheads="1"/>
          </p:cNvSpPr>
          <p:nvPr/>
        </p:nvSpPr>
        <p:spPr bwMode="auto">
          <a:xfrm>
            <a:off x="2676525" y="1981200"/>
            <a:ext cx="381000" cy="457200"/>
          </a:xfrm>
          <a:prstGeom prst="downArrow">
            <a:avLst>
              <a:gd name="adj1" fmla="val 50000"/>
              <a:gd name="adj2" fmla="val 30000"/>
            </a:avLst>
          </a:prstGeom>
          <a:solidFill>
            <a:srgbClr val="DFF2E3"/>
          </a:solidFill>
          <a:ln w="28575" algn="ctr">
            <a:solidFill>
              <a:schemeClr val="tx1"/>
            </a:solidFill>
            <a:miter lim="800000"/>
            <a:headEnd/>
            <a:tailEnd/>
          </a:ln>
          <a:effectLst/>
        </p:spPr>
        <p:txBody>
          <a:bodyPr wrap="none" anchor="ctr"/>
          <a:lstStyle/>
          <a:p>
            <a:endParaRPr lang="en-US"/>
          </a:p>
        </p:txBody>
      </p:sp>
      <p:sp>
        <p:nvSpPr>
          <p:cNvPr id="20484" name="AutoShape 4"/>
          <p:cNvSpPr>
            <a:spLocks noChangeArrowheads="1"/>
          </p:cNvSpPr>
          <p:nvPr/>
        </p:nvSpPr>
        <p:spPr bwMode="auto">
          <a:xfrm>
            <a:off x="2667000" y="3048000"/>
            <a:ext cx="381000" cy="457200"/>
          </a:xfrm>
          <a:prstGeom prst="downArrow">
            <a:avLst>
              <a:gd name="adj1" fmla="val 50000"/>
              <a:gd name="adj2" fmla="val 30000"/>
            </a:avLst>
          </a:prstGeom>
          <a:solidFill>
            <a:srgbClr val="DFF2E3"/>
          </a:solidFill>
          <a:ln w="28575" algn="ctr">
            <a:solidFill>
              <a:schemeClr val="tx1"/>
            </a:solidFill>
            <a:miter lim="800000"/>
            <a:headEnd/>
            <a:tailEnd/>
          </a:ln>
          <a:effectLst/>
        </p:spPr>
        <p:txBody>
          <a:bodyPr wrap="none" anchor="ctr"/>
          <a:lstStyle/>
          <a:p>
            <a:endParaRPr lang="en-US"/>
          </a:p>
        </p:txBody>
      </p:sp>
      <p:sp>
        <p:nvSpPr>
          <p:cNvPr id="20485" name="AutoShape 5"/>
          <p:cNvSpPr>
            <a:spLocks noChangeArrowheads="1"/>
          </p:cNvSpPr>
          <p:nvPr/>
        </p:nvSpPr>
        <p:spPr bwMode="auto">
          <a:xfrm>
            <a:off x="2743200" y="4648200"/>
            <a:ext cx="381000" cy="457200"/>
          </a:xfrm>
          <a:prstGeom prst="downArrow">
            <a:avLst>
              <a:gd name="adj1" fmla="val 50000"/>
              <a:gd name="adj2" fmla="val 30000"/>
            </a:avLst>
          </a:prstGeom>
          <a:solidFill>
            <a:srgbClr val="DFF2E3"/>
          </a:solidFill>
          <a:ln w="28575" algn="ctr">
            <a:solidFill>
              <a:schemeClr val="tx1"/>
            </a:solidFill>
            <a:miter lim="800000"/>
            <a:headEnd/>
            <a:tailEnd/>
          </a:ln>
          <a:effectLst/>
        </p:spPr>
        <p:txBody>
          <a:bodyPr wrap="none" anchor="ctr"/>
          <a:lstStyle/>
          <a:p>
            <a:endParaRPr lang="en-US"/>
          </a:p>
        </p:txBody>
      </p:sp>
      <p:sp>
        <p:nvSpPr>
          <p:cNvPr id="20486" name="Rectangle 6"/>
          <p:cNvSpPr>
            <a:spLocks noGrp="1" noChangeArrowheads="1"/>
          </p:cNvSpPr>
          <p:nvPr>
            <p:ph type="title"/>
          </p:nvPr>
        </p:nvSpPr>
        <p:spPr>
          <a:xfrm>
            <a:off x="0" y="0"/>
            <a:ext cx="5105400" cy="1143000"/>
          </a:xfrm>
          <a:effectLst>
            <a:outerShdw dist="25400" algn="ctr" rotWithShape="0">
              <a:schemeClr val="tx2"/>
            </a:outerShdw>
          </a:effectLst>
        </p:spPr>
        <p:txBody>
          <a:bodyPr>
            <a:normAutofit/>
          </a:bodyPr>
          <a:lstStyle/>
          <a:p>
            <a:pPr algn="l"/>
            <a:r>
              <a:rPr lang="en-US" sz="2800" b="1" dirty="0">
                <a:solidFill>
                  <a:srgbClr val="292C20"/>
                </a:solidFill>
                <a:latin typeface="Times New Roman" pitchFamily="18" charset="0"/>
              </a:rPr>
              <a:t>History of the Novel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2048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0482">
                                            <p:txEl>
                                              <p:pRg st="3" end="3"/>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1000"/>
                                  </p:stCondLst>
                                  <p:childTnLst>
                                    <p:set>
                                      <p:cBhvr>
                                        <p:cTn id="16" dur="1" fill="hold">
                                          <p:stCondLst>
                                            <p:cond delay="0"/>
                                          </p:stCondLst>
                                        </p:cTn>
                                        <p:tgtEl>
                                          <p:spTgt spid="2048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482">
                                            <p:txEl>
                                              <p:pRg st="6" end="6"/>
                                            </p:tx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1000"/>
                                  </p:stCondLst>
                                  <p:childTnLst>
                                    <p:set>
                                      <p:cBhvr>
                                        <p:cTn id="23" dur="1" fill="hold">
                                          <p:stCondLst>
                                            <p:cond delay="0"/>
                                          </p:stCondLst>
                                        </p:cTn>
                                        <p:tgtEl>
                                          <p:spTgt spid="2048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048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animBg="1"/>
      <p:bldP spid="20484" grpId="0" animBg="1"/>
      <p:bldP spid="2048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How did the novel get its start?</a:t>
            </a:r>
            <a:endParaRPr lang="en-US" sz="2800" b="1" dirty="0"/>
          </a:p>
        </p:txBody>
      </p:sp>
      <p:sp>
        <p:nvSpPr>
          <p:cNvPr id="3" name="Content Placeholder 2"/>
          <p:cNvSpPr>
            <a:spLocks noGrp="1"/>
          </p:cNvSpPr>
          <p:nvPr>
            <p:ph idx="1"/>
          </p:nvPr>
        </p:nvSpPr>
        <p:spPr>
          <a:xfrm>
            <a:off x="457200" y="1600200"/>
            <a:ext cx="5791200" cy="4525963"/>
          </a:xfrm>
        </p:spPr>
        <p:txBody>
          <a:bodyPr>
            <a:noAutofit/>
          </a:bodyPr>
          <a:lstStyle/>
          <a:p>
            <a:pPr algn="just"/>
            <a:r>
              <a:rPr lang="en-US" sz="1600" dirty="0" smtClean="0">
                <a:latin typeface="Arial" pitchFamily="34" charset="0"/>
                <a:cs typeface="Arial" pitchFamily="34" charset="0"/>
              </a:rPr>
              <a:t>Early peoples depended on the oral tradition to pass their histories, beliefs and stories from one generation to the next. </a:t>
            </a:r>
          </a:p>
          <a:p>
            <a:pPr algn="just"/>
            <a:r>
              <a:rPr lang="en-US" sz="1600" dirty="0" smtClean="0">
                <a:latin typeface="Arial" pitchFamily="34" charset="0"/>
                <a:cs typeface="Arial" pitchFamily="34" charset="0"/>
              </a:rPr>
              <a:t>Various cultures wrote epics, which are long narrative poems such as </a:t>
            </a:r>
            <a:r>
              <a:rPr lang="en-US" sz="1600" i="1" dirty="0" smtClean="0">
                <a:latin typeface="Arial" pitchFamily="34" charset="0"/>
                <a:cs typeface="Arial" pitchFamily="34" charset="0"/>
              </a:rPr>
              <a:t>Beowulf</a:t>
            </a:r>
            <a:r>
              <a:rPr lang="en-US" sz="1600" dirty="0" smtClean="0">
                <a:latin typeface="Arial" pitchFamily="34" charset="0"/>
                <a:cs typeface="Arial" pitchFamily="34" charset="0"/>
              </a:rPr>
              <a:t> or </a:t>
            </a:r>
            <a:r>
              <a:rPr lang="en-US" sz="1600" i="1" dirty="0" smtClean="0">
                <a:latin typeface="Arial" pitchFamily="34" charset="0"/>
                <a:cs typeface="Arial" pitchFamily="34" charset="0"/>
              </a:rPr>
              <a:t>The Odyssey. </a:t>
            </a:r>
            <a:r>
              <a:rPr lang="en-US" sz="1600" dirty="0" smtClean="0">
                <a:latin typeface="Arial" pitchFamily="34" charset="0"/>
                <a:cs typeface="Arial" pitchFamily="34" charset="0"/>
              </a:rPr>
              <a:t>Next, consider romances as a literary genre—not the common, modern definition of romance, which means love affair or romantic attraction. </a:t>
            </a:r>
          </a:p>
          <a:p>
            <a:pPr algn="just"/>
            <a:r>
              <a:rPr lang="en-US" sz="1600" dirty="0" smtClean="0">
                <a:latin typeface="Arial" pitchFamily="34" charset="0"/>
                <a:cs typeface="Arial" pitchFamily="34" charset="0"/>
              </a:rPr>
              <a:t>Romances were essentially comprised of a series of adventures and included ideas like </a:t>
            </a:r>
            <a:r>
              <a:rPr lang="en-US" sz="1600" dirty="0" err="1" smtClean="0">
                <a:latin typeface="Arial" pitchFamily="34" charset="0"/>
                <a:cs typeface="Arial" pitchFamily="34" charset="0"/>
              </a:rPr>
              <a:t>Authurian</a:t>
            </a:r>
            <a:r>
              <a:rPr lang="en-US" sz="1600" dirty="0" smtClean="0">
                <a:latin typeface="Arial" pitchFamily="34" charset="0"/>
                <a:cs typeface="Arial" pitchFamily="34" charset="0"/>
              </a:rPr>
              <a:t> legend and knighthood. Prior to the mid-18</a:t>
            </a:r>
            <a:r>
              <a:rPr lang="en-US" sz="1600" baseline="30000" dirty="0" smtClean="0">
                <a:latin typeface="Arial" pitchFamily="34" charset="0"/>
                <a:cs typeface="Arial" pitchFamily="34" charset="0"/>
              </a:rPr>
              <a:t>th</a:t>
            </a:r>
            <a:r>
              <a:rPr lang="en-US" sz="1600" dirty="0" smtClean="0">
                <a:latin typeface="Arial" pitchFamily="34" charset="0"/>
                <a:cs typeface="Arial" pitchFamily="34" charset="0"/>
              </a:rPr>
              <a:t> century, the novel as a common, accepted form of prose actually did not exist.</a:t>
            </a:r>
          </a:p>
          <a:p>
            <a:pPr algn="just"/>
            <a:r>
              <a:rPr lang="en-US" sz="1600" dirty="0" smtClean="0">
                <a:latin typeface="Arial" pitchFamily="34" charset="0"/>
                <a:cs typeface="Arial" pitchFamily="34" charset="0"/>
              </a:rPr>
              <a:t>Most people were illiterate, and without a middle-class, there really wasn’t a market for the novel. The affluent were more interested in biographies, journals, memoirs and historical texts. The members of the working-class were poor and illiterate. Social and economic changes were needed to create a market for the novel.</a:t>
            </a:r>
          </a:p>
          <a:p>
            <a:pPr algn="just">
              <a:buNone/>
            </a:pPr>
            <a:endParaRPr lang="en-US" sz="16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0"/>
            <a:ext cx="9144000" cy="1143000"/>
          </a:xfrm>
        </p:spPr>
        <p:txBody>
          <a:bodyPr>
            <a:normAutofit/>
          </a:bodyPr>
          <a:lstStyle/>
          <a:p>
            <a:r>
              <a:rPr lang="en-US" sz="2800" b="1" dirty="0"/>
              <a:t>Narrative Precursors to the Novel</a:t>
            </a:r>
          </a:p>
        </p:txBody>
      </p:sp>
      <p:sp>
        <p:nvSpPr>
          <p:cNvPr id="7171" name="Rectangle 3"/>
          <p:cNvSpPr>
            <a:spLocks noGrp="1" noChangeArrowheads="1"/>
          </p:cNvSpPr>
          <p:nvPr>
            <p:ph type="body" idx="1"/>
          </p:nvPr>
        </p:nvSpPr>
        <p:spPr>
          <a:xfrm>
            <a:off x="152400" y="1371600"/>
            <a:ext cx="6324600" cy="4953000"/>
          </a:xfrm>
        </p:spPr>
        <p:txBody>
          <a:bodyPr>
            <a:normAutofit/>
          </a:bodyPr>
          <a:lstStyle/>
          <a:p>
            <a:pPr>
              <a:lnSpc>
                <a:spcPct val="90000"/>
              </a:lnSpc>
            </a:pPr>
            <a:r>
              <a:rPr lang="en-US" sz="1800" b="1" dirty="0">
                <a:latin typeface="Arial" pitchFamily="34" charset="0"/>
                <a:cs typeface="Arial" pitchFamily="34" charset="0"/>
              </a:rPr>
              <a:t>Heroic Epics</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b="0" i="1" dirty="0">
                <a:latin typeface="Arial" pitchFamily="34" charset="0"/>
                <a:cs typeface="Arial" pitchFamily="34" charset="0"/>
              </a:rPr>
              <a:t>Gilgamesh, </a:t>
            </a:r>
            <a:r>
              <a:rPr lang="en-US" sz="1800" b="0" dirty="0">
                <a:latin typeface="Arial" pitchFamily="34" charset="0"/>
                <a:cs typeface="Arial" pitchFamily="34" charset="0"/>
              </a:rPr>
              <a:t>Homer’s </a:t>
            </a:r>
            <a:r>
              <a:rPr lang="en-US" sz="1800" b="0" i="1" dirty="0">
                <a:latin typeface="Arial" pitchFamily="34" charset="0"/>
                <a:cs typeface="Arial" pitchFamily="34" charset="0"/>
              </a:rPr>
              <a:t>Iliad </a:t>
            </a:r>
            <a:r>
              <a:rPr lang="en-US" sz="1800" b="0" dirty="0">
                <a:latin typeface="Arial" pitchFamily="34" charset="0"/>
                <a:cs typeface="Arial" pitchFamily="34" charset="0"/>
              </a:rPr>
              <a:t>and</a:t>
            </a:r>
            <a:r>
              <a:rPr lang="en-US" sz="1800" b="0" i="1" dirty="0">
                <a:latin typeface="Arial" pitchFamily="34" charset="0"/>
                <a:cs typeface="Arial" pitchFamily="34" charset="0"/>
              </a:rPr>
              <a:t> Odyssey,  Mahabharata, </a:t>
            </a:r>
            <a:r>
              <a:rPr lang="en-US" sz="1800" b="0" dirty="0" err="1">
                <a:latin typeface="Arial" pitchFamily="34" charset="0"/>
                <a:cs typeface="Arial" pitchFamily="34" charset="0"/>
              </a:rPr>
              <a:t>Valmiki’s</a:t>
            </a:r>
            <a:r>
              <a:rPr lang="en-US" sz="1800" b="0" dirty="0">
                <a:latin typeface="Arial" pitchFamily="34" charset="0"/>
                <a:cs typeface="Arial" pitchFamily="34" charset="0"/>
              </a:rPr>
              <a:t> </a:t>
            </a:r>
            <a:r>
              <a:rPr lang="en-US" sz="1800" b="0" i="1" dirty="0">
                <a:latin typeface="Arial" pitchFamily="34" charset="0"/>
                <a:cs typeface="Arial" pitchFamily="34" charset="0"/>
              </a:rPr>
              <a:t>Ramayana,</a:t>
            </a:r>
            <a:r>
              <a:rPr lang="en-US" sz="1800" b="0" dirty="0">
                <a:latin typeface="Arial" pitchFamily="34" charset="0"/>
                <a:cs typeface="Arial" pitchFamily="34" charset="0"/>
              </a:rPr>
              <a:t> Virgil’s </a:t>
            </a:r>
            <a:r>
              <a:rPr lang="en-US" sz="1800" b="0" i="1" dirty="0" err="1">
                <a:latin typeface="Arial" pitchFamily="34" charset="0"/>
                <a:cs typeface="Arial" pitchFamily="34" charset="0"/>
              </a:rPr>
              <a:t>Aeneid</a:t>
            </a:r>
            <a:r>
              <a:rPr lang="en-US" sz="1800" b="0" i="1" dirty="0">
                <a:latin typeface="Arial" pitchFamily="34" charset="0"/>
                <a:cs typeface="Arial" pitchFamily="34" charset="0"/>
              </a:rPr>
              <a:t>, Beowulf, The Song of Roland</a:t>
            </a:r>
            <a:r>
              <a:rPr lang="en-US" sz="1800" i="1" dirty="0">
                <a:latin typeface="Arial" pitchFamily="34" charset="0"/>
                <a:cs typeface="Arial" pitchFamily="34" charset="0"/>
              </a:rPr>
              <a:t> </a:t>
            </a:r>
            <a:endParaRPr lang="en-US" sz="1800" dirty="0">
              <a:latin typeface="Arial" pitchFamily="34" charset="0"/>
              <a:cs typeface="Arial" pitchFamily="34" charset="0"/>
            </a:endParaRPr>
          </a:p>
          <a:p>
            <a:pPr>
              <a:lnSpc>
                <a:spcPct val="90000"/>
              </a:lnSpc>
            </a:pPr>
            <a:endParaRPr lang="en-US" sz="1800" b="1" dirty="0" smtClean="0">
              <a:latin typeface="Arial" pitchFamily="34" charset="0"/>
              <a:cs typeface="Arial" pitchFamily="34" charset="0"/>
            </a:endParaRPr>
          </a:p>
          <a:p>
            <a:pPr>
              <a:lnSpc>
                <a:spcPct val="90000"/>
              </a:lnSpc>
            </a:pPr>
            <a:r>
              <a:rPr lang="en-US" sz="1800" b="1" dirty="0" smtClean="0">
                <a:latin typeface="Arial" pitchFamily="34" charset="0"/>
                <a:cs typeface="Arial" pitchFamily="34" charset="0"/>
              </a:rPr>
              <a:t>Ancient </a:t>
            </a:r>
            <a:r>
              <a:rPr lang="en-US" sz="1800" b="1" dirty="0">
                <a:latin typeface="Arial" pitchFamily="34" charset="0"/>
                <a:cs typeface="Arial" pitchFamily="34" charset="0"/>
              </a:rPr>
              <a:t>Greek and Roman Romances and Novels</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b="0" i="1" dirty="0">
                <a:latin typeface="Arial" pitchFamily="34" charset="0"/>
                <a:cs typeface="Arial" pitchFamily="34" charset="0"/>
              </a:rPr>
              <a:t>An </a:t>
            </a:r>
            <a:r>
              <a:rPr lang="en-US" sz="1800" b="0" i="1" dirty="0" err="1">
                <a:latin typeface="Arial" pitchFamily="34" charset="0"/>
                <a:cs typeface="Arial" pitchFamily="34" charset="0"/>
              </a:rPr>
              <a:t>Ephesian</a:t>
            </a:r>
            <a:r>
              <a:rPr lang="en-US" sz="1800" b="0" i="1" dirty="0">
                <a:latin typeface="Arial" pitchFamily="34" charset="0"/>
                <a:cs typeface="Arial" pitchFamily="34" charset="0"/>
              </a:rPr>
              <a:t> Tale</a:t>
            </a:r>
            <a:r>
              <a:rPr lang="en-US" sz="1800" b="0" dirty="0">
                <a:latin typeface="Arial" pitchFamily="34" charset="0"/>
                <a:cs typeface="Arial" pitchFamily="34" charset="0"/>
              </a:rPr>
              <a:t> and </a:t>
            </a:r>
            <a:r>
              <a:rPr lang="en-US" sz="1800" b="0" i="1" dirty="0" err="1">
                <a:latin typeface="Arial" pitchFamily="34" charset="0"/>
                <a:cs typeface="Arial" pitchFamily="34" charset="0"/>
              </a:rPr>
              <a:t>Chaereas</a:t>
            </a:r>
            <a:r>
              <a:rPr lang="en-US" sz="1800" b="0" i="1" dirty="0">
                <a:latin typeface="Arial" pitchFamily="34" charset="0"/>
                <a:cs typeface="Arial" pitchFamily="34" charset="0"/>
              </a:rPr>
              <a:t> and </a:t>
            </a:r>
            <a:r>
              <a:rPr lang="en-US" sz="1800" b="0" i="1" dirty="0" err="1">
                <a:latin typeface="Arial" pitchFamily="34" charset="0"/>
                <a:cs typeface="Arial" pitchFamily="34" charset="0"/>
              </a:rPr>
              <a:t>Callirhoe</a:t>
            </a:r>
            <a:r>
              <a:rPr lang="en-US" sz="1800" b="0" dirty="0">
                <a:latin typeface="Arial" pitchFamily="34" charset="0"/>
                <a:cs typeface="Arial" pitchFamily="34" charset="0"/>
              </a:rPr>
              <a:t>, Petronius’s, </a:t>
            </a:r>
            <a:r>
              <a:rPr lang="en-US" sz="1800" b="0" i="1" dirty="0" err="1">
                <a:latin typeface="Arial" pitchFamily="34" charset="0"/>
                <a:cs typeface="Arial" pitchFamily="34" charset="0"/>
              </a:rPr>
              <a:t>Satyricon</a:t>
            </a:r>
            <a:r>
              <a:rPr lang="en-US" sz="1800" b="0" i="1" dirty="0">
                <a:latin typeface="Arial" pitchFamily="34" charset="0"/>
                <a:cs typeface="Arial" pitchFamily="34" charset="0"/>
              </a:rPr>
              <a:t>, </a:t>
            </a:r>
            <a:r>
              <a:rPr lang="en-US" sz="1800" b="0" dirty="0">
                <a:latin typeface="Arial" pitchFamily="34" charset="0"/>
                <a:cs typeface="Arial" pitchFamily="34" charset="0"/>
              </a:rPr>
              <a:t>Apuleius’s</a:t>
            </a:r>
            <a:r>
              <a:rPr lang="en-US" sz="1800" b="0" i="1" dirty="0">
                <a:latin typeface="Arial" pitchFamily="34" charset="0"/>
                <a:cs typeface="Arial" pitchFamily="34" charset="0"/>
              </a:rPr>
              <a:t> The Golden Ass</a:t>
            </a:r>
            <a:endParaRPr lang="en-US" sz="1800" dirty="0">
              <a:latin typeface="Arial" pitchFamily="34" charset="0"/>
              <a:cs typeface="Arial" pitchFamily="34" charset="0"/>
            </a:endParaRPr>
          </a:p>
          <a:p>
            <a:pPr>
              <a:lnSpc>
                <a:spcPct val="90000"/>
              </a:lnSpc>
            </a:pPr>
            <a:endParaRPr lang="en-US" sz="1800" b="1" dirty="0" smtClean="0">
              <a:latin typeface="Arial" pitchFamily="34" charset="0"/>
              <a:cs typeface="Arial" pitchFamily="34" charset="0"/>
            </a:endParaRPr>
          </a:p>
          <a:p>
            <a:pPr>
              <a:lnSpc>
                <a:spcPct val="90000"/>
              </a:lnSpc>
            </a:pPr>
            <a:r>
              <a:rPr lang="en-US" sz="1800" b="1" dirty="0" smtClean="0">
                <a:latin typeface="Arial" pitchFamily="34" charset="0"/>
                <a:cs typeface="Arial" pitchFamily="34" charset="0"/>
              </a:rPr>
              <a:t>Oriental </a:t>
            </a:r>
            <a:r>
              <a:rPr lang="en-US" sz="1800" b="1" dirty="0">
                <a:latin typeface="Arial" pitchFamily="34" charset="0"/>
                <a:cs typeface="Arial" pitchFamily="34" charset="0"/>
              </a:rPr>
              <a:t>Frame Tales</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b="0" i="1" dirty="0">
                <a:latin typeface="Arial" pitchFamily="34" charset="0"/>
                <a:cs typeface="Arial" pitchFamily="34" charset="0"/>
              </a:rPr>
              <a:t>The </a:t>
            </a:r>
            <a:r>
              <a:rPr lang="en-US" sz="1800" b="0" i="1" dirty="0" err="1">
                <a:latin typeface="Arial" pitchFamily="34" charset="0"/>
                <a:cs typeface="Arial" pitchFamily="34" charset="0"/>
              </a:rPr>
              <a:t>Jataka</a:t>
            </a:r>
            <a:r>
              <a:rPr lang="en-US" sz="1800" b="0" i="1" dirty="0">
                <a:latin typeface="Arial" pitchFamily="34" charset="0"/>
                <a:cs typeface="Arial" pitchFamily="34" charset="0"/>
              </a:rPr>
              <a:t>, A Thousand and One Nights</a:t>
            </a:r>
            <a:endParaRPr lang="en-US" sz="1800" dirty="0">
              <a:latin typeface="Arial" pitchFamily="34" charset="0"/>
              <a:cs typeface="Arial" pitchFamily="34" charset="0"/>
            </a:endParaRPr>
          </a:p>
          <a:p>
            <a:pPr>
              <a:lnSpc>
                <a:spcPct val="90000"/>
              </a:lnSpc>
            </a:pPr>
            <a:endParaRPr lang="en-US" sz="1800" b="1" dirty="0" smtClean="0">
              <a:latin typeface="Arial" pitchFamily="34" charset="0"/>
              <a:cs typeface="Arial" pitchFamily="34" charset="0"/>
            </a:endParaRPr>
          </a:p>
          <a:p>
            <a:pPr>
              <a:lnSpc>
                <a:spcPct val="90000"/>
              </a:lnSpc>
            </a:pPr>
            <a:r>
              <a:rPr lang="en-US" sz="1800" b="1" dirty="0" smtClean="0">
                <a:latin typeface="Arial" pitchFamily="34" charset="0"/>
                <a:cs typeface="Arial" pitchFamily="34" charset="0"/>
              </a:rPr>
              <a:t>Irish </a:t>
            </a:r>
            <a:r>
              <a:rPr lang="en-US" sz="1800" b="1" dirty="0">
                <a:latin typeface="Arial" pitchFamily="34" charset="0"/>
                <a:cs typeface="Arial" pitchFamily="34" charset="0"/>
              </a:rPr>
              <a:t>and Icelandic Sagas</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b="0" i="1" dirty="0">
                <a:latin typeface="Arial" pitchFamily="34" charset="0"/>
                <a:cs typeface="Arial" pitchFamily="34" charset="0"/>
              </a:rPr>
              <a:t>The </a:t>
            </a:r>
            <a:r>
              <a:rPr lang="en-US" sz="1800" b="0" i="1" dirty="0" err="1">
                <a:latin typeface="Arial" pitchFamily="34" charset="0"/>
                <a:cs typeface="Arial" pitchFamily="34" charset="0"/>
              </a:rPr>
              <a:t>Tain</a:t>
            </a:r>
            <a:r>
              <a:rPr lang="en-US" sz="1800" b="0" i="1" dirty="0">
                <a:latin typeface="Arial" pitchFamily="34" charset="0"/>
                <a:cs typeface="Arial" pitchFamily="34" charset="0"/>
              </a:rPr>
              <a:t> </a:t>
            </a:r>
            <a:r>
              <a:rPr lang="en-US" sz="1800" b="0" i="1" dirty="0" err="1">
                <a:latin typeface="Arial" pitchFamily="34" charset="0"/>
                <a:cs typeface="Arial" pitchFamily="34" charset="0"/>
              </a:rPr>
              <a:t>bo</a:t>
            </a:r>
            <a:r>
              <a:rPr lang="en-US" sz="1800" b="0" i="1" dirty="0">
                <a:latin typeface="Arial" pitchFamily="34" charset="0"/>
                <a:cs typeface="Arial" pitchFamily="34" charset="0"/>
              </a:rPr>
              <a:t> </a:t>
            </a:r>
            <a:r>
              <a:rPr lang="en-US" sz="1800" b="0" i="1" dirty="0" err="1">
                <a:latin typeface="Arial" pitchFamily="34" charset="0"/>
                <a:cs typeface="Arial" pitchFamily="34" charset="0"/>
              </a:rPr>
              <a:t>Cuailinge</a:t>
            </a:r>
            <a:r>
              <a:rPr lang="en-US" sz="1800" b="0" i="1" dirty="0">
                <a:latin typeface="Arial" pitchFamily="34" charset="0"/>
                <a:cs typeface="Arial" pitchFamily="34" charset="0"/>
              </a:rPr>
              <a:t>, </a:t>
            </a:r>
            <a:r>
              <a:rPr lang="en-US" sz="1800" b="0" i="1" dirty="0" err="1">
                <a:latin typeface="Arial" pitchFamily="34" charset="0"/>
                <a:cs typeface="Arial" pitchFamily="34" charset="0"/>
              </a:rPr>
              <a:t>Njal’s</a:t>
            </a:r>
            <a:r>
              <a:rPr lang="en-US" sz="1800" b="0" i="1" dirty="0">
                <a:latin typeface="Arial" pitchFamily="34" charset="0"/>
                <a:cs typeface="Arial" pitchFamily="34" charset="0"/>
              </a:rPr>
              <a:t> Saga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strips(downRight)">
                                      <p:cBhvr>
                                        <p:cTn id="7" dur="5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a:xfrm>
            <a:off x="0" y="0"/>
            <a:ext cx="9144000" cy="1143000"/>
          </a:xfrm>
        </p:spPr>
        <p:txBody>
          <a:bodyPr>
            <a:normAutofit/>
          </a:bodyPr>
          <a:lstStyle/>
          <a:p>
            <a:r>
              <a:rPr lang="en-US" sz="2800" b="1" dirty="0"/>
              <a:t>Narrative Precursors to the Novel</a:t>
            </a:r>
          </a:p>
        </p:txBody>
      </p:sp>
      <p:sp>
        <p:nvSpPr>
          <p:cNvPr id="14339" name="Rectangle 1027"/>
          <p:cNvSpPr>
            <a:spLocks noGrp="1" noChangeArrowheads="1"/>
          </p:cNvSpPr>
          <p:nvPr>
            <p:ph type="body" idx="1"/>
          </p:nvPr>
        </p:nvSpPr>
        <p:spPr>
          <a:xfrm>
            <a:off x="152400" y="1066800"/>
            <a:ext cx="6096000" cy="5334000"/>
          </a:xfrm>
        </p:spPr>
        <p:txBody>
          <a:bodyPr>
            <a:normAutofit/>
          </a:bodyPr>
          <a:lstStyle/>
          <a:p>
            <a:pPr>
              <a:lnSpc>
                <a:spcPct val="90000"/>
              </a:lnSpc>
            </a:pPr>
            <a:r>
              <a:rPr lang="en-US" sz="1800" b="1" dirty="0">
                <a:latin typeface="Arial" pitchFamily="34" charset="0"/>
                <a:cs typeface="Arial" pitchFamily="34" charset="0"/>
              </a:rPr>
              <a:t>Medieval European Romances</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b="0" dirty="0">
                <a:latin typeface="Arial" pitchFamily="34" charset="0"/>
                <a:cs typeface="Arial" pitchFamily="34" charset="0"/>
              </a:rPr>
              <a:t>Arthurian tales culminating in Malory’s </a:t>
            </a:r>
            <a:r>
              <a:rPr lang="en-US" sz="1800" b="0" i="1" dirty="0" err="1">
                <a:latin typeface="Arial" pitchFamily="34" charset="0"/>
                <a:cs typeface="Arial" pitchFamily="34" charset="0"/>
              </a:rPr>
              <a:t>Morte</a:t>
            </a:r>
            <a:r>
              <a:rPr lang="en-US" sz="1800" b="0" i="1" dirty="0">
                <a:latin typeface="Arial" pitchFamily="34" charset="0"/>
                <a:cs typeface="Arial" pitchFamily="34" charset="0"/>
              </a:rPr>
              <a:t> </a:t>
            </a:r>
            <a:r>
              <a:rPr lang="en-US" sz="1800" b="0" i="1" dirty="0" err="1">
                <a:latin typeface="Arial" pitchFamily="34" charset="0"/>
                <a:cs typeface="Arial" pitchFamily="34" charset="0"/>
              </a:rPr>
              <a:t>Darthur</a:t>
            </a:r>
            <a:endParaRPr lang="en-US" sz="1800" b="0" i="1" dirty="0">
              <a:latin typeface="Arial" pitchFamily="34" charset="0"/>
              <a:cs typeface="Arial" pitchFamily="34" charset="0"/>
            </a:endParaRPr>
          </a:p>
          <a:p>
            <a:pPr>
              <a:lnSpc>
                <a:spcPct val="90000"/>
              </a:lnSpc>
            </a:pPr>
            <a:r>
              <a:rPr lang="en-US" sz="1800" b="1" dirty="0">
                <a:latin typeface="Arial" pitchFamily="34" charset="0"/>
                <a:cs typeface="Arial" pitchFamily="34" charset="0"/>
              </a:rPr>
              <a:t>Elizabethan Prose Fiction</a:t>
            </a:r>
            <a:br>
              <a:rPr lang="en-US" sz="1800" b="1" dirty="0">
                <a:latin typeface="Arial" pitchFamily="34" charset="0"/>
                <a:cs typeface="Arial" pitchFamily="34" charset="0"/>
              </a:rPr>
            </a:br>
            <a:r>
              <a:rPr lang="en-US" sz="1800" b="0" dirty="0">
                <a:latin typeface="Arial" pitchFamily="34" charset="0"/>
                <a:cs typeface="Arial" pitchFamily="34" charset="0"/>
              </a:rPr>
              <a:t>Gascoigne’s </a:t>
            </a:r>
            <a:r>
              <a:rPr lang="en-US" sz="1800" b="0" i="1" dirty="0">
                <a:latin typeface="Arial" pitchFamily="34" charset="0"/>
                <a:cs typeface="Arial" pitchFamily="34" charset="0"/>
              </a:rPr>
              <a:t>The Adventure of Master F. </a:t>
            </a:r>
            <a:r>
              <a:rPr lang="en-US" sz="1800" b="0" i="1" dirty="0" err="1">
                <a:latin typeface="Arial" pitchFamily="34" charset="0"/>
                <a:cs typeface="Arial" pitchFamily="34" charset="0"/>
              </a:rPr>
              <a:t>J.</a:t>
            </a:r>
            <a:r>
              <a:rPr lang="en-US" sz="1800" b="0" dirty="0" err="1">
                <a:latin typeface="Arial" pitchFamily="34" charset="0"/>
                <a:cs typeface="Arial" pitchFamily="34" charset="0"/>
              </a:rPr>
              <a:t>,Lyly’s</a:t>
            </a:r>
            <a:r>
              <a:rPr lang="en-US" sz="1800" b="0" dirty="0">
                <a:latin typeface="Arial" pitchFamily="34" charset="0"/>
                <a:cs typeface="Arial" pitchFamily="34" charset="0"/>
              </a:rPr>
              <a:t> </a:t>
            </a:r>
            <a:r>
              <a:rPr lang="en-US" sz="1800" b="0" i="1" dirty="0" err="1">
                <a:latin typeface="Arial" pitchFamily="34" charset="0"/>
                <a:cs typeface="Arial" pitchFamily="34" charset="0"/>
              </a:rPr>
              <a:t>Euphues</a:t>
            </a:r>
            <a:r>
              <a:rPr lang="en-US" sz="1800" b="0" i="1" dirty="0">
                <a:latin typeface="Arial" pitchFamily="34" charset="0"/>
                <a:cs typeface="Arial" pitchFamily="34" charset="0"/>
              </a:rPr>
              <a:t>, </a:t>
            </a:r>
            <a:r>
              <a:rPr lang="en-US" sz="1800" b="0" dirty="0">
                <a:latin typeface="Arial" pitchFamily="34" charset="0"/>
                <a:cs typeface="Arial" pitchFamily="34" charset="0"/>
              </a:rPr>
              <a:t>Greene’s </a:t>
            </a:r>
            <a:r>
              <a:rPr lang="en-US" sz="1800" b="0" i="1" dirty="0" err="1">
                <a:latin typeface="Arial" pitchFamily="34" charset="0"/>
                <a:cs typeface="Arial" pitchFamily="34" charset="0"/>
              </a:rPr>
              <a:t>Pandosto</a:t>
            </a:r>
            <a:r>
              <a:rPr lang="en-US" sz="1800" b="0" i="1" dirty="0">
                <a:latin typeface="Arial" pitchFamily="34" charset="0"/>
                <a:cs typeface="Arial" pitchFamily="34" charset="0"/>
              </a:rPr>
              <a:t>: The Triumph of Time</a:t>
            </a:r>
            <a:r>
              <a:rPr lang="en-US" sz="1800" b="0" dirty="0">
                <a:latin typeface="Arial" pitchFamily="34" charset="0"/>
                <a:cs typeface="Arial" pitchFamily="34" charset="0"/>
              </a:rPr>
              <a:t>, </a:t>
            </a:r>
            <a:r>
              <a:rPr lang="en-US" sz="1800" b="0" dirty="0" err="1">
                <a:latin typeface="Arial" pitchFamily="34" charset="0"/>
                <a:cs typeface="Arial" pitchFamily="34" charset="0"/>
              </a:rPr>
              <a:t>Nashe’s</a:t>
            </a:r>
            <a:r>
              <a:rPr lang="en-US" sz="1800" b="0" dirty="0">
                <a:latin typeface="Arial" pitchFamily="34" charset="0"/>
                <a:cs typeface="Arial" pitchFamily="34" charset="0"/>
              </a:rPr>
              <a:t> </a:t>
            </a:r>
            <a:r>
              <a:rPr lang="en-US" sz="1800" b="0" i="1" dirty="0">
                <a:latin typeface="Arial" pitchFamily="34" charset="0"/>
                <a:cs typeface="Arial" pitchFamily="34" charset="0"/>
              </a:rPr>
              <a:t>The Unfortunate </a:t>
            </a:r>
            <a:r>
              <a:rPr lang="en-US" sz="1800" b="0" i="1" dirty="0" err="1">
                <a:latin typeface="Arial" pitchFamily="34" charset="0"/>
                <a:cs typeface="Arial" pitchFamily="34" charset="0"/>
              </a:rPr>
              <a:t>Traveller</a:t>
            </a:r>
            <a:r>
              <a:rPr lang="en-US" sz="1800" b="0" i="1" dirty="0">
                <a:latin typeface="Arial" pitchFamily="34" charset="0"/>
                <a:cs typeface="Arial" pitchFamily="34" charset="0"/>
              </a:rPr>
              <a:t>,</a:t>
            </a:r>
            <a:r>
              <a:rPr lang="en-US" sz="1800" b="0" dirty="0">
                <a:latin typeface="Arial" pitchFamily="34" charset="0"/>
                <a:cs typeface="Arial" pitchFamily="34" charset="0"/>
              </a:rPr>
              <a:t> </a:t>
            </a:r>
            <a:r>
              <a:rPr lang="en-US" sz="1800" b="0" dirty="0" err="1">
                <a:latin typeface="Arial" pitchFamily="34" charset="0"/>
                <a:cs typeface="Arial" pitchFamily="34" charset="0"/>
              </a:rPr>
              <a:t>Deloney’s</a:t>
            </a:r>
            <a:r>
              <a:rPr lang="en-US" sz="1800" b="0" dirty="0">
                <a:latin typeface="Arial" pitchFamily="34" charset="0"/>
                <a:cs typeface="Arial" pitchFamily="34" charset="0"/>
              </a:rPr>
              <a:t> </a:t>
            </a:r>
            <a:r>
              <a:rPr lang="en-US" sz="1800" b="0" i="1" dirty="0">
                <a:latin typeface="Arial" pitchFamily="34" charset="0"/>
                <a:cs typeface="Arial" pitchFamily="34" charset="0"/>
              </a:rPr>
              <a:t>Jack</a:t>
            </a:r>
            <a:r>
              <a:rPr lang="en-US" sz="1800" b="0" dirty="0">
                <a:latin typeface="Arial" pitchFamily="34" charset="0"/>
                <a:cs typeface="Arial" pitchFamily="34" charset="0"/>
              </a:rPr>
              <a:t> </a:t>
            </a:r>
            <a:r>
              <a:rPr lang="en-US" sz="1800" b="0" i="1" dirty="0">
                <a:latin typeface="Arial" pitchFamily="34" charset="0"/>
                <a:cs typeface="Arial" pitchFamily="34" charset="0"/>
              </a:rPr>
              <a:t>of Newbury</a:t>
            </a:r>
            <a:endParaRPr lang="en-US" sz="1800" b="0" dirty="0">
              <a:latin typeface="Arial" pitchFamily="34" charset="0"/>
              <a:cs typeface="Arial" pitchFamily="34" charset="0"/>
            </a:endParaRPr>
          </a:p>
          <a:p>
            <a:pPr>
              <a:lnSpc>
                <a:spcPct val="90000"/>
              </a:lnSpc>
            </a:pPr>
            <a:r>
              <a:rPr lang="en-US" sz="1800" b="1" dirty="0">
                <a:latin typeface="Arial" pitchFamily="34" charset="0"/>
                <a:cs typeface="Arial" pitchFamily="34" charset="0"/>
              </a:rPr>
              <a:t>Travel Adventures</a:t>
            </a:r>
            <a:br>
              <a:rPr lang="en-US" sz="1800" b="1" dirty="0">
                <a:latin typeface="Arial" pitchFamily="34" charset="0"/>
                <a:cs typeface="Arial" pitchFamily="34" charset="0"/>
              </a:rPr>
            </a:br>
            <a:r>
              <a:rPr lang="en-US" sz="1800" b="0" dirty="0">
                <a:latin typeface="Arial" pitchFamily="34" charset="0"/>
                <a:cs typeface="Arial" pitchFamily="34" charset="0"/>
              </a:rPr>
              <a:t>Marco Polo, </a:t>
            </a:r>
            <a:r>
              <a:rPr lang="en-US" sz="1800" b="0" dirty="0" err="1">
                <a:latin typeface="Arial" pitchFamily="34" charset="0"/>
                <a:cs typeface="Arial" pitchFamily="34" charset="0"/>
              </a:rPr>
              <a:t>Ibn</a:t>
            </a:r>
            <a:r>
              <a:rPr lang="en-US" sz="1800" b="0" dirty="0">
                <a:latin typeface="Arial" pitchFamily="34" charset="0"/>
                <a:cs typeface="Arial" pitchFamily="34" charset="0"/>
              </a:rPr>
              <a:t> </a:t>
            </a:r>
            <a:r>
              <a:rPr lang="en-US" sz="1800" b="0" dirty="0" err="1">
                <a:latin typeface="Arial" pitchFamily="34" charset="0"/>
                <a:cs typeface="Arial" pitchFamily="34" charset="0"/>
              </a:rPr>
              <a:t>Batuta</a:t>
            </a:r>
            <a:r>
              <a:rPr lang="en-US" sz="1800" b="0" dirty="0">
                <a:latin typeface="Arial" pitchFamily="34" charset="0"/>
                <a:cs typeface="Arial" pitchFamily="34" charset="0"/>
              </a:rPr>
              <a:t>, </a:t>
            </a:r>
            <a:r>
              <a:rPr lang="en-US" sz="1800" b="0" dirty="0" err="1">
                <a:latin typeface="Arial" pitchFamily="34" charset="0"/>
                <a:cs typeface="Arial" pitchFamily="34" charset="0"/>
              </a:rPr>
              <a:t>More’s</a:t>
            </a:r>
            <a:r>
              <a:rPr lang="en-US" sz="1800" b="0" dirty="0">
                <a:latin typeface="Arial" pitchFamily="34" charset="0"/>
                <a:cs typeface="Arial" pitchFamily="34" charset="0"/>
              </a:rPr>
              <a:t> </a:t>
            </a:r>
            <a:r>
              <a:rPr lang="en-US" sz="1800" b="0" i="1" dirty="0">
                <a:latin typeface="Arial" pitchFamily="34" charset="0"/>
                <a:cs typeface="Arial" pitchFamily="34" charset="0"/>
              </a:rPr>
              <a:t>Utopia, </a:t>
            </a:r>
            <a:r>
              <a:rPr lang="en-US" sz="1800" b="0" dirty="0">
                <a:latin typeface="Arial" pitchFamily="34" charset="0"/>
                <a:cs typeface="Arial" pitchFamily="34" charset="0"/>
              </a:rPr>
              <a:t>Swift’s </a:t>
            </a:r>
            <a:r>
              <a:rPr lang="en-US" sz="1800" b="0" i="1" dirty="0">
                <a:latin typeface="Arial" pitchFamily="34" charset="0"/>
                <a:cs typeface="Arial" pitchFamily="34" charset="0"/>
              </a:rPr>
              <a:t>Gulliver’s Travels, </a:t>
            </a:r>
            <a:r>
              <a:rPr lang="en-US" sz="1800" b="0" dirty="0">
                <a:latin typeface="Arial" pitchFamily="34" charset="0"/>
                <a:cs typeface="Arial" pitchFamily="34" charset="0"/>
              </a:rPr>
              <a:t>Voltaire’s </a:t>
            </a:r>
            <a:r>
              <a:rPr lang="en-US" sz="1800" b="0" i="1" dirty="0" err="1">
                <a:latin typeface="Arial" pitchFamily="34" charset="0"/>
                <a:cs typeface="Arial" pitchFamily="34" charset="0"/>
              </a:rPr>
              <a:t>Candide</a:t>
            </a:r>
            <a:endParaRPr lang="en-US" sz="1800" dirty="0">
              <a:latin typeface="Arial" pitchFamily="34" charset="0"/>
              <a:cs typeface="Arial" pitchFamily="34" charset="0"/>
            </a:endParaRPr>
          </a:p>
          <a:p>
            <a:pPr>
              <a:lnSpc>
                <a:spcPct val="90000"/>
              </a:lnSpc>
            </a:pPr>
            <a:r>
              <a:rPr lang="en-US" sz="1800" b="1" dirty="0" err="1">
                <a:latin typeface="Arial" pitchFamily="34" charset="0"/>
                <a:cs typeface="Arial" pitchFamily="34" charset="0"/>
              </a:rPr>
              <a:t>Novelle</a:t>
            </a:r>
            <a:r>
              <a:rPr lang="en-US" sz="1800" b="1" dirty="0">
                <a:latin typeface="Arial" pitchFamily="34" charset="0"/>
                <a:cs typeface="Arial" pitchFamily="34" charset="0"/>
              </a:rPr>
              <a:t> </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b="0" dirty="0">
                <a:latin typeface="Arial" pitchFamily="34" charset="0"/>
                <a:cs typeface="Arial" pitchFamily="34" charset="0"/>
              </a:rPr>
              <a:t>Boccaccio’s </a:t>
            </a:r>
            <a:r>
              <a:rPr lang="en-US" sz="1800" b="0" i="1" dirty="0" err="1">
                <a:latin typeface="Arial" pitchFamily="34" charset="0"/>
                <a:cs typeface="Arial" pitchFamily="34" charset="0"/>
              </a:rPr>
              <a:t>Decameron</a:t>
            </a:r>
            <a:r>
              <a:rPr lang="en-US" sz="1800" b="0" i="1" dirty="0">
                <a:latin typeface="Arial" pitchFamily="34" charset="0"/>
                <a:cs typeface="Arial" pitchFamily="34" charset="0"/>
              </a:rPr>
              <a:t>, </a:t>
            </a:r>
            <a:r>
              <a:rPr lang="en-US" sz="1800" b="0" dirty="0" err="1">
                <a:latin typeface="Arial" pitchFamily="34" charset="0"/>
                <a:cs typeface="Arial" pitchFamily="34" charset="0"/>
              </a:rPr>
              <a:t>Margurerite</a:t>
            </a:r>
            <a:r>
              <a:rPr lang="en-US" sz="1800" b="0" dirty="0">
                <a:latin typeface="Arial" pitchFamily="34" charset="0"/>
                <a:cs typeface="Arial" pitchFamily="34" charset="0"/>
              </a:rPr>
              <a:t> de Navarre’s </a:t>
            </a:r>
            <a:r>
              <a:rPr lang="en-US" sz="1800" b="0" i="1" dirty="0" err="1">
                <a:latin typeface="Arial" pitchFamily="34" charset="0"/>
                <a:cs typeface="Arial" pitchFamily="34" charset="0"/>
              </a:rPr>
              <a:t>Heptameron</a:t>
            </a:r>
            <a:endParaRPr lang="en-US" sz="1800" b="0" i="1" dirty="0">
              <a:latin typeface="Arial" pitchFamily="34" charset="0"/>
              <a:cs typeface="Arial" pitchFamily="34" charset="0"/>
            </a:endParaRPr>
          </a:p>
          <a:p>
            <a:pPr>
              <a:lnSpc>
                <a:spcPct val="90000"/>
              </a:lnSpc>
            </a:pPr>
            <a:r>
              <a:rPr lang="en-US" sz="1800" b="1" dirty="0">
                <a:latin typeface="Arial" pitchFamily="34" charset="0"/>
                <a:cs typeface="Arial" pitchFamily="34" charset="0"/>
              </a:rPr>
              <a:t>Moral Tales</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b="0" dirty="0">
                <a:latin typeface="Arial" pitchFamily="34" charset="0"/>
                <a:cs typeface="Arial" pitchFamily="34" charset="0"/>
              </a:rPr>
              <a:t>Bunyan’s </a:t>
            </a:r>
            <a:r>
              <a:rPr lang="en-US" sz="1800" b="0" i="1" dirty="0">
                <a:latin typeface="Arial" pitchFamily="34" charset="0"/>
                <a:cs typeface="Arial" pitchFamily="34" charset="0"/>
              </a:rPr>
              <a:t>Pilgrim’s </a:t>
            </a:r>
            <a:r>
              <a:rPr lang="en-US" sz="1800" b="0" i="1" dirty="0" err="1">
                <a:latin typeface="Arial" pitchFamily="34" charset="0"/>
                <a:cs typeface="Arial" pitchFamily="34" charset="0"/>
              </a:rPr>
              <a:t>Progess</a:t>
            </a:r>
            <a:r>
              <a:rPr lang="en-US" sz="1800" b="0" i="1" dirty="0">
                <a:latin typeface="Arial" pitchFamily="34" charset="0"/>
                <a:cs typeface="Arial" pitchFamily="34" charset="0"/>
              </a:rPr>
              <a:t>, </a:t>
            </a:r>
            <a:r>
              <a:rPr lang="en-US" sz="1800" b="0" dirty="0">
                <a:latin typeface="Arial" pitchFamily="34" charset="0"/>
                <a:cs typeface="Arial" pitchFamily="34" charset="0"/>
              </a:rPr>
              <a:t>Johnson’s </a:t>
            </a:r>
            <a:r>
              <a:rPr lang="en-US" sz="1800" b="0" i="1" dirty="0" err="1">
                <a:latin typeface="Arial" pitchFamily="34" charset="0"/>
                <a:cs typeface="Arial" pitchFamily="34" charset="0"/>
              </a:rPr>
              <a:t>Rasselas</a:t>
            </a:r>
            <a:endParaRPr lang="en-US" sz="1800" b="0" i="1" dirty="0">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strips(downRight)">
                                      <p:cBhvr>
                                        <p:cTn id="7" dur="500"/>
                                        <p:tgtEl>
                                          <p:spTgt spid="14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457200" y="1447800"/>
            <a:ext cx="4800600" cy="2068259"/>
          </a:xfrm>
          <a:prstGeom prst="rect">
            <a:avLst/>
          </a:prstGeom>
          <a:noFill/>
          <a:ln w="28575" algn="ctr">
            <a:noFill/>
            <a:miter lim="800000"/>
            <a:headEnd/>
            <a:tailEnd/>
          </a:ln>
          <a:effectLst/>
        </p:spPr>
        <p:txBody>
          <a:bodyPr>
            <a:spAutoFit/>
          </a:bodyPr>
          <a:lstStyle/>
          <a:p>
            <a:pPr marL="342900" indent="-342900">
              <a:spcBef>
                <a:spcPct val="45000"/>
              </a:spcBef>
              <a:buClr>
                <a:srgbClr val="DFF2E3"/>
              </a:buClr>
              <a:buSzPct val="65000"/>
              <a:buFontTx/>
              <a:buChar char="•"/>
            </a:pPr>
            <a:r>
              <a:rPr lang="en-US" sz="2400" b="1" dirty="0"/>
              <a:t>Mid 18th Century England</a:t>
            </a:r>
            <a:endParaRPr lang="en-US" sz="2400" b="1" dirty="0">
              <a:effectLst>
                <a:outerShdw blurRad="38100" dist="38100" dir="2700000" algn="tl">
                  <a:srgbClr val="C0C0C0"/>
                </a:outerShdw>
              </a:effectLst>
            </a:endParaRPr>
          </a:p>
          <a:p>
            <a:pPr marL="342900" indent="-342900">
              <a:spcBef>
                <a:spcPct val="45000"/>
              </a:spcBef>
              <a:buClr>
                <a:srgbClr val="DFF2E3"/>
              </a:buClr>
              <a:buSzPct val="65000"/>
              <a:buFontTx/>
              <a:buChar char="•"/>
            </a:pPr>
            <a:r>
              <a:rPr lang="en-US" sz="2400" b="1" dirty="0" smtClean="0"/>
              <a:t>Urban life</a:t>
            </a:r>
          </a:p>
          <a:p>
            <a:pPr marL="342900" indent="-342900">
              <a:spcBef>
                <a:spcPct val="45000"/>
              </a:spcBef>
              <a:buClr>
                <a:srgbClr val="DFF2E3"/>
              </a:buClr>
              <a:buSzPct val="65000"/>
              <a:buFontTx/>
              <a:buChar char="•"/>
            </a:pPr>
            <a:r>
              <a:rPr lang="en-US" sz="2400" b="1" dirty="0" smtClean="0"/>
              <a:t>Growth of industry</a:t>
            </a:r>
            <a:endParaRPr lang="en-US" sz="2400" b="1" dirty="0"/>
          </a:p>
          <a:p>
            <a:pPr marL="342900" indent="-342900">
              <a:spcBef>
                <a:spcPct val="45000"/>
              </a:spcBef>
              <a:buClr>
                <a:srgbClr val="DFF2E3"/>
              </a:buClr>
              <a:buSzPct val="65000"/>
              <a:buFontTx/>
              <a:buChar char="•"/>
            </a:pPr>
            <a:r>
              <a:rPr lang="en-US" sz="2400" b="1" dirty="0" smtClean="0"/>
              <a:t>Birth of new </a:t>
            </a:r>
            <a:r>
              <a:rPr lang="en-US" sz="2400" b="1" dirty="0"/>
              <a:t>“middle class” </a:t>
            </a:r>
          </a:p>
        </p:txBody>
      </p:sp>
      <p:sp>
        <p:nvSpPr>
          <p:cNvPr id="24579" name="Text Box 3"/>
          <p:cNvSpPr txBox="1">
            <a:spLocks noChangeArrowheads="1"/>
          </p:cNvSpPr>
          <p:nvPr/>
        </p:nvSpPr>
        <p:spPr bwMode="auto">
          <a:xfrm>
            <a:off x="990600" y="304800"/>
            <a:ext cx="6629400" cy="523220"/>
          </a:xfrm>
          <a:prstGeom prst="rect">
            <a:avLst/>
          </a:prstGeom>
          <a:noFill/>
          <a:ln w="28575" algn="ctr">
            <a:noFill/>
            <a:miter lim="800000"/>
            <a:headEnd/>
            <a:tailEnd/>
          </a:ln>
          <a:effectLst>
            <a:outerShdw dist="25400" algn="ctr" rotWithShape="0">
              <a:schemeClr val="tx2"/>
            </a:outerShdw>
          </a:effectLst>
        </p:spPr>
        <p:txBody>
          <a:bodyPr wrap="square">
            <a:spAutoFit/>
          </a:bodyPr>
          <a:lstStyle/>
          <a:p>
            <a:pPr>
              <a:spcBef>
                <a:spcPct val="50000"/>
              </a:spcBef>
            </a:pPr>
            <a:r>
              <a:rPr lang="en-US" sz="2800" dirty="0">
                <a:solidFill>
                  <a:srgbClr val="292C20"/>
                </a:solidFill>
                <a:latin typeface="Arial" pitchFamily="34" charset="0"/>
                <a:cs typeface="Arial" pitchFamily="34" charset="0"/>
              </a:rPr>
              <a:t>The Industrial Revolution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7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7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57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6629400" cy="5029200"/>
          </a:xfrm>
        </p:spPr>
        <p:txBody>
          <a:bodyPr>
            <a:normAutofit/>
          </a:bodyPr>
          <a:lstStyle/>
          <a:p>
            <a:pPr algn="just">
              <a:buNone/>
            </a:pPr>
            <a:r>
              <a:rPr lang="en-US" sz="1800" b="1" dirty="0" smtClean="0">
                <a:latin typeface="Arial" pitchFamily="34" charset="0"/>
                <a:cs typeface="Arial" pitchFamily="34" charset="0"/>
              </a:rPr>
              <a:t>Industrial Revolution and Social Changes:</a:t>
            </a:r>
          </a:p>
          <a:p>
            <a:pPr algn="just"/>
            <a:r>
              <a:rPr lang="en-US" sz="1800" dirty="0" smtClean="0">
                <a:latin typeface="Arial" pitchFamily="34" charset="0"/>
                <a:cs typeface="Arial" pitchFamily="34" charset="0"/>
              </a:rPr>
              <a:t>These social and economic changes occurred as a result of the Industrial Revolution. The colonization of the Americas gave England an abundance of raw materials, which led to the creation of a merchant class, members of which sought their success in the profit made from trading goods. </a:t>
            </a:r>
          </a:p>
          <a:p>
            <a:pPr algn="just">
              <a:buNone/>
            </a:pPr>
            <a:r>
              <a:rPr lang="en-US" sz="1800" b="1" dirty="0" smtClean="0">
                <a:latin typeface="Arial" pitchFamily="34" charset="0"/>
                <a:cs typeface="Arial" pitchFamily="34" charset="0"/>
              </a:rPr>
              <a:t>Technological Advancement: </a:t>
            </a:r>
          </a:p>
          <a:p>
            <a:pPr algn="just"/>
            <a:r>
              <a:rPr lang="en-US" sz="1800" dirty="0" smtClean="0">
                <a:latin typeface="Arial" pitchFamily="34" charset="0"/>
                <a:cs typeface="Arial" pitchFamily="34" charset="0"/>
              </a:rPr>
              <a:t>Technological changes, such as new machinery, defined what we now call the Industrial Revolution. With it came the growth of cities and a change in the entire social, political and economic structure in England. From the creation of industry, a new social and economic class of people emerged—the middle class. They gained their wealth through the ownership of factories and the institutions that supported them. Thus, the social issues of old money vs. new money emerged. </a:t>
            </a:r>
          </a:p>
          <a:p>
            <a:pPr algn="just"/>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85800" y="304800"/>
            <a:ext cx="7772400" cy="1143000"/>
          </a:xfrm>
        </p:spPr>
        <p:txBody>
          <a:bodyPr>
            <a:normAutofit/>
          </a:bodyPr>
          <a:lstStyle/>
          <a:p>
            <a:r>
              <a:rPr lang="en-US" sz="2800" b="1" dirty="0"/>
              <a:t>The Rise of the English Novel</a:t>
            </a:r>
          </a:p>
        </p:txBody>
      </p:sp>
      <p:sp>
        <p:nvSpPr>
          <p:cNvPr id="51203" name="Rectangle 3"/>
          <p:cNvSpPr>
            <a:spLocks noGrp="1" noChangeArrowheads="1"/>
          </p:cNvSpPr>
          <p:nvPr>
            <p:ph type="body" idx="1"/>
          </p:nvPr>
        </p:nvSpPr>
        <p:spPr>
          <a:xfrm>
            <a:off x="228600" y="1371600"/>
            <a:ext cx="6019800" cy="4114800"/>
          </a:xfrm>
        </p:spPr>
        <p:txBody>
          <a:bodyPr>
            <a:normAutofit/>
          </a:bodyPr>
          <a:lstStyle/>
          <a:p>
            <a:pPr>
              <a:lnSpc>
                <a:spcPct val="90000"/>
              </a:lnSpc>
            </a:pPr>
            <a:r>
              <a:rPr lang="en-US" sz="1800" dirty="0">
                <a:latin typeface="Arial" pitchFamily="34" charset="0"/>
                <a:cs typeface="Arial" pitchFamily="34" charset="0"/>
              </a:rPr>
              <a:t>The Restoration of the monarchy (1660) in England after the Puritan Commonwealth (1649-1660) encouraged an outpouring of secular literature</a:t>
            </a:r>
          </a:p>
          <a:p>
            <a:pPr>
              <a:lnSpc>
                <a:spcPct val="90000"/>
              </a:lnSpc>
            </a:pPr>
            <a:r>
              <a:rPr lang="en-US" sz="1800" dirty="0">
                <a:latin typeface="Arial" pitchFamily="34" charset="0"/>
                <a:cs typeface="Arial" pitchFamily="34" charset="0"/>
              </a:rPr>
              <a:t>Appearance of periodical literature: journals and newspapers</a:t>
            </a:r>
          </a:p>
          <a:p>
            <a:pPr lvl="1">
              <a:lnSpc>
                <a:spcPct val="90000"/>
              </a:lnSpc>
            </a:pPr>
            <a:r>
              <a:rPr lang="en-US" sz="1800" dirty="0">
                <a:latin typeface="Arial" pitchFamily="34" charset="0"/>
                <a:cs typeface="Arial" pitchFamily="34" charset="0"/>
              </a:rPr>
              <a:t> Literary Criticism</a:t>
            </a:r>
          </a:p>
          <a:p>
            <a:pPr lvl="1">
              <a:lnSpc>
                <a:spcPct val="90000"/>
              </a:lnSpc>
            </a:pPr>
            <a:r>
              <a:rPr lang="en-US" sz="1800" dirty="0">
                <a:latin typeface="Arial" pitchFamily="34" charset="0"/>
                <a:cs typeface="Arial" pitchFamily="34" charset="0"/>
              </a:rPr>
              <a:t> Character Sketches</a:t>
            </a:r>
          </a:p>
          <a:p>
            <a:pPr lvl="1">
              <a:lnSpc>
                <a:spcPct val="90000"/>
              </a:lnSpc>
            </a:pPr>
            <a:r>
              <a:rPr lang="en-US" sz="1800" dirty="0">
                <a:latin typeface="Arial" pitchFamily="34" charset="0"/>
                <a:cs typeface="Arial" pitchFamily="34" charset="0"/>
              </a:rPr>
              <a:t> Political Discussion</a:t>
            </a:r>
          </a:p>
          <a:p>
            <a:pPr lvl="1">
              <a:lnSpc>
                <a:spcPct val="90000"/>
              </a:lnSpc>
            </a:pPr>
            <a:r>
              <a:rPr lang="en-US" sz="1800" dirty="0">
                <a:latin typeface="Arial" pitchFamily="34" charset="0"/>
                <a:cs typeface="Arial" pitchFamily="34" charset="0"/>
              </a:rPr>
              <a:t> Philosophical Ideas</a:t>
            </a:r>
          </a:p>
          <a:p>
            <a:pPr>
              <a:lnSpc>
                <a:spcPct val="90000"/>
              </a:lnSpc>
            </a:pPr>
            <a:r>
              <a:rPr lang="en-US" sz="1800" dirty="0">
                <a:latin typeface="Arial" pitchFamily="34" charset="0"/>
                <a:cs typeface="Arial" pitchFamily="34" charset="0"/>
              </a:rPr>
              <a:t>Increased leisure time for middle class:  Coffee House and Salon society</a:t>
            </a:r>
          </a:p>
          <a:p>
            <a:pPr>
              <a:lnSpc>
                <a:spcPct val="90000"/>
              </a:lnSpc>
            </a:pPr>
            <a:r>
              <a:rPr lang="en-US" sz="1800" dirty="0">
                <a:latin typeface="Arial" pitchFamily="34" charset="0"/>
                <a:cs typeface="Arial" pitchFamily="34" charset="0"/>
              </a:rPr>
              <a:t>Growing audience of literate </a:t>
            </a:r>
            <a:r>
              <a:rPr lang="en-US" sz="1800" dirty="0" smtClean="0">
                <a:latin typeface="Arial" pitchFamily="34" charset="0"/>
                <a:cs typeface="Arial" pitchFamily="34" charset="0"/>
              </a:rPr>
              <a:t>women also added to the strength of the new genre of novel</a:t>
            </a:r>
            <a:endParaRPr lang="en-US" sz="1800" dirty="0">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51203"/>
                                        </p:tgtEl>
                                        <p:attrNameLst>
                                          <p:attrName>style.visibility</p:attrName>
                                        </p:attrNameLst>
                                      </p:cBhvr>
                                      <p:to>
                                        <p:strVal val="visible"/>
                                      </p:to>
                                    </p:set>
                                    <p:animEffect transition="in" filter="strips(downRight)">
                                      <p:cBhvr>
                                        <p:cTn id="7" dur="500"/>
                                        <p:tgtEl>
                                          <p:spTgt spid="51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0" y="342900"/>
            <a:ext cx="4495800" cy="571500"/>
          </a:xfrm>
          <a:effectLst>
            <a:outerShdw dist="25400" algn="ctr" rotWithShape="0">
              <a:schemeClr val="tx2"/>
            </a:outerShdw>
          </a:effectLst>
        </p:spPr>
        <p:txBody>
          <a:bodyPr>
            <a:normAutofit fontScale="90000"/>
          </a:bodyPr>
          <a:lstStyle/>
          <a:p>
            <a:pPr algn="l"/>
            <a:r>
              <a:rPr lang="en-US" sz="3600" b="1">
                <a:solidFill>
                  <a:srgbClr val="292C20"/>
                </a:solidFill>
                <a:latin typeface="Times New Roman" pitchFamily="18" charset="0"/>
              </a:rPr>
              <a:t>Birth of the Novel</a:t>
            </a:r>
          </a:p>
        </p:txBody>
      </p:sp>
      <p:sp>
        <p:nvSpPr>
          <p:cNvPr id="26627" name="AutoShape 3"/>
          <p:cNvSpPr>
            <a:spLocks noChangeAspect="1" noChangeArrowheads="1" noTextEdit="1"/>
          </p:cNvSpPr>
          <p:nvPr/>
        </p:nvSpPr>
        <p:spPr bwMode="auto">
          <a:xfrm>
            <a:off x="457200" y="2362200"/>
            <a:ext cx="8001000" cy="4267200"/>
          </a:xfrm>
          <a:prstGeom prst="rect">
            <a:avLst/>
          </a:prstGeom>
          <a:noFill/>
          <a:ln w="9525">
            <a:noFill/>
            <a:miter lim="800000"/>
            <a:headEnd/>
            <a:tailEnd/>
          </a:ln>
        </p:spPr>
        <p:txBody>
          <a:bodyPr/>
          <a:lstStyle/>
          <a:p>
            <a:endParaRPr lang="en-US"/>
          </a:p>
        </p:txBody>
      </p:sp>
      <p:cxnSp>
        <p:nvCxnSpPr>
          <p:cNvPr id="26628" name="_s19470"/>
          <p:cNvCxnSpPr>
            <a:cxnSpLocks noChangeShapeType="1"/>
            <a:stCxn id="26634" idx="2"/>
            <a:endCxn id="26631" idx="3"/>
          </p:cNvCxnSpPr>
          <p:nvPr/>
        </p:nvCxnSpPr>
        <p:spPr bwMode="auto">
          <a:xfrm rot="5400000">
            <a:off x="6252369" y="4733132"/>
            <a:ext cx="650875" cy="1246187"/>
          </a:xfrm>
          <a:prstGeom prst="bentConnector2">
            <a:avLst/>
          </a:prstGeom>
          <a:noFill/>
          <a:ln w="25400">
            <a:solidFill>
              <a:srgbClr val="DFF2E3"/>
            </a:solidFill>
            <a:miter lim="800000"/>
            <a:headEnd/>
            <a:tailEnd/>
          </a:ln>
        </p:spPr>
      </p:cxnSp>
      <p:cxnSp>
        <p:nvCxnSpPr>
          <p:cNvPr id="26629" name="_s19469"/>
          <p:cNvCxnSpPr>
            <a:cxnSpLocks noChangeShapeType="1"/>
            <a:stCxn id="26633" idx="2"/>
            <a:endCxn id="26633" idx="2"/>
          </p:cNvCxnSpPr>
          <p:nvPr/>
        </p:nvCxnSpPr>
        <p:spPr bwMode="auto">
          <a:xfrm rot="16200000" flipH="1">
            <a:off x="4443413" y="4467225"/>
            <a:ext cx="1588" cy="1587"/>
          </a:xfrm>
          <a:prstGeom prst="bentConnector3">
            <a:avLst>
              <a:gd name="adj1" fmla="val 24099995"/>
            </a:avLst>
          </a:prstGeom>
          <a:noFill/>
          <a:ln w="25400">
            <a:solidFill>
              <a:srgbClr val="DFF2E3"/>
            </a:solidFill>
            <a:miter lim="800000"/>
            <a:headEnd/>
            <a:tailEnd/>
          </a:ln>
        </p:spPr>
      </p:cxnSp>
      <p:cxnSp>
        <p:nvCxnSpPr>
          <p:cNvPr id="26630" name="_s19468"/>
          <p:cNvCxnSpPr>
            <a:cxnSpLocks noChangeShapeType="1"/>
            <a:stCxn id="26631" idx="1"/>
          </p:cNvCxnSpPr>
          <p:nvPr/>
        </p:nvCxnSpPr>
        <p:spPr bwMode="auto">
          <a:xfrm rot="10800000">
            <a:off x="1851025" y="4249738"/>
            <a:ext cx="957263" cy="1431925"/>
          </a:xfrm>
          <a:prstGeom prst="bentConnector2">
            <a:avLst/>
          </a:prstGeom>
          <a:noFill/>
          <a:ln w="25400">
            <a:solidFill>
              <a:srgbClr val="DFF2E3"/>
            </a:solidFill>
            <a:miter lim="800000"/>
            <a:headEnd/>
            <a:tailEnd/>
          </a:ln>
        </p:spPr>
      </p:cxnSp>
      <p:sp>
        <p:nvSpPr>
          <p:cNvPr id="26631" name="_s19464"/>
          <p:cNvSpPr>
            <a:spLocks noChangeArrowheads="1"/>
          </p:cNvSpPr>
          <p:nvPr/>
        </p:nvSpPr>
        <p:spPr bwMode="auto">
          <a:xfrm>
            <a:off x="2820988" y="4878388"/>
            <a:ext cx="3121025" cy="1604962"/>
          </a:xfrm>
          <a:prstGeom prst="roundRect">
            <a:avLst>
              <a:gd name="adj" fmla="val 16667"/>
            </a:avLst>
          </a:prstGeom>
          <a:solidFill>
            <a:srgbClr val="292C20"/>
          </a:solidFill>
          <a:ln w="25400">
            <a:solidFill>
              <a:srgbClr val="DFF2E3"/>
            </a:solidFill>
            <a:round/>
            <a:headEnd/>
            <a:tailEnd/>
          </a:ln>
          <a:effectLst>
            <a:outerShdw dist="35921" dir="2700000" algn="ctr" rotWithShape="0">
              <a:schemeClr val="tx1"/>
            </a:outerShdw>
          </a:effectLst>
        </p:spPr>
        <p:txBody>
          <a:bodyPr wrap="none" lIns="0" tIns="0" rIns="0" bIns="0" anchor="ctr"/>
          <a:lstStyle/>
          <a:p>
            <a:pPr marL="342900" indent="-342900" algn="ctr">
              <a:spcBef>
                <a:spcPct val="20000"/>
              </a:spcBef>
              <a:buClr>
                <a:schemeClr val="hlink"/>
              </a:buClr>
              <a:buSzPct val="65000"/>
              <a:buFont typeface="Wingdings" pitchFamily="2" charset="2"/>
              <a:buNone/>
            </a:pPr>
            <a:r>
              <a:rPr lang="en-US" sz="2200" b="1">
                <a:solidFill>
                  <a:srgbClr val="DFF2E3"/>
                </a:solidFill>
              </a:rPr>
              <a:t>Creation</a:t>
            </a:r>
          </a:p>
          <a:p>
            <a:pPr marL="342900" indent="-342900" algn="ctr">
              <a:spcBef>
                <a:spcPct val="20000"/>
              </a:spcBef>
              <a:buClr>
                <a:schemeClr val="hlink"/>
              </a:buClr>
              <a:buSzPct val="65000"/>
              <a:buFont typeface="Wingdings" pitchFamily="2" charset="2"/>
              <a:buNone/>
            </a:pPr>
            <a:r>
              <a:rPr lang="en-US" sz="2200" b="1">
                <a:solidFill>
                  <a:srgbClr val="DFF2E3"/>
                </a:solidFill>
              </a:rPr>
              <a:t>Of</a:t>
            </a:r>
          </a:p>
          <a:p>
            <a:pPr marL="342900" indent="-342900" algn="ctr">
              <a:spcBef>
                <a:spcPct val="20000"/>
              </a:spcBef>
              <a:buClr>
                <a:schemeClr val="hlink"/>
              </a:buClr>
              <a:buSzPct val="65000"/>
              <a:buFont typeface="Wingdings" pitchFamily="2" charset="2"/>
              <a:buNone/>
            </a:pPr>
            <a:r>
              <a:rPr lang="en-US" sz="2200" b="1">
                <a:solidFill>
                  <a:srgbClr val="DFF2E3"/>
                </a:solidFill>
              </a:rPr>
              <a:t>The Middle Class</a:t>
            </a:r>
          </a:p>
        </p:txBody>
      </p:sp>
      <p:sp>
        <p:nvSpPr>
          <p:cNvPr id="26632" name="_s19465"/>
          <p:cNvSpPr>
            <a:spLocks noChangeArrowheads="1"/>
          </p:cNvSpPr>
          <p:nvPr/>
        </p:nvSpPr>
        <p:spPr bwMode="auto">
          <a:xfrm>
            <a:off x="457200" y="3503613"/>
            <a:ext cx="2360613" cy="1525587"/>
          </a:xfrm>
          <a:prstGeom prst="roundRect">
            <a:avLst>
              <a:gd name="adj" fmla="val 16667"/>
            </a:avLst>
          </a:prstGeom>
          <a:solidFill>
            <a:srgbClr val="292C20"/>
          </a:solidFill>
          <a:ln w="25400">
            <a:solidFill>
              <a:srgbClr val="DFF2E3"/>
            </a:solidFill>
            <a:round/>
            <a:headEnd/>
            <a:tailEnd/>
          </a:ln>
          <a:effectLst>
            <a:outerShdw dist="35921" dir="2700000" algn="ctr" rotWithShape="0">
              <a:schemeClr val="tx1"/>
            </a:outerShdw>
          </a:effectLst>
        </p:spPr>
        <p:txBody>
          <a:bodyPr wrap="none" lIns="0" tIns="0" rIns="0" bIns="0" anchor="ctr"/>
          <a:lstStyle/>
          <a:p>
            <a:pPr marL="342900" indent="-342900" algn="ctr">
              <a:spcBef>
                <a:spcPct val="20000"/>
              </a:spcBef>
              <a:buClr>
                <a:schemeClr val="hlink"/>
              </a:buClr>
              <a:buSzPct val="65000"/>
              <a:buFont typeface="Wingdings" pitchFamily="2" charset="2"/>
              <a:buNone/>
            </a:pPr>
            <a:r>
              <a:rPr lang="en-US" sz="2000" b="1">
                <a:solidFill>
                  <a:srgbClr val="DFF2E3"/>
                </a:solidFill>
              </a:rPr>
              <a:t>Increase in the</a:t>
            </a:r>
          </a:p>
          <a:p>
            <a:pPr marL="342900" indent="-342900" algn="ctr">
              <a:spcBef>
                <a:spcPct val="20000"/>
              </a:spcBef>
              <a:buClr>
                <a:schemeClr val="hlink"/>
              </a:buClr>
              <a:buSzPct val="65000"/>
              <a:buFont typeface="Wingdings" pitchFamily="2" charset="2"/>
              <a:buNone/>
            </a:pPr>
            <a:r>
              <a:rPr lang="en-US" sz="2000" b="1">
                <a:solidFill>
                  <a:srgbClr val="DFF2E3"/>
                </a:solidFill>
              </a:rPr>
              <a:t>number of people</a:t>
            </a:r>
          </a:p>
          <a:p>
            <a:pPr marL="342900" indent="-342900" algn="ctr">
              <a:spcBef>
                <a:spcPct val="20000"/>
              </a:spcBef>
              <a:buClr>
                <a:schemeClr val="hlink"/>
              </a:buClr>
              <a:buSzPct val="65000"/>
              <a:buFont typeface="Wingdings" pitchFamily="2" charset="2"/>
              <a:buNone/>
            </a:pPr>
            <a:r>
              <a:rPr lang="en-US" sz="2000" b="1">
                <a:solidFill>
                  <a:srgbClr val="DFF2E3"/>
                </a:solidFill>
              </a:rPr>
              <a:t>able to read</a:t>
            </a:r>
            <a:endParaRPr lang="en-US" sz="2200" b="1">
              <a:solidFill>
                <a:srgbClr val="DFF2E3"/>
              </a:solidFill>
            </a:endParaRPr>
          </a:p>
        </p:txBody>
      </p:sp>
      <p:sp>
        <p:nvSpPr>
          <p:cNvPr id="26633" name="_s19466"/>
          <p:cNvSpPr>
            <a:spLocks noChangeArrowheads="1"/>
          </p:cNvSpPr>
          <p:nvPr/>
        </p:nvSpPr>
        <p:spPr bwMode="auto">
          <a:xfrm>
            <a:off x="3260725" y="3049588"/>
            <a:ext cx="2363788" cy="1404937"/>
          </a:xfrm>
          <a:prstGeom prst="roundRect">
            <a:avLst>
              <a:gd name="adj" fmla="val 16667"/>
            </a:avLst>
          </a:prstGeom>
          <a:solidFill>
            <a:srgbClr val="292C20"/>
          </a:solidFill>
          <a:ln w="25400">
            <a:solidFill>
              <a:srgbClr val="DFF2E3"/>
            </a:solidFill>
            <a:round/>
            <a:headEnd/>
            <a:tailEnd/>
          </a:ln>
          <a:effectLst>
            <a:outerShdw dist="35921" dir="2700000" algn="ctr" rotWithShape="0">
              <a:schemeClr val="tx1"/>
            </a:outerShdw>
          </a:effectLst>
        </p:spPr>
        <p:txBody>
          <a:bodyPr wrap="none" lIns="0" tIns="0" rIns="0" bIns="0" anchor="ctr"/>
          <a:lstStyle/>
          <a:p>
            <a:pPr marL="342900" indent="-342900" algn="ctr">
              <a:spcBef>
                <a:spcPct val="20000"/>
              </a:spcBef>
              <a:buClr>
                <a:schemeClr val="hlink"/>
              </a:buClr>
              <a:buSzPct val="65000"/>
              <a:buFont typeface="Wingdings" pitchFamily="2" charset="2"/>
              <a:buNone/>
            </a:pPr>
            <a:endParaRPr lang="en-US" sz="2200" b="1">
              <a:solidFill>
                <a:srgbClr val="DFF2E3"/>
              </a:solidFill>
              <a:latin typeface="Tahoma" pitchFamily="34" charset="0"/>
            </a:endParaRPr>
          </a:p>
          <a:p>
            <a:pPr marL="342900" indent="-342900" algn="ctr">
              <a:spcBef>
                <a:spcPct val="20000"/>
              </a:spcBef>
              <a:buClr>
                <a:schemeClr val="hlink"/>
              </a:buClr>
              <a:buSzPct val="65000"/>
              <a:buFont typeface="Wingdings" pitchFamily="2" charset="2"/>
              <a:buNone/>
            </a:pPr>
            <a:r>
              <a:rPr lang="en-US" sz="2000" b="1">
                <a:solidFill>
                  <a:srgbClr val="DFF2E3"/>
                </a:solidFill>
              </a:rPr>
              <a:t>Spending money </a:t>
            </a:r>
          </a:p>
          <a:p>
            <a:pPr marL="342900" indent="-342900" algn="ctr">
              <a:spcBef>
                <a:spcPct val="20000"/>
              </a:spcBef>
              <a:buClr>
                <a:schemeClr val="hlink"/>
              </a:buClr>
              <a:buSzPct val="65000"/>
              <a:buFont typeface="Wingdings" pitchFamily="2" charset="2"/>
              <a:buNone/>
            </a:pPr>
            <a:r>
              <a:rPr lang="en-US" sz="2000" b="1">
                <a:solidFill>
                  <a:srgbClr val="DFF2E3"/>
                </a:solidFill>
              </a:rPr>
              <a:t>available for </a:t>
            </a:r>
          </a:p>
          <a:p>
            <a:pPr marL="342900" indent="-342900" algn="ctr">
              <a:spcBef>
                <a:spcPct val="20000"/>
              </a:spcBef>
              <a:buClr>
                <a:schemeClr val="hlink"/>
              </a:buClr>
              <a:buSzPct val="65000"/>
              <a:buFont typeface="Wingdings" pitchFamily="2" charset="2"/>
              <a:buNone/>
            </a:pPr>
            <a:r>
              <a:rPr lang="en-US" sz="2000" b="1">
                <a:solidFill>
                  <a:srgbClr val="DFF2E3"/>
                </a:solidFill>
              </a:rPr>
              <a:t>entertainment</a:t>
            </a:r>
            <a:endParaRPr lang="en-US" sz="2200" b="1">
              <a:solidFill>
                <a:srgbClr val="DFF2E3"/>
              </a:solidFill>
            </a:endParaRPr>
          </a:p>
          <a:p>
            <a:pPr marL="342900" indent="-342900" algn="ctr">
              <a:spcBef>
                <a:spcPct val="20000"/>
              </a:spcBef>
              <a:buClr>
                <a:schemeClr val="hlink"/>
              </a:buClr>
              <a:buSzPct val="65000"/>
              <a:buFont typeface="Wingdings" pitchFamily="2" charset="2"/>
              <a:buNone/>
            </a:pPr>
            <a:endParaRPr lang="en-US" sz="2400" b="1">
              <a:solidFill>
                <a:srgbClr val="DFF2E3"/>
              </a:solidFill>
              <a:effectLst>
                <a:outerShdw blurRad="38100" dist="38100" dir="2700000" algn="tl">
                  <a:srgbClr val="000000"/>
                </a:outerShdw>
              </a:effectLst>
            </a:endParaRPr>
          </a:p>
        </p:txBody>
      </p:sp>
      <p:sp>
        <p:nvSpPr>
          <p:cNvPr id="26634" name="_s19467"/>
          <p:cNvSpPr>
            <a:spLocks noChangeArrowheads="1"/>
          </p:cNvSpPr>
          <p:nvPr/>
        </p:nvSpPr>
        <p:spPr bwMode="auto">
          <a:xfrm>
            <a:off x="6019800" y="3659188"/>
            <a:ext cx="2360613" cy="1358900"/>
          </a:xfrm>
          <a:prstGeom prst="roundRect">
            <a:avLst>
              <a:gd name="adj" fmla="val 16667"/>
            </a:avLst>
          </a:prstGeom>
          <a:solidFill>
            <a:srgbClr val="292C20"/>
          </a:solidFill>
          <a:ln w="25400">
            <a:solidFill>
              <a:srgbClr val="DFF2E3"/>
            </a:solidFill>
            <a:round/>
            <a:headEnd/>
            <a:tailEnd/>
          </a:ln>
          <a:effectLst>
            <a:outerShdw dist="35921" dir="2700000" algn="ctr" rotWithShape="0">
              <a:schemeClr val="tx1"/>
            </a:outerShdw>
          </a:effectLst>
        </p:spPr>
        <p:txBody>
          <a:bodyPr wrap="none" lIns="0" tIns="0" rIns="0" bIns="0" anchor="ctr"/>
          <a:lstStyle/>
          <a:p>
            <a:pPr marL="342900" indent="-342900" algn="ctr">
              <a:spcBef>
                <a:spcPct val="20000"/>
              </a:spcBef>
              <a:buClr>
                <a:schemeClr val="hlink"/>
              </a:buClr>
              <a:buSzPct val="65000"/>
              <a:buFont typeface="Wingdings" pitchFamily="2" charset="2"/>
              <a:buNone/>
            </a:pPr>
            <a:r>
              <a:rPr lang="en-US" sz="2000" b="1">
                <a:solidFill>
                  <a:srgbClr val="DFF2E3"/>
                </a:solidFill>
              </a:rPr>
              <a:t>More leisure </a:t>
            </a:r>
          </a:p>
          <a:p>
            <a:pPr marL="342900" indent="-342900" algn="ctr">
              <a:spcBef>
                <a:spcPct val="20000"/>
              </a:spcBef>
              <a:buClr>
                <a:schemeClr val="hlink"/>
              </a:buClr>
              <a:buSzPct val="65000"/>
              <a:buFont typeface="Wingdings" pitchFamily="2" charset="2"/>
              <a:buNone/>
            </a:pPr>
            <a:r>
              <a:rPr lang="en-US" sz="2000" b="1">
                <a:solidFill>
                  <a:srgbClr val="DFF2E3"/>
                </a:solidFill>
              </a:rPr>
              <a:t>time available</a:t>
            </a:r>
            <a:endParaRPr lang="en-US" sz="2200" b="1">
              <a:solidFill>
                <a:srgbClr val="DFF2E3"/>
              </a:solidFill>
            </a:endParaRPr>
          </a:p>
        </p:txBody>
      </p:sp>
      <p:sp>
        <p:nvSpPr>
          <p:cNvPr id="26635" name="Rectangle 11"/>
          <p:cNvSpPr>
            <a:spLocks noChangeArrowheads="1"/>
          </p:cNvSpPr>
          <p:nvPr/>
        </p:nvSpPr>
        <p:spPr bwMode="auto">
          <a:xfrm>
            <a:off x="2895600" y="1066800"/>
            <a:ext cx="3276600" cy="1295400"/>
          </a:xfrm>
          <a:prstGeom prst="rect">
            <a:avLst/>
          </a:prstGeom>
          <a:solidFill>
            <a:srgbClr val="292C20"/>
          </a:solidFill>
          <a:ln w="25400" algn="ctr">
            <a:solidFill>
              <a:srgbClr val="DFF2E3"/>
            </a:solidFill>
            <a:miter lim="800000"/>
            <a:headEnd/>
            <a:tailEnd/>
          </a:ln>
          <a:effectLst>
            <a:outerShdw dist="35921" dir="2700000" algn="ctr" rotWithShape="0">
              <a:schemeClr val="tx1"/>
            </a:outerShdw>
          </a:effectLst>
        </p:spPr>
        <p:txBody>
          <a:bodyPr wrap="none" anchor="ctr"/>
          <a:lstStyle/>
          <a:p>
            <a:pPr marL="342900" indent="-342900" algn="ctr">
              <a:spcBef>
                <a:spcPct val="20000"/>
              </a:spcBef>
              <a:buClr>
                <a:schemeClr val="hlink"/>
              </a:buClr>
              <a:buSzPct val="65000"/>
              <a:buFont typeface="Wingdings" pitchFamily="2" charset="2"/>
              <a:buNone/>
            </a:pPr>
            <a:r>
              <a:rPr lang="en-US" sz="2200" b="1">
                <a:solidFill>
                  <a:srgbClr val="DFF2E3"/>
                </a:solidFill>
              </a:rPr>
              <a:t>New market for</a:t>
            </a:r>
          </a:p>
          <a:p>
            <a:pPr marL="342900" indent="-342900" algn="ctr">
              <a:spcBef>
                <a:spcPct val="20000"/>
              </a:spcBef>
              <a:buClr>
                <a:schemeClr val="hlink"/>
              </a:buClr>
              <a:buSzPct val="65000"/>
              <a:buFont typeface="Wingdings" pitchFamily="2" charset="2"/>
              <a:buNone/>
            </a:pPr>
            <a:r>
              <a:rPr lang="en-US" sz="2200" b="1">
                <a:solidFill>
                  <a:srgbClr val="DFF2E3"/>
                </a:solidFill>
              </a:rPr>
              <a:t>the novel by 1700s!</a:t>
            </a:r>
          </a:p>
        </p:txBody>
      </p:sp>
      <p:sp>
        <p:nvSpPr>
          <p:cNvPr id="26636" name="Line 12"/>
          <p:cNvSpPr>
            <a:spLocks noChangeShapeType="1"/>
          </p:cNvSpPr>
          <p:nvPr/>
        </p:nvSpPr>
        <p:spPr bwMode="auto">
          <a:xfrm flipV="1">
            <a:off x="4419600" y="2438400"/>
            <a:ext cx="0" cy="609600"/>
          </a:xfrm>
          <a:prstGeom prst="line">
            <a:avLst/>
          </a:prstGeom>
          <a:noFill/>
          <a:ln w="28575">
            <a:solidFill>
              <a:srgbClr val="DFF2E3"/>
            </a:solidFill>
            <a:round/>
            <a:headEnd/>
            <a:tailEnd type="stealth" w="med" len="med"/>
          </a:ln>
          <a:effectLst/>
        </p:spPr>
        <p:txBody>
          <a:bodyPr/>
          <a:lstStyle/>
          <a:p>
            <a:endParaRPr lang="en-US"/>
          </a:p>
        </p:txBody>
      </p:sp>
      <p:sp>
        <p:nvSpPr>
          <p:cNvPr id="26637" name="Line 13"/>
          <p:cNvSpPr>
            <a:spLocks noChangeShapeType="1"/>
          </p:cNvSpPr>
          <p:nvPr/>
        </p:nvSpPr>
        <p:spPr bwMode="auto">
          <a:xfrm flipH="1" flipV="1">
            <a:off x="4419600" y="2438400"/>
            <a:ext cx="3200400" cy="1219200"/>
          </a:xfrm>
          <a:prstGeom prst="line">
            <a:avLst/>
          </a:prstGeom>
          <a:noFill/>
          <a:ln w="28575">
            <a:solidFill>
              <a:srgbClr val="DFF2E3"/>
            </a:solidFill>
            <a:round/>
            <a:headEnd/>
            <a:tailEnd/>
          </a:ln>
          <a:effectLst/>
        </p:spPr>
        <p:txBody>
          <a:bodyPr/>
          <a:lstStyle/>
          <a:p>
            <a:endParaRPr lang="en-US"/>
          </a:p>
        </p:txBody>
      </p:sp>
      <p:sp>
        <p:nvSpPr>
          <p:cNvPr id="26638" name="Line 14"/>
          <p:cNvSpPr>
            <a:spLocks noChangeShapeType="1"/>
          </p:cNvSpPr>
          <p:nvPr/>
        </p:nvSpPr>
        <p:spPr bwMode="auto">
          <a:xfrm flipV="1">
            <a:off x="1524000" y="2438400"/>
            <a:ext cx="2895600" cy="1066800"/>
          </a:xfrm>
          <a:prstGeom prst="line">
            <a:avLst/>
          </a:prstGeom>
          <a:noFill/>
          <a:ln w="28575">
            <a:solidFill>
              <a:srgbClr val="DFF2E3"/>
            </a:solidFill>
            <a:round/>
            <a:headEnd/>
            <a:tailEnd/>
          </a:ln>
          <a:effectLst/>
        </p:spPr>
        <p:txBody>
          <a:bodyPr/>
          <a:lstStyle/>
          <a:p>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b="1" dirty="0" smtClean="0"/>
              <a:t>Change in Reading Habits</a:t>
            </a:r>
            <a:endParaRPr lang="en-US" sz="2800" b="1" dirty="0"/>
          </a:p>
        </p:txBody>
      </p:sp>
      <p:sp>
        <p:nvSpPr>
          <p:cNvPr id="6" name="Content Placeholder 5"/>
          <p:cNvSpPr>
            <a:spLocks noGrp="1"/>
          </p:cNvSpPr>
          <p:nvPr>
            <p:ph idx="1"/>
          </p:nvPr>
        </p:nvSpPr>
        <p:spPr>
          <a:xfrm>
            <a:off x="0" y="1600200"/>
            <a:ext cx="6248400" cy="4525963"/>
          </a:xfrm>
        </p:spPr>
        <p:txBody>
          <a:bodyPr>
            <a:normAutofit/>
          </a:bodyPr>
          <a:lstStyle/>
          <a:p>
            <a:pPr algn="just"/>
            <a:r>
              <a:rPr lang="en-US" sz="1800" dirty="0" smtClean="0">
                <a:latin typeface="Arial" pitchFamily="34" charset="0"/>
                <a:cs typeface="Arial" pitchFamily="34" charset="0"/>
              </a:rPr>
              <a:t>Before the emergence of novel, people primarily read plays, poetry, essays and religious texts</a:t>
            </a:r>
          </a:p>
          <a:p>
            <a:pPr algn="just"/>
            <a:r>
              <a:rPr lang="en-US" sz="1800" dirty="0" smtClean="0">
                <a:latin typeface="Arial" pitchFamily="34" charset="0"/>
                <a:cs typeface="Arial" pitchFamily="34" charset="0"/>
              </a:rPr>
              <a:t>With the development of the novel, the longest form of prose writing was developed. The new middle class found themselves with the required education, wealth and time to enjoy this new form of entertainment. </a:t>
            </a:r>
          </a:p>
          <a:p>
            <a:pPr algn="just"/>
            <a:r>
              <a:rPr lang="en-US" sz="1800" dirty="0" smtClean="0">
                <a:latin typeface="Arial" pitchFamily="34" charset="0"/>
                <a:cs typeface="Arial" pitchFamily="34" charset="0"/>
              </a:rPr>
              <a:t>As now there were larger numbers of literate people who had money to spend on books, who were the members of the emerging middle class, a new market was created in which the novel was able to flourish.</a:t>
            </a:r>
          </a:p>
          <a:p>
            <a:pPr algn="just">
              <a:buNone/>
            </a:pPr>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dirty="0" smtClean="0"/>
              <a:t> Novel as a Representative Genre: Concerned with real problems </a:t>
            </a:r>
            <a:br>
              <a:rPr lang="en-US" sz="2400" b="1" dirty="0" smtClean="0"/>
            </a:br>
            <a:r>
              <a:rPr lang="en-US" sz="2400" b="1" dirty="0" smtClean="0"/>
              <a:t>   and real situations of Middle Class</a:t>
            </a:r>
            <a:endParaRPr lang="en-US" sz="2400" dirty="0"/>
          </a:p>
        </p:txBody>
      </p:sp>
      <p:sp>
        <p:nvSpPr>
          <p:cNvPr id="3" name="Content Placeholder 2"/>
          <p:cNvSpPr>
            <a:spLocks noGrp="1"/>
          </p:cNvSpPr>
          <p:nvPr>
            <p:ph idx="1"/>
          </p:nvPr>
        </p:nvSpPr>
        <p:spPr>
          <a:xfrm>
            <a:off x="0" y="1600200"/>
            <a:ext cx="6934200" cy="5105400"/>
          </a:xfrm>
        </p:spPr>
        <p:txBody>
          <a:bodyPr>
            <a:normAutofit/>
          </a:bodyPr>
          <a:lstStyle/>
          <a:p>
            <a:pPr algn="just"/>
            <a:r>
              <a:rPr lang="en-US" sz="1800" dirty="0" smtClean="0">
                <a:latin typeface="Arial" pitchFamily="34" charset="0"/>
                <a:cs typeface="Arial" pitchFamily="34" charset="0"/>
              </a:rPr>
              <a:t>We are talking of the times when a traditional conservative social pattern was followed. </a:t>
            </a:r>
          </a:p>
          <a:p>
            <a:pPr algn="just"/>
            <a:r>
              <a:rPr lang="en-US" sz="1800" dirty="0" smtClean="0">
                <a:latin typeface="Arial" pitchFamily="34" charset="0"/>
                <a:cs typeface="Arial" pitchFamily="34" charset="0"/>
              </a:rPr>
              <a:t>Generally, men pursued careers in law or in the military or in business but women were expected to marry ahead of one’s class to improve her place in society. Jane Austin’s works show this.</a:t>
            </a:r>
          </a:p>
          <a:p>
            <a:pPr algn="just"/>
            <a:r>
              <a:rPr lang="en-US" sz="1800" dirty="0" smtClean="0">
                <a:latin typeface="Arial" pitchFamily="34" charset="0"/>
                <a:cs typeface="Arial" pitchFamily="34" charset="0"/>
              </a:rPr>
              <a:t>As for a real picture of what daily life in industrial England was like, Charles Dickens’ </a:t>
            </a:r>
            <a:r>
              <a:rPr lang="en-US" sz="1800" i="1" dirty="0" smtClean="0">
                <a:latin typeface="Arial" pitchFamily="34" charset="0"/>
                <a:cs typeface="Arial" pitchFamily="34" charset="0"/>
              </a:rPr>
              <a:t>Hard Times </a:t>
            </a:r>
            <a:r>
              <a:rPr lang="en-US" sz="1800" dirty="0" smtClean="0">
                <a:latin typeface="Arial" pitchFamily="34" charset="0"/>
                <a:cs typeface="Arial" pitchFamily="34" charset="0"/>
              </a:rPr>
              <a:t>and</a:t>
            </a:r>
            <a:r>
              <a:rPr lang="en-US" sz="1800" i="1" dirty="0" smtClean="0">
                <a:latin typeface="Arial" pitchFamily="34" charset="0"/>
                <a:cs typeface="Arial" pitchFamily="34" charset="0"/>
              </a:rPr>
              <a:t> Great Expectations. Hard Times </a:t>
            </a:r>
            <a:r>
              <a:rPr lang="en-US" sz="1800" dirty="0" smtClean="0">
                <a:latin typeface="Arial" pitchFamily="34" charset="0"/>
                <a:cs typeface="Arial" pitchFamily="34" charset="0"/>
              </a:rPr>
              <a:t>presents</a:t>
            </a:r>
            <a:r>
              <a:rPr lang="en-US" sz="1800" i="1" dirty="0" smtClean="0">
                <a:latin typeface="Arial" pitchFamily="34" charset="0"/>
                <a:cs typeface="Arial" pitchFamily="34" charset="0"/>
              </a:rPr>
              <a:t> </a:t>
            </a:r>
            <a:r>
              <a:rPr lang="en-US" sz="1800" dirty="0" smtClean="0">
                <a:latin typeface="Arial" pitchFamily="34" charset="0"/>
                <a:cs typeface="Arial" pitchFamily="34" charset="0"/>
              </a:rPr>
              <a:t>the situations that factory workers faced: long work hours, extremely low wages, child workers, and very dangerous working conditions. Dickens’ goal was to alert the middle and upper classes to the inhumanity—the real problems and situations—that the lower classes endured.</a:t>
            </a:r>
          </a:p>
          <a:p>
            <a:pPr algn="just"/>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304800"/>
            <a:ext cx="8915400" cy="457200"/>
          </a:xfrm>
        </p:spPr>
        <p:txBody>
          <a:bodyPr>
            <a:normAutofit fontScale="90000"/>
          </a:bodyPr>
          <a:lstStyle/>
          <a:p>
            <a:r>
              <a:rPr lang="en-US" sz="2400" b="1" i="1" dirty="0" smtClean="0"/>
              <a:t>Tracing the History of Novel: Don Quixote</a:t>
            </a:r>
            <a:r>
              <a:rPr lang="en-US" sz="2400" b="1" i="1" dirty="0"/>
              <a:t> </a:t>
            </a:r>
            <a:r>
              <a:rPr lang="en-US" sz="2400" b="1" dirty="0" smtClean="0"/>
              <a:t>by Cervantes </a:t>
            </a:r>
            <a:r>
              <a:rPr lang="en-US" sz="2400" b="1" dirty="0"/>
              <a:t/>
            </a:r>
            <a:br>
              <a:rPr lang="en-US" sz="2400" b="1" dirty="0"/>
            </a:br>
            <a:r>
              <a:rPr lang="en-US" sz="2400" b="1" dirty="0"/>
              <a:t>(1547-1616)</a:t>
            </a:r>
            <a:endParaRPr lang="en-US" sz="2400" b="1" i="1" dirty="0"/>
          </a:p>
        </p:txBody>
      </p:sp>
      <p:sp>
        <p:nvSpPr>
          <p:cNvPr id="49155" name="Rectangle 3"/>
          <p:cNvSpPr>
            <a:spLocks noGrp="1" noChangeArrowheads="1"/>
          </p:cNvSpPr>
          <p:nvPr>
            <p:ph type="body" idx="1"/>
          </p:nvPr>
        </p:nvSpPr>
        <p:spPr>
          <a:xfrm>
            <a:off x="152400" y="2590800"/>
            <a:ext cx="4495800" cy="3962400"/>
          </a:xfrm>
        </p:spPr>
        <p:txBody>
          <a:bodyPr>
            <a:normAutofit/>
          </a:bodyPr>
          <a:lstStyle/>
          <a:p>
            <a:pPr>
              <a:lnSpc>
                <a:spcPct val="90000"/>
              </a:lnSpc>
            </a:pPr>
            <a:r>
              <a:rPr lang="en-US" sz="1800" dirty="0" smtClean="0">
                <a:latin typeface="Arial" pitchFamily="34" charset="0"/>
                <a:cs typeface="Arial" pitchFamily="34" charset="0"/>
              </a:rPr>
              <a:t>First European novel: part I - 1605;  part II - 1615</a:t>
            </a:r>
          </a:p>
          <a:p>
            <a:pPr>
              <a:lnSpc>
                <a:spcPct val="90000"/>
              </a:lnSpc>
            </a:pPr>
            <a:r>
              <a:rPr lang="en-US" sz="1800" dirty="0" smtClean="0">
                <a:latin typeface="Arial" pitchFamily="34" charset="0"/>
                <a:cs typeface="Arial" pitchFamily="34" charset="0"/>
              </a:rPr>
              <a:t>A psychological portrait of a mid-life crisis</a:t>
            </a:r>
          </a:p>
          <a:p>
            <a:pPr>
              <a:lnSpc>
                <a:spcPct val="90000"/>
              </a:lnSpc>
            </a:pPr>
            <a:r>
              <a:rPr lang="en-US" sz="1800" dirty="0" smtClean="0">
                <a:latin typeface="Arial" pitchFamily="34" charset="0"/>
                <a:cs typeface="Arial" pitchFamily="34" charset="0"/>
              </a:rPr>
              <a:t>Satirizes medieval romances, incorporates pastoral, picaresque, social and religious commentary</a:t>
            </a:r>
          </a:p>
          <a:p>
            <a:pPr>
              <a:lnSpc>
                <a:spcPct val="90000"/>
              </a:lnSpc>
            </a:pPr>
            <a:r>
              <a:rPr lang="en-US" sz="1800" dirty="0" smtClean="0">
                <a:latin typeface="Arial" pitchFamily="34" charset="0"/>
                <a:cs typeface="Arial" pitchFamily="34" charset="0"/>
              </a:rPr>
              <a:t>What is the nature of reality?</a:t>
            </a:r>
          </a:p>
          <a:p>
            <a:pPr>
              <a:lnSpc>
                <a:spcPct val="90000"/>
              </a:lnSpc>
            </a:pPr>
            <a:r>
              <a:rPr lang="en-US" sz="1800" dirty="0" smtClean="0">
                <a:latin typeface="Arial" pitchFamily="34" charset="0"/>
                <a:cs typeface="Arial" pitchFamily="34" charset="0"/>
              </a:rPr>
              <a:t>How does one create a life?</a:t>
            </a:r>
          </a:p>
          <a:p>
            <a:pPr>
              <a:lnSpc>
                <a:spcPct val="90000"/>
              </a:lnSpc>
              <a:buFont typeface="Wingdings" pitchFamily="2" charset="2"/>
              <a:buNone/>
            </a:pPr>
            <a:endParaRPr lang="en-US" sz="1800" dirty="0">
              <a:latin typeface="Arial" pitchFamily="34" charset="0"/>
              <a:cs typeface="Arial" pitchFamily="34" charset="0"/>
            </a:endParaRPr>
          </a:p>
        </p:txBody>
      </p:sp>
      <p:pic>
        <p:nvPicPr>
          <p:cNvPr id="49156" name="Picture 4" descr="0017"/>
          <p:cNvPicPr>
            <a:picLocks noChangeAspect="1" noChangeArrowheads="1"/>
          </p:cNvPicPr>
          <p:nvPr/>
        </p:nvPicPr>
        <p:blipFill>
          <a:blip r:embed="rId2" cstate="print"/>
          <a:srcRect/>
          <a:stretch>
            <a:fillRect/>
          </a:stretch>
        </p:blipFill>
        <p:spPr bwMode="auto">
          <a:xfrm>
            <a:off x="152400" y="762000"/>
            <a:ext cx="1524000" cy="14478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49156"/>
                                        </p:tgtEl>
                                        <p:attrNameLst>
                                          <p:attrName>style.visibility</p:attrName>
                                        </p:attrNameLst>
                                      </p:cBhvr>
                                      <p:to>
                                        <p:strVal val="visible"/>
                                      </p:to>
                                    </p:set>
                                    <p:animEffect transition="in" filter="checkerboard(across)">
                                      <p:cBhvr>
                                        <p:cTn id="7" dur="500"/>
                                        <p:tgtEl>
                                          <p:spTgt spid="49156"/>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49155"/>
                                        </p:tgtEl>
                                        <p:attrNameLst>
                                          <p:attrName>style.visibility</p:attrName>
                                        </p:attrNameLst>
                                      </p:cBhvr>
                                      <p:to>
                                        <p:strVal val="visible"/>
                                      </p:to>
                                    </p:set>
                                    <p:animEffect transition="in" filter="strips(downRight)">
                                      <p:cBhvr>
                                        <p:cTn id="11" dur="500"/>
                                        <p:tgtEl>
                                          <p:spTgt spid="49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0"/>
            <a:ext cx="7848600" cy="1143000"/>
          </a:xfrm>
          <a:effectLst>
            <a:outerShdw dist="25400" algn="ctr" rotWithShape="0">
              <a:schemeClr val="tx2"/>
            </a:outerShdw>
          </a:effectLst>
        </p:spPr>
        <p:txBody>
          <a:bodyPr/>
          <a:lstStyle/>
          <a:p>
            <a:pPr algn="l"/>
            <a:r>
              <a:rPr lang="en-US" sz="2800" b="1">
                <a:solidFill>
                  <a:srgbClr val="292C20"/>
                </a:solidFill>
                <a:latin typeface="Times New Roman" pitchFamily="18" charset="0"/>
              </a:rPr>
              <a:t>The Founder of the Modern English Novel</a:t>
            </a:r>
          </a:p>
        </p:txBody>
      </p:sp>
      <p:sp>
        <p:nvSpPr>
          <p:cNvPr id="32771" name="Rectangle 3"/>
          <p:cNvSpPr>
            <a:spLocks noGrp="1" noChangeArrowheads="1"/>
          </p:cNvSpPr>
          <p:nvPr>
            <p:ph type="body" sz="half" idx="1"/>
          </p:nvPr>
        </p:nvSpPr>
        <p:spPr>
          <a:xfrm>
            <a:off x="76200" y="1066800"/>
            <a:ext cx="5257800" cy="5638800"/>
          </a:xfrm>
        </p:spPr>
        <p:txBody>
          <a:bodyPr>
            <a:noAutofit/>
          </a:bodyPr>
          <a:lstStyle/>
          <a:p>
            <a:pPr algn="just">
              <a:spcBef>
                <a:spcPct val="45000"/>
              </a:spcBef>
              <a:buClr>
                <a:srgbClr val="DFF2E3"/>
              </a:buClr>
            </a:pPr>
            <a:r>
              <a:rPr lang="en-US" sz="1400" b="1" dirty="0">
                <a:latin typeface="Arial" pitchFamily="34" charset="0"/>
                <a:cs typeface="Arial" pitchFamily="34" charset="0"/>
              </a:rPr>
              <a:t>Daniel </a:t>
            </a:r>
            <a:r>
              <a:rPr lang="en-US" sz="1400" b="1" dirty="0" smtClean="0">
                <a:latin typeface="Arial" pitchFamily="34" charset="0"/>
                <a:cs typeface="Arial" pitchFamily="34" charset="0"/>
              </a:rPr>
              <a:t>Defoe: </a:t>
            </a:r>
            <a:r>
              <a:rPr lang="en-US" sz="1400" dirty="0" smtClean="0">
                <a:latin typeface="Arial" pitchFamily="34" charset="0"/>
                <a:cs typeface="Arial" pitchFamily="34" charset="0"/>
              </a:rPr>
              <a:t>Master of plain prose and powerful narrative</a:t>
            </a:r>
            <a:endParaRPr lang="en-US" sz="1400" b="1" dirty="0">
              <a:latin typeface="Arial" pitchFamily="34" charset="0"/>
              <a:cs typeface="Arial" pitchFamily="34" charset="0"/>
            </a:endParaRPr>
          </a:p>
          <a:p>
            <a:pPr algn="just">
              <a:spcBef>
                <a:spcPct val="45000"/>
              </a:spcBef>
              <a:buClr>
                <a:srgbClr val="DFF2E3"/>
              </a:buClr>
            </a:pPr>
            <a:r>
              <a:rPr lang="en-US" sz="1400" b="1" dirty="0">
                <a:latin typeface="Arial" pitchFamily="34" charset="0"/>
                <a:cs typeface="Arial" pitchFamily="34" charset="0"/>
              </a:rPr>
              <a:t>Wrote </a:t>
            </a:r>
            <a:r>
              <a:rPr lang="en-US" sz="1400" b="1" i="1" dirty="0">
                <a:latin typeface="Arial" pitchFamily="34" charset="0"/>
                <a:cs typeface="Arial" pitchFamily="34" charset="0"/>
              </a:rPr>
              <a:t>Robinson Crusoe (1719</a:t>
            </a:r>
            <a:r>
              <a:rPr lang="en-US" sz="1400" b="1" i="1" dirty="0" smtClean="0">
                <a:latin typeface="Arial" pitchFamily="34" charset="0"/>
                <a:cs typeface="Arial" pitchFamily="34" charset="0"/>
              </a:rPr>
              <a:t>): </a:t>
            </a:r>
            <a:r>
              <a:rPr lang="en-US" sz="1400" dirty="0" smtClean="0">
                <a:latin typeface="Arial" pitchFamily="34" charset="0"/>
                <a:cs typeface="Arial" pitchFamily="34" charset="0"/>
              </a:rPr>
              <a:t>This is a travel adventure.  </a:t>
            </a:r>
            <a:endParaRPr lang="en-US" sz="1400" dirty="0">
              <a:latin typeface="Arial" pitchFamily="34" charset="0"/>
              <a:cs typeface="Arial" pitchFamily="34" charset="0"/>
            </a:endParaRPr>
          </a:p>
          <a:p>
            <a:pPr algn="just">
              <a:spcBef>
                <a:spcPct val="45000"/>
              </a:spcBef>
              <a:buClr>
                <a:srgbClr val="DFF2E3"/>
              </a:buClr>
            </a:pPr>
            <a:r>
              <a:rPr lang="en-US" sz="1400" b="1" i="1" dirty="0">
                <a:latin typeface="Arial" pitchFamily="34" charset="0"/>
                <a:cs typeface="Arial" pitchFamily="34" charset="0"/>
              </a:rPr>
              <a:t>Moll Flanders (1722</a:t>
            </a:r>
            <a:r>
              <a:rPr lang="en-US" sz="1400" b="1" i="1" dirty="0" smtClean="0">
                <a:latin typeface="Arial" pitchFamily="34" charset="0"/>
                <a:cs typeface="Arial" pitchFamily="34" charset="0"/>
              </a:rPr>
              <a:t>): </a:t>
            </a:r>
            <a:r>
              <a:rPr lang="en-US" sz="1400" dirty="0" smtClean="0">
                <a:latin typeface="Arial" pitchFamily="34" charset="0"/>
                <a:cs typeface="Arial" pitchFamily="34" charset="0"/>
              </a:rPr>
              <a:t>This is a Picaresque novel.</a:t>
            </a:r>
            <a:endParaRPr lang="en-US" sz="1400" dirty="0">
              <a:latin typeface="Arial" pitchFamily="34" charset="0"/>
              <a:cs typeface="Arial" pitchFamily="34" charset="0"/>
            </a:endParaRPr>
          </a:p>
          <a:p>
            <a:pPr algn="just">
              <a:spcBef>
                <a:spcPct val="45000"/>
              </a:spcBef>
              <a:buClr>
                <a:srgbClr val="DFF2E3"/>
              </a:buClr>
            </a:pPr>
            <a:r>
              <a:rPr lang="en-US" sz="1400" b="1" dirty="0">
                <a:latin typeface="Arial" pitchFamily="34" charset="0"/>
                <a:cs typeface="Arial" pitchFamily="34" charset="0"/>
              </a:rPr>
              <a:t>Born 1660 </a:t>
            </a:r>
          </a:p>
          <a:p>
            <a:pPr algn="just">
              <a:spcBef>
                <a:spcPct val="45000"/>
              </a:spcBef>
              <a:buClr>
                <a:srgbClr val="DFF2E3"/>
              </a:buClr>
            </a:pPr>
            <a:r>
              <a:rPr lang="en-US" sz="1400" b="1" dirty="0">
                <a:latin typeface="Arial" pitchFamily="34" charset="0"/>
                <a:cs typeface="Arial" pitchFamily="34" charset="0"/>
              </a:rPr>
              <a:t>Died 1731</a:t>
            </a:r>
          </a:p>
          <a:p>
            <a:pPr algn="just">
              <a:spcBef>
                <a:spcPct val="45000"/>
              </a:spcBef>
              <a:buClr>
                <a:srgbClr val="DFF2E3"/>
              </a:buClr>
            </a:pPr>
            <a:r>
              <a:rPr lang="en-US" sz="1400" b="1" dirty="0">
                <a:latin typeface="Arial" pitchFamily="34" charset="0"/>
                <a:cs typeface="Arial" pitchFamily="34" charset="0"/>
              </a:rPr>
              <a:t>Established a “middle class” </a:t>
            </a:r>
            <a:r>
              <a:rPr lang="en-US" sz="1400" b="1" dirty="0" smtClean="0">
                <a:latin typeface="Arial" pitchFamily="34" charset="0"/>
                <a:cs typeface="Arial" pitchFamily="34" charset="0"/>
              </a:rPr>
              <a:t>perspective</a:t>
            </a:r>
          </a:p>
          <a:p>
            <a:pPr>
              <a:lnSpc>
                <a:spcPct val="90000"/>
              </a:lnSpc>
            </a:pPr>
            <a:endParaRPr lang="en-US" sz="1400" dirty="0" smtClean="0">
              <a:latin typeface="Arial" pitchFamily="34" charset="0"/>
              <a:cs typeface="Arial" pitchFamily="34" charset="0"/>
            </a:endParaRPr>
          </a:p>
          <a:p>
            <a:pPr algn="just">
              <a:spcBef>
                <a:spcPct val="45000"/>
              </a:spcBef>
              <a:buClr>
                <a:srgbClr val="DFF2E3"/>
              </a:buClr>
            </a:pPr>
            <a:r>
              <a:rPr lang="en-US" sz="1400" dirty="0" smtClean="0">
                <a:latin typeface="Arial" pitchFamily="34" charset="0"/>
                <a:cs typeface="Arial" pitchFamily="34" charset="0"/>
              </a:rPr>
              <a:t>Most will agree, however, that Daniel Defoe and his novel </a:t>
            </a:r>
            <a:r>
              <a:rPr lang="en-US" sz="1400" i="1" dirty="0" smtClean="0">
                <a:latin typeface="Arial" pitchFamily="34" charset="0"/>
                <a:cs typeface="Arial" pitchFamily="34" charset="0"/>
              </a:rPr>
              <a:t>Robinson Crusoe </a:t>
            </a:r>
            <a:r>
              <a:rPr lang="en-US" sz="1400" dirty="0" smtClean="0">
                <a:latin typeface="Arial" pitchFamily="34" charset="0"/>
                <a:cs typeface="Arial" pitchFamily="34" charset="0"/>
              </a:rPr>
              <a:t>and later </a:t>
            </a:r>
            <a:r>
              <a:rPr lang="en-US" sz="1400" i="1" dirty="0" smtClean="0">
                <a:latin typeface="Arial" pitchFamily="34" charset="0"/>
                <a:cs typeface="Arial" pitchFamily="34" charset="0"/>
              </a:rPr>
              <a:t>Moll Flanders</a:t>
            </a:r>
            <a:r>
              <a:rPr lang="en-US" sz="1400" dirty="0" smtClean="0">
                <a:latin typeface="Arial" pitchFamily="34" charset="0"/>
                <a:cs typeface="Arial" pitchFamily="34" charset="0"/>
              </a:rPr>
              <a:t> actually set the structure and themes of the novel. Born in 1660 as a butcher’s son, Defoe soon rose above the expectations of social class by the encouragement of his nonconformist father and was sent to Charles Morton’s Academy in London for a “proper education.” His father intended for him to enter the ministry just as many educated people did in those days, but Defoe embarked on a career as a journalist. Ultimately, Defoe’s creation of believable characters and realistic situations enabled him to meet readers’ demands, thereby becoming the founder of the modern English novel. </a:t>
            </a:r>
          </a:p>
          <a:p>
            <a:pPr algn="just">
              <a:spcBef>
                <a:spcPct val="45000"/>
              </a:spcBef>
              <a:buClr>
                <a:srgbClr val="DFF2E3"/>
              </a:buClr>
            </a:pPr>
            <a:endParaRPr lang="en-US" sz="1400" b="1" dirty="0">
              <a:latin typeface="Arial" pitchFamily="34" charset="0"/>
              <a:cs typeface="Arial" pitchFamily="34" charset="0"/>
            </a:endParaRPr>
          </a:p>
        </p:txBody>
      </p:sp>
      <p:grpSp>
        <p:nvGrpSpPr>
          <p:cNvPr id="2" name="Group 4"/>
          <p:cNvGrpSpPr>
            <a:grpSpLocks/>
          </p:cNvGrpSpPr>
          <p:nvPr/>
        </p:nvGrpSpPr>
        <p:grpSpPr bwMode="auto">
          <a:xfrm>
            <a:off x="6172200" y="609600"/>
            <a:ext cx="2667000" cy="2836876"/>
            <a:chOff x="2928" y="960"/>
            <a:chExt cx="2129" cy="2453"/>
          </a:xfrm>
        </p:grpSpPr>
        <p:pic>
          <p:nvPicPr>
            <p:cNvPr id="32773" name="Picture 5" descr="Elements of a Novel pg 15"/>
            <p:cNvPicPr>
              <a:picLocks noChangeAspect="1" noChangeArrowheads="1"/>
            </p:cNvPicPr>
            <p:nvPr/>
          </p:nvPicPr>
          <p:blipFill>
            <a:blip r:embed="rId3" cstate="print"/>
            <a:srcRect/>
            <a:stretch>
              <a:fillRect/>
            </a:stretch>
          </p:blipFill>
          <p:spPr bwMode="auto">
            <a:xfrm>
              <a:off x="2928" y="960"/>
              <a:ext cx="2129" cy="2274"/>
            </a:xfrm>
            <a:prstGeom prst="rect">
              <a:avLst/>
            </a:prstGeom>
            <a:noFill/>
            <a:effectLst>
              <a:outerShdw dist="35921" dir="2700000" algn="ctr" rotWithShape="0">
                <a:schemeClr val="tx1"/>
              </a:outerShdw>
            </a:effectLst>
          </p:spPr>
        </p:pic>
        <p:sp>
          <p:nvSpPr>
            <p:cNvPr id="32774" name="Text Box 6"/>
            <p:cNvSpPr txBox="1">
              <a:spLocks noChangeArrowheads="1"/>
            </p:cNvSpPr>
            <p:nvPr/>
          </p:nvSpPr>
          <p:spPr bwMode="auto">
            <a:xfrm>
              <a:off x="3801" y="3120"/>
              <a:ext cx="552" cy="293"/>
            </a:xfrm>
            <a:prstGeom prst="rect">
              <a:avLst/>
            </a:prstGeom>
            <a:noFill/>
            <a:ln w="28575" algn="ctr">
              <a:noFill/>
              <a:miter lim="800000"/>
              <a:headEnd/>
              <a:tailEnd/>
            </a:ln>
            <a:effectLst>
              <a:outerShdw dist="35921" dir="2700000" algn="ctr" rotWithShape="0">
                <a:schemeClr val="tx1"/>
              </a:outerShdw>
            </a:effectLst>
          </p:spPr>
          <p:txBody>
            <a:bodyPr wrap="none">
              <a:spAutoFit/>
            </a:bodyPr>
            <a:lstStyle/>
            <a:p>
              <a:r>
                <a:rPr lang="en-US" sz="1600" b="1" dirty="0">
                  <a:solidFill>
                    <a:srgbClr val="0070C0"/>
                  </a:solidFill>
                </a:rPr>
                <a:t>Defoe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par>
                          <p:cTn id="7" fill="hold">
                            <p:stCondLst>
                              <p:cond delay="0"/>
                            </p:stCondLst>
                            <p:childTnLst>
                              <p:par>
                                <p:cTn id="8" presetID="9"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771">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771">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2771">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27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0"/>
            <a:ext cx="7772400" cy="1143000"/>
          </a:xfrm>
        </p:spPr>
        <p:txBody>
          <a:bodyPr/>
          <a:lstStyle/>
          <a:p>
            <a:r>
              <a:rPr lang="en-US"/>
              <a:t>The First Novels</a:t>
            </a:r>
          </a:p>
        </p:txBody>
      </p:sp>
      <p:sp>
        <p:nvSpPr>
          <p:cNvPr id="8195" name="Rectangle 3"/>
          <p:cNvSpPr>
            <a:spLocks noGrp="1" noChangeArrowheads="1"/>
          </p:cNvSpPr>
          <p:nvPr>
            <p:ph type="body" idx="1"/>
          </p:nvPr>
        </p:nvSpPr>
        <p:spPr>
          <a:xfrm>
            <a:off x="304800" y="1066800"/>
            <a:ext cx="8534400" cy="2514600"/>
          </a:xfrm>
        </p:spPr>
        <p:txBody>
          <a:bodyPr>
            <a:normAutofit/>
          </a:bodyPr>
          <a:lstStyle/>
          <a:p>
            <a:pPr>
              <a:lnSpc>
                <a:spcPct val="90000"/>
              </a:lnSpc>
            </a:pPr>
            <a:r>
              <a:rPr lang="en-US" sz="1800" i="1" dirty="0" smtClean="0">
                <a:latin typeface="Arial" pitchFamily="34" charset="0"/>
                <a:cs typeface="Arial" pitchFamily="34" charset="0"/>
              </a:rPr>
              <a:t>Don </a:t>
            </a:r>
            <a:r>
              <a:rPr lang="en-US" sz="1800" i="1" dirty="0">
                <a:latin typeface="Arial" pitchFamily="34" charset="0"/>
                <a:cs typeface="Arial" pitchFamily="34" charset="0"/>
              </a:rPr>
              <a:t>Quixote </a:t>
            </a:r>
            <a:r>
              <a:rPr lang="en-US" sz="1800" dirty="0">
                <a:latin typeface="Arial" pitchFamily="34" charset="0"/>
                <a:cs typeface="Arial" pitchFamily="34" charset="0"/>
              </a:rPr>
              <a:t>( Spain, 1605-15) by Miguel de Cervantes</a:t>
            </a:r>
          </a:p>
          <a:p>
            <a:pPr>
              <a:lnSpc>
                <a:spcPct val="90000"/>
              </a:lnSpc>
            </a:pPr>
            <a:r>
              <a:rPr lang="en-US" sz="1800" i="1" dirty="0">
                <a:latin typeface="Arial" pitchFamily="34" charset="0"/>
                <a:cs typeface="Arial" pitchFamily="34" charset="0"/>
              </a:rPr>
              <a:t>The Princess of Cleves </a:t>
            </a:r>
            <a:r>
              <a:rPr lang="en-US" sz="1800" dirty="0">
                <a:latin typeface="Arial" pitchFamily="34" charset="0"/>
                <a:cs typeface="Arial" pitchFamily="34" charset="0"/>
              </a:rPr>
              <a:t>(France, 1678) by Madame de Lafayette</a:t>
            </a:r>
          </a:p>
          <a:p>
            <a:pPr>
              <a:lnSpc>
                <a:spcPct val="90000"/>
              </a:lnSpc>
            </a:pPr>
            <a:r>
              <a:rPr lang="en-US" sz="1800" i="1" dirty="0">
                <a:latin typeface="Arial" pitchFamily="34" charset="0"/>
                <a:cs typeface="Arial" pitchFamily="34" charset="0"/>
              </a:rPr>
              <a:t>Love Letters between a Nobleman and His Sister </a:t>
            </a:r>
            <a:r>
              <a:rPr lang="en-US" sz="1800" dirty="0">
                <a:latin typeface="Arial" pitchFamily="34" charset="0"/>
                <a:cs typeface="Arial" pitchFamily="34" charset="0"/>
              </a:rPr>
              <a:t>(England, 1683)</a:t>
            </a:r>
            <a:r>
              <a:rPr lang="en-US" sz="1800" i="1" dirty="0">
                <a:latin typeface="Arial" pitchFamily="34" charset="0"/>
                <a:cs typeface="Arial" pitchFamily="34" charset="0"/>
              </a:rPr>
              <a:t> </a:t>
            </a:r>
            <a:r>
              <a:rPr lang="en-US" sz="1800" dirty="0">
                <a:latin typeface="Arial" pitchFamily="34" charset="0"/>
                <a:cs typeface="Arial" pitchFamily="34" charset="0"/>
              </a:rPr>
              <a:t>and </a:t>
            </a:r>
            <a:r>
              <a:rPr lang="en-US" sz="1800" i="1" dirty="0" err="1">
                <a:latin typeface="Arial" pitchFamily="34" charset="0"/>
                <a:cs typeface="Arial" pitchFamily="34" charset="0"/>
              </a:rPr>
              <a:t>Oroonoko</a:t>
            </a:r>
            <a:r>
              <a:rPr lang="en-US" sz="1800" i="1" dirty="0">
                <a:latin typeface="Arial" pitchFamily="34" charset="0"/>
                <a:cs typeface="Arial" pitchFamily="34" charset="0"/>
              </a:rPr>
              <a:t> </a:t>
            </a:r>
            <a:r>
              <a:rPr lang="en-US" sz="1800" dirty="0">
                <a:latin typeface="Arial" pitchFamily="34" charset="0"/>
                <a:cs typeface="Arial" pitchFamily="34" charset="0"/>
              </a:rPr>
              <a:t>(1688)by </a:t>
            </a:r>
            <a:r>
              <a:rPr lang="en-US" sz="1800" dirty="0" err="1">
                <a:latin typeface="Arial" pitchFamily="34" charset="0"/>
                <a:cs typeface="Arial" pitchFamily="34" charset="0"/>
              </a:rPr>
              <a:t>Aphra</a:t>
            </a:r>
            <a:r>
              <a:rPr lang="en-US" sz="1800" dirty="0">
                <a:latin typeface="Arial" pitchFamily="34" charset="0"/>
                <a:cs typeface="Arial" pitchFamily="34" charset="0"/>
              </a:rPr>
              <a:t> </a:t>
            </a:r>
            <a:r>
              <a:rPr lang="en-US" sz="1800" dirty="0" err="1">
                <a:latin typeface="Arial" pitchFamily="34" charset="0"/>
                <a:cs typeface="Arial" pitchFamily="34" charset="0"/>
              </a:rPr>
              <a:t>Behn</a:t>
            </a:r>
            <a:endParaRPr lang="en-US" sz="1800" dirty="0">
              <a:latin typeface="Arial" pitchFamily="34" charset="0"/>
              <a:cs typeface="Arial" pitchFamily="34" charset="0"/>
            </a:endParaRPr>
          </a:p>
          <a:p>
            <a:pPr>
              <a:lnSpc>
                <a:spcPct val="90000"/>
              </a:lnSpc>
            </a:pPr>
            <a:r>
              <a:rPr lang="en-US" sz="1800" i="1" dirty="0">
                <a:latin typeface="Arial" pitchFamily="34" charset="0"/>
                <a:cs typeface="Arial" pitchFamily="34" charset="0"/>
              </a:rPr>
              <a:t>Robinson Crusoe </a:t>
            </a:r>
            <a:r>
              <a:rPr lang="en-US" sz="1800" dirty="0">
                <a:latin typeface="Arial" pitchFamily="34" charset="0"/>
                <a:cs typeface="Arial" pitchFamily="34" charset="0"/>
              </a:rPr>
              <a:t>(England, 1719)</a:t>
            </a:r>
            <a:r>
              <a:rPr lang="en-US" sz="1800" i="1" dirty="0">
                <a:latin typeface="Arial" pitchFamily="34" charset="0"/>
                <a:cs typeface="Arial" pitchFamily="34" charset="0"/>
              </a:rPr>
              <a:t> , Moll Flanders </a:t>
            </a:r>
            <a:r>
              <a:rPr lang="en-US" sz="1800" dirty="0">
                <a:latin typeface="Arial" pitchFamily="34" charset="0"/>
                <a:cs typeface="Arial" pitchFamily="34" charset="0"/>
              </a:rPr>
              <a:t>(1722) and </a:t>
            </a:r>
            <a:r>
              <a:rPr lang="en-US" sz="1800" i="1" dirty="0">
                <a:latin typeface="Arial" pitchFamily="34" charset="0"/>
                <a:cs typeface="Arial" pitchFamily="34" charset="0"/>
              </a:rPr>
              <a:t>A Journal of the Plague Year</a:t>
            </a:r>
            <a:r>
              <a:rPr lang="en-US" sz="1800" dirty="0">
                <a:latin typeface="Arial" pitchFamily="34" charset="0"/>
                <a:cs typeface="Arial" pitchFamily="34" charset="0"/>
              </a:rPr>
              <a:t> (1722) by Daniel </a:t>
            </a:r>
            <a:r>
              <a:rPr lang="en-US" sz="1800" dirty="0" err="1">
                <a:latin typeface="Arial" pitchFamily="34" charset="0"/>
                <a:cs typeface="Arial" pitchFamily="34" charset="0"/>
              </a:rPr>
              <a:t>DeFoe</a:t>
            </a:r>
            <a:endParaRPr lang="en-US" sz="1800" dirty="0">
              <a:latin typeface="Arial" pitchFamily="34" charset="0"/>
              <a:cs typeface="Arial" pitchFamily="34" charset="0"/>
            </a:endParaRPr>
          </a:p>
          <a:p>
            <a:pPr>
              <a:lnSpc>
                <a:spcPct val="90000"/>
              </a:lnSpc>
            </a:pPr>
            <a:r>
              <a:rPr lang="en-US" sz="1800" i="1" dirty="0">
                <a:latin typeface="Arial" pitchFamily="34" charset="0"/>
                <a:cs typeface="Arial" pitchFamily="34" charset="0"/>
              </a:rPr>
              <a:t>Pamela, or Virtue Rewarded</a:t>
            </a:r>
            <a:r>
              <a:rPr lang="en-US" sz="1800" dirty="0">
                <a:latin typeface="Arial" pitchFamily="34" charset="0"/>
                <a:cs typeface="Arial" pitchFamily="34" charset="0"/>
              </a:rPr>
              <a:t> (England, 1740-1742) by Samuel Richardson</a:t>
            </a:r>
          </a:p>
          <a:p>
            <a:pPr>
              <a:lnSpc>
                <a:spcPct val="90000"/>
              </a:lnSpc>
            </a:pPr>
            <a:r>
              <a:rPr lang="en-US" sz="1800" i="1" dirty="0">
                <a:latin typeface="Arial" pitchFamily="34" charset="0"/>
                <a:cs typeface="Arial" pitchFamily="34" charset="0"/>
              </a:rPr>
              <a:t>Joseph Andrews (</a:t>
            </a:r>
            <a:r>
              <a:rPr lang="en-US" sz="1800" dirty="0">
                <a:latin typeface="Arial" pitchFamily="34" charset="0"/>
                <a:cs typeface="Arial" pitchFamily="34" charset="0"/>
              </a:rPr>
              <a:t>England, 1742) and </a:t>
            </a:r>
            <a:r>
              <a:rPr lang="en-US" sz="1800" i="1" dirty="0">
                <a:latin typeface="Arial" pitchFamily="34" charset="0"/>
                <a:cs typeface="Arial" pitchFamily="34" charset="0"/>
              </a:rPr>
              <a:t>Tom Jones </a:t>
            </a:r>
            <a:r>
              <a:rPr lang="en-US" sz="1800" dirty="0">
                <a:latin typeface="Arial" pitchFamily="34" charset="0"/>
                <a:cs typeface="Arial" pitchFamily="34" charset="0"/>
              </a:rPr>
              <a:t>(1746)by Henry Fielding</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7" name="Rectangle 3"/>
          <p:cNvSpPr>
            <a:spLocks noGrp="1" noChangeArrowheads="1"/>
          </p:cNvSpPr>
          <p:nvPr>
            <p:ph type="title"/>
          </p:nvPr>
        </p:nvSpPr>
        <p:spPr/>
        <p:txBody>
          <a:bodyPr/>
          <a:lstStyle/>
          <a:p>
            <a:r>
              <a:rPr lang="en-US"/>
              <a:t>Types of Novels</a:t>
            </a:r>
          </a:p>
        </p:txBody>
      </p:sp>
      <p:sp>
        <p:nvSpPr>
          <p:cNvPr id="47108" name="Rectangle 4"/>
          <p:cNvSpPr>
            <a:spLocks noGrp="1" noChangeArrowheads="1"/>
          </p:cNvSpPr>
          <p:nvPr>
            <p:ph type="body" sz="half" idx="1"/>
          </p:nvPr>
        </p:nvSpPr>
        <p:spPr>
          <a:xfrm>
            <a:off x="457200" y="1447800"/>
            <a:ext cx="3429000" cy="4648200"/>
          </a:xfrm>
        </p:spPr>
        <p:txBody>
          <a:bodyPr/>
          <a:lstStyle/>
          <a:p>
            <a:r>
              <a:rPr lang="en-US" sz="2600" dirty="0"/>
              <a:t> Picaresque </a:t>
            </a:r>
          </a:p>
          <a:p>
            <a:r>
              <a:rPr lang="en-US" sz="2600" dirty="0"/>
              <a:t> Epistolary </a:t>
            </a:r>
          </a:p>
          <a:p>
            <a:r>
              <a:rPr lang="en-US" sz="2600" dirty="0"/>
              <a:t> Sentimental </a:t>
            </a:r>
          </a:p>
          <a:p>
            <a:r>
              <a:rPr lang="en-US" sz="2600" dirty="0"/>
              <a:t> Gothic </a:t>
            </a:r>
          </a:p>
          <a:p>
            <a:r>
              <a:rPr lang="en-US" sz="2600" dirty="0"/>
              <a:t> Historical</a:t>
            </a:r>
          </a:p>
          <a:p>
            <a:r>
              <a:rPr lang="en-US" sz="2600" dirty="0"/>
              <a:t> Psychological </a:t>
            </a:r>
          </a:p>
          <a:p>
            <a:r>
              <a:rPr lang="en-US" sz="2600" dirty="0"/>
              <a:t> Realistic/Naturalistic</a:t>
            </a:r>
            <a:r>
              <a:rPr lang="en-US" sz="2600" dirty="0">
                <a:solidFill>
                  <a:srgbClr val="FFFFCC"/>
                </a:solidFill>
              </a:rPr>
              <a:t> </a:t>
            </a:r>
          </a:p>
          <a:p>
            <a:pPr>
              <a:buFont typeface="Wingdings" pitchFamily="2" charset="2"/>
              <a:buNone/>
            </a:pPr>
            <a:endParaRPr lang="en-US" sz="2600" dirty="0">
              <a:solidFill>
                <a:srgbClr val="FFFFCC"/>
              </a:solidFill>
            </a:endParaRPr>
          </a:p>
        </p:txBody>
      </p:sp>
      <p:sp>
        <p:nvSpPr>
          <p:cNvPr id="47109" name="Rectangle 5"/>
          <p:cNvSpPr>
            <a:spLocks noGrp="1" noChangeArrowheads="1"/>
          </p:cNvSpPr>
          <p:nvPr>
            <p:ph type="body" sz="half" idx="2"/>
          </p:nvPr>
        </p:nvSpPr>
        <p:spPr/>
        <p:txBody>
          <a:bodyPr/>
          <a:lstStyle/>
          <a:p>
            <a:r>
              <a:rPr lang="en-US" sz="2600"/>
              <a:t> Regional </a:t>
            </a:r>
          </a:p>
          <a:p>
            <a:r>
              <a:rPr lang="en-US" sz="2600"/>
              <a:t> Social </a:t>
            </a:r>
          </a:p>
          <a:p>
            <a:r>
              <a:rPr lang="en-US" sz="2600"/>
              <a:t> Adventure</a:t>
            </a:r>
          </a:p>
          <a:p>
            <a:r>
              <a:rPr lang="en-US" sz="2600"/>
              <a:t> Mystery</a:t>
            </a:r>
          </a:p>
          <a:p>
            <a:r>
              <a:rPr lang="en-US" sz="2600"/>
              <a:t> Science Fiction</a:t>
            </a:r>
          </a:p>
          <a:p>
            <a:r>
              <a:rPr lang="en-US" sz="2600"/>
              <a:t> Magical Realism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7108"/>
                                        </p:tgtEl>
                                        <p:attrNameLst>
                                          <p:attrName>style.visibility</p:attrName>
                                        </p:attrNameLst>
                                      </p:cBhvr>
                                      <p:to>
                                        <p:strVal val="visible"/>
                                      </p:to>
                                    </p:set>
                                    <p:animEffect transition="in" filter="strips(downRight)">
                                      <p:cBhvr>
                                        <p:cTn id="7" dur="500"/>
                                        <p:tgtEl>
                                          <p:spTgt spid="47108"/>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7109"/>
                                        </p:tgtEl>
                                        <p:attrNameLst>
                                          <p:attrName>style.visibility</p:attrName>
                                        </p:attrNameLst>
                                      </p:cBhvr>
                                      <p:to>
                                        <p:strVal val="visible"/>
                                      </p:to>
                                    </p:set>
                                    <p:animEffect transition="in" filter="strips(downRight)">
                                      <p:cBhvr>
                                        <p:cTn id="12" dur="500"/>
                                        <p:tgtEl>
                                          <p:spTgt spid="47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8" grpId="0" autoUpdateAnimBg="0"/>
      <p:bldP spid="47109"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7" name="Rectangle 3"/>
          <p:cNvSpPr>
            <a:spLocks noGrp="1" noChangeArrowheads="1"/>
          </p:cNvSpPr>
          <p:nvPr>
            <p:ph type="title"/>
          </p:nvPr>
        </p:nvSpPr>
        <p:spPr>
          <a:xfrm>
            <a:off x="685800" y="0"/>
            <a:ext cx="7772400" cy="1143000"/>
          </a:xfrm>
        </p:spPr>
        <p:txBody>
          <a:bodyPr>
            <a:normAutofit/>
          </a:bodyPr>
          <a:lstStyle/>
          <a:p>
            <a:r>
              <a:rPr lang="en-US" sz="2800" b="1" dirty="0"/>
              <a:t>Picaresque Novels</a:t>
            </a:r>
          </a:p>
        </p:txBody>
      </p:sp>
      <p:sp>
        <p:nvSpPr>
          <p:cNvPr id="52228" name="Rectangle 4"/>
          <p:cNvSpPr>
            <a:spLocks noGrp="1" noChangeArrowheads="1"/>
          </p:cNvSpPr>
          <p:nvPr>
            <p:ph type="body" idx="1"/>
          </p:nvPr>
        </p:nvSpPr>
        <p:spPr>
          <a:xfrm>
            <a:off x="533400" y="1066800"/>
            <a:ext cx="8001000" cy="1752600"/>
          </a:xfrm>
        </p:spPr>
        <p:txBody>
          <a:bodyPr>
            <a:normAutofit fontScale="77500" lnSpcReduction="20000"/>
          </a:bodyPr>
          <a:lstStyle/>
          <a:p>
            <a:r>
              <a:rPr lang="en-US" sz="2400" dirty="0"/>
              <a:t>Derives from Spanish </a:t>
            </a:r>
            <a:r>
              <a:rPr lang="en-US" sz="2400" i="1" dirty="0" err="1"/>
              <a:t>picaro</a:t>
            </a:r>
            <a:r>
              <a:rPr lang="en-US" sz="2400" i="1" dirty="0"/>
              <a:t>: </a:t>
            </a:r>
            <a:r>
              <a:rPr lang="en-US" sz="2400" dirty="0"/>
              <a:t>a rogue</a:t>
            </a:r>
          </a:p>
          <a:p>
            <a:r>
              <a:rPr lang="en-US" sz="2400" dirty="0"/>
              <a:t>A usually autobiographical chronicle of a rascal’s travels and adventures as s/he makes his/her way through the world more by wits than industry</a:t>
            </a:r>
          </a:p>
          <a:p>
            <a:r>
              <a:rPr lang="en-US" sz="2400" dirty="0"/>
              <a:t>Episodic, loose structure</a:t>
            </a:r>
          </a:p>
          <a:p>
            <a:r>
              <a:rPr lang="en-US" sz="2400" dirty="0"/>
              <a:t>Highly realistic: detailed description and uninhibited expression</a:t>
            </a:r>
          </a:p>
          <a:p>
            <a:r>
              <a:rPr lang="en-US" sz="2400" dirty="0"/>
              <a:t>Satire of social </a:t>
            </a:r>
            <a:r>
              <a:rPr lang="en-US" sz="2400" dirty="0" smtClean="0"/>
              <a:t>classes</a:t>
            </a:r>
            <a:endParaRPr lang="en-US" sz="2400" dirty="0"/>
          </a:p>
        </p:txBody>
      </p:sp>
      <p:sp>
        <p:nvSpPr>
          <p:cNvPr id="52230" name="Rectangle 6"/>
          <p:cNvSpPr>
            <a:spLocks noChangeArrowheads="1"/>
          </p:cNvSpPr>
          <p:nvPr/>
        </p:nvSpPr>
        <p:spPr bwMode="auto">
          <a:xfrm>
            <a:off x="2543175" y="285750"/>
            <a:ext cx="8618538" cy="0"/>
          </a:xfrm>
          <a:prstGeom prst="rect">
            <a:avLst/>
          </a:prstGeom>
          <a:noFill/>
          <a:ln w="9525">
            <a:noFill/>
            <a:miter lim="800000"/>
            <a:headEnd/>
            <a:tailEnd/>
          </a:ln>
          <a:effectLst/>
        </p:spPr>
        <p:txBody>
          <a:bodyPr>
            <a:spAutoFit/>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52228"/>
                                        </p:tgtEl>
                                        <p:attrNameLst>
                                          <p:attrName>style.visibility</p:attrName>
                                        </p:attrNameLst>
                                      </p:cBhvr>
                                      <p:to>
                                        <p:strVal val="visible"/>
                                      </p:to>
                                    </p:set>
                                    <p:animEffect transition="in" filter="strips(downRight)">
                                      <p:cBhvr>
                                        <p:cTn id="7" dur="500"/>
                                        <p:tgtEl>
                                          <p:spTgt spid="52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8"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85800" y="304800"/>
            <a:ext cx="7772400" cy="1143000"/>
          </a:xfrm>
        </p:spPr>
        <p:txBody>
          <a:bodyPr>
            <a:normAutofit/>
          </a:bodyPr>
          <a:lstStyle/>
          <a:p>
            <a:r>
              <a:rPr lang="en-US" sz="2800" b="1" dirty="0"/>
              <a:t>Epistolary Novels</a:t>
            </a:r>
          </a:p>
        </p:txBody>
      </p:sp>
      <p:sp>
        <p:nvSpPr>
          <p:cNvPr id="53251" name="Rectangle 3"/>
          <p:cNvSpPr>
            <a:spLocks noGrp="1" noChangeArrowheads="1"/>
          </p:cNvSpPr>
          <p:nvPr>
            <p:ph type="body" idx="1"/>
          </p:nvPr>
        </p:nvSpPr>
        <p:spPr>
          <a:xfrm>
            <a:off x="228600" y="1676400"/>
            <a:ext cx="8229600" cy="1447800"/>
          </a:xfrm>
        </p:spPr>
        <p:txBody>
          <a:bodyPr>
            <a:normAutofit fontScale="77500" lnSpcReduction="20000"/>
          </a:bodyPr>
          <a:lstStyle/>
          <a:p>
            <a:pPr>
              <a:lnSpc>
                <a:spcPct val="90000"/>
              </a:lnSpc>
            </a:pPr>
            <a:r>
              <a:rPr lang="en-US" sz="2800" dirty="0"/>
              <a:t>Novels in which the narrative is told in letters by one or more of the characters</a:t>
            </a:r>
          </a:p>
          <a:p>
            <a:pPr>
              <a:lnSpc>
                <a:spcPct val="90000"/>
              </a:lnSpc>
            </a:pPr>
            <a:r>
              <a:rPr lang="en-US" sz="2800" dirty="0"/>
              <a:t>Allows author to present feelings and reactions of characters, brings immediacy to the plot, allows multiple points of view</a:t>
            </a:r>
          </a:p>
          <a:p>
            <a:pPr>
              <a:lnSpc>
                <a:spcPct val="90000"/>
              </a:lnSpc>
            </a:pPr>
            <a:r>
              <a:rPr lang="en-US" sz="2800" dirty="0"/>
              <a:t>Psychological realism</a:t>
            </a:r>
          </a:p>
          <a:p>
            <a:pPr>
              <a:lnSpc>
                <a:spcPct val="90000"/>
              </a:lnSpc>
              <a:buNone/>
            </a:pPr>
            <a:endParaRPr 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Effect transition="in" filter="strips(downRight)">
                                      <p:cBhvr>
                                        <p:cTn id="7" dur="500"/>
                                        <p:tgtEl>
                                          <p:spTgt spid="53251">
                                            <p:txEl>
                                              <p:pRg st="0" end="0"/>
                                            </p:txEl>
                                          </p:spTgt>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53251">
                                            <p:txEl>
                                              <p:pRg st="1" end="1"/>
                                            </p:txEl>
                                          </p:spTgt>
                                        </p:tgtEl>
                                        <p:attrNameLst>
                                          <p:attrName>style.visibility</p:attrName>
                                        </p:attrNameLst>
                                      </p:cBhvr>
                                      <p:to>
                                        <p:strVal val="visible"/>
                                      </p:to>
                                    </p:set>
                                    <p:animEffect transition="in" filter="strips(downRight)">
                                      <p:cBhvr>
                                        <p:cTn id="11" dur="500"/>
                                        <p:tgtEl>
                                          <p:spTgt spid="53251">
                                            <p:txEl>
                                              <p:pRg st="1" end="1"/>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53251">
                                            <p:txEl>
                                              <p:pRg st="2" end="2"/>
                                            </p:txEl>
                                          </p:spTgt>
                                        </p:tgtEl>
                                        <p:attrNameLst>
                                          <p:attrName>style.visibility</p:attrName>
                                        </p:attrNameLst>
                                      </p:cBhvr>
                                      <p:to>
                                        <p:strVal val="visible"/>
                                      </p:to>
                                    </p:set>
                                    <p:animEffect transition="in" filter="strips(downRight)">
                                      <p:cBhvr>
                                        <p:cTn id="15" dur="500"/>
                                        <p:tgtEl>
                                          <p:spTgt spid="532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autoUpdateAnimBg="0" advAuto="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85800" y="0"/>
            <a:ext cx="7772400" cy="1143000"/>
          </a:xfrm>
        </p:spPr>
        <p:txBody>
          <a:bodyPr/>
          <a:lstStyle/>
          <a:p>
            <a:r>
              <a:rPr lang="en-US"/>
              <a:t>Fathers of the English Novel</a:t>
            </a:r>
          </a:p>
        </p:txBody>
      </p:sp>
      <p:sp>
        <p:nvSpPr>
          <p:cNvPr id="70659" name="Rectangle 3"/>
          <p:cNvSpPr>
            <a:spLocks noGrp="1" noChangeArrowheads="1"/>
          </p:cNvSpPr>
          <p:nvPr>
            <p:ph type="body" sz="half" idx="1"/>
          </p:nvPr>
        </p:nvSpPr>
        <p:spPr>
          <a:xfrm>
            <a:off x="0" y="3352800"/>
            <a:ext cx="3352800" cy="2819400"/>
          </a:xfrm>
        </p:spPr>
        <p:txBody>
          <a:bodyPr>
            <a:normAutofit lnSpcReduction="10000"/>
          </a:bodyPr>
          <a:lstStyle/>
          <a:p>
            <a:pPr>
              <a:lnSpc>
                <a:spcPct val="90000"/>
              </a:lnSpc>
            </a:pPr>
            <a:r>
              <a:rPr lang="en-US" sz="2400" dirty="0"/>
              <a:t> </a:t>
            </a:r>
            <a:r>
              <a:rPr lang="en-US" sz="2400" i="1" dirty="0"/>
              <a:t>Pamela </a:t>
            </a:r>
            <a:r>
              <a:rPr lang="en-US" sz="2400" dirty="0"/>
              <a:t>(1740) and </a:t>
            </a:r>
            <a:r>
              <a:rPr lang="en-US" sz="2400" i="1" dirty="0"/>
              <a:t>Clarissa </a:t>
            </a:r>
            <a:r>
              <a:rPr lang="en-US" sz="2400" dirty="0"/>
              <a:t>(1747-48) </a:t>
            </a:r>
            <a:endParaRPr lang="en-US" sz="2400" i="1" dirty="0"/>
          </a:p>
          <a:p>
            <a:pPr lvl="1">
              <a:lnSpc>
                <a:spcPct val="90000"/>
              </a:lnSpc>
            </a:pPr>
            <a:r>
              <a:rPr lang="en-US" dirty="0"/>
              <a:t> Epistolary</a:t>
            </a:r>
          </a:p>
          <a:p>
            <a:pPr lvl="1">
              <a:lnSpc>
                <a:spcPct val="90000"/>
              </a:lnSpc>
            </a:pPr>
            <a:r>
              <a:rPr lang="en-US" dirty="0"/>
              <a:t> Sentimental</a:t>
            </a:r>
          </a:p>
          <a:p>
            <a:pPr lvl="1">
              <a:lnSpc>
                <a:spcPct val="90000"/>
              </a:lnSpc>
            </a:pPr>
            <a:r>
              <a:rPr lang="en-US" dirty="0"/>
              <a:t> Morality tale: Servant resisting seduction by her employer</a:t>
            </a:r>
          </a:p>
        </p:txBody>
      </p:sp>
      <p:sp>
        <p:nvSpPr>
          <p:cNvPr id="70660" name="Rectangle 4"/>
          <p:cNvSpPr>
            <a:spLocks noGrp="1" noChangeArrowheads="1"/>
          </p:cNvSpPr>
          <p:nvPr>
            <p:ph type="body" sz="half" idx="2"/>
          </p:nvPr>
        </p:nvSpPr>
        <p:spPr>
          <a:xfrm>
            <a:off x="4419600" y="3962400"/>
            <a:ext cx="4495800" cy="2895600"/>
          </a:xfrm>
        </p:spPr>
        <p:txBody>
          <a:bodyPr/>
          <a:lstStyle/>
          <a:p>
            <a:pPr lvl="1"/>
            <a:endParaRPr lang="en-US" dirty="0"/>
          </a:p>
        </p:txBody>
      </p:sp>
      <p:pic>
        <p:nvPicPr>
          <p:cNvPr id="70661" name="Picture 5" descr="Samuel Richardson portrait"/>
          <p:cNvPicPr>
            <a:picLocks noChangeAspect="1" noChangeArrowheads="1"/>
          </p:cNvPicPr>
          <p:nvPr/>
        </p:nvPicPr>
        <p:blipFill>
          <a:blip r:embed="rId2" cstate="print"/>
          <a:srcRect/>
          <a:stretch>
            <a:fillRect/>
          </a:stretch>
        </p:blipFill>
        <p:spPr bwMode="auto">
          <a:xfrm>
            <a:off x="0" y="762000"/>
            <a:ext cx="1981200" cy="1981200"/>
          </a:xfrm>
          <a:prstGeom prst="rect">
            <a:avLst/>
          </a:prstGeom>
          <a:noFill/>
        </p:spPr>
      </p:pic>
      <p:sp>
        <p:nvSpPr>
          <p:cNvPr id="70663" name="Text Box 7"/>
          <p:cNvSpPr txBox="1">
            <a:spLocks noChangeArrowheads="1"/>
          </p:cNvSpPr>
          <p:nvPr/>
        </p:nvSpPr>
        <p:spPr bwMode="auto">
          <a:xfrm>
            <a:off x="152401" y="2819401"/>
            <a:ext cx="1600200" cy="609398"/>
          </a:xfrm>
          <a:prstGeom prst="rect">
            <a:avLst/>
          </a:prstGeom>
          <a:noFill/>
          <a:ln w="9525">
            <a:noFill/>
            <a:miter lim="800000"/>
            <a:headEnd/>
            <a:tailEnd/>
          </a:ln>
          <a:effectLst/>
        </p:spPr>
        <p:txBody>
          <a:bodyPr wrap="square">
            <a:spAutoFit/>
          </a:bodyPr>
          <a:lstStyle/>
          <a:p>
            <a:pPr algn="ctr">
              <a:lnSpc>
                <a:spcPct val="90000"/>
              </a:lnSpc>
              <a:spcBef>
                <a:spcPct val="20000"/>
              </a:spcBef>
              <a:buFont typeface="Wingdings" pitchFamily="2" charset="2"/>
              <a:buNone/>
            </a:pPr>
            <a:r>
              <a:rPr lang="en-US" sz="1200" b="1" dirty="0">
                <a:solidFill>
                  <a:srgbClr val="993300"/>
                </a:solidFill>
                <a:latin typeface="Book Antiqua" pitchFamily="18" charset="0"/>
              </a:rPr>
              <a:t>Samuel Richardson</a:t>
            </a:r>
            <a:br>
              <a:rPr lang="en-US" sz="1200" b="1" dirty="0">
                <a:solidFill>
                  <a:srgbClr val="993300"/>
                </a:solidFill>
                <a:latin typeface="Book Antiqua" pitchFamily="18" charset="0"/>
              </a:rPr>
            </a:br>
            <a:r>
              <a:rPr lang="en-US" sz="1200" b="1" dirty="0">
                <a:solidFill>
                  <a:srgbClr val="993300"/>
                </a:solidFill>
                <a:latin typeface="Book Antiqua" pitchFamily="18" charset="0"/>
              </a:rPr>
              <a:t>1689-1761</a:t>
            </a:r>
          </a:p>
          <a:p>
            <a:pPr algn="ctr"/>
            <a:endParaRPr lang="en-US" sz="1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70661"/>
                                        </p:tgtEl>
                                        <p:attrNameLst>
                                          <p:attrName>style.visibility</p:attrName>
                                        </p:attrNameLst>
                                      </p:cBhvr>
                                      <p:to>
                                        <p:strVal val="visible"/>
                                      </p:to>
                                    </p:set>
                                    <p:animEffect transition="in" filter="checkerboard(across)">
                                      <p:cBhvr>
                                        <p:cTn id="7" dur="500"/>
                                        <p:tgtEl>
                                          <p:spTgt spid="7066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0663"/>
                                        </p:tgtEl>
                                        <p:attrNameLst>
                                          <p:attrName>style.visibility</p:attrName>
                                        </p:attrNameLst>
                                      </p:cBhvr>
                                      <p:to>
                                        <p:strVal val="visible"/>
                                      </p:to>
                                    </p:set>
                                    <p:animEffect transition="in" filter="wipe(up)">
                                      <p:cBhvr>
                                        <p:cTn id="11" dur="500"/>
                                        <p:tgtEl>
                                          <p:spTgt spid="70663"/>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0659"/>
                                        </p:tgtEl>
                                        <p:attrNameLst>
                                          <p:attrName>style.visibility</p:attrName>
                                        </p:attrNameLst>
                                      </p:cBhvr>
                                      <p:to>
                                        <p:strVal val="visible"/>
                                      </p:to>
                                    </p:set>
                                    <p:animEffect transition="in" filter="wipe(up)">
                                      <p:cBhvr>
                                        <p:cTn id="15" dur="500"/>
                                        <p:tgtEl>
                                          <p:spTgt spid="70659"/>
                                        </p:tgtEl>
                                      </p:cBhvr>
                                    </p:animEffect>
                                  </p:childTnLst>
                                </p:cTn>
                              </p:par>
                            </p:childTnLst>
                          </p:cTn>
                        </p:par>
                        <p:par>
                          <p:cTn id="16" fill="hold">
                            <p:stCondLst>
                              <p:cond delay="1500"/>
                            </p:stCondLst>
                            <p:childTnLst>
                              <p:par>
                                <p:cTn id="17" presetID="22" presetClass="entr" presetSubtype="1" fill="hold" grpId="0" nodeType="afterEffect" nodePh="1">
                                  <p:stCondLst>
                                    <p:cond delay="0"/>
                                  </p:stCondLst>
                                  <p:endCondLst>
                                    <p:cond evt="begin" delay="0">
                                      <p:tn val="17"/>
                                    </p:cond>
                                  </p:endCondLst>
                                  <p:childTnLst>
                                    <p:set>
                                      <p:cBhvr>
                                        <p:cTn id="18" dur="1" fill="hold">
                                          <p:stCondLst>
                                            <p:cond delay="0"/>
                                          </p:stCondLst>
                                        </p:cTn>
                                        <p:tgtEl>
                                          <p:spTgt spid="70660"/>
                                        </p:tgtEl>
                                        <p:attrNameLst>
                                          <p:attrName>style.visibility</p:attrName>
                                        </p:attrNameLst>
                                      </p:cBhvr>
                                      <p:to>
                                        <p:strVal val="visible"/>
                                      </p:to>
                                    </p:set>
                                    <p:animEffect transition="in" filter="wipe(up)">
                                      <p:cBhvr>
                                        <p:cTn id="19" dur="500"/>
                                        <p:tgtEl>
                                          <p:spTgt spid="706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autoUpdateAnimBg="0"/>
      <p:bldP spid="70660" grpId="0" autoUpdateAnimBg="0"/>
      <p:bldP spid="70663"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a:xfrm>
            <a:off x="685800" y="3048000"/>
            <a:ext cx="4038600" cy="3154363"/>
          </a:xfrm>
        </p:spPr>
        <p:txBody>
          <a:bodyPr/>
          <a:lstStyle/>
          <a:p>
            <a:r>
              <a:rPr lang="en-US" sz="2400" dirty="0" smtClean="0"/>
              <a:t> </a:t>
            </a:r>
            <a:r>
              <a:rPr lang="en-US" sz="2400" i="1" dirty="0" err="1" smtClean="0"/>
              <a:t>Shamela</a:t>
            </a:r>
            <a:r>
              <a:rPr lang="en-US" sz="2400" i="1" dirty="0" smtClean="0"/>
              <a:t> </a:t>
            </a:r>
            <a:r>
              <a:rPr lang="en-US" sz="2400" dirty="0" smtClean="0"/>
              <a:t>(1741) </a:t>
            </a:r>
          </a:p>
          <a:p>
            <a:r>
              <a:rPr lang="en-US" sz="2400" i="1" dirty="0" smtClean="0"/>
              <a:t>Joseph Andrews </a:t>
            </a:r>
            <a:r>
              <a:rPr lang="en-US" sz="2400" dirty="0" smtClean="0"/>
              <a:t>(1742)</a:t>
            </a:r>
            <a:r>
              <a:rPr lang="en-US" sz="2400" i="1" dirty="0" smtClean="0"/>
              <a:t>, </a:t>
            </a:r>
            <a:r>
              <a:rPr lang="en-US" sz="2400" dirty="0" smtClean="0"/>
              <a:t>and</a:t>
            </a:r>
            <a:r>
              <a:rPr lang="en-US" sz="2400" i="1" dirty="0" smtClean="0"/>
              <a:t> </a:t>
            </a:r>
          </a:p>
          <a:p>
            <a:r>
              <a:rPr lang="en-US" sz="2400" i="1" dirty="0" smtClean="0"/>
              <a:t>Tom Jones </a:t>
            </a:r>
            <a:r>
              <a:rPr lang="en-US" sz="2400" dirty="0" smtClean="0"/>
              <a:t>(1749)</a:t>
            </a:r>
          </a:p>
          <a:p>
            <a:pPr lvl="1"/>
            <a:r>
              <a:rPr lang="en-US" dirty="0" smtClean="0"/>
              <a:t> Picaresque protagonists</a:t>
            </a:r>
          </a:p>
          <a:p>
            <a:pPr lvl="1"/>
            <a:r>
              <a:rPr lang="en-US" dirty="0" smtClean="0"/>
              <a:t> “comic epic in prose”</a:t>
            </a:r>
          </a:p>
          <a:p>
            <a:pPr lvl="1"/>
            <a:r>
              <a:rPr lang="en-US" dirty="0" smtClean="0"/>
              <a:t> Parody of Richardson</a:t>
            </a:r>
          </a:p>
          <a:p>
            <a:pPr lvl="1">
              <a:buNone/>
            </a:pPr>
            <a:endParaRPr lang="en-US" dirty="0" smtClean="0"/>
          </a:p>
          <a:p>
            <a:endParaRPr lang="en-US" dirty="0"/>
          </a:p>
        </p:txBody>
      </p:sp>
      <p:sp>
        <p:nvSpPr>
          <p:cNvPr id="4" name="Content Placeholder 3"/>
          <p:cNvSpPr>
            <a:spLocks noGrp="1"/>
          </p:cNvSpPr>
          <p:nvPr>
            <p:ph sz="half" idx="2"/>
          </p:nvPr>
        </p:nvSpPr>
        <p:spPr/>
        <p:txBody>
          <a:bodyPr/>
          <a:lstStyle/>
          <a:p>
            <a:endParaRPr lang="en-US" dirty="0"/>
          </a:p>
        </p:txBody>
      </p:sp>
      <p:pic>
        <p:nvPicPr>
          <p:cNvPr id="5" name="Picture 6" descr="Fielding, Henry"/>
          <p:cNvPicPr>
            <a:picLocks noChangeAspect="1" noChangeArrowheads="1"/>
          </p:cNvPicPr>
          <p:nvPr/>
        </p:nvPicPr>
        <p:blipFill>
          <a:blip r:embed="rId2" cstate="print">
            <a:lum bright="30000" contrast="36000"/>
          </a:blip>
          <a:srcRect/>
          <a:stretch>
            <a:fillRect/>
          </a:stretch>
        </p:blipFill>
        <p:spPr bwMode="auto">
          <a:xfrm>
            <a:off x="0" y="304800"/>
            <a:ext cx="1901825" cy="1981200"/>
          </a:xfrm>
          <a:prstGeom prst="rect">
            <a:avLst/>
          </a:prstGeom>
          <a:noFill/>
        </p:spPr>
      </p:pic>
      <p:sp>
        <p:nvSpPr>
          <p:cNvPr id="6" name="Rectangle 5"/>
          <p:cNvSpPr/>
          <p:nvPr/>
        </p:nvSpPr>
        <p:spPr>
          <a:xfrm>
            <a:off x="0" y="2362201"/>
            <a:ext cx="1600200" cy="461665"/>
          </a:xfrm>
          <a:prstGeom prst="rect">
            <a:avLst/>
          </a:prstGeom>
        </p:spPr>
        <p:txBody>
          <a:bodyPr wrap="square">
            <a:spAutoFit/>
          </a:bodyPr>
          <a:lstStyle/>
          <a:p>
            <a:pPr algn="ctr">
              <a:lnSpc>
                <a:spcPct val="90000"/>
              </a:lnSpc>
              <a:spcBef>
                <a:spcPct val="20000"/>
              </a:spcBef>
              <a:buFont typeface="Wingdings" pitchFamily="2" charset="2"/>
              <a:buNone/>
            </a:pPr>
            <a:r>
              <a:rPr lang="en-US" sz="1200" b="1" dirty="0" smtClean="0">
                <a:solidFill>
                  <a:srgbClr val="993300"/>
                </a:solidFill>
                <a:latin typeface="Book Antiqua" pitchFamily="18" charset="0"/>
              </a:rPr>
              <a:t>Henry Fielding</a:t>
            </a:r>
          </a:p>
          <a:p>
            <a:pPr algn="ctr">
              <a:lnSpc>
                <a:spcPct val="90000"/>
              </a:lnSpc>
              <a:spcBef>
                <a:spcPct val="20000"/>
              </a:spcBef>
              <a:buFont typeface="Wingdings" pitchFamily="2" charset="2"/>
              <a:buNone/>
            </a:pPr>
            <a:r>
              <a:rPr lang="en-US" sz="1200" b="1" dirty="0" smtClean="0">
                <a:solidFill>
                  <a:srgbClr val="993300"/>
                </a:solidFill>
                <a:latin typeface="Book Antiqua" pitchFamily="18" charset="0"/>
              </a:rPr>
              <a:t>1707-1754</a:t>
            </a:r>
            <a:endParaRPr lang="en-US" sz="1200" b="1" dirty="0">
              <a:solidFill>
                <a:srgbClr val="993300"/>
              </a:solidFill>
              <a:latin typeface="Book Antiqu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85800" y="228600"/>
            <a:ext cx="7772400" cy="1143000"/>
          </a:xfrm>
        </p:spPr>
        <p:txBody>
          <a:bodyPr>
            <a:normAutofit fontScale="90000"/>
          </a:bodyPr>
          <a:lstStyle/>
          <a:p>
            <a:r>
              <a:rPr lang="en-US"/>
              <a:t>Jane Austen and </a:t>
            </a:r>
            <a:br>
              <a:rPr lang="en-US"/>
            </a:br>
            <a:r>
              <a:rPr lang="en-US"/>
              <a:t>the Novel of Manners</a:t>
            </a:r>
          </a:p>
        </p:txBody>
      </p:sp>
      <p:sp>
        <p:nvSpPr>
          <p:cNvPr id="54275" name="Rectangle 3"/>
          <p:cNvSpPr>
            <a:spLocks noGrp="1" noChangeArrowheads="1"/>
          </p:cNvSpPr>
          <p:nvPr>
            <p:ph type="body" idx="1"/>
          </p:nvPr>
        </p:nvSpPr>
        <p:spPr>
          <a:xfrm>
            <a:off x="228600" y="1600200"/>
            <a:ext cx="4953000" cy="4114800"/>
          </a:xfrm>
        </p:spPr>
        <p:txBody>
          <a:bodyPr>
            <a:normAutofit/>
          </a:bodyPr>
          <a:lstStyle/>
          <a:p>
            <a:pPr>
              <a:lnSpc>
                <a:spcPct val="90000"/>
              </a:lnSpc>
            </a:pPr>
            <a:r>
              <a:rPr lang="en-US" sz="2400" dirty="0"/>
              <a:t>Novels dominated by the customs, manners, conventional behavior and habits of a particular social class</a:t>
            </a:r>
          </a:p>
          <a:p>
            <a:pPr>
              <a:lnSpc>
                <a:spcPct val="90000"/>
              </a:lnSpc>
            </a:pPr>
            <a:r>
              <a:rPr lang="en-US" sz="2400" dirty="0"/>
              <a:t>Often concerned with courtship and marriage</a:t>
            </a:r>
          </a:p>
          <a:p>
            <a:pPr>
              <a:lnSpc>
                <a:spcPct val="90000"/>
              </a:lnSpc>
            </a:pPr>
            <a:r>
              <a:rPr lang="en-US" sz="2400" dirty="0"/>
              <a:t>Realistic and sometimes satiric</a:t>
            </a:r>
          </a:p>
          <a:p>
            <a:pPr>
              <a:lnSpc>
                <a:spcPct val="90000"/>
              </a:lnSpc>
            </a:pPr>
            <a:r>
              <a:rPr lang="en-US" sz="2400" dirty="0"/>
              <a:t>Focus on domestic society rather than the larger </a:t>
            </a:r>
            <a:r>
              <a:rPr lang="en-US" sz="2400" dirty="0" smtClean="0"/>
              <a:t>world</a:t>
            </a:r>
            <a:endParaRPr 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strips(downRight)">
                                      <p:cBhvr>
                                        <p:cTn id="7" dur="500"/>
                                        <p:tgtEl>
                                          <p:spTgt spid="54275">
                                            <p:txEl>
                                              <p:pRg st="0" end="0"/>
                                            </p:txEl>
                                          </p:spTgt>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54275">
                                            <p:txEl>
                                              <p:pRg st="1" end="1"/>
                                            </p:txEl>
                                          </p:spTgt>
                                        </p:tgtEl>
                                        <p:attrNameLst>
                                          <p:attrName>style.visibility</p:attrName>
                                        </p:attrNameLst>
                                      </p:cBhvr>
                                      <p:to>
                                        <p:strVal val="visible"/>
                                      </p:to>
                                    </p:set>
                                    <p:animEffect transition="in" filter="strips(downRight)">
                                      <p:cBhvr>
                                        <p:cTn id="11" dur="500"/>
                                        <p:tgtEl>
                                          <p:spTgt spid="54275">
                                            <p:txEl>
                                              <p:pRg st="1" end="1"/>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54275">
                                            <p:txEl>
                                              <p:pRg st="2" end="2"/>
                                            </p:txEl>
                                          </p:spTgt>
                                        </p:tgtEl>
                                        <p:attrNameLst>
                                          <p:attrName>style.visibility</p:attrName>
                                        </p:attrNameLst>
                                      </p:cBhvr>
                                      <p:to>
                                        <p:strVal val="visible"/>
                                      </p:to>
                                    </p:set>
                                    <p:animEffect transition="in" filter="strips(downRight)">
                                      <p:cBhvr>
                                        <p:cTn id="15" dur="500"/>
                                        <p:tgtEl>
                                          <p:spTgt spid="54275">
                                            <p:txEl>
                                              <p:pRg st="2" end="2"/>
                                            </p:txEl>
                                          </p:spTgt>
                                        </p:tgtEl>
                                      </p:cBhvr>
                                    </p:animEffect>
                                  </p:childTnLst>
                                </p:cTn>
                              </p:par>
                            </p:childTnLst>
                          </p:cTn>
                        </p:par>
                        <p:par>
                          <p:cTn id="16" fill="hold">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54275">
                                            <p:txEl>
                                              <p:pRg st="3" end="3"/>
                                            </p:txEl>
                                          </p:spTgt>
                                        </p:tgtEl>
                                        <p:attrNameLst>
                                          <p:attrName>style.visibility</p:attrName>
                                        </p:attrNameLst>
                                      </p:cBhvr>
                                      <p:to>
                                        <p:strVal val="visible"/>
                                      </p:to>
                                    </p:set>
                                    <p:animEffect transition="in" filter="strips(downRight)">
                                      <p:cBhvr>
                                        <p:cTn id="19" dur="500"/>
                                        <p:tgtEl>
                                          <p:spTgt spid="542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autoUpdateAnimBg="0" advAuto="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457200"/>
            <a:ext cx="8839200" cy="1143000"/>
          </a:xfrm>
        </p:spPr>
        <p:txBody>
          <a:bodyPr/>
          <a:lstStyle/>
          <a:p>
            <a:r>
              <a:rPr lang="en-US"/>
              <a:t>Gothic Novels</a:t>
            </a:r>
          </a:p>
        </p:txBody>
      </p:sp>
      <p:sp>
        <p:nvSpPr>
          <p:cNvPr id="55299" name="Rectangle 3"/>
          <p:cNvSpPr>
            <a:spLocks noGrp="1" noChangeArrowheads="1"/>
          </p:cNvSpPr>
          <p:nvPr>
            <p:ph type="body" idx="1"/>
          </p:nvPr>
        </p:nvSpPr>
        <p:spPr>
          <a:xfrm>
            <a:off x="304800" y="1752600"/>
            <a:ext cx="8534400" cy="2819400"/>
          </a:xfrm>
        </p:spPr>
        <p:txBody>
          <a:bodyPr>
            <a:normAutofit/>
          </a:bodyPr>
          <a:lstStyle/>
          <a:p>
            <a:pPr>
              <a:lnSpc>
                <a:spcPct val="90000"/>
              </a:lnSpc>
            </a:pPr>
            <a:r>
              <a:rPr lang="en-US" sz="2400" dirty="0"/>
              <a:t>Novels characterized by magic, mystery and horror</a:t>
            </a:r>
          </a:p>
          <a:p>
            <a:pPr>
              <a:lnSpc>
                <a:spcPct val="90000"/>
              </a:lnSpc>
            </a:pPr>
            <a:r>
              <a:rPr lang="en-US" sz="2400" dirty="0"/>
              <a:t>Exotic settings – medieval, Oriental, etc.</a:t>
            </a:r>
          </a:p>
          <a:p>
            <a:pPr>
              <a:lnSpc>
                <a:spcPct val="90000"/>
              </a:lnSpc>
            </a:pPr>
            <a:r>
              <a:rPr lang="en-US" sz="2400" dirty="0"/>
              <a:t>Originated with Horace Walpole’s </a:t>
            </a:r>
            <a:r>
              <a:rPr lang="en-US" sz="2400" i="1" dirty="0"/>
              <a:t>Castle of Otranto </a:t>
            </a:r>
            <a:r>
              <a:rPr lang="en-US" sz="2400" dirty="0"/>
              <a:t>(1764)</a:t>
            </a:r>
          </a:p>
          <a:p>
            <a:pPr>
              <a:lnSpc>
                <a:spcPct val="90000"/>
              </a:lnSpc>
              <a:buNone/>
            </a:pPr>
            <a:r>
              <a:rPr lang="en-US" sz="2400" dirty="0" smtClean="0"/>
              <a:t>             </a:t>
            </a:r>
            <a:endParaRPr 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55299"/>
                                        </p:tgtEl>
                                        <p:attrNameLst>
                                          <p:attrName>style.visibility</p:attrName>
                                        </p:attrNameLst>
                                      </p:cBhvr>
                                      <p:to>
                                        <p:strVal val="visible"/>
                                      </p:to>
                                    </p:set>
                                    <p:animEffect transition="in" filter="strips(downRight)">
                                      <p:cBhvr>
                                        <p:cTn id="7" dur="500"/>
                                        <p:tgtEl>
                                          <p:spTgt spid="55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85800" y="304800"/>
            <a:ext cx="7772400" cy="1143000"/>
          </a:xfrm>
        </p:spPr>
        <p:txBody>
          <a:bodyPr>
            <a:normAutofit/>
          </a:bodyPr>
          <a:lstStyle/>
          <a:p>
            <a:r>
              <a:rPr lang="en-US" sz="2800" b="1" dirty="0"/>
              <a:t>Novels of Sentiment</a:t>
            </a:r>
          </a:p>
        </p:txBody>
      </p:sp>
      <p:sp>
        <p:nvSpPr>
          <p:cNvPr id="57347" name="Rectangle 3"/>
          <p:cNvSpPr>
            <a:spLocks noGrp="1" noChangeArrowheads="1"/>
          </p:cNvSpPr>
          <p:nvPr>
            <p:ph type="body" idx="1"/>
          </p:nvPr>
        </p:nvSpPr>
        <p:spPr>
          <a:xfrm>
            <a:off x="304800" y="1447800"/>
            <a:ext cx="8458200" cy="1600200"/>
          </a:xfrm>
        </p:spPr>
        <p:txBody>
          <a:bodyPr>
            <a:normAutofit fontScale="70000" lnSpcReduction="20000"/>
          </a:bodyPr>
          <a:lstStyle/>
          <a:p>
            <a:pPr>
              <a:lnSpc>
                <a:spcPct val="90000"/>
              </a:lnSpc>
            </a:pPr>
            <a:r>
              <a:rPr lang="en-US" sz="2600" dirty="0"/>
              <a:t>Novels in which the characters, and thus the readers, have a heightened emotional response to events</a:t>
            </a:r>
          </a:p>
          <a:p>
            <a:pPr>
              <a:lnSpc>
                <a:spcPct val="90000"/>
              </a:lnSpc>
            </a:pPr>
            <a:r>
              <a:rPr lang="en-US" sz="2600" dirty="0"/>
              <a:t>Connected to emerging Romantic movement</a:t>
            </a:r>
          </a:p>
          <a:p>
            <a:pPr>
              <a:lnSpc>
                <a:spcPct val="90000"/>
              </a:lnSpc>
            </a:pPr>
            <a:r>
              <a:rPr lang="en-US" sz="2600" dirty="0"/>
              <a:t>Laurence Sterne (1713-1768): </a:t>
            </a:r>
            <a:br>
              <a:rPr lang="en-US" sz="2600" dirty="0"/>
            </a:br>
            <a:r>
              <a:rPr lang="en-US" sz="2600" i="1" dirty="0" err="1"/>
              <a:t>Tristam</a:t>
            </a:r>
            <a:r>
              <a:rPr lang="en-US" sz="2600" i="1" dirty="0"/>
              <a:t> </a:t>
            </a:r>
            <a:r>
              <a:rPr lang="en-US" sz="2600" i="1" dirty="0" err="1"/>
              <a:t>Shandy</a:t>
            </a:r>
            <a:r>
              <a:rPr lang="en-US" sz="2600" i="1" dirty="0"/>
              <a:t> </a:t>
            </a:r>
            <a:r>
              <a:rPr lang="en-US" sz="2600" dirty="0"/>
              <a:t>(1760-67)</a:t>
            </a:r>
          </a:p>
          <a:p>
            <a:pPr>
              <a:lnSpc>
                <a:spcPct val="90000"/>
              </a:lnSpc>
            </a:pPr>
            <a:r>
              <a:rPr lang="en-US" sz="2600" dirty="0" smtClean="0"/>
              <a:t>The </a:t>
            </a:r>
            <a:r>
              <a:rPr lang="en-US" sz="2600" dirty="0" err="1"/>
              <a:t>Brontës</a:t>
            </a:r>
            <a:r>
              <a:rPr lang="en-US" sz="2600" dirty="0"/>
              <a:t>:  Anne </a:t>
            </a:r>
            <a:r>
              <a:rPr lang="en-US" sz="2600" dirty="0" err="1"/>
              <a:t>Brontë</a:t>
            </a:r>
            <a:r>
              <a:rPr lang="en-US" sz="2600" dirty="0"/>
              <a:t> </a:t>
            </a:r>
            <a:r>
              <a:rPr lang="en-US" sz="2600" i="1" dirty="0"/>
              <a:t>Agnes Grey </a:t>
            </a:r>
            <a:r>
              <a:rPr lang="en-US" sz="2600" dirty="0"/>
              <a:t>(1847) Emily </a:t>
            </a:r>
            <a:r>
              <a:rPr lang="en-US" sz="2600" dirty="0" err="1"/>
              <a:t>Brontë</a:t>
            </a:r>
            <a:r>
              <a:rPr lang="en-US" sz="2600" dirty="0"/>
              <a:t>, </a:t>
            </a:r>
            <a:r>
              <a:rPr lang="en-US" sz="2600" i="1" dirty="0"/>
              <a:t>Wuthering Heights </a:t>
            </a:r>
            <a:r>
              <a:rPr lang="en-US" sz="2600" dirty="0"/>
              <a:t>(1847), Charlotte </a:t>
            </a:r>
            <a:r>
              <a:rPr lang="en-US" sz="2600" dirty="0" err="1"/>
              <a:t>Brontë</a:t>
            </a:r>
            <a:r>
              <a:rPr lang="en-US" sz="2600" dirty="0"/>
              <a:t>, </a:t>
            </a:r>
            <a:r>
              <a:rPr lang="en-US" sz="2600" i="1" dirty="0"/>
              <a:t>Jane Eyre </a:t>
            </a:r>
            <a:r>
              <a:rPr lang="en-US" sz="2600" dirty="0"/>
              <a:t>(1847)</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57347"/>
                                        </p:tgtEl>
                                        <p:attrNameLst>
                                          <p:attrName>style.visibility</p:attrName>
                                        </p:attrNameLst>
                                      </p:cBhvr>
                                      <p:to>
                                        <p:strVal val="visible"/>
                                      </p:to>
                                    </p:set>
                                    <p:animEffect transition="in" filter="strips(downRight)">
                                      <p:cBhvr>
                                        <p:cTn id="7" dur="500"/>
                                        <p:tgtEl>
                                          <p:spTgt spid="57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304800" y="228600"/>
            <a:ext cx="8534400" cy="1143000"/>
          </a:xfrm>
        </p:spPr>
        <p:txBody>
          <a:bodyPr>
            <a:normAutofit fontScale="90000"/>
          </a:bodyPr>
          <a:lstStyle/>
          <a:p>
            <a:r>
              <a:rPr lang="en-US"/>
              <a:t>The Brontës</a:t>
            </a:r>
            <a:br>
              <a:rPr lang="en-US"/>
            </a:br>
            <a:r>
              <a:rPr lang="en-US" sz="2800"/>
              <a:t>Charlotte (1816-55), Emily (1818-48), Anne (1820-49</a:t>
            </a:r>
            <a:r>
              <a:rPr lang="en-US" sz="3200"/>
              <a:t>)</a:t>
            </a:r>
          </a:p>
        </p:txBody>
      </p:sp>
      <p:sp>
        <p:nvSpPr>
          <p:cNvPr id="58371" name="Rectangle 3"/>
          <p:cNvSpPr>
            <a:spLocks noGrp="1" noChangeArrowheads="1"/>
          </p:cNvSpPr>
          <p:nvPr>
            <p:ph type="body" idx="1"/>
          </p:nvPr>
        </p:nvSpPr>
        <p:spPr>
          <a:xfrm>
            <a:off x="228600" y="4191000"/>
            <a:ext cx="4419600" cy="1905000"/>
          </a:xfrm>
        </p:spPr>
        <p:txBody>
          <a:bodyPr>
            <a:normAutofit fontScale="85000" lnSpcReduction="10000"/>
          </a:bodyPr>
          <a:lstStyle/>
          <a:p>
            <a:pPr>
              <a:lnSpc>
                <a:spcPct val="90000"/>
              </a:lnSpc>
            </a:pPr>
            <a:r>
              <a:rPr lang="en-US" sz="2400" i="1" dirty="0"/>
              <a:t>Wuthering Heights </a:t>
            </a:r>
            <a:r>
              <a:rPr lang="en-US" sz="2400" dirty="0"/>
              <a:t>and</a:t>
            </a:r>
            <a:r>
              <a:rPr lang="en-US" sz="2400" i="1" dirty="0"/>
              <a:t> Jane Eyre </a:t>
            </a:r>
            <a:r>
              <a:rPr lang="en-US" sz="2400" dirty="0"/>
              <a:t>transcend sentiment into myth-making</a:t>
            </a:r>
          </a:p>
          <a:p>
            <a:pPr>
              <a:lnSpc>
                <a:spcPct val="90000"/>
              </a:lnSpc>
            </a:pPr>
            <a:r>
              <a:rPr lang="en-US" sz="2400" i="1" dirty="0"/>
              <a:t>Wuthering Heights </a:t>
            </a:r>
            <a:r>
              <a:rPr lang="en-US" sz="2400" dirty="0"/>
              <a:t>plumbs the psychic unconscious in a search for wholeness, while </a:t>
            </a:r>
            <a:r>
              <a:rPr lang="en-US" sz="2400" i="1" dirty="0"/>
              <a:t>Jane Eyre </a:t>
            </a:r>
            <a:r>
              <a:rPr lang="en-US" sz="2400" dirty="0"/>
              <a:t>narrates the female quest for </a:t>
            </a:r>
            <a:r>
              <a:rPr lang="en-US" sz="2400" dirty="0" smtClean="0"/>
              <a:t>individuation</a:t>
            </a:r>
            <a:endParaRPr lang="en-US" sz="2400" dirty="0"/>
          </a:p>
        </p:txBody>
      </p:sp>
      <p:pic>
        <p:nvPicPr>
          <p:cNvPr id="58372" name="Picture 4" descr="brontes"/>
          <p:cNvPicPr>
            <a:picLocks noChangeAspect="1" noChangeArrowheads="1"/>
          </p:cNvPicPr>
          <p:nvPr/>
        </p:nvPicPr>
        <p:blipFill>
          <a:blip r:embed="rId2" cstate="print"/>
          <a:srcRect/>
          <a:stretch>
            <a:fillRect/>
          </a:stretch>
        </p:blipFill>
        <p:spPr bwMode="auto">
          <a:xfrm>
            <a:off x="685800" y="1447800"/>
            <a:ext cx="1979612" cy="1905000"/>
          </a:xfrm>
          <a:prstGeom prst="rect">
            <a:avLst/>
          </a:prstGeom>
          <a:noFill/>
        </p:spPr>
      </p:pic>
      <p:sp>
        <p:nvSpPr>
          <p:cNvPr id="58373" name="Text Box 5"/>
          <p:cNvSpPr txBox="1">
            <a:spLocks noChangeArrowheads="1"/>
          </p:cNvSpPr>
          <p:nvPr/>
        </p:nvSpPr>
        <p:spPr bwMode="auto">
          <a:xfrm>
            <a:off x="2971800" y="1524000"/>
            <a:ext cx="6172200" cy="646331"/>
          </a:xfrm>
          <a:prstGeom prst="rect">
            <a:avLst/>
          </a:prstGeom>
          <a:noFill/>
          <a:ln w="9525">
            <a:noFill/>
            <a:miter lim="800000"/>
            <a:headEnd/>
            <a:tailEnd/>
          </a:ln>
          <a:effectLst/>
        </p:spPr>
        <p:txBody>
          <a:bodyPr wrap="square">
            <a:spAutoFit/>
          </a:bodyPr>
          <a:lstStyle/>
          <a:p>
            <a:r>
              <a:rPr lang="en-US" sz="1800" dirty="0">
                <a:solidFill>
                  <a:srgbClr val="993300"/>
                </a:solidFill>
              </a:rPr>
              <a:t>portrait by </a:t>
            </a:r>
            <a:r>
              <a:rPr lang="en-US" sz="1800" dirty="0" err="1">
                <a:solidFill>
                  <a:srgbClr val="993300"/>
                </a:solidFill>
              </a:rPr>
              <a:t>Branwell</a:t>
            </a:r>
            <a:r>
              <a:rPr lang="en-US" sz="1800" dirty="0">
                <a:solidFill>
                  <a:srgbClr val="993300"/>
                </a:solidFill>
              </a:rPr>
              <a:t> </a:t>
            </a:r>
            <a:r>
              <a:rPr lang="en-US" sz="1800" dirty="0" err="1">
                <a:solidFill>
                  <a:srgbClr val="993300"/>
                </a:solidFill>
              </a:rPr>
              <a:t>Brontë</a:t>
            </a:r>
            <a:r>
              <a:rPr lang="en-US" sz="1800" dirty="0">
                <a:solidFill>
                  <a:srgbClr val="993300"/>
                </a:solidFill>
              </a:rPr>
              <a:t> of his sisters, </a:t>
            </a:r>
            <a:br>
              <a:rPr lang="en-US" sz="1800" dirty="0">
                <a:solidFill>
                  <a:srgbClr val="993300"/>
                </a:solidFill>
              </a:rPr>
            </a:br>
            <a:r>
              <a:rPr lang="en-US" sz="1800" dirty="0">
                <a:solidFill>
                  <a:srgbClr val="993300"/>
                </a:solidFill>
              </a:rPr>
              <a:t>Anne, Emily, and Charlotte (c. 1834)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8372"/>
                                        </p:tgtEl>
                                        <p:attrNameLst>
                                          <p:attrName>style.visibility</p:attrName>
                                        </p:attrNameLst>
                                      </p:cBhvr>
                                      <p:to>
                                        <p:strVal val="visible"/>
                                      </p:to>
                                    </p:set>
                                    <p:animEffect transition="in" filter="barn(outVertical)">
                                      <p:cBhvr>
                                        <p:cTn id="7" dur="500"/>
                                        <p:tgtEl>
                                          <p:spTgt spid="58372"/>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58371">
                                            <p:txEl>
                                              <p:pRg st="0" end="0"/>
                                            </p:txEl>
                                          </p:spTgt>
                                        </p:tgtEl>
                                        <p:attrNameLst>
                                          <p:attrName>style.visibility</p:attrName>
                                        </p:attrNameLst>
                                      </p:cBhvr>
                                      <p:to>
                                        <p:strVal val="visible"/>
                                      </p:to>
                                    </p:set>
                                    <p:animEffect transition="in" filter="strips(downRight)">
                                      <p:cBhvr>
                                        <p:cTn id="11" dur="500"/>
                                        <p:tgtEl>
                                          <p:spTgt spid="58371">
                                            <p:txEl>
                                              <p:pRg st="0" end="0"/>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58371">
                                            <p:txEl>
                                              <p:pRg st="1" end="1"/>
                                            </p:txEl>
                                          </p:spTgt>
                                        </p:tgtEl>
                                        <p:attrNameLst>
                                          <p:attrName>style.visibility</p:attrName>
                                        </p:attrNameLst>
                                      </p:cBhvr>
                                      <p:to>
                                        <p:strVal val="visible"/>
                                      </p:to>
                                    </p:set>
                                    <p:animEffect transition="in" filter="strips(downRight)">
                                      <p:cBhvr>
                                        <p:cTn id="15" dur="500"/>
                                        <p:tgtEl>
                                          <p:spTgt spid="583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autoUpdateAnimBg="0" advAuto="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228600"/>
            <a:ext cx="4038600" cy="1143000"/>
          </a:xfrm>
        </p:spPr>
        <p:txBody>
          <a:bodyPr/>
          <a:lstStyle/>
          <a:p>
            <a:r>
              <a:rPr lang="en-US"/>
              <a:t>Historical Novels</a:t>
            </a:r>
          </a:p>
        </p:txBody>
      </p:sp>
      <p:sp>
        <p:nvSpPr>
          <p:cNvPr id="59395" name="Rectangle 3"/>
          <p:cNvSpPr>
            <a:spLocks noGrp="1" noChangeArrowheads="1"/>
          </p:cNvSpPr>
          <p:nvPr>
            <p:ph type="body" idx="1"/>
          </p:nvPr>
        </p:nvSpPr>
        <p:spPr>
          <a:xfrm>
            <a:off x="0" y="1524000"/>
            <a:ext cx="8534400" cy="1600200"/>
          </a:xfrm>
        </p:spPr>
        <p:txBody>
          <a:bodyPr>
            <a:normAutofit fontScale="92500" lnSpcReduction="10000"/>
          </a:bodyPr>
          <a:lstStyle/>
          <a:p>
            <a:pPr>
              <a:lnSpc>
                <a:spcPct val="90000"/>
              </a:lnSpc>
            </a:pPr>
            <a:r>
              <a:rPr lang="en-US" sz="2400" dirty="0"/>
              <a:t>Novels that reconstruct a past age, often when two cultures are in conflict</a:t>
            </a:r>
          </a:p>
          <a:p>
            <a:pPr>
              <a:lnSpc>
                <a:spcPct val="90000"/>
              </a:lnSpc>
            </a:pPr>
            <a:r>
              <a:rPr lang="en-US" sz="2400" dirty="0"/>
              <a:t>Fictional characters interact </a:t>
            </a:r>
            <a:r>
              <a:rPr lang="en-US" sz="2400" dirty="0" smtClean="0"/>
              <a:t>with historical </a:t>
            </a:r>
            <a:r>
              <a:rPr lang="en-US" sz="2400" dirty="0"/>
              <a:t>figures in actual events</a:t>
            </a:r>
          </a:p>
          <a:p>
            <a:pPr>
              <a:lnSpc>
                <a:spcPct val="90000"/>
              </a:lnSpc>
            </a:pPr>
            <a:r>
              <a:rPr lang="en-US" sz="2400" dirty="0"/>
              <a:t>Sir Walter Scott (1771-1832) is considered the father of the historical </a:t>
            </a:r>
            <a:r>
              <a:rPr lang="en-US" sz="2400" dirty="0" smtClean="0"/>
              <a:t>novel.</a:t>
            </a:r>
            <a:endParaRPr 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59395"/>
                                        </p:tgtEl>
                                        <p:attrNameLst>
                                          <p:attrName>style.visibility</p:attrName>
                                        </p:attrNameLst>
                                      </p:cBhvr>
                                      <p:to>
                                        <p:strVal val="visible"/>
                                      </p:to>
                                    </p:set>
                                    <p:animEffect transition="in" filter="strips(downRight)">
                                      <p:cBhvr>
                                        <p:cTn id="7" dur="500"/>
                                        <p:tgtEl>
                                          <p:spTgt spid="59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5562600" y="381000"/>
            <a:ext cx="3276600" cy="838200"/>
          </a:xfrm>
        </p:spPr>
        <p:txBody>
          <a:bodyPr>
            <a:normAutofit fontScale="90000"/>
          </a:bodyPr>
          <a:lstStyle/>
          <a:p>
            <a:r>
              <a:rPr lang="en-US" sz="3600" dirty="0"/>
              <a:t>Charles Dickens</a:t>
            </a:r>
            <a:br>
              <a:rPr lang="en-US" sz="3600" dirty="0"/>
            </a:br>
            <a:r>
              <a:rPr lang="en-US" sz="3600" dirty="0"/>
              <a:t>1812-1870</a:t>
            </a:r>
          </a:p>
        </p:txBody>
      </p:sp>
      <p:sp>
        <p:nvSpPr>
          <p:cNvPr id="62467" name="Rectangle 3"/>
          <p:cNvSpPr>
            <a:spLocks noGrp="1" noChangeArrowheads="1"/>
          </p:cNvSpPr>
          <p:nvPr>
            <p:ph type="body" idx="1"/>
          </p:nvPr>
        </p:nvSpPr>
        <p:spPr>
          <a:xfrm>
            <a:off x="304800" y="228600"/>
            <a:ext cx="5334000" cy="6248400"/>
          </a:xfrm>
        </p:spPr>
        <p:txBody>
          <a:bodyPr/>
          <a:lstStyle/>
          <a:p>
            <a:pPr>
              <a:lnSpc>
                <a:spcPct val="90000"/>
              </a:lnSpc>
            </a:pPr>
            <a:r>
              <a:rPr lang="en-US" sz="2000" dirty="0"/>
              <a:t>By including varieties of poor people in all his novels, Dickens brought the problems of poverty to the attention of his readers:</a:t>
            </a:r>
          </a:p>
          <a:p>
            <a:pPr>
              <a:lnSpc>
                <a:spcPct val="90000"/>
              </a:lnSpc>
              <a:buFont typeface="Wingdings" pitchFamily="2" charset="2"/>
              <a:buNone/>
            </a:pPr>
            <a:endParaRPr lang="en-US" sz="2000" dirty="0"/>
          </a:p>
        </p:txBody>
      </p:sp>
      <p:pic>
        <p:nvPicPr>
          <p:cNvPr id="62469" name="Picture 5" descr="dickens"/>
          <p:cNvPicPr>
            <a:picLocks noChangeAspect="1" noChangeArrowheads="1"/>
          </p:cNvPicPr>
          <p:nvPr/>
        </p:nvPicPr>
        <p:blipFill>
          <a:blip r:embed="rId3" cstate="print"/>
          <a:srcRect/>
          <a:stretch>
            <a:fillRect/>
          </a:stretch>
        </p:blipFill>
        <p:spPr bwMode="auto">
          <a:xfrm>
            <a:off x="685800" y="2286000"/>
            <a:ext cx="2520950" cy="29718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62469"/>
                                        </p:tgtEl>
                                        <p:attrNameLst>
                                          <p:attrName>style.visibility</p:attrName>
                                        </p:attrNameLst>
                                      </p:cBhvr>
                                      <p:to>
                                        <p:strVal val="visible"/>
                                      </p:to>
                                    </p:set>
                                    <p:anim calcmode="lin" valueType="num">
                                      <p:cBhvr>
                                        <p:cTn id="7" dur="500" fill="hold"/>
                                        <p:tgtEl>
                                          <p:spTgt spid="62469"/>
                                        </p:tgtEl>
                                        <p:attrNameLst>
                                          <p:attrName>ppt_w</p:attrName>
                                        </p:attrNameLst>
                                      </p:cBhvr>
                                      <p:tavLst>
                                        <p:tav tm="0">
                                          <p:val>
                                            <p:fltVal val="0"/>
                                          </p:val>
                                        </p:tav>
                                        <p:tav tm="100000">
                                          <p:val>
                                            <p:strVal val="#ppt_w"/>
                                          </p:val>
                                        </p:tav>
                                      </p:tavLst>
                                    </p:anim>
                                    <p:anim calcmode="lin" valueType="num">
                                      <p:cBhvr>
                                        <p:cTn id="8" dur="500" fill="hold"/>
                                        <p:tgtEl>
                                          <p:spTgt spid="6246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62467">
                                            <p:txEl>
                                              <p:pRg st="0" end="0"/>
                                            </p:txEl>
                                          </p:spTgt>
                                        </p:tgtEl>
                                        <p:attrNameLst>
                                          <p:attrName>style.visibility</p:attrName>
                                        </p:attrNameLst>
                                      </p:cBhvr>
                                      <p:to>
                                        <p:strVal val="visible"/>
                                      </p:to>
                                    </p:set>
                                    <p:animEffect transition="in" filter="strips(downRight)">
                                      <p:cBhvr>
                                        <p:cTn id="12" dur="500"/>
                                        <p:tgtEl>
                                          <p:spTgt spid="624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autoUpdateAnimBg="0" advAuto="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1100" b="1" dirty="0" smtClean="0">
                <a:latin typeface="Arial" pitchFamily="34" charset="0"/>
                <a:cs typeface="Arial" pitchFamily="34" charset="0"/>
              </a:rPr>
              <a:t>References of Materials Used</a:t>
            </a:r>
            <a:endParaRPr lang="en-US" sz="1100" b="1"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100" dirty="0" smtClean="0">
                <a:solidFill>
                  <a:srgbClr val="0070C0"/>
                </a:solidFill>
                <a:latin typeface="Arial" pitchFamily="34" charset="0"/>
                <a:cs typeface="Arial" pitchFamily="34" charset="0"/>
              </a:rPr>
              <a:t>Kettle Arnold (1967) An Introduction to the English Novel 1 . Hutchinson Ltd: Great </a:t>
            </a:r>
            <a:r>
              <a:rPr lang="en-US" sz="1100" dirty="0" err="1" smtClean="0">
                <a:solidFill>
                  <a:srgbClr val="0070C0"/>
                </a:solidFill>
                <a:latin typeface="Arial" pitchFamily="34" charset="0"/>
                <a:cs typeface="Arial" pitchFamily="34" charset="0"/>
              </a:rPr>
              <a:t>Britian</a:t>
            </a:r>
            <a:endParaRPr lang="en-US" sz="1100" dirty="0" smtClean="0">
              <a:solidFill>
                <a:srgbClr val="0070C0"/>
              </a:solidFill>
              <a:latin typeface="Arial" pitchFamily="34" charset="0"/>
              <a:cs typeface="Arial" pitchFamily="34" charset="0"/>
            </a:endParaRPr>
          </a:p>
          <a:p>
            <a:endParaRPr lang="en-US" sz="1100" dirty="0" smtClean="0">
              <a:solidFill>
                <a:srgbClr val="0070C0"/>
              </a:solidFill>
              <a:latin typeface="Arial" pitchFamily="34" charset="0"/>
              <a:cs typeface="Arial" pitchFamily="34" charset="0"/>
              <a:hlinkClick r:id="rId2"/>
            </a:endParaRPr>
          </a:p>
          <a:p>
            <a:r>
              <a:rPr lang="en-US" sz="1100" dirty="0" smtClean="0">
                <a:solidFill>
                  <a:srgbClr val="0070C0"/>
                </a:solidFill>
                <a:latin typeface="Arial" pitchFamily="34" charset="0"/>
                <a:cs typeface="Arial" pitchFamily="34" charset="0"/>
                <a:hlinkClick r:id="rId2"/>
              </a:rPr>
              <a:t>http://</a:t>
            </a:r>
            <a:r>
              <a:rPr lang="en-US" sz="1100" smtClean="0">
                <a:solidFill>
                  <a:srgbClr val="0070C0"/>
                </a:solidFill>
                <a:latin typeface="Arial" pitchFamily="34" charset="0"/>
                <a:cs typeface="Arial" pitchFamily="34" charset="0"/>
                <a:hlinkClick r:id="rId2"/>
              </a:rPr>
              <a:t>www.powershow.com/view/15db1- ZjU0M/A_BRIEF_HISTORY_OF_THE_NOVEL_</a:t>
            </a:r>
            <a:endParaRPr lang="en-US" sz="1100" dirty="0" smtClean="0">
              <a:solidFill>
                <a:srgbClr val="0070C0"/>
              </a:solidFill>
              <a:latin typeface="Arial" pitchFamily="34" charset="0"/>
              <a:cs typeface="Arial" pitchFamily="34" charset="0"/>
            </a:endParaRPr>
          </a:p>
          <a:p>
            <a:pPr fontAlgn="ctr"/>
            <a:endParaRPr lang="en-US" sz="1100" dirty="0" smtClean="0">
              <a:solidFill>
                <a:srgbClr val="0070C0"/>
              </a:solidFill>
              <a:latin typeface="Arial" pitchFamily="34" charset="0"/>
              <a:cs typeface="Arial" pitchFamily="34" charset="0"/>
            </a:endParaRPr>
          </a:p>
          <a:p>
            <a:pPr fontAlgn="ctr"/>
            <a:r>
              <a:rPr lang="en-US" sz="1100" dirty="0" smtClean="0">
                <a:solidFill>
                  <a:srgbClr val="0070C0"/>
                </a:solidFill>
                <a:latin typeface="Arial" pitchFamily="34" charset="0"/>
                <a:cs typeface="Arial" pitchFamily="34" charset="0"/>
              </a:rPr>
              <a:t>inghamisd.glk12.org/pluginfile.php/8229/.../</a:t>
            </a:r>
            <a:r>
              <a:rPr lang="en-US" sz="1100" b="1" dirty="0" smtClean="0">
                <a:solidFill>
                  <a:srgbClr val="0070C0"/>
                </a:solidFill>
                <a:latin typeface="Arial" pitchFamily="34" charset="0"/>
                <a:cs typeface="Arial" pitchFamily="34" charset="0"/>
              </a:rPr>
              <a:t>Elements</a:t>
            </a:r>
            <a:r>
              <a:rPr lang="en-US" sz="1100" dirty="0" smtClean="0">
                <a:solidFill>
                  <a:srgbClr val="0070C0"/>
                </a:solidFill>
                <a:latin typeface="Arial" pitchFamily="34" charset="0"/>
                <a:cs typeface="Arial" pitchFamily="34" charset="0"/>
              </a:rPr>
              <a:t>OfA</a:t>
            </a:r>
            <a:r>
              <a:rPr lang="en-US" sz="1100" b="1" dirty="0" smtClean="0">
                <a:solidFill>
                  <a:srgbClr val="0070C0"/>
                </a:solidFill>
                <a:latin typeface="Arial" pitchFamily="34" charset="0"/>
                <a:cs typeface="Arial" pitchFamily="34" charset="0"/>
              </a:rPr>
              <a:t>NovelPPT</a:t>
            </a:r>
            <a:r>
              <a:rPr lang="en-US" sz="1100" dirty="0" smtClean="0">
                <a:solidFill>
                  <a:srgbClr val="0070C0"/>
                </a:solidFill>
                <a:latin typeface="Arial" pitchFamily="34" charset="0"/>
                <a:cs typeface="Arial" pitchFamily="34" charset="0"/>
              </a:rPr>
              <a:t>.</a:t>
            </a:r>
            <a:r>
              <a:rPr lang="en-US" sz="1100" b="1" dirty="0" smtClean="0">
                <a:solidFill>
                  <a:srgbClr val="0070C0"/>
                </a:solidFill>
                <a:latin typeface="Arial" pitchFamily="34" charset="0"/>
                <a:cs typeface="Arial" pitchFamily="34" charset="0"/>
              </a:rPr>
              <a:t>ppt</a:t>
            </a:r>
            <a:r>
              <a:rPr lang="en-US" sz="1100" dirty="0" smtClean="0">
                <a:solidFill>
                  <a:srgbClr val="0070C0"/>
                </a:solidFill>
                <a:latin typeface="Arial" pitchFamily="34" charset="0"/>
                <a:cs typeface="Arial" pitchFamily="34" charset="0"/>
              </a:rPr>
              <a:t>‎</a:t>
            </a:r>
          </a:p>
          <a:p>
            <a:endParaRPr lang="en-US" sz="1100" dirty="0" smtClean="0">
              <a:solidFill>
                <a:srgbClr val="0070C0"/>
              </a:solidFill>
              <a:latin typeface="Arial" pitchFamily="34" charset="0"/>
              <a:cs typeface="Arial" pitchFamily="34" charset="0"/>
            </a:endParaRPr>
          </a:p>
          <a:p>
            <a:endParaRPr lang="en-US" sz="1100" dirty="0">
              <a:solidFill>
                <a:srgbClr val="0070C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Review of Today’s Session</a:t>
            </a:r>
            <a:endParaRPr lang="en-US" sz="2800" b="1" dirty="0"/>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Introduction to the course</a:t>
            </a:r>
          </a:p>
          <a:p>
            <a:r>
              <a:rPr lang="en-US" sz="1800" dirty="0" smtClean="0">
                <a:latin typeface="Arial" pitchFamily="34" charset="0"/>
                <a:cs typeface="Arial" pitchFamily="34" charset="0"/>
              </a:rPr>
              <a:t>Aim and objectives of the course</a:t>
            </a:r>
          </a:p>
          <a:p>
            <a:r>
              <a:rPr lang="en-US" sz="1800" dirty="0" smtClean="0">
                <a:latin typeface="Arial" pitchFamily="34" charset="0"/>
                <a:cs typeface="Arial" pitchFamily="34" charset="0"/>
              </a:rPr>
              <a:t>Definitions of novel</a:t>
            </a:r>
          </a:p>
          <a:p>
            <a:r>
              <a:rPr lang="en-US" sz="1800" dirty="0" smtClean="0">
                <a:latin typeface="Arial" pitchFamily="34" charset="0"/>
                <a:cs typeface="Arial" pitchFamily="34" charset="0"/>
              </a:rPr>
              <a:t>Novel as a genre</a:t>
            </a:r>
          </a:p>
          <a:p>
            <a:r>
              <a:rPr lang="en-US" sz="1800" dirty="0" smtClean="0">
                <a:latin typeface="Arial" pitchFamily="34" charset="0"/>
                <a:cs typeface="Arial" pitchFamily="34" charset="0"/>
              </a:rPr>
              <a:t>Unique qualities or characteristics of noel as a genre</a:t>
            </a:r>
          </a:p>
          <a:p>
            <a:r>
              <a:rPr lang="en-US" sz="1800" dirty="0" smtClean="0">
                <a:latin typeface="Arial" pitchFamily="34" charset="0"/>
                <a:cs typeface="Arial" pitchFamily="34" charset="0"/>
              </a:rPr>
              <a:t>History and Origin of (English) Novel</a:t>
            </a:r>
          </a:p>
          <a:p>
            <a:r>
              <a:rPr lang="en-US" sz="1800" dirty="0" smtClean="0">
                <a:latin typeface="Arial" pitchFamily="34" charset="0"/>
                <a:cs typeface="Arial" pitchFamily="34" charset="0"/>
              </a:rPr>
              <a:t>Types of Novel</a:t>
            </a:r>
          </a:p>
          <a:p>
            <a:pPr>
              <a:buNone/>
            </a:pPr>
            <a:endParaRPr lang="en-US" sz="18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t>Thank you very much!</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350</TotalTime>
  <Words>3039</Words>
  <Application>Microsoft Office PowerPoint</Application>
  <PresentationFormat>On-screen Show (4:3)</PresentationFormat>
  <Paragraphs>303</Paragraphs>
  <Slides>50</Slides>
  <Notes>11</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Introduction to the Course and Introduction to the Novel</vt:lpstr>
      <vt:lpstr>My Introduction</vt:lpstr>
      <vt:lpstr>Introduction to the Course</vt:lpstr>
      <vt:lpstr>Slide 4</vt:lpstr>
      <vt:lpstr>Today’s Session</vt:lpstr>
      <vt:lpstr>GENERAL PARAMETERS OF THE NOVEL</vt:lpstr>
      <vt:lpstr>Slide 7</vt:lpstr>
      <vt:lpstr>Slide 8</vt:lpstr>
      <vt:lpstr>Slide 9</vt:lpstr>
      <vt:lpstr>Slide 10</vt:lpstr>
      <vt:lpstr>Length</vt:lpstr>
      <vt:lpstr>Emphasis on the Character</vt:lpstr>
      <vt:lpstr>Structure: Structurally more complicated</vt:lpstr>
      <vt:lpstr>Plot</vt:lpstr>
      <vt:lpstr>Plot of novels: The Conflict</vt:lpstr>
      <vt:lpstr>Setting</vt:lpstr>
      <vt:lpstr>Theme</vt:lpstr>
      <vt:lpstr>Character</vt:lpstr>
      <vt:lpstr>Plot explores characters in conflict to    understand our own humanity</vt:lpstr>
      <vt:lpstr>Point of View in a Novel</vt:lpstr>
      <vt:lpstr>Novel and Verisimilitude</vt:lpstr>
      <vt:lpstr>Novel Compared to the Short Story</vt:lpstr>
      <vt:lpstr>Slide 23</vt:lpstr>
      <vt:lpstr>History of the Novel</vt:lpstr>
      <vt:lpstr>How did the novel get its start?</vt:lpstr>
      <vt:lpstr>Narrative Precursors to the Novel</vt:lpstr>
      <vt:lpstr>Narrative Precursors to the Novel</vt:lpstr>
      <vt:lpstr>Slide 28</vt:lpstr>
      <vt:lpstr>Slide 29</vt:lpstr>
      <vt:lpstr>The Rise of the English Novel</vt:lpstr>
      <vt:lpstr>Birth of the Novel</vt:lpstr>
      <vt:lpstr>Change in Reading Habits</vt:lpstr>
      <vt:lpstr> Novel as a Representative Genre: Concerned with real problems     and real situations of Middle Class</vt:lpstr>
      <vt:lpstr>Tracing the History of Novel: Don Quixote by Cervantes  (1547-1616)</vt:lpstr>
      <vt:lpstr>The Founder of the Modern English Novel</vt:lpstr>
      <vt:lpstr>The First Novels</vt:lpstr>
      <vt:lpstr>Types of Novels</vt:lpstr>
      <vt:lpstr>Picaresque Novels</vt:lpstr>
      <vt:lpstr>Epistolary Novels</vt:lpstr>
      <vt:lpstr>Fathers of the English Novel</vt:lpstr>
      <vt:lpstr>Slide 41</vt:lpstr>
      <vt:lpstr>Jane Austen and  the Novel of Manners</vt:lpstr>
      <vt:lpstr>Gothic Novels</vt:lpstr>
      <vt:lpstr>Novels of Sentiment</vt:lpstr>
      <vt:lpstr>The Brontës Charlotte (1816-55), Emily (1818-48), Anne (1820-49)</vt:lpstr>
      <vt:lpstr>Historical Novels</vt:lpstr>
      <vt:lpstr>Charles Dickens 1812-1870</vt:lpstr>
      <vt:lpstr>References of Materials Used</vt:lpstr>
      <vt:lpstr>Review of Today’s Session</vt:lpstr>
      <vt:lpstr>Slide 50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wfwv</dc:title>
  <dc:creator>fjwu</dc:creator>
  <cp:lastModifiedBy>Administrator</cp:lastModifiedBy>
  <cp:revision>71</cp:revision>
  <dcterms:created xsi:type="dcterms:W3CDTF">2006-08-16T00:00:00Z</dcterms:created>
  <dcterms:modified xsi:type="dcterms:W3CDTF">2013-06-08T09:07:50Z</dcterms:modified>
</cp:coreProperties>
</file>