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58" r:id="rId4"/>
    <p:sldId id="259" r:id="rId5"/>
    <p:sldId id="286" r:id="rId6"/>
    <p:sldId id="260" r:id="rId7"/>
    <p:sldId id="261" r:id="rId8"/>
    <p:sldId id="262" r:id="rId9"/>
    <p:sldId id="263" r:id="rId10"/>
    <p:sldId id="264" r:id="rId11"/>
    <p:sldId id="265" r:id="rId12"/>
    <p:sldId id="266" r:id="rId13"/>
    <p:sldId id="267" r:id="rId14"/>
    <p:sldId id="268" r:id="rId15"/>
    <p:sldId id="269" r:id="rId16"/>
    <p:sldId id="328" r:id="rId17"/>
    <p:sldId id="270" r:id="rId18"/>
    <p:sldId id="329" r:id="rId19"/>
    <p:sldId id="330" r:id="rId20"/>
    <p:sldId id="271" r:id="rId21"/>
    <p:sldId id="289" r:id="rId22"/>
    <p:sldId id="290" r:id="rId23"/>
    <p:sldId id="291" r:id="rId24"/>
    <p:sldId id="332" r:id="rId25"/>
    <p:sldId id="331" r:id="rId26"/>
    <p:sldId id="292" r:id="rId27"/>
    <p:sldId id="334" r:id="rId28"/>
    <p:sldId id="333" r:id="rId29"/>
    <p:sldId id="294" r:id="rId30"/>
    <p:sldId id="335" r:id="rId31"/>
    <p:sldId id="274" r:id="rId32"/>
    <p:sldId id="341"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500" autoAdjust="0"/>
  </p:normalViewPr>
  <p:slideViewPr>
    <p:cSldViewPr>
      <p:cViewPr varScale="1">
        <p:scale>
          <a:sx n="46" d="100"/>
          <a:sy n="46" d="100"/>
        </p:scale>
        <p:origin x="-1387"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005739-2704-4EC1-8C65-B65A396EDF89}" type="doc">
      <dgm:prSet loTypeId="urn:microsoft.com/office/officeart/2005/8/layout/cycle3" loCatId="cycle" qsTypeId="urn:microsoft.com/office/officeart/2005/8/quickstyle/simple1" qsCatId="simple" csTypeId="urn:microsoft.com/office/officeart/2005/8/colors/colorful3" csCatId="colorful" phldr="1"/>
      <dgm:spPr/>
      <dgm:t>
        <a:bodyPr/>
        <a:lstStyle/>
        <a:p>
          <a:endParaRPr lang="en-US"/>
        </a:p>
      </dgm:t>
    </dgm:pt>
    <dgm:pt modelId="{56ABAB5E-A607-4FC3-A080-C0030C4468C7}">
      <dgm:prSet phldrT="[Text]"/>
      <dgm:spPr/>
      <dgm:t>
        <a:bodyPr/>
        <a:lstStyle/>
        <a:p>
          <a:r>
            <a:rPr lang="en-US" dirty="0" smtClean="0"/>
            <a:t>Child-like</a:t>
          </a:r>
        </a:p>
        <a:p>
          <a:r>
            <a:rPr lang="en-US" dirty="0" smtClean="0"/>
            <a:t>Personality </a:t>
          </a:r>
          <a:endParaRPr lang="en-US" dirty="0"/>
        </a:p>
      </dgm:t>
    </dgm:pt>
    <dgm:pt modelId="{31A185A6-D177-4FD5-9319-7C0A86823151}" type="parTrans" cxnId="{3E7FF1C7-8251-44E8-A780-49793A0B8E17}">
      <dgm:prSet/>
      <dgm:spPr/>
      <dgm:t>
        <a:bodyPr/>
        <a:lstStyle/>
        <a:p>
          <a:endParaRPr lang="en-US"/>
        </a:p>
      </dgm:t>
    </dgm:pt>
    <dgm:pt modelId="{6E829CFB-6774-4083-9A92-AE13D816C710}" type="sibTrans" cxnId="{3E7FF1C7-8251-44E8-A780-49793A0B8E17}">
      <dgm:prSet/>
      <dgm:spPr/>
      <dgm:t>
        <a:bodyPr/>
        <a:lstStyle/>
        <a:p>
          <a:endParaRPr lang="en-US"/>
        </a:p>
      </dgm:t>
    </dgm:pt>
    <dgm:pt modelId="{2116DB44-EE11-4675-904E-C578447EFB9E}">
      <dgm:prSet phldrT="[Text]"/>
      <dgm:spPr/>
      <dgm:t>
        <a:bodyPr/>
        <a:lstStyle/>
        <a:p>
          <a:r>
            <a:rPr lang="en-US" dirty="0" smtClean="0"/>
            <a:t>Desperate Nora</a:t>
          </a:r>
          <a:endParaRPr lang="en-US" dirty="0"/>
        </a:p>
      </dgm:t>
    </dgm:pt>
    <dgm:pt modelId="{9BCC94D5-5DE6-49A9-AF7F-E625A6A7CA2E}" type="parTrans" cxnId="{8D9A4E02-B470-4349-948A-FA1A3BEEBB31}">
      <dgm:prSet/>
      <dgm:spPr/>
      <dgm:t>
        <a:bodyPr/>
        <a:lstStyle/>
        <a:p>
          <a:endParaRPr lang="en-US"/>
        </a:p>
      </dgm:t>
    </dgm:pt>
    <dgm:pt modelId="{D3D21AB5-E397-4C49-A540-CDF7D75A4E91}" type="sibTrans" cxnId="{8D9A4E02-B470-4349-948A-FA1A3BEEBB31}">
      <dgm:prSet/>
      <dgm:spPr/>
      <dgm:t>
        <a:bodyPr/>
        <a:lstStyle/>
        <a:p>
          <a:endParaRPr lang="en-US"/>
        </a:p>
      </dgm:t>
    </dgm:pt>
    <dgm:pt modelId="{2B528234-309C-48A8-838E-BE1124263130}">
      <dgm:prSet phldrT="[Text]"/>
      <dgm:spPr/>
      <dgm:t>
        <a:bodyPr/>
        <a:lstStyle/>
        <a:p>
          <a:r>
            <a:rPr lang="en-US" dirty="0" smtClean="0"/>
            <a:t>Nora’s Transformation </a:t>
          </a:r>
          <a:endParaRPr lang="en-US" dirty="0"/>
        </a:p>
      </dgm:t>
    </dgm:pt>
    <dgm:pt modelId="{5D807626-B90F-4BC5-AD30-EADC8266CF3D}" type="parTrans" cxnId="{91F2A959-1419-4B04-BF91-C28CC91FAEE0}">
      <dgm:prSet/>
      <dgm:spPr/>
      <dgm:t>
        <a:bodyPr/>
        <a:lstStyle/>
        <a:p>
          <a:endParaRPr lang="en-US"/>
        </a:p>
      </dgm:t>
    </dgm:pt>
    <dgm:pt modelId="{AA11639F-AF00-4EDB-A29B-C43466BE3C04}" type="sibTrans" cxnId="{91F2A959-1419-4B04-BF91-C28CC91FAEE0}">
      <dgm:prSet/>
      <dgm:spPr/>
      <dgm:t>
        <a:bodyPr/>
        <a:lstStyle/>
        <a:p>
          <a:endParaRPr lang="en-US"/>
        </a:p>
      </dgm:t>
    </dgm:pt>
    <dgm:pt modelId="{FA76C593-240C-4342-9253-CD0141142EA0}">
      <dgm:prSet phldrT="[Text]"/>
      <dgm:spPr/>
      <dgm:t>
        <a:bodyPr/>
        <a:lstStyle/>
        <a:p>
          <a:r>
            <a:rPr lang="en-US" dirty="0" smtClean="0"/>
            <a:t>Intelligent Woman</a:t>
          </a:r>
          <a:endParaRPr lang="en-US" dirty="0"/>
        </a:p>
      </dgm:t>
    </dgm:pt>
    <dgm:pt modelId="{37157040-DE46-40B9-BC0F-F1017B5D2D84}" type="parTrans" cxnId="{57FA7143-C7ED-43C7-B102-6137296AEF08}">
      <dgm:prSet/>
      <dgm:spPr/>
      <dgm:t>
        <a:bodyPr/>
        <a:lstStyle/>
        <a:p>
          <a:endParaRPr lang="en-US"/>
        </a:p>
      </dgm:t>
    </dgm:pt>
    <dgm:pt modelId="{7AAF5966-A8DE-4C1D-811C-001EADADB57C}" type="sibTrans" cxnId="{57FA7143-C7ED-43C7-B102-6137296AEF08}">
      <dgm:prSet/>
      <dgm:spPr/>
      <dgm:t>
        <a:bodyPr/>
        <a:lstStyle/>
        <a:p>
          <a:endParaRPr lang="en-US"/>
        </a:p>
      </dgm:t>
    </dgm:pt>
    <dgm:pt modelId="{0D555A84-D0C4-4AC1-A1A0-62BCCB9E9D98}" type="pres">
      <dgm:prSet presAssocID="{B7005739-2704-4EC1-8C65-B65A396EDF89}" presName="Name0" presStyleCnt="0">
        <dgm:presLayoutVars>
          <dgm:dir/>
          <dgm:resizeHandles val="exact"/>
        </dgm:presLayoutVars>
      </dgm:prSet>
      <dgm:spPr/>
      <dgm:t>
        <a:bodyPr/>
        <a:lstStyle/>
        <a:p>
          <a:endParaRPr lang="en-US"/>
        </a:p>
      </dgm:t>
    </dgm:pt>
    <dgm:pt modelId="{B74F7AA6-877F-4046-B838-C06C796C5601}" type="pres">
      <dgm:prSet presAssocID="{B7005739-2704-4EC1-8C65-B65A396EDF89}" presName="cycle" presStyleCnt="0"/>
      <dgm:spPr/>
    </dgm:pt>
    <dgm:pt modelId="{485898A2-5E66-4B6E-B495-CDD723457439}" type="pres">
      <dgm:prSet presAssocID="{56ABAB5E-A607-4FC3-A080-C0030C4468C7}" presName="nodeFirstNode" presStyleLbl="node1" presStyleIdx="0" presStyleCnt="4">
        <dgm:presLayoutVars>
          <dgm:bulletEnabled val="1"/>
        </dgm:presLayoutVars>
      </dgm:prSet>
      <dgm:spPr/>
      <dgm:t>
        <a:bodyPr/>
        <a:lstStyle/>
        <a:p>
          <a:endParaRPr lang="en-US"/>
        </a:p>
      </dgm:t>
    </dgm:pt>
    <dgm:pt modelId="{E2264E9D-02D8-4A14-BC87-F6B5E29A2BB0}" type="pres">
      <dgm:prSet presAssocID="{6E829CFB-6774-4083-9A92-AE13D816C710}" presName="sibTransFirstNode" presStyleLbl="bgShp" presStyleIdx="0" presStyleCnt="1"/>
      <dgm:spPr/>
      <dgm:t>
        <a:bodyPr/>
        <a:lstStyle/>
        <a:p>
          <a:endParaRPr lang="en-US"/>
        </a:p>
      </dgm:t>
    </dgm:pt>
    <dgm:pt modelId="{A4031F3D-7848-4B09-B2EC-A5493B94ABA2}" type="pres">
      <dgm:prSet presAssocID="{2116DB44-EE11-4675-904E-C578447EFB9E}" presName="nodeFollowingNodes" presStyleLbl="node1" presStyleIdx="1" presStyleCnt="4">
        <dgm:presLayoutVars>
          <dgm:bulletEnabled val="1"/>
        </dgm:presLayoutVars>
      </dgm:prSet>
      <dgm:spPr/>
      <dgm:t>
        <a:bodyPr/>
        <a:lstStyle/>
        <a:p>
          <a:endParaRPr lang="en-US"/>
        </a:p>
      </dgm:t>
    </dgm:pt>
    <dgm:pt modelId="{7B874FA7-8D3F-4891-B72D-A7FC2E58C1BF}" type="pres">
      <dgm:prSet presAssocID="{2B528234-309C-48A8-838E-BE1124263130}" presName="nodeFollowingNodes" presStyleLbl="node1" presStyleIdx="2" presStyleCnt="4">
        <dgm:presLayoutVars>
          <dgm:bulletEnabled val="1"/>
        </dgm:presLayoutVars>
      </dgm:prSet>
      <dgm:spPr/>
      <dgm:t>
        <a:bodyPr/>
        <a:lstStyle/>
        <a:p>
          <a:endParaRPr lang="en-US"/>
        </a:p>
      </dgm:t>
    </dgm:pt>
    <dgm:pt modelId="{9E416E8F-F655-4838-AAF0-EF6116215D93}" type="pres">
      <dgm:prSet presAssocID="{FA76C593-240C-4342-9253-CD0141142EA0}" presName="nodeFollowingNodes" presStyleLbl="node1" presStyleIdx="3" presStyleCnt="4">
        <dgm:presLayoutVars>
          <dgm:bulletEnabled val="1"/>
        </dgm:presLayoutVars>
      </dgm:prSet>
      <dgm:spPr/>
      <dgm:t>
        <a:bodyPr/>
        <a:lstStyle/>
        <a:p>
          <a:endParaRPr lang="en-US"/>
        </a:p>
      </dgm:t>
    </dgm:pt>
  </dgm:ptLst>
  <dgm:cxnLst>
    <dgm:cxn modelId="{8D9A4E02-B470-4349-948A-FA1A3BEEBB31}" srcId="{B7005739-2704-4EC1-8C65-B65A396EDF89}" destId="{2116DB44-EE11-4675-904E-C578447EFB9E}" srcOrd="1" destOrd="0" parTransId="{9BCC94D5-5DE6-49A9-AF7F-E625A6A7CA2E}" sibTransId="{D3D21AB5-E397-4C49-A540-CDF7D75A4E91}"/>
    <dgm:cxn modelId="{B693414E-5357-42C6-8B83-8D1E85C60D94}" type="presOf" srcId="{56ABAB5E-A607-4FC3-A080-C0030C4468C7}" destId="{485898A2-5E66-4B6E-B495-CDD723457439}" srcOrd="0" destOrd="0" presId="urn:microsoft.com/office/officeart/2005/8/layout/cycle3"/>
    <dgm:cxn modelId="{A606E90C-844F-4B14-BF0A-8FCDA4572603}" type="presOf" srcId="{B7005739-2704-4EC1-8C65-B65A396EDF89}" destId="{0D555A84-D0C4-4AC1-A1A0-62BCCB9E9D98}" srcOrd="0" destOrd="0" presId="urn:microsoft.com/office/officeart/2005/8/layout/cycle3"/>
    <dgm:cxn modelId="{E68163E5-AA46-4D5B-ABA4-E92CC7934EA5}" type="presOf" srcId="{6E829CFB-6774-4083-9A92-AE13D816C710}" destId="{E2264E9D-02D8-4A14-BC87-F6B5E29A2BB0}" srcOrd="0" destOrd="0" presId="urn:microsoft.com/office/officeart/2005/8/layout/cycle3"/>
    <dgm:cxn modelId="{8D039AC9-69E8-4ED0-922F-16562007D798}" type="presOf" srcId="{2B528234-309C-48A8-838E-BE1124263130}" destId="{7B874FA7-8D3F-4891-B72D-A7FC2E58C1BF}" srcOrd="0" destOrd="0" presId="urn:microsoft.com/office/officeart/2005/8/layout/cycle3"/>
    <dgm:cxn modelId="{5FDDC9BF-6924-4EBE-A8C0-7F9EDB3C66A2}" type="presOf" srcId="{FA76C593-240C-4342-9253-CD0141142EA0}" destId="{9E416E8F-F655-4838-AAF0-EF6116215D93}" srcOrd="0" destOrd="0" presId="urn:microsoft.com/office/officeart/2005/8/layout/cycle3"/>
    <dgm:cxn modelId="{3E7FF1C7-8251-44E8-A780-49793A0B8E17}" srcId="{B7005739-2704-4EC1-8C65-B65A396EDF89}" destId="{56ABAB5E-A607-4FC3-A080-C0030C4468C7}" srcOrd="0" destOrd="0" parTransId="{31A185A6-D177-4FD5-9319-7C0A86823151}" sibTransId="{6E829CFB-6774-4083-9A92-AE13D816C710}"/>
    <dgm:cxn modelId="{57FA7143-C7ED-43C7-B102-6137296AEF08}" srcId="{B7005739-2704-4EC1-8C65-B65A396EDF89}" destId="{FA76C593-240C-4342-9253-CD0141142EA0}" srcOrd="3" destOrd="0" parTransId="{37157040-DE46-40B9-BC0F-F1017B5D2D84}" sibTransId="{7AAF5966-A8DE-4C1D-811C-001EADADB57C}"/>
    <dgm:cxn modelId="{5EC71BFA-A5F9-4325-BE5D-01856762A54F}" type="presOf" srcId="{2116DB44-EE11-4675-904E-C578447EFB9E}" destId="{A4031F3D-7848-4B09-B2EC-A5493B94ABA2}" srcOrd="0" destOrd="0" presId="urn:microsoft.com/office/officeart/2005/8/layout/cycle3"/>
    <dgm:cxn modelId="{91F2A959-1419-4B04-BF91-C28CC91FAEE0}" srcId="{B7005739-2704-4EC1-8C65-B65A396EDF89}" destId="{2B528234-309C-48A8-838E-BE1124263130}" srcOrd="2" destOrd="0" parTransId="{5D807626-B90F-4BC5-AD30-EADC8266CF3D}" sibTransId="{AA11639F-AF00-4EDB-A29B-C43466BE3C04}"/>
    <dgm:cxn modelId="{76D89401-016F-4EAF-9F42-80A722731679}" type="presParOf" srcId="{0D555A84-D0C4-4AC1-A1A0-62BCCB9E9D98}" destId="{B74F7AA6-877F-4046-B838-C06C796C5601}" srcOrd="0" destOrd="0" presId="urn:microsoft.com/office/officeart/2005/8/layout/cycle3"/>
    <dgm:cxn modelId="{75A75855-B226-4FE5-8A5A-2ADCDF97116A}" type="presParOf" srcId="{B74F7AA6-877F-4046-B838-C06C796C5601}" destId="{485898A2-5E66-4B6E-B495-CDD723457439}" srcOrd="0" destOrd="0" presId="urn:microsoft.com/office/officeart/2005/8/layout/cycle3"/>
    <dgm:cxn modelId="{2AAE0A2F-D856-4510-894B-028401FA7142}" type="presParOf" srcId="{B74F7AA6-877F-4046-B838-C06C796C5601}" destId="{E2264E9D-02D8-4A14-BC87-F6B5E29A2BB0}" srcOrd="1" destOrd="0" presId="urn:microsoft.com/office/officeart/2005/8/layout/cycle3"/>
    <dgm:cxn modelId="{9E5F723F-810C-4EF6-9F31-13E59305FBCA}" type="presParOf" srcId="{B74F7AA6-877F-4046-B838-C06C796C5601}" destId="{A4031F3D-7848-4B09-B2EC-A5493B94ABA2}" srcOrd="2" destOrd="0" presId="urn:microsoft.com/office/officeart/2005/8/layout/cycle3"/>
    <dgm:cxn modelId="{A5E4696E-26B1-42D4-9C09-1EE08F31D978}" type="presParOf" srcId="{B74F7AA6-877F-4046-B838-C06C796C5601}" destId="{7B874FA7-8D3F-4891-B72D-A7FC2E58C1BF}" srcOrd="3" destOrd="0" presId="urn:microsoft.com/office/officeart/2005/8/layout/cycle3"/>
    <dgm:cxn modelId="{C5EDF916-A678-4DFF-8DA1-3F5018B388C0}" type="presParOf" srcId="{B74F7AA6-877F-4046-B838-C06C796C5601}" destId="{9E416E8F-F655-4838-AAF0-EF6116215D93}" srcOrd="4" destOrd="0" presId="urn:microsoft.com/office/officeart/2005/8/layout/cycle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0EAE7D-0331-4A92-B56A-3599F9D5C9BD}" type="doc">
      <dgm:prSet loTypeId="urn:microsoft.com/office/officeart/2005/8/layout/radial3" loCatId="cycle" qsTypeId="urn:microsoft.com/office/officeart/2005/8/quickstyle/simple1" qsCatId="simple" csTypeId="urn:microsoft.com/office/officeart/2005/8/colors/colorful3" csCatId="colorful" phldr="1"/>
      <dgm:spPr/>
      <dgm:t>
        <a:bodyPr/>
        <a:lstStyle/>
        <a:p>
          <a:endParaRPr lang="en-US"/>
        </a:p>
      </dgm:t>
    </dgm:pt>
    <dgm:pt modelId="{E56D3A46-5BAC-41E2-A3A0-C1544998F849}">
      <dgm:prSet phldrT="[Text]"/>
      <dgm:spPr/>
      <dgm:t>
        <a:bodyPr/>
        <a:lstStyle/>
        <a:p>
          <a:r>
            <a:rPr lang="en-US" dirty="0" smtClean="0"/>
            <a:t>One of the most complex characters of 19th century drama</a:t>
          </a:r>
          <a:endParaRPr lang="en-US" dirty="0"/>
        </a:p>
      </dgm:t>
    </dgm:pt>
    <dgm:pt modelId="{86852876-A3EF-449B-BFE1-8FE2C874E627}" type="parTrans" cxnId="{EDD9E1A0-9BAE-4CBC-9351-35E19B1F1EFE}">
      <dgm:prSet/>
      <dgm:spPr/>
      <dgm:t>
        <a:bodyPr/>
        <a:lstStyle/>
        <a:p>
          <a:endParaRPr lang="en-US"/>
        </a:p>
      </dgm:t>
    </dgm:pt>
    <dgm:pt modelId="{683B4E56-37D7-4E21-B23D-E7E82308642E}" type="sibTrans" cxnId="{EDD9E1A0-9BAE-4CBC-9351-35E19B1F1EFE}">
      <dgm:prSet/>
      <dgm:spPr/>
      <dgm:t>
        <a:bodyPr/>
        <a:lstStyle/>
        <a:p>
          <a:endParaRPr lang="en-US"/>
        </a:p>
      </dgm:t>
    </dgm:pt>
    <dgm:pt modelId="{E669BBC4-F069-41D5-9F37-94B962C99879}">
      <dgm:prSet phldrT="[Text]"/>
      <dgm:spPr/>
      <dgm:t>
        <a:bodyPr/>
        <a:lstStyle/>
        <a:p>
          <a:r>
            <a:rPr lang="en-US" dirty="0" smtClean="0"/>
            <a:t>1. Nora </a:t>
          </a:r>
          <a:r>
            <a:rPr lang="en-US" dirty="0" err="1" smtClean="0"/>
            <a:t>Helmer</a:t>
          </a:r>
          <a:r>
            <a:rPr lang="en-US" dirty="0" smtClean="0"/>
            <a:t> prances about in the first act,</a:t>
          </a:r>
          <a:endParaRPr lang="en-US" dirty="0"/>
        </a:p>
      </dgm:t>
    </dgm:pt>
    <dgm:pt modelId="{E23A0F38-7B52-4598-9996-55B3E643CE17}" type="parTrans" cxnId="{875E607A-19E2-4389-9C2C-4706CB0A3287}">
      <dgm:prSet/>
      <dgm:spPr/>
      <dgm:t>
        <a:bodyPr/>
        <a:lstStyle/>
        <a:p>
          <a:endParaRPr lang="en-US"/>
        </a:p>
      </dgm:t>
    </dgm:pt>
    <dgm:pt modelId="{3E8E35E5-41C5-4645-8742-D1F69D907BA6}" type="sibTrans" cxnId="{875E607A-19E2-4389-9C2C-4706CB0A3287}">
      <dgm:prSet/>
      <dgm:spPr/>
      <dgm:t>
        <a:bodyPr/>
        <a:lstStyle/>
        <a:p>
          <a:endParaRPr lang="en-US"/>
        </a:p>
      </dgm:t>
    </dgm:pt>
    <dgm:pt modelId="{60D31CBB-FBA9-4F1E-983E-2BEC3B431694}">
      <dgm:prSet phldrT="[Text]"/>
      <dgm:spPr/>
      <dgm:t>
        <a:bodyPr/>
        <a:lstStyle/>
        <a:p>
          <a:r>
            <a:rPr lang="en-US" dirty="0" smtClean="0"/>
            <a:t>II.  behaves desperately in the second</a:t>
          </a:r>
          <a:endParaRPr lang="en-US" dirty="0"/>
        </a:p>
      </dgm:t>
    </dgm:pt>
    <dgm:pt modelId="{178A1CBD-41E7-4C2F-9B2E-F74C44DAD527}" type="parTrans" cxnId="{0C118520-4751-4B1A-9D55-9146C9E9C152}">
      <dgm:prSet/>
      <dgm:spPr/>
      <dgm:t>
        <a:bodyPr/>
        <a:lstStyle/>
        <a:p>
          <a:endParaRPr lang="en-US"/>
        </a:p>
      </dgm:t>
    </dgm:pt>
    <dgm:pt modelId="{680361F8-F056-4012-BE64-DA937527E2EC}" type="sibTrans" cxnId="{0C118520-4751-4B1A-9D55-9146C9E9C152}">
      <dgm:prSet/>
      <dgm:spPr/>
      <dgm:t>
        <a:bodyPr/>
        <a:lstStyle/>
        <a:p>
          <a:endParaRPr lang="en-US"/>
        </a:p>
      </dgm:t>
    </dgm:pt>
    <dgm:pt modelId="{FF8AFF93-F5FA-4EE5-987A-4FBC0CD3305D}">
      <dgm:prSet phldrT="[Text]"/>
      <dgm:spPr/>
      <dgm:t>
        <a:bodyPr/>
        <a:lstStyle/>
        <a:p>
          <a:r>
            <a:rPr lang="en-US" dirty="0" smtClean="0"/>
            <a:t>III. and gains a stark sense of reality during the finale of </a:t>
          </a:r>
          <a:r>
            <a:rPr lang="en-US" dirty="0" err="1" smtClean="0"/>
            <a:t>Henrik</a:t>
          </a:r>
          <a:r>
            <a:rPr lang="en-US" dirty="0" smtClean="0"/>
            <a:t> Ibsen’s </a:t>
          </a:r>
          <a:r>
            <a:rPr lang="en-US" i="1" dirty="0" smtClean="0"/>
            <a:t>A Doll’s House</a:t>
          </a:r>
          <a:r>
            <a:rPr lang="en-US" dirty="0" smtClean="0"/>
            <a:t>.</a:t>
          </a:r>
          <a:endParaRPr lang="en-US" dirty="0"/>
        </a:p>
      </dgm:t>
    </dgm:pt>
    <dgm:pt modelId="{3968223A-0B0D-401F-A55C-5790F2B2FB5D}" type="parTrans" cxnId="{8F07B8C5-B938-4D9E-87CB-2DD5B8F5CDAB}">
      <dgm:prSet/>
      <dgm:spPr/>
      <dgm:t>
        <a:bodyPr/>
        <a:lstStyle/>
        <a:p>
          <a:endParaRPr lang="en-US"/>
        </a:p>
      </dgm:t>
    </dgm:pt>
    <dgm:pt modelId="{F6B05256-D7EC-46CC-811F-BEE3B1456982}" type="sibTrans" cxnId="{8F07B8C5-B938-4D9E-87CB-2DD5B8F5CDAB}">
      <dgm:prSet/>
      <dgm:spPr/>
      <dgm:t>
        <a:bodyPr/>
        <a:lstStyle/>
        <a:p>
          <a:endParaRPr lang="en-US"/>
        </a:p>
      </dgm:t>
    </dgm:pt>
    <dgm:pt modelId="{96A6C48E-0660-46C6-A009-723D7A1EDB12}" type="pres">
      <dgm:prSet presAssocID="{450EAE7D-0331-4A92-B56A-3599F9D5C9BD}" presName="composite" presStyleCnt="0">
        <dgm:presLayoutVars>
          <dgm:chMax val="1"/>
          <dgm:dir/>
          <dgm:resizeHandles val="exact"/>
        </dgm:presLayoutVars>
      </dgm:prSet>
      <dgm:spPr/>
      <dgm:t>
        <a:bodyPr/>
        <a:lstStyle/>
        <a:p>
          <a:endParaRPr lang="en-US"/>
        </a:p>
      </dgm:t>
    </dgm:pt>
    <dgm:pt modelId="{AFB6311D-AA03-4368-957F-B255BAABF966}" type="pres">
      <dgm:prSet presAssocID="{450EAE7D-0331-4A92-B56A-3599F9D5C9BD}" presName="radial" presStyleCnt="0">
        <dgm:presLayoutVars>
          <dgm:animLvl val="ctr"/>
        </dgm:presLayoutVars>
      </dgm:prSet>
      <dgm:spPr/>
    </dgm:pt>
    <dgm:pt modelId="{20DE7871-65BD-4A5F-AD95-7543CA72A275}" type="pres">
      <dgm:prSet presAssocID="{E56D3A46-5BAC-41E2-A3A0-C1544998F849}" presName="centerShape" presStyleLbl="vennNode1" presStyleIdx="0" presStyleCnt="4"/>
      <dgm:spPr/>
      <dgm:t>
        <a:bodyPr/>
        <a:lstStyle/>
        <a:p>
          <a:endParaRPr lang="en-US"/>
        </a:p>
      </dgm:t>
    </dgm:pt>
    <dgm:pt modelId="{4FEEFA30-5CF1-46F1-8F93-4BF68BEC01E1}" type="pres">
      <dgm:prSet presAssocID="{E669BBC4-F069-41D5-9F37-94B962C99879}" presName="node" presStyleLbl="vennNode1" presStyleIdx="1" presStyleCnt="4" custScaleX="159947" custScaleY="121590">
        <dgm:presLayoutVars>
          <dgm:bulletEnabled val="1"/>
        </dgm:presLayoutVars>
      </dgm:prSet>
      <dgm:spPr/>
      <dgm:t>
        <a:bodyPr/>
        <a:lstStyle/>
        <a:p>
          <a:endParaRPr lang="en-US"/>
        </a:p>
      </dgm:t>
    </dgm:pt>
    <dgm:pt modelId="{3ECC041F-EBAE-495D-948E-D690E8C60847}" type="pres">
      <dgm:prSet presAssocID="{60D31CBB-FBA9-4F1E-983E-2BEC3B431694}" presName="node" presStyleLbl="vennNode1" presStyleIdx="2" presStyleCnt="4" custScaleX="148564" custScaleY="138328">
        <dgm:presLayoutVars>
          <dgm:bulletEnabled val="1"/>
        </dgm:presLayoutVars>
      </dgm:prSet>
      <dgm:spPr/>
      <dgm:t>
        <a:bodyPr/>
        <a:lstStyle/>
        <a:p>
          <a:endParaRPr lang="en-US"/>
        </a:p>
      </dgm:t>
    </dgm:pt>
    <dgm:pt modelId="{1B552307-AD71-4695-B43E-84B70A694F6E}" type="pres">
      <dgm:prSet presAssocID="{FF8AFF93-F5FA-4EE5-987A-4FBC0CD3305D}" presName="node" presStyleLbl="vennNode1" presStyleIdx="3" presStyleCnt="4" custScaleX="198850">
        <dgm:presLayoutVars>
          <dgm:bulletEnabled val="1"/>
        </dgm:presLayoutVars>
      </dgm:prSet>
      <dgm:spPr/>
      <dgm:t>
        <a:bodyPr/>
        <a:lstStyle/>
        <a:p>
          <a:endParaRPr lang="en-US"/>
        </a:p>
      </dgm:t>
    </dgm:pt>
  </dgm:ptLst>
  <dgm:cxnLst>
    <dgm:cxn modelId="{D62B5349-1006-496C-812B-5BBABB39708E}" type="presOf" srcId="{FF8AFF93-F5FA-4EE5-987A-4FBC0CD3305D}" destId="{1B552307-AD71-4695-B43E-84B70A694F6E}" srcOrd="0" destOrd="0" presId="urn:microsoft.com/office/officeart/2005/8/layout/radial3"/>
    <dgm:cxn modelId="{875E607A-19E2-4389-9C2C-4706CB0A3287}" srcId="{E56D3A46-5BAC-41E2-A3A0-C1544998F849}" destId="{E669BBC4-F069-41D5-9F37-94B962C99879}" srcOrd="0" destOrd="0" parTransId="{E23A0F38-7B52-4598-9996-55B3E643CE17}" sibTransId="{3E8E35E5-41C5-4645-8742-D1F69D907BA6}"/>
    <dgm:cxn modelId="{8D7EEE62-2CF1-46BE-B044-F5B6FFDD1087}" type="presOf" srcId="{E56D3A46-5BAC-41E2-A3A0-C1544998F849}" destId="{20DE7871-65BD-4A5F-AD95-7543CA72A275}" srcOrd="0" destOrd="0" presId="urn:microsoft.com/office/officeart/2005/8/layout/radial3"/>
    <dgm:cxn modelId="{8F07B8C5-B938-4D9E-87CB-2DD5B8F5CDAB}" srcId="{E56D3A46-5BAC-41E2-A3A0-C1544998F849}" destId="{FF8AFF93-F5FA-4EE5-987A-4FBC0CD3305D}" srcOrd="2" destOrd="0" parTransId="{3968223A-0B0D-401F-A55C-5790F2B2FB5D}" sibTransId="{F6B05256-D7EC-46CC-811F-BEE3B1456982}"/>
    <dgm:cxn modelId="{62591BB4-B544-40F1-8F99-DB68DA9A76DA}" type="presOf" srcId="{450EAE7D-0331-4A92-B56A-3599F9D5C9BD}" destId="{96A6C48E-0660-46C6-A009-723D7A1EDB12}" srcOrd="0" destOrd="0" presId="urn:microsoft.com/office/officeart/2005/8/layout/radial3"/>
    <dgm:cxn modelId="{EDD9E1A0-9BAE-4CBC-9351-35E19B1F1EFE}" srcId="{450EAE7D-0331-4A92-B56A-3599F9D5C9BD}" destId="{E56D3A46-5BAC-41E2-A3A0-C1544998F849}" srcOrd="0" destOrd="0" parTransId="{86852876-A3EF-449B-BFE1-8FE2C874E627}" sibTransId="{683B4E56-37D7-4E21-B23D-E7E82308642E}"/>
    <dgm:cxn modelId="{0C118520-4751-4B1A-9D55-9146C9E9C152}" srcId="{E56D3A46-5BAC-41E2-A3A0-C1544998F849}" destId="{60D31CBB-FBA9-4F1E-983E-2BEC3B431694}" srcOrd="1" destOrd="0" parTransId="{178A1CBD-41E7-4C2F-9B2E-F74C44DAD527}" sibTransId="{680361F8-F056-4012-BE64-DA937527E2EC}"/>
    <dgm:cxn modelId="{DE1B9754-DC31-4B8A-B6DE-182D4E19B68A}" type="presOf" srcId="{60D31CBB-FBA9-4F1E-983E-2BEC3B431694}" destId="{3ECC041F-EBAE-495D-948E-D690E8C60847}" srcOrd="0" destOrd="0" presId="urn:microsoft.com/office/officeart/2005/8/layout/radial3"/>
    <dgm:cxn modelId="{261D5FF3-05BE-47F3-8603-C2736CD515AD}" type="presOf" srcId="{E669BBC4-F069-41D5-9F37-94B962C99879}" destId="{4FEEFA30-5CF1-46F1-8F93-4BF68BEC01E1}" srcOrd="0" destOrd="0" presId="urn:microsoft.com/office/officeart/2005/8/layout/radial3"/>
    <dgm:cxn modelId="{D70074BE-E2AB-4276-8FE0-748095D65401}" type="presParOf" srcId="{96A6C48E-0660-46C6-A009-723D7A1EDB12}" destId="{AFB6311D-AA03-4368-957F-B255BAABF966}" srcOrd="0" destOrd="0" presId="urn:microsoft.com/office/officeart/2005/8/layout/radial3"/>
    <dgm:cxn modelId="{3F3E8818-EB55-44F4-B89F-7C7A40DE3EC8}" type="presParOf" srcId="{AFB6311D-AA03-4368-957F-B255BAABF966}" destId="{20DE7871-65BD-4A5F-AD95-7543CA72A275}" srcOrd="0" destOrd="0" presId="urn:microsoft.com/office/officeart/2005/8/layout/radial3"/>
    <dgm:cxn modelId="{5E577970-DEE0-472D-9E95-E5A43FF56864}" type="presParOf" srcId="{AFB6311D-AA03-4368-957F-B255BAABF966}" destId="{4FEEFA30-5CF1-46F1-8F93-4BF68BEC01E1}" srcOrd="1" destOrd="0" presId="urn:microsoft.com/office/officeart/2005/8/layout/radial3"/>
    <dgm:cxn modelId="{16D2B04A-E0BC-43D0-9F24-F1C710229EAC}" type="presParOf" srcId="{AFB6311D-AA03-4368-957F-B255BAABF966}" destId="{3ECC041F-EBAE-495D-948E-D690E8C60847}" srcOrd="2" destOrd="0" presId="urn:microsoft.com/office/officeart/2005/8/layout/radial3"/>
    <dgm:cxn modelId="{53EB4BB1-A500-40A8-9CD0-E9C95539FC43}" type="presParOf" srcId="{AFB6311D-AA03-4368-957F-B255BAABF966}" destId="{1B552307-AD71-4695-B43E-84B70A694F6E}" srcOrd="3" destOrd="0" presId="urn:microsoft.com/office/officeart/2005/8/layout/radial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7746EC-365A-4FE3-B444-89429589E2D9}" type="doc">
      <dgm:prSet loTypeId="urn:microsoft.com/office/officeart/2005/8/layout/target1" loCatId="relationship" qsTypeId="urn:microsoft.com/office/officeart/2005/8/quickstyle/simple1" qsCatId="simple" csTypeId="urn:microsoft.com/office/officeart/2005/8/colors/accent3_5" csCatId="accent3" phldr="1"/>
      <dgm:spPr/>
    </dgm:pt>
    <dgm:pt modelId="{344745DF-60CE-4B4E-9E6E-2F0427D05006}">
      <dgm:prSet phldrT="[Text]"/>
      <dgm:spPr/>
      <dgm:t>
        <a:bodyPr/>
        <a:lstStyle/>
        <a:p>
          <a:r>
            <a:rPr lang="en-US" dirty="0" smtClean="0"/>
            <a:t>Did she do something wrong? </a:t>
          </a:r>
          <a:endParaRPr lang="en-US" dirty="0"/>
        </a:p>
      </dgm:t>
    </dgm:pt>
    <dgm:pt modelId="{E55CBBA9-E9DF-4467-B617-6DD032084399}" type="parTrans" cxnId="{F924B9F5-7670-4F4A-A43C-C5ADAB38BF22}">
      <dgm:prSet/>
      <dgm:spPr/>
      <dgm:t>
        <a:bodyPr/>
        <a:lstStyle/>
        <a:p>
          <a:endParaRPr lang="en-US"/>
        </a:p>
      </dgm:t>
    </dgm:pt>
    <dgm:pt modelId="{22EFC8DF-E9D5-44AB-981C-DB0FF1543B44}" type="sibTrans" cxnId="{F924B9F5-7670-4F4A-A43C-C5ADAB38BF22}">
      <dgm:prSet/>
      <dgm:spPr/>
      <dgm:t>
        <a:bodyPr/>
        <a:lstStyle/>
        <a:p>
          <a:endParaRPr lang="en-US"/>
        </a:p>
      </dgm:t>
    </dgm:pt>
    <dgm:pt modelId="{01B11E3F-BF8F-4786-9AA4-04EFFAA79BAD}">
      <dgm:prSet phldrT="[Text]"/>
      <dgm:spPr/>
      <dgm:t>
        <a:bodyPr/>
        <a:lstStyle/>
        <a:p>
          <a:r>
            <a:rPr lang="en-US" dirty="0" smtClean="0"/>
            <a:t>Were her actions appropriate, under the circumstances? </a:t>
          </a:r>
          <a:endParaRPr lang="en-US" dirty="0"/>
        </a:p>
      </dgm:t>
    </dgm:pt>
    <dgm:pt modelId="{B3855B78-317F-4058-8B6A-66639803BD9D}" type="parTrans" cxnId="{5F72555D-D9F6-4DD4-AEE6-C0AA73679CDB}">
      <dgm:prSet/>
      <dgm:spPr/>
      <dgm:t>
        <a:bodyPr/>
        <a:lstStyle/>
        <a:p>
          <a:endParaRPr lang="en-US"/>
        </a:p>
      </dgm:t>
    </dgm:pt>
    <dgm:pt modelId="{081E3B56-4FED-403F-A8EA-6116712A87A4}" type="sibTrans" cxnId="{5F72555D-D9F6-4DD4-AEE6-C0AA73679CDB}">
      <dgm:prSet/>
      <dgm:spPr/>
      <dgm:t>
        <a:bodyPr/>
        <a:lstStyle/>
        <a:p>
          <a:endParaRPr lang="en-US"/>
        </a:p>
      </dgm:t>
    </dgm:pt>
    <dgm:pt modelId="{5401FEA7-1DA2-4C59-8465-A6C5FD07AAB0}">
      <dgm:prSet phldrT="[Text]"/>
      <dgm:spPr/>
      <dgm:t>
        <a:bodyPr/>
        <a:lstStyle/>
        <a:p>
          <a:r>
            <a:rPr lang="en-US" dirty="0" smtClean="0"/>
            <a:t>Will the courts convict her? </a:t>
          </a:r>
          <a:endParaRPr lang="en-US" dirty="0"/>
        </a:p>
      </dgm:t>
    </dgm:pt>
    <dgm:pt modelId="{30F0C869-4F5F-4B51-8D6D-9C218BE91403}" type="parTrans" cxnId="{5B2C4830-F271-4D3A-81BE-501F6510DEF5}">
      <dgm:prSet/>
      <dgm:spPr/>
      <dgm:t>
        <a:bodyPr/>
        <a:lstStyle/>
        <a:p>
          <a:endParaRPr lang="en-US"/>
        </a:p>
      </dgm:t>
    </dgm:pt>
    <dgm:pt modelId="{475799E8-A60A-4435-926E-E2CE57409183}" type="sibTrans" cxnId="{5B2C4830-F271-4D3A-81BE-501F6510DEF5}">
      <dgm:prSet/>
      <dgm:spPr/>
      <dgm:t>
        <a:bodyPr/>
        <a:lstStyle/>
        <a:p>
          <a:endParaRPr lang="en-US"/>
        </a:p>
      </dgm:t>
    </dgm:pt>
    <dgm:pt modelId="{116428FF-D2CD-4F27-A8C2-7458CBDBA583}">
      <dgm:prSet/>
      <dgm:spPr/>
      <dgm:t>
        <a:bodyPr/>
        <a:lstStyle/>
        <a:p>
          <a:r>
            <a:rPr lang="en-US" dirty="0" smtClean="0"/>
            <a:t>Is she a terrible mother?</a:t>
          </a:r>
          <a:endParaRPr lang="en-US" dirty="0"/>
        </a:p>
      </dgm:t>
    </dgm:pt>
    <dgm:pt modelId="{7FE98FB5-F294-4D0D-B7EA-EBE8E9CDC440}" type="parTrans" cxnId="{D46E0C8A-99D4-4005-A1F4-CBD365718E05}">
      <dgm:prSet/>
      <dgm:spPr/>
      <dgm:t>
        <a:bodyPr/>
        <a:lstStyle/>
        <a:p>
          <a:endParaRPr lang="en-US"/>
        </a:p>
      </dgm:t>
    </dgm:pt>
    <dgm:pt modelId="{DAAAF39B-E703-4505-8B73-7BB22FE487D9}" type="sibTrans" cxnId="{D46E0C8A-99D4-4005-A1F4-CBD365718E05}">
      <dgm:prSet/>
      <dgm:spPr/>
      <dgm:t>
        <a:bodyPr/>
        <a:lstStyle/>
        <a:p>
          <a:endParaRPr lang="en-US"/>
        </a:p>
      </dgm:t>
    </dgm:pt>
    <dgm:pt modelId="{03A29A94-AB2F-4625-BB49-CE41FBBD5BA6}">
      <dgm:prSet/>
      <dgm:spPr/>
      <dgm:t>
        <a:bodyPr/>
        <a:lstStyle/>
        <a:p>
          <a:r>
            <a:rPr lang="en-US" dirty="0" smtClean="0"/>
            <a:t>Is she an improper wife? </a:t>
          </a:r>
          <a:endParaRPr lang="en-US" dirty="0"/>
        </a:p>
      </dgm:t>
    </dgm:pt>
    <dgm:pt modelId="{6A9C2C43-7123-45C7-8DDF-22AB6C25414F}" type="parTrans" cxnId="{D6440C53-8EA3-46E8-A499-02103759C182}">
      <dgm:prSet/>
      <dgm:spPr/>
      <dgm:t>
        <a:bodyPr/>
        <a:lstStyle/>
        <a:p>
          <a:endParaRPr lang="en-US"/>
        </a:p>
      </dgm:t>
    </dgm:pt>
    <dgm:pt modelId="{E4A1D1FE-34F5-4EA6-A422-1B452F36F049}" type="sibTrans" cxnId="{D6440C53-8EA3-46E8-A499-02103759C182}">
      <dgm:prSet/>
      <dgm:spPr/>
      <dgm:t>
        <a:bodyPr/>
        <a:lstStyle/>
        <a:p>
          <a:endParaRPr lang="en-US"/>
        </a:p>
      </dgm:t>
    </dgm:pt>
    <dgm:pt modelId="{410BAC25-F65C-4312-A23E-123CF4CCDC11}" type="pres">
      <dgm:prSet presAssocID="{497746EC-365A-4FE3-B444-89429589E2D9}" presName="composite" presStyleCnt="0">
        <dgm:presLayoutVars>
          <dgm:chMax val="5"/>
          <dgm:dir/>
          <dgm:resizeHandles val="exact"/>
        </dgm:presLayoutVars>
      </dgm:prSet>
      <dgm:spPr/>
    </dgm:pt>
    <dgm:pt modelId="{F112E4D3-4EB3-48A2-94B9-7E321FC908FE}" type="pres">
      <dgm:prSet presAssocID="{344745DF-60CE-4B4E-9E6E-2F0427D05006}" presName="circle1" presStyleLbl="lnNode1" presStyleIdx="0" presStyleCnt="5"/>
      <dgm:spPr/>
    </dgm:pt>
    <dgm:pt modelId="{8D697DD8-FFB4-4924-8E9A-FCB21DD2362A}" type="pres">
      <dgm:prSet presAssocID="{344745DF-60CE-4B4E-9E6E-2F0427D05006}" presName="text1" presStyleLbl="revTx" presStyleIdx="0" presStyleCnt="5">
        <dgm:presLayoutVars>
          <dgm:bulletEnabled val="1"/>
        </dgm:presLayoutVars>
      </dgm:prSet>
      <dgm:spPr/>
      <dgm:t>
        <a:bodyPr/>
        <a:lstStyle/>
        <a:p>
          <a:endParaRPr lang="en-US"/>
        </a:p>
      </dgm:t>
    </dgm:pt>
    <dgm:pt modelId="{AAAE7B18-691F-4300-AB30-0B70ADCDF771}" type="pres">
      <dgm:prSet presAssocID="{344745DF-60CE-4B4E-9E6E-2F0427D05006}" presName="line1" presStyleLbl="callout" presStyleIdx="0" presStyleCnt="10"/>
      <dgm:spPr/>
    </dgm:pt>
    <dgm:pt modelId="{5C5F7DAD-F8A5-435A-B307-FCDF7FB2A842}" type="pres">
      <dgm:prSet presAssocID="{344745DF-60CE-4B4E-9E6E-2F0427D05006}" presName="d1" presStyleLbl="callout" presStyleIdx="1" presStyleCnt="10"/>
      <dgm:spPr/>
    </dgm:pt>
    <dgm:pt modelId="{4AE8C675-A338-4649-B020-AC86C87423EE}" type="pres">
      <dgm:prSet presAssocID="{01B11E3F-BF8F-4786-9AA4-04EFFAA79BAD}" presName="circle2" presStyleLbl="lnNode1" presStyleIdx="1" presStyleCnt="5"/>
      <dgm:spPr/>
    </dgm:pt>
    <dgm:pt modelId="{07C31E6B-9B6F-42F4-9169-4FFCA217E1A9}" type="pres">
      <dgm:prSet presAssocID="{01B11E3F-BF8F-4786-9AA4-04EFFAA79BAD}" presName="text2" presStyleLbl="revTx" presStyleIdx="1" presStyleCnt="5">
        <dgm:presLayoutVars>
          <dgm:bulletEnabled val="1"/>
        </dgm:presLayoutVars>
      </dgm:prSet>
      <dgm:spPr/>
      <dgm:t>
        <a:bodyPr/>
        <a:lstStyle/>
        <a:p>
          <a:endParaRPr lang="en-US"/>
        </a:p>
      </dgm:t>
    </dgm:pt>
    <dgm:pt modelId="{22171FEC-D3EA-4CF8-B790-2080BEB516B6}" type="pres">
      <dgm:prSet presAssocID="{01B11E3F-BF8F-4786-9AA4-04EFFAA79BAD}" presName="line2" presStyleLbl="callout" presStyleIdx="2" presStyleCnt="10"/>
      <dgm:spPr/>
    </dgm:pt>
    <dgm:pt modelId="{E0946EB2-C346-427F-9E30-91BEDC23B9CB}" type="pres">
      <dgm:prSet presAssocID="{01B11E3F-BF8F-4786-9AA4-04EFFAA79BAD}" presName="d2" presStyleLbl="callout" presStyleIdx="3" presStyleCnt="10"/>
      <dgm:spPr/>
    </dgm:pt>
    <dgm:pt modelId="{157960A9-2EF7-45F2-8BEE-4831DDD5B25F}" type="pres">
      <dgm:prSet presAssocID="{5401FEA7-1DA2-4C59-8465-A6C5FD07AAB0}" presName="circle3" presStyleLbl="lnNode1" presStyleIdx="2" presStyleCnt="5"/>
      <dgm:spPr/>
    </dgm:pt>
    <dgm:pt modelId="{AA4EE533-F253-4521-BFB7-3BA01983067F}" type="pres">
      <dgm:prSet presAssocID="{5401FEA7-1DA2-4C59-8465-A6C5FD07AAB0}" presName="text3" presStyleLbl="revTx" presStyleIdx="2" presStyleCnt="5">
        <dgm:presLayoutVars>
          <dgm:bulletEnabled val="1"/>
        </dgm:presLayoutVars>
      </dgm:prSet>
      <dgm:spPr/>
      <dgm:t>
        <a:bodyPr/>
        <a:lstStyle/>
        <a:p>
          <a:endParaRPr lang="en-US"/>
        </a:p>
      </dgm:t>
    </dgm:pt>
    <dgm:pt modelId="{27EE9307-6B2D-4283-AE9A-E78EC57E350B}" type="pres">
      <dgm:prSet presAssocID="{5401FEA7-1DA2-4C59-8465-A6C5FD07AAB0}" presName="line3" presStyleLbl="callout" presStyleIdx="4" presStyleCnt="10"/>
      <dgm:spPr/>
    </dgm:pt>
    <dgm:pt modelId="{E9B1607F-6CF6-49D8-AC1E-540BD44A4F1C}" type="pres">
      <dgm:prSet presAssocID="{5401FEA7-1DA2-4C59-8465-A6C5FD07AAB0}" presName="d3" presStyleLbl="callout" presStyleIdx="5" presStyleCnt="10"/>
      <dgm:spPr/>
    </dgm:pt>
    <dgm:pt modelId="{A261190A-FD1D-4419-9D46-83F3B0D6ECD2}" type="pres">
      <dgm:prSet presAssocID="{03A29A94-AB2F-4625-BB49-CE41FBBD5BA6}" presName="circle4" presStyleLbl="lnNode1" presStyleIdx="3" presStyleCnt="5"/>
      <dgm:spPr/>
    </dgm:pt>
    <dgm:pt modelId="{DF6122F6-E38D-42AC-80B3-DE1696050D1A}" type="pres">
      <dgm:prSet presAssocID="{03A29A94-AB2F-4625-BB49-CE41FBBD5BA6}" presName="text4" presStyleLbl="revTx" presStyleIdx="3" presStyleCnt="5">
        <dgm:presLayoutVars>
          <dgm:bulletEnabled val="1"/>
        </dgm:presLayoutVars>
      </dgm:prSet>
      <dgm:spPr/>
      <dgm:t>
        <a:bodyPr/>
        <a:lstStyle/>
        <a:p>
          <a:endParaRPr lang="en-US"/>
        </a:p>
      </dgm:t>
    </dgm:pt>
    <dgm:pt modelId="{0D6F00DF-C652-4646-999E-FC723BB95F9F}" type="pres">
      <dgm:prSet presAssocID="{03A29A94-AB2F-4625-BB49-CE41FBBD5BA6}" presName="line4" presStyleLbl="callout" presStyleIdx="6" presStyleCnt="10"/>
      <dgm:spPr/>
    </dgm:pt>
    <dgm:pt modelId="{7DF73F63-DC39-44A2-B377-568E934E3344}" type="pres">
      <dgm:prSet presAssocID="{03A29A94-AB2F-4625-BB49-CE41FBBD5BA6}" presName="d4" presStyleLbl="callout" presStyleIdx="7" presStyleCnt="10"/>
      <dgm:spPr/>
    </dgm:pt>
    <dgm:pt modelId="{9C042101-2195-4B7D-BB5C-03BD7F27F608}" type="pres">
      <dgm:prSet presAssocID="{116428FF-D2CD-4F27-A8C2-7458CBDBA583}" presName="circle5" presStyleLbl="lnNode1" presStyleIdx="4" presStyleCnt="5"/>
      <dgm:spPr/>
    </dgm:pt>
    <dgm:pt modelId="{331EEF35-7471-4B40-825F-4FB32D883395}" type="pres">
      <dgm:prSet presAssocID="{116428FF-D2CD-4F27-A8C2-7458CBDBA583}" presName="text5" presStyleLbl="revTx" presStyleIdx="4" presStyleCnt="5">
        <dgm:presLayoutVars>
          <dgm:bulletEnabled val="1"/>
        </dgm:presLayoutVars>
      </dgm:prSet>
      <dgm:spPr/>
      <dgm:t>
        <a:bodyPr/>
        <a:lstStyle/>
        <a:p>
          <a:endParaRPr lang="en-US"/>
        </a:p>
      </dgm:t>
    </dgm:pt>
    <dgm:pt modelId="{220FC54D-B3A1-45B1-9B55-A48888326DFB}" type="pres">
      <dgm:prSet presAssocID="{116428FF-D2CD-4F27-A8C2-7458CBDBA583}" presName="line5" presStyleLbl="callout" presStyleIdx="8" presStyleCnt="10"/>
      <dgm:spPr/>
    </dgm:pt>
    <dgm:pt modelId="{751FD34F-01BA-4D99-B1F3-E95DECC83E61}" type="pres">
      <dgm:prSet presAssocID="{116428FF-D2CD-4F27-A8C2-7458CBDBA583}" presName="d5" presStyleLbl="callout" presStyleIdx="9" presStyleCnt="10"/>
      <dgm:spPr/>
    </dgm:pt>
  </dgm:ptLst>
  <dgm:cxnLst>
    <dgm:cxn modelId="{E5343F66-204C-4DF7-8D4B-9A495CD35C06}" type="presOf" srcId="{344745DF-60CE-4B4E-9E6E-2F0427D05006}" destId="{8D697DD8-FFB4-4924-8E9A-FCB21DD2362A}" srcOrd="0" destOrd="0" presId="urn:microsoft.com/office/officeart/2005/8/layout/target1"/>
    <dgm:cxn modelId="{F924B9F5-7670-4F4A-A43C-C5ADAB38BF22}" srcId="{497746EC-365A-4FE3-B444-89429589E2D9}" destId="{344745DF-60CE-4B4E-9E6E-2F0427D05006}" srcOrd="0" destOrd="0" parTransId="{E55CBBA9-E9DF-4467-B617-6DD032084399}" sibTransId="{22EFC8DF-E9D5-44AB-981C-DB0FF1543B44}"/>
    <dgm:cxn modelId="{E11CCA1D-337F-4D26-8708-6F05378992EF}" type="presOf" srcId="{01B11E3F-BF8F-4786-9AA4-04EFFAA79BAD}" destId="{07C31E6B-9B6F-42F4-9169-4FFCA217E1A9}" srcOrd="0" destOrd="0" presId="urn:microsoft.com/office/officeart/2005/8/layout/target1"/>
    <dgm:cxn modelId="{FEC41A92-0753-45AB-981E-02EA7769ED0D}" type="presOf" srcId="{497746EC-365A-4FE3-B444-89429589E2D9}" destId="{410BAC25-F65C-4312-A23E-123CF4CCDC11}" srcOrd="0" destOrd="0" presId="urn:microsoft.com/office/officeart/2005/8/layout/target1"/>
    <dgm:cxn modelId="{5F72555D-D9F6-4DD4-AEE6-C0AA73679CDB}" srcId="{497746EC-365A-4FE3-B444-89429589E2D9}" destId="{01B11E3F-BF8F-4786-9AA4-04EFFAA79BAD}" srcOrd="1" destOrd="0" parTransId="{B3855B78-317F-4058-8B6A-66639803BD9D}" sibTransId="{081E3B56-4FED-403F-A8EA-6116712A87A4}"/>
    <dgm:cxn modelId="{D6440C53-8EA3-46E8-A499-02103759C182}" srcId="{497746EC-365A-4FE3-B444-89429589E2D9}" destId="{03A29A94-AB2F-4625-BB49-CE41FBBD5BA6}" srcOrd="3" destOrd="0" parTransId="{6A9C2C43-7123-45C7-8DDF-22AB6C25414F}" sibTransId="{E4A1D1FE-34F5-4EA6-A422-1B452F36F049}"/>
    <dgm:cxn modelId="{D46E0C8A-99D4-4005-A1F4-CBD365718E05}" srcId="{497746EC-365A-4FE3-B444-89429589E2D9}" destId="{116428FF-D2CD-4F27-A8C2-7458CBDBA583}" srcOrd="4" destOrd="0" parTransId="{7FE98FB5-F294-4D0D-B7EA-EBE8E9CDC440}" sibTransId="{DAAAF39B-E703-4505-8B73-7BB22FE487D9}"/>
    <dgm:cxn modelId="{5B2C4830-F271-4D3A-81BE-501F6510DEF5}" srcId="{497746EC-365A-4FE3-B444-89429589E2D9}" destId="{5401FEA7-1DA2-4C59-8465-A6C5FD07AAB0}" srcOrd="2" destOrd="0" parTransId="{30F0C869-4F5F-4B51-8D6D-9C218BE91403}" sibTransId="{475799E8-A60A-4435-926E-E2CE57409183}"/>
    <dgm:cxn modelId="{F4375115-8DA3-45C8-BDD4-408C72B7C26A}" type="presOf" srcId="{116428FF-D2CD-4F27-A8C2-7458CBDBA583}" destId="{331EEF35-7471-4B40-825F-4FB32D883395}" srcOrd="0" destOrd="0" presId="urn:microsoft.com/office/officeart/2005/8/layout/target1"/>
    <dgm:cxn modelId="{0B694C76-FD05-47A6-9121-E2BE4D166CD8}" type="presOf" srcId="{5401FEA7-1DA2-4C59-8465-A6C5FD07AAB0}" destId="{AA4EE533-F253-4521-BFB7-3BA01983067F}" srcOrd="0" destOrd="0" presId="urn:microsoft.com/office/officeart/2005/8/layout/target1"/>
    <dgm:cxn modelId="{AEF7DF5A-6ECF-42FD-A69D-D8DA700E4979}" type="presOf" srcId="{03A29A94-AB2F-4625-BB49-CE41FBBD5BA6}" destId="{DF6122F6-E38D-42AC-80B3-DE1696050D1A}" srcOrd="0" destOrd="0" presId="urn:microsoft.com/office/officeart/2005/8/layout/target1"/>
    <dgm:cxn modelId="{C965AC91-24F7-44AE-8FF0-EFA0327244E9}" type="presParOf" srcId="{410BAC25-F65C-4312-A23E-123CF4CCDC11}" destId="{F112E4D3-4EB3-48A2-94B9-7E321FC908FE}" srcOrd="0" destOrd="0" presId="urn:microsoft.com/office/officeart/2005/8/layout/target1"/>
    <dgm:cxn modelId="{BB29D4F0-2ADC-485F-A145-9BB5F924CA15}" type="presParOf" srcId="{410BAC25-F65C-4312-A23E-123CF4CCDC11}" destId="{8D697DD8-FFB4-4924-8E9A-FCB21DD2362A}" srcOrd="1" destOrd="0" presId="urn:microsoft.com/office/officeart/2005/8/layout/target1"/>
    <dgm:cxn modelId="{64ABD822-A652-4E63-A79B-5A3AE2E522F7}" type="presParOf" srcId="{410BAC25-F65C-4312-A23E-123CF4CCDC11}" destId="{AAAE7B18-691F-4300-AB30-0B70ADCDF771}" srcOrd="2" destOrd="0" presId="urn:microsoft.com/office/officeart/2005/8/layout/target1"/>
    <dgm:cxn modelId="{EEB321BE-A912-4063-AD04-AF6BD5C7088F}" type="presParOf" srcId="{410BAC25-F65C-4312-A23E-123CF4CCDC11}" destId="{5C5F7DAD-F8A5-435A-B307-FCDF7FB2A842}" srcOrd="3" destOrd="0" presId="urn:microsoft.com/office/officeart/2005/8/layout/target1"/>
    <dgm:cxn modelId="{4AB8DCF9-3165-497B-BCA1-FD2A188F2116}" type="presParOf" srcId="{410BAC25-F65C-4312-A23E-123CF4CCDC11}" destId="{4AE8C675-A338-4649-B020-AC86C87423EE}" srcOrd="4" destOrd="0" presId="urn:microsoft.com/office/officeart/2005/8/layout/target1"/>
    <dgm:cxn modelId="{215B82C3-339D-4697-99AB-1FBED4720A01}" type="presParOf" srcId="{410BAC25-F65C-4312-A23E-123CF4CCDC11}" destId="{07C31E6B-9B6F-42F4-9169-4FFCA217E1A9}" srcOrd="5" destOrd="0" presId="urn:microsoft.com/office/officeart/2005/8/layout/target1"/>
    <dgm:cxn modelId="{002DA76E-66BA-4E5E-AD94-CCA037E3DB84}" type="presParOf" srcId="{410BAC25-F65C-4312-A23E-123CF4CCDC11}" destId="{22171FEC-D3EA-4CF8-B790-2080BEB516B6}" srcOrd="6" destOrd="0" presId="urn:microsoft.com/office/officeart/2005/8/layout/target1"/>
    <dgm:cxn modelId="{E1E0E26B-29B3-4460-A05E-07169EAB2B9C}" type="presParOf" srcId="{410BAC25-F65C-4312-A23E-123CF4CCDC11}" destId="{E0946EB2-C346-427F-9E30-91BEDC23B9CB}" srcOrd="7" destOrd="0" presId="urn:microsoft.com/office/officeart/2005/8/layout/target1"/>
    <dgm:cxn modelId="{8F9A59D4-F967-4AF9-A5FA-5E91BC6BC1A7}" type="presParOf" srcId="{410BAC25-F65C-4312-A23E-123CF4CCDC11}" destId="{157960A9-2EF7-45F2-8BEE-4831DDD5B25F}" srcOrd="8" destOrd="0" presId="urn:microsoft.com/office/officeart/2005/8/layout/target1"/>
    <dgm:cxn modelId="{6E103267-EA1C-4A20-AFBC-913A3BFB6871}" type="presParOf" srcId="{410BAC25-F65C-4312-A23E-123CF4CCDC11}" destId="{AA4EE533-F253-4521-BFB7-3BA01983067F}" srcOrd="9" destOrd="0" presId="urn:microsoft.com/office/officeart/2005/8/layout/target1"/>
    <dgm:cxn modelId="{FEC5AA96-483E-4210-9C42-578F93E1AEF7}" type="presParOf" srcId="{410BAC25-F65C-4312-A23E-123CF4CCDC11}" destId="{27EE9307-6B2D-4283-AE9A-E78EC57E350B}" srcOrd="10" destOrd="0" presId="urn:microsoft.com/office/officeart/2005/8/layout/target1"/>
    <dgm:cxn modelId="{7D73CD71-F726-460D-A84C-14078EDDD1C2}" type="presParOf" srcId="{410BAC25-F65C-4312-A23E-123CF4CCDC11}" destId="{E9B1607F-6CF6-49D8-AC1E-540BD44A4F1C}" srcOrd="11" destOrd="0" presId="urn:microsoft.com/office/officeart/2005/8/layout/target1"/>
    <dgm:cxn modelId="{58206133-52FC-43F9-B6D6-BE504591C208}" type="presParOf" srcId="{410BAC25-F65C-4312-A23E-123CF4CCDC11}" destId="{A261190A-FD1D-4419-9D46-83F3B0D6ECD2}" srcOrd="12" destOrd="0" presId="urn:microsoft.com/office/officeart/2005/8/layout/target1"/>
    <dgm:cxn modelId="{D577469B-3551-4D17-8A2A-EB0A4741707F}" type="presParOf" srcId="{410BAC25-F65C-4312-A23E-123CF4CCDC11}" destId="{DF6122F6-E38D-42AC-80B3-DE1696050D1A}" srcOrd="13" destOrd="0" presId="urn:microsoft.com/office/officeart/2005/8/layout/target1"/>
    <dgm:cxn modelId="{EBB36B84-A949-4AF3-A70B-E7FF2E4BC5B5}" type="presParOf" srcId="{410BAC25-F65C-4312-A23E-123CF4CCDC11}" destId="{0D6F00DF-C652-4646-999E-FC723BB95F9F}" srcOrd="14" destOrd="0" presId="urn:microsoft.com/office/officeart/2005/8/layout/target1"/>
    <dgm:cxn modelId="{C5883EEE-7F5E-4FA0-8BDB-C040B4902B84}" type="presParOf" srcId="{410BAC25-F65C-4312-A23E-123CF4CCDC11}" destId="{7DF73F63-DC39-44A2-B377-568E934E3344}" srcOrd="15" destOrd="0" presId="urn:microsoft.com/office/officeart/2005/8/layout/target1"/>
    <dgm:cxn modelId="{1705900E-8974-4566-99AB-593F5C0ECD68}" type="presParOf" srcId="{410BAC25-F65C-4312-A23E-123CF4CCDC11}" destId="{9C042101-2195-4B7D-BB5C-03BD7F27F608}" srcOrd="16" destOrd="0" presId="urn:microsoft.com/office/officeart/2005/8/layout/target1"/>
    <dgm:cxn modelId="{FB6B06C8-EED7-4133-B731-98088488FB97}" type="presParOf" srcId="{410BAC25-F65C-4312-A23E-123CF4CCDC11}" destId="{331EEF35-7471-4B40-825F-4FB32D883395}" srcOrd="17" destOrd="0" presId="urn:microsoft.com/office/officeart/2005/8/layout/target1"/>
    <dgm:cxn modelId="{0E0911DB-CC3B-4DA2-9802-43E1606BF139}" type="presParOf" srcId="{410BAC25-F65C-4312-A23E-123CF4CCDC11}" destId="{220FC54D-B3A1-45B1-9B55-A48888326DFB}" srcOrd="18" destOrd="0" presId="urn:microsoft.com/office/officeart/2005/8/layout/target1"/>
    <dgm:cxn modelId="{2009A9F7-5D96-4377-A656-C2427E3DEF31}" type="presParOf" srcId="{410BAC25-F65C-4312-A23E-123CF4CCDC11}" destId="{751FD34F-01BA-4D99-B1F3-E95DECC83E61}" srcOrd="19" destOrd="0" presId="urn:microsoft.com/office/officeart/2005/8/layout/targe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2230293-59E5-440D-9670-70992A2A73B5}" type="doc">
      <dgm:prSet loTypeId="urn:microsoft.com/office/officeart/2005/8/layout/arrow2" loCatId="process" qsTypeId="urn:microsoft.com/office/officeart/2005/8/quickstyle/simple1" qsCatId="simple" csTypeId="urn:microsoft.com/office/officeart/2005/8/colors/accent2_1" csCatId="accent2" phldr="1"/>
      <dgm:spPr/>
      <dgm:t>
        <a:bodyPr/>
        <a:lstStyle/>
        <a:p>
          <a:endParaRPr lang="en-US"/>
        </a:p>
      </dgm:t>
    </dgm:pt>
    <dgm:pt modelId="{8474E416-73DE-45D1-9002-081CA629140A}">
      <dgm:prSet phldrT="[Text]"/>
      <dgm:spPr/>
      <dgm:t>
        <a:bodyPr/>
        <a:lstStyle/>
        <a:p>
          <a:r>
            <a:rPr lang="en-US" dirty="0" smtClean="0"/>
            <a:t>Many critics and theater-goers questioned the morality of the play’s resolution. </a:t>
          </a:r>
          <a:endParaRPr lang="en-US" dirty="0"/>
        </a:p>
      </dgm:t>
    </dgm:pt>
    <dgm:pt modelId="{DAD7B89A-D84B-4DFE-9207-4B1884822004}" type="parTrans" cxnId="{79372B8A-7C5E-46B7-8AB5-DEA0B391F3FE}">
      <dgm:prSet/>
      <dgm:spPr/>
      <dgm:t>
        <a:bodyPr/>
        <a:lstStyle/>
        <a:p>
          <a:endParaRPr lang="en-US"/>
        </a:p>
      </dgm:t>
    </dgm:pt>
    <dgm:pt modelId="{9A756196-2B2D-4862-9357-66B3F2F112E5}" type="sibTrans" cxnId="{79372B8A-7C5E-46B7-8AB5-DEA0B391F3FE}">
      <dgm:prSet/>
      <dgm:spPr/>
      <dgm:t>
        <a:bodyPr/>
        <a:lstStyle/>
        <a:p>
          <a:endParaRPr lang="en-US"/>
        </a:p>
      </dgm:t>
    </dgm:pt>
    <dgm:pt modelId="{9139C9E4-8865-4DBE-AD6D-E0A19E94D821}">
      <dgm:prSet phldrT="[Text]"/>
      <dgm:spPr/>
      <dgm:t>
        <a:bodyPr/>
        <a:lstStyle/>
        <a:p>
          <a:r>
            <a:rPr lang="en-US" b="1" dirty="0" smtClean="0">
              <a:solidFill>
                <a:schemeClr val="accent4">
                  <a:lumMod val="75000"/>
                </a:schemeClr>
              </a:solidFill>
            </a:rPr>
            <a:t>Why does Nora leave not only Torvald but her children as well? </a:t>
          </a:r>
          <a:endParaRPr lang="en-US" b="1" dirty="0">
            <a:solidFill>
              <a:schemeClr val="accent4">
                <a:lumMod val="75000"/>
              </a:schemeClr>
            </a:solidFill>
          </a:endParaRPr>
        </a:p>
      </dgm:t>
    </dgm:pt>
    <dgm:pt modelId="{B00494A7-CD7A-4B25-A341-C76E1370B112}" type="parTrans" cxnId="{03DE28A7-C76C-44FF-8955-482B21693E96}">
      <dgm:prSet/>
      <dgm:spPr/>
      <dgm:t>
        <a:bodyPr/>
        <a:lstStyle/>
        <a:p>
          <a:endParaRPr lang="en-US"/>
        </a:p>
      </dgm:t>
    </dgm:pt>
    <dgm:pt modelId="{AF3F6730-42E8-4D7B-BC5F-C7CDC07A051B}" type="sibTrans" cxnId="{03DE28A7-C76C-44FF-8955-482B21693E96}">
      <dgm:prSet/>
      <dgm:spPr/>
      <dgm:t>
        <a:bodyPr/>
        <a:lstStyle/>
        <a:p>
          <a:endParaRPr lang="en-US"/>
        </a:p>
      </dgm:t>
    </dgm:pt>
    <dgm:pt modelId="{9EB2F2EF-736E-40A8-A35F-9CCE793EB6C3}" type="pres">
      <dgm:prSet presAssocID="{B2230293-59E5-440D-9670-70992A2A73B5}" presName="arrowDiagram" presStyleCnt="0">
        <dgm:presLayoutVars>
          <dgm:chMax val="5"/>
          <dgm:dir/>
          <dgm:resizeHandles val="exact"/>
        </dgm:presLayoutVars>
      </dgm:prSet>
      <dgm:spPr/>
      <dgm:t>
        <a:bodyPr/>
        <a:lstStyle/>
        <a:p>
          <a:endParaRPr lang="en-US"/>
        </a:p>
      </dgm:t>
    </dgm:pt>
    <dgm:pt modelId="{B1C5C41C-F477-4515-AD51-6B41B8C075D1}" type="pres">
      <dgm:prSet presAssocID="{B2230293-59E5-440D-9670-70992A2A73B5}" presName="arrow" presStyleLbl="bgShp" presStyleIdx="0" presStyleCnt="1"/>
      <dgm:spPr/>
    </dgm:pt>
    <dgm:pt modelId="{3B02E2A2-7027-454E-A0A2-13F28C4EC246}" type="pres">
      <dgm:prSet presAssocID="{B2230293-59E5-440D-9670-70992A2A73B5}" presName="arrowDiagram2" presStyleCnt="0"/>
      <dgm:spPr/>
    </dgm:pt>
    <dgm:pt modelId="{7830FBD5-7AB4-4051-B71C-EC8B48F17945}" type="pres">
      <dgm:prSet presAssocID="{8474E416-73DE-45D1-9002-081CA629140A}" presName="bullet2a" presStyleLbl="node1" presStyleIdx="0" presStyleCnt="2"/>
      <dgm:spPr/>
    </dgm:pt>
    <dgm:pt modelId="{6C4B173E-FDA4-468A-B896-B17D3CD4606E}" type="pres">
      <dgm:prSet presAssocID="{8474E416-73DE-45D1-9002-081CA629140A}" presName="textBox2a" presStyleLbl="revTx" presStyleIdx="0" presStyleCnt="2">
        <dgm:presLayoutVars>
          <dgm:bulletEnabled val="1"/>
        </dgm:presLayoutVars>
      </dgm:prSet>
      <dgm:spPr/>
      <dgm:t>
        <a:bodyPr/>
        <a:lstStyle/>
        <a:p>
          <a:endParaRPr lang="en-US"/>
        </a:p>
      </dgm:t>
    </dgm:pt>
    <dgm:pt modelId="{EAFC7895-10B7-4261-A05E-F29F962E21E4}" type="pres">
      <dgm:prSet presAssocID="{9139C9E4-8865-4DBE-AD6D-E0A19E94D821}" presName="bullet2b" presStyleLbl="node1" presStyleIdx="1" presStyleCnt="2"/>
      <dgm:spPr/>
    </dgm:pt>
    <dgm:pt modelId="{10B237FA-9E23-4156-9EB2-3D937011AF01}" type="pres">
      <dgm:prSet presAssocID="{9139C9E4-8865-4DBE-AD6D-E0A19E94D821}" presName="textBox2b" presStyleLbl="revTx" presStyleIdx="1" presStyleCnt="2">
        <dgm:presLayoutVars>
          <dgm:bulletEnabled val="1"/>
        </dgm:presLayoutVars>
      </dgm:prSet>
      <dgm:spPr/>
      <dgm:t>
        <a:bodyPr/>
        <a:lstStyle/>
        <a:p>
          <a:endParaRPr lang="en-US"/>
        </a:p>
      </dgm:t>
    </dgm:pt>
  </dgm:ptLst>
  <dgm:cxnLst>
    <dgm:cxn modelId="{B6C0312A-14D4-495D-9258-28B4FB131F89}" type="presOf" srcId="{9139C9E4-8865-4DBE-AD6D-E0A19E94D821}" destId="{10B237FA-9E23-4156-9EB2-3D937011AF01}" srcOrd="0" destOrd="0" presId="urn:microsoft.com/office/officeart/2005/8/layout/arrow2"/>
    <dgm:cxn modelId="{79372B8A-7C5E-46B7-8AB5-DEA0B391F3FE}" srcId="{B2230293-59E5-440D-9670-70992A2A73B5}" destId="{8474E416-73DE-45D1-9002-081CA629140A}" srcOrd="0" destOrd="0" parTransId="{DAD7B89A-D84B-4DFE-9207-4B1884822004}" sibTransId="{9A756196-2B2D-4862-9357-66B3F2F112E5}"/>
    <dgm:cxn modelId="{BB7B6BF8-6179-414D-B9C0-19DDED665774}" type="presOf" srcId="{8474E416-73DE-45D1-9002-081CA629140A}" destId="{6C4B173E-FDA4-468A-B896-B17D3CD4606E}" srcOrd="0" destOrd="0" presId="urn:microsoft.com/office/officeart/2005/8/layout/arrow2"/>
    <dgm:cxn modelId="{81AAD487-1DA2-44E0-BC84-A1E6D255B6F1}" type="presOf" srcId="{B2230293-59E5-440D-9670-70992A2A73B5}" destId="{9EB2F2EF-736E-40A8-A35F-9CCE793EB6C3}" srcOrd="0" destOrd="0" presId="urn:microsoft.com/office/officeart/2005/8/layout/arrow2"/>
    <dgm:cxn modelId="{03DE28A7-C76C-44FF-8955-482B21693E96}" srcId="{B2230293-59E5-440D-9670-70992A2A73B5}" destId="{9139C9E4-8865-4DBE-AD6D-E0A19E94D821}" srcOrd="1" destOrd="0" parTransId="{B00494A7-CD7A-4B25-A341-C76E1370B112}" sibTransId="{AF3F6730-42E8-4D7B-BC5F-C7CDC07A051B}"/>
    <dgm:cxn modelId="{C5693D93-98DE-4271-9A48-B599E401B6E9}" type="presParOf" srcId="{9EB2F2EF-736E-40A8-A35F-9CCE793EB6C3}" destId="{B1C5C41C-F477-4515-AD51-6B41B8C075D1}" srcOrd="0" destOrd="0" presId="urn:microsoft.com/office/officeart/2005/8/layout/arrow2"/>
    <dgm:cxn modelId="{7A39970E-AE1E-4529-A3D6-819706A09428}" type="presParOf" srcId="{9EB2F2EF-736E-40A8-A35F-9CCE793EB6C3}" destId="{3B02E2A2-7027-454E-A0A2-13F28C4EC246}" srcOrd="1" destOrd="0" presId="urn:microsoft.com/office/officeart/2005/8/layout/arrow2"/>
    <dgm:cxn modelId="{0A1E2563-0130-4E40-905E-F71245AE2866}" type="presParOf" srcId="{3B02E2A2-7027-454E-A0A2-13F28C4EC246}" destId="{7830FBD5-7AB4-4051-B71C-EC8B48F17945}" srcOrd="0" destOrd="0" presId="urn:microsoft.com/office/officeart/2005/8/layout/arrow2"/>
    <dgm:cxn modelId="{C78F44F2-0E90-4918-B312-A186F3C6D93B}" type="presParOf" srcId="{3B02E2A2-7027-454E-A0A2-13F28C4EC246}" destId="{6C4B173E-FDA4-468A-B896-B17D3CD4606E}" srcOrd="1" destOrd="0" presId="urn:microsoft.com/office/officeart/2005/8/layout/arrow2"/>
    <dgm:cxn modelId="{17A16D37-8D8F-4521-9A5D-878AD813C24C}" type="presParOf" srcId="{3B02E2A2-7027-454E-A0A2-13F28C4EC246}" destId="{EAFC7895-10B7-4261-A05E-F29F962E21E4}" srcOrd="2" destOrd="0" presId="urn:microsoft.com/office/officeart/2005/8/layout/arrow2"/>
    <dgm:cxn modelId="{427D2FCE-3CD1-4E62-856A-C9412159D154}" type="presParOf" srcId="{3B02E2A2-7027-454E-A0A2-13F28C4EC246}" destId="{10B237FA-9E23-4156-9EB2-3D937011AF01}" srcOrd="3" destOrd="0" presId="urn:microsoft.com/office/officeart/2005/8/layout/arrow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2264E9D-02D8-4A14-BC87-F6B5E29A2BB0}">
      <dsp:nvSpPr>
        <dsp:cNvPr id="0" name=""/>
        <dsp:cNvSpPr/>
      </dsp:nvSpPr>
      <dsp:spPr>
        <a:xfrm>
          <a:off x="1450251" y="-106120"/>
          <a:ext cx="4598847" cy="4598847"/>
        </a:xfrm>
        <a:prstGeom prst="circularArrow">
          <a:avLst>
            <a:gd name="adj1" fmla="val 4668"/>
            <a:gd name="adj2" fmla="val 272909"/>
            <a:gd name="adj3" fmla="val 12917269"/>
            <a:gd name="adj4" fmla="val 17972546"/>
            <a:gd name="adj5" fmla="val 4847"/>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5898A2-5E66-4B6E-B495-CDD723457439}">
      <dsp:nvSpPr>
        <dsp:cNvPr id="0" name=""/>
        <dsp:cNvSpPr/>
      </dsp:nvSpPr>
      <dsp:spPr>
        <a:xfrm>
          <a:off x="2252002" y="171"/>
          <a:ext cx="2995345" cy="1497672"/>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Child-like</a:t>
          </a:r>
        </a:p>
        <a:p>
          <a:pPr lvl="0" algn="ctr" defTabSz="1466850">
            <a:lnSpc>
              <a:spcPct val="90000"/>
            </a:lnSpc>
            <a:spcBef>
              <a:spcPct val="0"/>
            </a:spcBef>
            <a:spcAft>
              <a:spcPct val="35000"/>
            </a:spcAft>
          </a:pPr>
          <a:r>
            <a:rPr lang="en-US" sz="3300" kern="1200" dirty="0" smtClean="0"/>
            <a:t>Personality </a:t>
          </a:r>
          <a:endParaRPr lang="en-US" sz="3300" kern="1200" dirty="0"/>
        </a:p>
      </dsp:txBody>
      <dsp:txXfrm>
        <a:off x="2252002" y="171"/>
        <a:ext cx="2995345" cy="1497672"/>
      </dsp:txXfrm>
    </dsp:sp>
    <dsp:sp modelId="{A4031F3D-7848-4B09-B2EC-A5493B94ABA2}">
      <dsp:nvSpPr>
        <dsp:cNvPr id="0" name=""/>
        <dsp:cNvSpPr/>
      </dsp:nvSpPr>
      <dsp:spPr>
        <a:xfrm>
          <a:off x="3903293" y="1651463"/>
          <a:ext cx="2995345" cy="1497672"/>
        </a:xfrm>
        <a:prstGeom prst="roundRect">
          <a:avLst/>
        </a:prstGeom>
        <a:solidFill>
          <a:schemeClr val="accent3">
            <a:hueOff val="3874869"/>
            <a:satOff val="-12382"/>
            <a:lumOff val="-31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Desperate Nora</a:t>
          </a:r>
          <a:endParaRPr lang="en-US" sz="3300" kern="1200" dirty="0"/>
        </a:p>
      </dsp:txBody>
      <dsp:txXfrm>
        <a:off x="3903293" y="1651463"/>
        <a:ext cx="2995345" cy="1497672"/>
      </dsp:txXfrm>
    </dsp:sp>
    <dsp:sp modelId="{7B874FA7-8D3F-4891-B72D-A7FC2E58C1BF}">
      <dsp:nvSpPr>
        <dsp:cNvPr id="0" name=""/>
        <dsp:cNvSpPr/>
      </dsp:nvSpPr>
      <dsp:spPr>
        <a:xfrm>
          <a:off x="2252002" y="3302755"/>
          <a:ext cx="2995345" cy="1497672"/>
        </a:xfrm>
        <a:prstGeom prst="roundRect">
          <a:avLst/>
        </a:prstGeom>
        <a:solidFill>
          <a:schemeClr val="accent3">
            <a:hueOff val="7749738"/>
            <a:satOff val="-24763"/>
            <a:lumOff val="-6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Nora’s Transformation </a:t>
          </a:r>
          <a:endParaRPr lang="en-US" sz="3300" kern="1200" dirty="0"/>
        </a:p>
      </dsp:txBody>
      <dsp:txXfrm>
        <a:off x="2252002" y="3302755"/>
        <a:ext cx="2995345" cy="1497672"/>
      </dsp:txXfrm>
    </dsp:sp>
    <dsp:sp modelId="{9E416E8F-F655-4838-AAF0-EF6116215D93}">
      <dsp:nvSpPr>
        <dsp:cNvPr id="0" name=""/>
        <dsp:cNvSpPr/>
      </dsp:nvSpPr>
      <dsp:spPr>
        <a:xfrm>
          <a:off x="600710" y="1651463"/>
          <a:ext cx="2995345" cy="1497672"/>
        </a:xfrm>
        <a:prstGeom prst="roundRect">
          <a:avLst/>
        </a:prstGeom>
        <a:solidFill>
          <a:schemeClr val="accent3">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Intelligent Woman</a:t>
          </a:r>
          <a:endParaRPr lang="en-US" sz="3300" kern="1200" dirty="0"/>
        </a:p>
      </dsp:txBody>
      <dsp:txXfrm>
        <a:off x="600710" y="1651463"/>
        <a:ext cx="2995345" cy="149767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0DE7871-65BD-4A5F-AD95-7543CA72A275}">
      <dsp:nvSpPr>
        <dsp:cNvPr id="0" name=""/>
        <dsp:cNvSpPr/>
      </dsp:nvSpPr>
      <dsp:spPr>
        <a:xfrm>
          <a:off x="2460626" y="1343819"/>
          <a:ext cx="2948806" cy="2948806"/>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sz="2700" kern="1200" dirty="0" smtClean="0"/>
            <a:t>One of the most complex characters of 19th century drama</a:t>
          </a:r>
          <a:endParaRPr lang="en-US" sz="2700" kern="1200" dirty="0"/>
        </a:p>
      </dsp:txBody>
      <dsp:txXfrm>
        <a:off x="2460626" y="1343819"/>
        <a:ext cx="2948806" cy="2948806"/>
      </dsp:txXfrm>
    </dsp:sp>
    <dsp:sp modelId="{4FEEFA30-5CF1-46F1-8F93-4BF68BEC01E1}">
      <dsp:nvSpPr>
        <dsp:cNvPr id="0" name=""/>
        <dsp:cNvSpPr/>
      </dsp:nvSpPr>
      <dsp:spPr>
        <a:xfrm>
          <a:off x="2755897" y="3384"/>
          <a:ext cx="2358263" cy="1792726"/>
        </a:xfrm>
        <a:prstGeom prst="ellipse">
          <a:avLst/>
        </a:prstGeom>
        <a:solidFill>
          <a:schemeClr val="accent3">
            <a:alpha val="50000"/>
            <a:hueOff val="3874869"/>
            <a:satOff val="-12382"/>
            <a:lumOff val="-31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1. Nora </a:t>
          </a:r>
          <a:r>
            <a:rPr lang="en-US" sz="1700" kern="1200" dirty="0" err="1" smtClean="0"/>
            <a:t>Helmer</a:t>
          </a:r>
          <a:r>
            <a:rPr lang="en-US" sz="1700" kern="1200" dirty="0" smtClean="0"/>
            <a:t> prances about in the first act,</a:t>
          </a:r>
          <a:endParaRPr lang="en-US" sz="1700" kern="1200" dirty="0"/>
        </a:p>
      </dsp:txBody>
      <dsp:txXfrm>
        <a:off x="2755897" y="3384"/>
        <a:ext cx="2358263" cy="1792726"/>
      </dsp:txXfrm>
    </dsp:sp>
    <dsp:sp modelId="{3ECC041F-EBAE-495D-948E-D690E8C60847}">
      <dsp:nvSpPr>
        <dsp:cNvPr id="0" name=""/>
        <dsp:cNvSpPr/>
      </dsp:nvSpPr>
      <dsp:spPr>
        <a:xfrm>
          <a:off x="4501260" y="2757702"/>
          <a:ext cx="2190432" cy="2039512"/>
        </a:xfrm>
        <a:prstGeom prst="ellipse">
          <a:avLst/>
        </a:prstGeom>
        <a:solidFill>
          <a:schemeClr val="accent3">
            <a:alpha val="50000"/>
            <a:hueOff val="7749738"/>
            <a:satOff val="-24763"/>
            <a:lumOff val="-6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II.  behaves desperately in the second</a:t>
          </a:r>
          <a:endParaRPr lang="en-US" sz="1700" kern="1200" dirty="0"/>
        </a:p>
      </dsp:txBody>
      <dsp:txXfrm>
        <a:off x="4501260" y="2757702"/>
        <a:ext cx="2190432" cy="2039512"/>
      </dsp:txXfrm>
    </dsp:sp>
    <dsp:sp modelId="{1B552307-AD71-4695-B43E-84B70A694F6E}">
      <dsp:nvSpPr>
        <dsp:cNvPr id="0" name=""/>
        <dsp:cNvSpPr/>
      </dsp:nvSpPr>
      <dsp:spPr>
        <a:xfrm>
          <a:off x="807657" y="3040257"/>
          <a:ext cx="2931850" cy="1474403"/>
        </a:xfrm>
        <a:prstGeom prst="ellipse">
          <a:avLst/>
        </a:prstGeom>
        <a:solidFill>
          <a:schemeClr val="accent3">
            <a:alpha val="50000"/>
            <a:hueOff val="11624607"/>
            <a:satOff val="-37145"/>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US" sz="1700" kern="1200" dirty="0" smtClean="0"/>
            <a:t>III. and gains a stark sense of reality during the finale of </a:t>
          </a:r>
          <a:r>
            <a:rPr lang="en-US" sz="1700" kern="1200" dirty="0" err="1" smtClean="0"/>
            <a:t>Henrik</a:t>
          </a:r>
          <a:r>
            <a:rPr lang="en-US" sz="1700" kern="1200" dirty="0" smtClean="0"/>
            <a:t> Ibsen’s </a:t>
          </a:r>
          <a:r>
            <a:rPr lang="en-US" sz="1700" i="1" kern="1200" dirty="0" smtClean="0"/>
            <a:t>A Doll’s House</a:t>
          </a:r>
          <a:r>
            <a:rPr lang="en-US" sz="1700" kern="1200" dirty="0" smtClean="0"/>
            <a:t>.</a:t>
          </a:r>
          <a:endParaRPr lang="en-US" sz="1700" kern="1200" dirty="0"/>
        </a:p>
      </dsp:txBody>
      <dsp:txXfrm>
        <a:off x="807657" y="3040257"/>
        <a:ext cx="2931850" cy="1474403"/>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C042101-2195-4B7D-BB5C-03BD7F27F608}">
      <dsp:nvSpPr>
        <dsp:cNvPr id="0" name=""/>
        <dsp:cNvSpPr/>
      </dsp:nvSpPr>
      <dsp:spPr>
        <a:xfrm>
          <a:off x="749299" y="1047010"/>
          <a:ext cx="3600450" cy="3600450"/>
        </a:xfrm>
        <a:prstGeom prst="ellipse">
          <a:avLst/>
        </a:prstGeom>
        <a:solidFill>
          <a:schemeClr val="accent3">
            <a:shade val="90000"/>
            <a:hueOff val="-667483"/>
            <a:satOff val="-5281"/>
            <a:lumOff val="36112"/>
            <a:alphaOff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61190A-FD1D-4419-9D46-83F3B0D6ECD2}">
      <dsp:nvSpPr>
        <dsp:cNvPr id="0" name=""/>
        <dsp:cNvSpPr/>
      </dsp:nvSpPr>
      <dsp:spPr>
        <a:xfrm>
          <a:off x="1149249" y="1446960"/>
          <a:ext cx="2800550" cy="2800550"/>
        </a:xfrm>
        <a:prstGeom prst="ellipse">
          <a:avLst/>
        </a:prstGeom>
        <a:solidFill>
          <a:schemeClr val="accent3">
            <a:shade val="90000"/>
            <a:hueOff val="-500612"/>
            <a:satOff val="-3961"/>
            <a:lumOff val="27084"/>
            <a:alphaOff val="-375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7960A9-2EF7-45F2-8BEE-4831DDD5B25F}">
      <dsp:nvSpPr>
        <dsp:cNvPr id="0" name=""/>
        <dsp:cNvSpPr/>
      </dsp:nvSpPr>
      <dsp:spPr>
        <a:xfrm>
          <a:off x="1549199" y="1846910"/>
          <a:ext cx="2000650" cy="2000650"/>
        </a:xfrm>
        <a:prstGeom prst="ellipse">
          <a:avLst/>
        </a:prstGeom>
        <a:solidFill>
          <a:schemeClr val="accent3">
            <a:shade val="90000"/>
            <a:hueOff val="-333742"/>
            <a:satOff val="-2641"/>
            <a:lumOff val="18056"/>
            <a:alpha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E8C675-A338-4649-B020-AC86C87423EE}">
      <dsp:nvSpPr>
        <dsp:cNvPr id="0" name=""/>
        <dsp:cNvSpPr/>
      </dsp:nvSpPr>
      <dsp:spPr>
        <a:xfrm>
          <a:off x="1949450" y="2247160"/>
          <a:ext cx="1200150" cy="1200150"/>
        </a:xfrm>
        <a:prstGeom prst="ellipse">
          <a:avLst/>
        </a:prstGeom>
        <a:solidFill>
          <a:schemeClr val="accent3">
            <a:shade val="90000"/>
            <a:hueOff val="-166871"/>
            <a:satOff val="-1320"/>
            <a:lumOff val="9028"/>
            <a:alphaOff val="-125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12E4D3-4EB3-48A2-94B9-7E321FC908FE}">
      <dsp:nvSpPr>
        <dsp:cNvPr id="0" name=""/>
        <dsp:cNvSpPr/>
      </dsp:nvSpPr>
      <dsp:spPr>
        <a:xfrm>
          <a:off x="2349399" y="2647110"/>
          <a:ext cx="400250" cy="400250"/>
        </a:xfrm>
        <a:prstGeom prst="ellipse">
          <a:avLst/>
        </a:prstGeom>
        <a:solidFill>
          <a:schemeClr val="accent3">
            <a:shade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697DD8-FFB4-4924-8E9A-FCB21DD2362A}">
      <dsp:nvSpPr>
        <dsp:cNvPr id="0" name=""/>
        <dsp:cNvSpPr/>
      </dsp:nvSpPr>
      <dsp:spPr>
        <a:xfrm>
          <a:off x="4949824" y="153139"/>
          <a:ext cx="1800225" cy="635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9050" rIns="19050" bIns="19050" numCol="1" spcCol="1270" anchor="ctr" anchorCtr="0">
          <a:noAutofit/>
        </a:bodyPr>
        <a:lstStyle/>
        <a:p>
          <a:pPr lvl="0" algn="l" defTabSz="666750">
            <a:lnSpc>
              <a:spcPct val="90000"/>
            </a:lnSpc>
            <a:spcBef>
              <a:spcPct val="0"/>
            </a:spcBef>
            <a:spcAft>
              <a:spcPct val="35000"/>
            </a:spcAft>
          </a:pPr>
          <a:r>
            <a:rPr lang="en-US" sz="1500" kern="1200" dirty="0" smtClean="0"/>
            <a:t>Did she do something wrong? </a:t>
          </a:r>
          <a:endParaRPr lang="en-US" sz="1500" kern="1200" dirty="0"/>
        </a:p>
      </dsp:txBody>
      <dsp:txXfrm>
        <a:off x="4949824" y="153139"/>
        <a:ext cx="1800225" cy="635599"/>
      </dsp:txXfrm>
    </dsp:sp>
    <dsp:sp modelId="{AAAE7B18-691F-4300-AB30-0B70ADCDF771}">
      <dsp:nvSpPr>
        <dsp:cNvPr id="0" name=""/>
        <dsp:cNvSpPr/>
      </dsp:nvSpPr>
      <dsp:spPr>
        <a:xfrm>
          <a:off x="4499768" y="470938"/>
          <a:ext cx="450056"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5F7DAD-F8A5-435A-B307-FCDF7FB2A842}">
      <dsp:nvSpPr>
        <dsp:cNvPr id="0" name=""/>
        <dsp:cNvSpPr/>
      </dsp:nvSpPr>
      <dsp:spPr>
        <a:xfrm rot="5400000">
          <a:off x="2334998" y="685465"/>
          <a:ext cx="2376297" cy="1947243"/>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7C31E6B-9B6F-42F4-9169-4FFCA217E1A9}">
      <dsp:nvSpPr>
        <dsp:cNvPr id="0" name=""/>
        <dsp:cNvSpPr/>
      </dsp:nvSpPr>
      <dsp:spPr>
        <a:xfrm>
          <a:off x="4949824" y="825223"/>
          <a:ext cx="1800225" cy="635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9050" rIns="19050" bIns="19050" numCol="1" spcCol="1270" anchor="ctr" anchorCtr="0">
          <a:noAutofit/>
        </a:bodyPr>
        <a:lstStyle/>
        <a:p>
          <a:pPr lvl="0" algn="l" defTabSz="666750">
            <a:lnSpc>
              <a:spcPct val="90000"/>
            </a:lnSpc>
            <a:spcBef>
              <a:spcPct val="0"/>
            </a:spcBef>
            <a:spcAft>
              <a:spcPct val="35000"/>
            </a:spcAft>
          </a:pPr>
          <a:r>
            <a:rPr lang="en-US" sz="1500" kern="1200" dirty="0" smtClean="0"/>
            <a:t>Were her actions appropriate, under the circumstances? </a:t>
          </a:r>
          <a:endParaRPr lang="en-US" sz="1500" kern="1200" dirty="0"/>
        </a:p>
      </dsp:txBody>
      <dsp:txXfrm>
        <a:off x="4949824" y="825223"/>
        <a:ext cx="1800225" cy="635599"/>
      </dsp:txXfrm>
    </dsp:sp>
    <dsp:sp modelId="{22171FEC-D3EA-4CF8-B790-2080BEB516B6}">
      <dsp:nvSpPr>
        <dsp:cNvPr id="0" name=""/>
        <dsp:cNvSpPr/>
      </dsp:nvSpPr>
      <dsp:spPr>
        <a:xfrm>
          <a:off x="4499768" y="1143022"/>
          <a:ext cx="450056"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946EB2-C346-427F-9E30-91BEDC23B9CB}">
      <dsp:nvSpPr>
        <dsp:cNvPr id="0" name=""/>
        <dsp:cNvSpPr/>
      </dsp:nvSpPr>
      <dsp:spPr>
        <a:xfrm rot="5400000">
          <a:off x="2684181" y="1306483"/>
          <a:ext cx="1978567" cy="1650206"/>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4EE533-F253-4521-BFB7-3BA01983067F}">
      <dsp:nvSpPr>
        <dsp:cNvPr id="0" name=""/>
        <dsp:cNvSpPr/>
      </dsp:nvSpPr>
      <dsp:spPr>
        <a:xfrm>
          <a:off x="4949824" y="1497307"/>
          <a:ext cx="1800225" cy="635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9050" rIns="19050" bIns="19050" numCol="1" spcCol="1270" anchor="ctr" anchorCtr="0">
          <a:noAutofit/>
        </a:bodyPr>
        <a:lstStyle/>
        <a:p>
          <a:pPr lvl="0" algn="l" defTabSz="666750">
            <a:lnSpc>
              <a:spcPct val="90000"/>
            </a:lnSpc>
            <a:spcBef>
              <a:spcPct val="0"/>
            </a:spcBef>
            <a:spcAft>
              <a:spcPct val="35000"/>
            </a:spcAft>
          </a:pPr>
          <a:r>
            <a:rPr lang="en-US" sz="1500" kern="1200" dirty="0" smtClean="0"/>
            <a:t>Will the courts convict her? </a:t>
          </a:r>
          <a:endParaRPr lang="en-US" sz="1500" kern="1200" dirty="0"/>
        </a:p>
      </dsp:txBody>
      <dsp:txXfrm>
        <a:off x="4949824" y="1497307"/>
        <a:ext cx="1800225" cy="635599"/>
      </dsp:txXfrm>
    </dsp:sp>
    <dsp:sp modelId="{27EE9307-6B2D-4283-AE9A-E78EC57E350B}">
      <dsp:nvSpPr>
        <dsp:cNvPr id="0" name=""/>
        <dsp:cNvSpPr/>
      </dsp:nvSpPr>
      <dsp:spPr>
        <a:xfrm>
          <a:off x="4499768" y="1815106"/>
          <a:ext cx="450056"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B1607F-6CF6-49D8-AC1E-540BD44A4F1C}">
      <dsp:nvSpPr>
        <dsp:cNvPr id="0" name=""/>
        <dsp:cNvSpPr/>
      </dsp:nvSpPr>
      <dsp:spPr>
        <a:xfrm rot="5400000">
          <a:off x="3026584" y="1902117"/>
          <a:ext cx="1560195" cy="1386173"/>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F6122F6-E38D-42AC-80B3-DE1696050D1A}">
      <dsp:nvSpPr>
        <dsp:cNvPr id="0" name=""/>
        <dsp:cNvSpPr/>
      </dsp:nvSpPr>
      <dsp:spPr>
        <a:xfrm>
          <a:off x="4949824" y="2154989"/>
          <a:ext cx="1800225" cy="635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9050" rIns="19050" bIns="19050" numCol="1" spcCol="1270" anchor="ctr" anchorCtr="0">
          <a:noAutofit/>
        </a:bodyPr>
        <a:lstStyle/>
        <a:p>
          <a:pPr lvl="0" algn="l" defTabSz="666750">
            <a:lnSpc>
              <a:spcPct val="90000"/>
            </a:lnSpc>
            <a:spcBef>
              <a:spcPct val="0"/>
            </a:spcBef>
            <a:spcAft>
              <a:spcPct val="35000"/>
            </a:spcAft>
          </a:pPr>
          <a:r>
            <a:rPr lang="en-US" sz="1500" kern="1200" dirty="0" smtClean="0"/>
            <a:t>Is she an improper wife? </a:t>
          </a:r>
          <a:endParaRPr lang="en-US" sz="1500" kern="1200" dirty="0"/>
        </a:p>
      </dsp:txBody>
      <dsp:txXfrm>
        <a:off x="4949824" y="2154989"/>
        <a:ext cx="1800225" cy="635599"/>
      </dsp:txXfrm>
    </dsp:sp>
    <dsp:sp modelId="{0D6F00DF-C652-4646-999E-FC723BB95F9F}">
      <dsp:nvSpPr>
        <dsp:cNvPr id="0" name=""/>
        <dsp:cNvSpPr/>
      </dsp:nvSpPr>
      <dsp:spPr>
        <a:xfrm>
          <a:off x="4499768" y="2472789"/>
          <a:ext cx="450056"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DF73F63-DC39-44A2-B377-568E934E3344}">
      <dsp:nvSpPr>
        <dsp:cNvPr id="0" name=""/>
        <dsp:cNvSpPr/>
      </dsp:nvSpPr>
      <dsp:spPr>
        <a:xfrm rot="5400000">
          <a:off x="3367427" y="2530996"/>
          <a:ext cx="1190548" cy="1074134"/>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1EEF35-7471-4B40-825F-4FB32D883395}">
      <dsp:nvSpPr>
        <dsp:cNvPr id="0" name=""/>
        <dsp:cNvSpPr/>
      </dsp:nvSpPr>
      <dsp:spPr>
        <a:xfrm>
          <a:off x="4949824" y="2793469"/>
          <a:ext cx="1800225" cy="635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9050" rIns="19050" bIns="19050" numCol="1" spcCol="1270" anchor="ctr" anchorCtr="0">
          <a:noAutofit/>
        </a:bodyPr>
        <a:lstStyle/>
        <a:p>
          <a:pPr lvl="0" algn="l" defTabSz="666750">
            <a:lnSpc>
              <a:spcPct val="90000"/>
            </a:lnSpc>
            <a:spcBef>
              <a:spcPct val="0"/>
            </a:spcBef>
            <a:spcAft>
              <a:spcPct val="35000"/>
            </a:spcAft>
          </a:pPr>
          <a:r>
            <a:rPr lang="en-US" sz="1500" kern="1200" dirty="0" smtClean="0"/>
            <a:t>Is she a terrible mother?</a:t>
          </a:r>
          <a:endParaRPr lang="en-US" sz="1500" kern="1200" dirty="0"/>
        </a:p>
      </dsp:txBody>
      <dsp:txXfrm>
        <a:off x="4949824" y="2793469"/>
        <a:ext cx="1800225" cy="635599"/>
      </dsp:txXfrm>
    </dsp:sp>
    <dsp:sp modelId="{220FC54D-B3A1-45B1-9B55-A48888326DFB}">
      <dsp:nvSpPr>
        <dsp:cNvPr id="0" name=""/>
        <dsp:cNvSpPr/>
      </dsp:nvSpPr>
      <dsp:spPr>
        <a:xfrm>
          <a:off x="4499768" y="3111268"/>
          <a:ext cx="450056"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1FD34F-01BA-4D99-B1F3-E95DECC83E61}">
      <dsp:nvSpPr>
        <dsp:cNvPr id="0" name=""/>
        <dsp:cNvSpPr/>
      </dsp:nvSpPr>
      <dsp:spPr>
        <a:xfrm rot="5400000">
          <a:off x="3689667" y="3141272"/>
          <a:ext cx="840105" cy="780097"/>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1C5C41C-F477-4515-AD51-6B41B8C075D1}">
      <dsp:nvSpPr>
        <dsp:cNvPr id="0" name=""/>
        <dsp:cNvSpPr/>
      </dsp:nvSpPr>
      <dsp:spPr>
        <a:xfrm>
          <a:off x="0" y="56753"/>
          <a:ext cx="7499350" cy="4687093"/>
        </a:xfrm>
        <a:prstGeom prst="swooshArrow">
          <a:avLst>
            <a:gd name="adj1" fmla="val 25000"/>
            <a:gd name="adj2" fmla="val 2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830FBD5-7AB4-4051-B71C-EC8B48F17945}">
      <dsp:nvSpPr>
        <dsp:cNvPr id="0" name=""/>
        <dsp:cNvSpPr/>
      </dsp:nvSpPr>
      <dsp:spPr>
        <a:xfrm>
          <a:off x="1743598" y="2611219"/>
          <a:ext cx="262477" cy="262477"/>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4B173E-FDA4-468A-B896-B17D3CD4606E}">
      <dsp:nvSpPr>
        <dsp:cNvPr id="0" name=""/>
        <dsp:cNvSpPr/>
      </dsp:nvSpPr>
      <dsp:spPr>
        <a:xfrm>
          <a:off x="1874837" y="2742457"/>
          <a:ext cx="2437288" cy="2001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081" tIns="0" rIns="0" bIns="0" numCol="1" spcCol="1270" anchor="t" anchorCtr="0">
          <a:noAutofit/>
        </a:bodyPr>
        <a:lstStyle/>
        <a:p>
          <a:pPr lvl="0" algn="l" defTabSz="1200150">
            <a:lnSpc>
              <a:spcPct val="90000"/>
            </a:lnSpc>
            <a:spcBef>
              <a:spcPct val="0"/>
            </a:spcBef>
            <a:spcAft>
              <a:spcPct val="35000"/>
            </a:spcAft>
          </a:pPr>
          <a:r>
            <a:rPr lang="en-US" sz="2700" kern="1200" dirty="0" smtClean="0"/>
            <a:t>Many critics and theater-goers questioned the morality of the play’s resolution. </a:t>
          </a:r>
          <a:endParaRPr lang="en-US" sz="2700" kern="1200" dirty="0"/>
        </a:p>
      </dsp:txBody>
      <dsp:txXfrm>
        <a:off x="1874837" y="2742457"/>
        <a:ext cx="2437288" cy="2001389"/>
      </dsp:txXfrm>
    </dsp:sp>
    <dsp:sp modelId="{EAFC7895-10B7-4261-A05E-F29F962E21E4}">
      <dsp:nvSpPr>
        <dsp:cNvPr id="0" name=""/>
        <dsp:cNvSpPr/>
      </dsp:nvSpPr>
      <dsp:spPr>
        <a:xfrm>
          <a:off x="4162139" y="1416010"/>
          <a:ext cx="449961" cy="449961"/>
        </a:xfrm>
        <a:prstGeom prst="ellips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B237FA-9E23-4156-9EB2-3D937011AF01}">
      <dsp:nvSpPr>
        <dsp:cNvPr id="0" name=""/>
        <dsp:cNvSpPr/>
      </dsp:nvSpPr>
      <dsp:spPr>
        <a:xfrm>
          <a:off x="4387119" y="1640990"/>
          <a:ext cx="2437288" cy="31028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8425" tIns="0" rIns="0" bIns="0" numCol="1" spcCol="1270" anchor="t" anchorCtr="0">
          <a:noAutofit/>
        </a:bodyPr>
        <a:lstStyle/>
        <a:p>
          <a:pPr lvl="0" algn="l" defTabSz="1200150">
            <a:lnSpc>
              <a:spcPct val="90000"/>
            </a:lnSpc>
            <a:spcBef>
              <a:spcPct val="0"/>
            </a:spcBef>
            <a:spcAft>
              <a:spcPct val="35000"/>
            </a:spcAft>
          </a:pPr>
          <a:r>
            <a:rPr lang="en-US" sz="2700" b="1" kern="1200" dirty="0" smtClean="0">
              <a:solidFill>
                <a:schemeClr val="accent4">
                  <a:lumMod val="75000"/>
                </a:schemeClr>
              </a:solidFill>
            </a:rPr>
            <a:t>Why does Nora leave not only Torvald but her children as well? </a:t>
          </a:r>
          <a:endParaRPr lang="en-US" sz="2700" b="1" kern="1200" dirty="0">
            <a:solidFill>
              <a:schemeClr val="accent4">
                <a:lumMod val="75000"/>
              </a:schemeClr>
            </a:solidFill>
          </a:endParaRPr>
        </a:p>
      </dsp:txBody>
      <dsp:txXfrm>
        <a:off x="4387119" y="1640990"/>
        <a:ext cx="2437288" cy="3102856"/>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234FB5-AFA4-4955-B9CB-343B71C908D2}" type="datetimeFigureOut">
              <a:rPr lang="en-US" smtClean="0"/>
              <a:pPr/>
              <a:t>4/29/2013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64041D-DC17-444D-A018-FF1250C6303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49B79BE3-88C0-441A-BE3D-71F8276A6076}" type="datetime1">
              <a:rPr lang="en-US" smtClean="0"/>
              <a:pPr/>
              <a:t>4/29/2013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61A4333A-7E2E-4DCC-9246-806D7D8AB56C}"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55538D7-56E5-47D8-996A-C2F03F24BA35}" type="datetime1">
              <a:rPr lang="en-US" smtClean="0"/>
              <a:pPr/>
              <a:t>4/29/2013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A4333A-7E2E-4DCC-9246-806D7D8AB5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C0FE061-906A-4DE1-B38E-FC650FC9064E}" type="datetime1">
              <a:rPr lang="en-US" smtClean="0"/>
              <a:pPr/>
              <a:t>4/29/2013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A4333A-7E2E-4DCC-9246-806D7D8AB56C}"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B73249C-B63B-444D-A15C-C0182FE99E4E}" type="datetime1">
              <a:rPr lang="en-US" smtClean="0"/>
              <a:pPr/>
              <a:t>4/29/2013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1A4333A-7E2E-4DCC-9246-806D7D8AB5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D902850-BB2D-4A96-8088-2118A7A12A35}" type="datetime1">
              <a:rPr lang="en-US" smtClean="0"/>
              <a:pPr/>
              <a:t>4/29/2013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1A4333A-7E2E-4DCC-9246-806D7D8AB5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F99C8F5E-BEB7-4EC1-BB0E-F0530345C868}" type="datetime1">
              <a:rPr lang="en-US" smtClean="0"/>
              <a:pPr/>
              <a:t>4/29/2013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1A4333A-7E2E-4DCC-9246-806D7D8AB5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3E56C23D-310E-4D04-9450-F952D47F63ED}" type="datetime1">
              <a:rPr lang="en-US" smtClean="0"/>
              <a:pPr/>
              <a:t>4/29/2013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61A4333A-7E2E-4DCC-9246-806D7D8AB56C}"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0669205-18DF-4B03-BA92-74DF8E7A6C4E}" type="datetime1">
              <a:rPr lang="en-US" smtClean="0"/>
              <a:pPr/>
              <a:t>4/29/2013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1A4333A-7E2E-4DCC-9246-806D7D8AB5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8783021C-7B4A-4CC4-92C8-ACD89E425565}" type="datetime1">
              <a:rPr lang="en-US" smtClean="0"/>
              <a:pPr/>
              <a:t>4/29/2013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1A4333A-7E2E-4DCC-9246-806D7D8AB56C}"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080F97D-05E1-452E-9464-D87FCA34D265}" type="datetime1">
              <a:rPr lang="en-US" smtClean="0"/>
              <a:pPr/>
              <a:t>4/29/2013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A4333A-7E2E-4DCC-9246-806D7D8AB5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17118FF-47CF-4403-B811-29468D5C8395}" type="datetime1">
              <a:rPr lang="en-US" smtClean="0"/>
              <a:pPr/>
              <a:t>4/29/2013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1A4333A-7E2E-4DCC-9246-806D7D8AB5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9F2F4CFD-8A1C-4CC3-ACE6-BC8107931C55}" type="datetime1">
              <a:rPr lang="en-US" smtClean="0"/>
              <a:pPr/>
              <a:t>4/29/2013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1A4333A-7E2E-4DCC-9246-806D7D8AB56C}"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DRAMA II</a:t>
            </a:r>
            <a:br>
              <a:rPr lang="en-US" dirty="0" smtClean="0"/>
            </a:br>
            <a:r>
              <a:rPr lang="en-US" dirty="0" smtClean="0"/>
              <a:t>Lecture 4</a:t>
            </a:r>
            <a:endParaRPr lang="en-US" dirty="0"/>
          </a:p>
        </p:txBody>
      </p:sp>
      <p:sp>
        <p:nvSpPr>
          <p:cNvPr id="3" name="Subtitle 2"/>
          <p:cNvSpPr>
            <a:spLocks noGrp="1"/>
          </p:cNvSpPr>
          <p:nvPr>
            <p:ph type="subTitle" idx="1"/>
          </p:nvPr>
        </p:nvSpPr>
        <p:spPr>
          <a:xfrm>
            <a:off x="1432560" y="1850064"/>
            <a:ext cx="7406640" cy="4550736"/>
          </a:xfrm>
        </p:spPr>
        <p:txBody>
          <a:bodyPr>
            <a:normAutofit/>
          </a:bodyPr>
          <a:lstStyle/>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pPr>
              <a:buNone/>
            </a:pPr>
            <a:r>
              <a:rPr lang="en-US" dirty="0" smtClean="0"/>
              <a:t>I. Plot Overview continued…</a:t>
            </a:r>
          </a:p>
          <a:p>
            <a:pPr>
              <a:buNone/>
            </a:pPr>
            <a:r>
              <a:rPr lang="en-US" dirty="0" smtClean="0"/>
              <a:t>II. Characters and characterization</a:t>
            </a:r>
          </a:p>
          <a:p>
            <a:pPr>
              <a:buNone/>
            </a:pPr>
            <a:r>
              <a:rPr lang="en-US" dirty="0" smtClean="0"/>
              <a:t>III.  Analysis of Major Characters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Plot Overview continued… </a:t>
            </a:r>
            <a:endParaRPr lang="en-US" dirty="0"/>
          </a:p>
        </p:txBody>
      </p:sp>
      <p:sp>
        <p:nvSpPr>
          <p:cNvPr id="3" name="Content Placeholder 2"/>
          <p:cNvSpPr>
            <a:spLocks noGrp="1"/>
          </p:cNvSpPr>
          <p:nvPr>
            <p:ph idx="1"/>
          </p:nvPr>
        </p:nvSpPr>
        <p:spPr/>
        <p:txBody>
          <a:bodyPr>
            <a:normAutofit fontScale="92500" lnSpcReduction="20000"/>
          </a:bodyPr>
          <a:lstStyle/>
          <a:p>
            <a:r>
              <a:rPr lang="en-US" dirty="0"/>
              <a:t>Act Two opens on the following day, </a:t>
            </a:r>
            <a:r>
              <a:rPr lang="en-US" dirty="0" smtClean="0"/>
              <a:t>Christmas</a:t>
            </a:r>
          </a:p>
          <a:p>
            <a:r>
              <a:rPr lang="en-US" dirty="0" smtClean="0"/>
              <a:t>Nora is restless</a:t>
            </a:r>
          </a:p>
          <a:p>
            <a:r>
              <a:rPr lang="en-US" dirty="0" smtClean="0"/>
              <a:t>Mrs. </a:t>
            </a:r>
            <a:r>
              <a:rPr lang="en-US" dirty="0" err="1" smtClean="0"/>
              <a:t>Linde</a:t>
            </a:r>
            <a:r>
              <a:rPr lang="en-US" dirty="0" smtClean="0"/>
              <a:t> comes over and help Nora prepare her dress for a ball party in the neighbors the following evening</a:t>
            </a:r>
          </a:p>
          <a:p>
            <a:r>
              <a:rPr lang="en-US" dirty="0" smtClean="0"/>
              <a:t>Nora’s suspicious behavior leads Mrs. </a:t>
            </a:r>
            <a:r>
              <a:rPr lang="en-US" dirty="0" err="1" smtClean="0"/>
              <a:t>Linde</a:t>
            </a:r>
            <a:r>
              <a:rPr lang="en-US" dirty="0" smtClean="0"/>
              <a:t> to guess that Dr. Rank is the source of Nora’s loan. Nora denies Mrs. </a:t>
            </a:r>
            <a:r>
              <a:rPr lang="en-US" dirty="0" err="1" smtClean="0"/>
              <a:t>Linde’s</a:t>
            </a:r>
            <a:r>
              <a:rPr lang="en-US" dirty="0" smtClean="0"/>
              <a:t> charge but refuses to reveal the source of her distress.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Torvald </a:t>
            </a:r>
            <a:r>
              <a:rPr lang="en-US" dirty="0"/>
              <a:t>arrives, and Nora again begs him to keep </a:t>
            </a:r>
            <a:r>
              <a:rPr lang="en-US" dirty="0" err="1"/>
              <a:t>Krogstad</a:t>
            </a:r>
            <a:r>
              <a:rPr lang="en-US" dirty="0"/>
              <a:t> employed at the bank, but again Torvald refuses. </a:t>
            </a:r>
            <a:endParaRPr lang="en-US" dirty="0" smtClean="0"/>
          </a:p>
          <a:p>
            <a:r>
              <a:rPr lang="en-US" dirty="0" smtClean="0"/>
              <a:t>When </a:t>
            </a:r>
            <a:r>
              <a:rPr lang="en-US" dirty="0"/>
              <a:t>Nora presses him, he admits that </a:t>
            </a:r>
            <a:r>
              <a:rPr lang="en-US" dirty="0" err="1"/>
              <a:t>Krogstad’s</a:t>
            </a:r>
            <a:r>
              <a:rPr lang="en-US" dirty="0"/>
              <a:t> moral behavior isn’t all that bothers him—he dislikes </a:t>
            </a:r>
            <a:r>
              <a:rPr lang="en-US" dirty="0" err="1"/>
              <a:t>Krogstad’s</a:t>
            </a:r>
            <a:r>
              <a:rPr lang="en-US" dirty="0"/>
              <a:t> overly familiar attitude. </a:t>
            </a:r>
            <a:endParaRPr lang="en-US" dirty="0" smtClean="0"/>
          </a:p>
          <a:p>
            <a:r>
              <a:rPr lang="en-US" dirty="0" smtClean="0"/>
              <a:t>Torvald </a:t>
            </a:r>
            <a:r>
              <a:rPr lang="en-US" dirty="0"/>
              <a:t>and Nora argue until Torvald sends the maid to deliver </a:t>
            </a:r>
            <a:r>
              <a:rPr lang="en-US" dirty="0" err="1"/>
              <a:t>Krogstad’s</a:t>
            </a:r>
            <a:r>
              <a:rPr lang="en-US" dirty="0"/>
              <a:t> letter of dismissal.</a:t>
            </a:r>
          </a:p>
        </p:txBody>
      </p:sp>
      <p:sp>
        <p:nvSpPr>
          <p:cNvPr id="4" name="Slide Number Placeholder 3"/>
          <p:cNvSpPr>
            <a:spLocks noGrp="1"/>
          </p:cNvSpPr>
          <p:nvPr>
            <p:ph type="sldNum" sz="quarter" idx="12"/>
          </p:nvPr>
        </p:nvSpPr>
        <p:spPr/>
        <p:txBody>
          <a:bodyPr/>
          <a:lstStyle/>
          <a:p>
            <a:fld id="{61A4333A-7E2E-4DCC-9246-806D7D8AB56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twist in the plot…</a:t>
            </a:r>
            <a:endParaRPr lang="en-US" dirty="0"/>
          </a:p>
        </p:txBody>
      </p:sp>
      <p:sp>
        <p:nvSpPr>
          <p:cNvPr id="3" name="Content Placeholder 2"/>
          <p:cNvSpPr>
            <a:spLocks noGrp="1"/>
          </p:cNvSpPr>
          <p:nvPr>
            <p:ph idx="1"/>
          </p:nvPr>
        </p:nvSpPr>
        <p:spPr/>
        <p:txBody>
          <a:bodyPr>
            <a:normAutofit fontScale="92500" lnSpcReduction="10000"/>
          </a:bodyPr>
          <a:lstStyle/>
          <a:p>
            <a:r>
              <a:rPr lang="en-US" dirty="0"/>
              <a:t>Dr. Rank arrives and tells Nora that he knows he is close to death. </a:t>
            </a:r>
            <a:endParaRPr lang="en-US" dirty="0" smtClean="0"/>
          </a:p>
          <a:p>
            <a:r>
              <a:rPr lang="en-US" dirty="0" smtClean="0"/>
              <a:t>She </a:t>
            </a:r>
            <a:r>
              <a:rPr lang="en-US" dirty="0"/>
              <a:t>attempts to cheer him up and begins to flirt with him. </a:t>
            </a:r>
            <a:endParaRPr lang="en-US" dirty="0" smtClean="0"/>
          </a:p>
          <a:p>
            <a:r>
              <a:rPr lang="en-US" dirty="0" smtClean="0"/>
              <a:t>She </a:t>
            </a:r>
            <a:r>
              <a:rPr lang="en-US" dirty="0"/>
              <a:t>seems to be preparing to ask him to intervene on her behalf in her struggle with Torvald. </a:t>
            </a:r>
            <a:endParaRPr lang="en-US" dirty="0" smtClean="0"/>
          </a:p>
          <a:p>
            <a:r>
              <a:rPr lang="en-US" dirty="0" smtClean="0"/>
              <a:t>Suddenly</a:t>
            </a:r>
            <a:r>
              <a:rPr lang="en-US" dirty="0"/>
              <a:t>, Dr. Rank reveals to Nora that he is in love with her. In light of this revelation, Nora refuses to ask Dr. Rank for anything.</a:t>
            </a:r>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err="1"/>
              <a:t>Krogstad</a:t>
            </a:r>
            <a:r>
              <a:rPr lang="en-US" dirty="0"/>
              <a:t> arrives and demands an explanation for his dismissal. </a:t>
            </a:r>
            <a:endParaRPr lang="en-US" dirty="0" smtClean="0"/>
          </a:p>
          <a:p>
            <a:r>
              <a:rPr lang="en-US" dirty="0" smtClean="0"/>
              <a:t>He </a:t>
            </a:r>
            <a:r>
              <a:rPr lang="en-US" dirty="0"/>
              <a:t>wants respectability and has changed the terms of the blackmail: he now insists to Nora that not only that he be rehired at the bank but that he be rehired in a higher position. </a:t>
            </a:r>
            <a:endParaRPr lang="en-US" dirty="0" smtClean="0"/>
          </a:p>
          <a:p>
            <a:r>
              <a:rPr lang="en-US" dirty="0" smtClean="0"/>
              <a:t>He </a:t>
            </a:r>
            <a:r>
              <a:rPr lang="en-US" dirty="0"/>
              <a:t>then puts a letter detailing Nora’s debt and forgery in the -</a:t>
            </a:r>
            <a:r>
              <a:rPr lang="en-US" dirty="0" err="1"/>
              <a:t>Helmers’letterbox</a:t>
            </a:r>
            <a:r>
              <a:rPr lang="en-US" dirty="0"/>
              <a:t>. </a:t>
            </a:r>
            <a:endParaRPr lang="en-US" dirty="0" smtClean="0"/>
          </a:p>
          <a:p>
            <a:r>
              <a:rPr lang="en-US" dirty="0" smtClean="0"/>
              <a:t>In </a:t>
            </a:r>
            <a:r>
              <a:rPr lang="en-US" dirty="0"/>
              <a:t>a panic, Nora tells Mrs. </a:t>
            </a:r>
            <a:r>
              <a:rPr lang="en-US" dirty="0" err="1"/>
              <a:t>Linde</a:t>
            </a:r>
            <a:r>
              <a:rPr lang="en-US" dirty="0"/>
              <a:t> everything, and Mrs. </a:t>
            </a:r>
            <a:r>
              <a:rPr lang="en-US" dirty="0" err="1"/>
              <a:t>Linde</a:t>
            </a:r>
            <a:r>
              <a:rPr lang="en-US" dirty="0"/>
              <a:t> instructs Nora to delay Torvald from opening the letter as long as possible while she goes to speak with </a:t>
            </a:r>
            <a:r>
              <a:rPr lang="en-US" dirty="0" err="1"/>
              <a:t>Krogstad</a:t>
            </a:r>
            <a:r>
              <a:rPr lang="en-US" dirty="0"/>
              <a:t>.</a:t>
            </a:r>
          </a:p>
        </p:txBody>
      </p:sp>
      <p:sp>
        <p:nvSpPr>
          <p:cNvPr id="4" name="Slide Number Placeholder 3"/>
          <p:cNvSpPr>
            <a:spLocks noGrp="1"/>
          </p:cNvSpPr>
          <p:nvPr>
            <p:ph type="sldNum" sz="quarter" idx="12"/>
          </p:nvPr>
        </p:nvSpPr>
        <p:spPr/>
        <p:txBody>
          <a:bodyPr/>
          <a:lstStyle/>
          <a:p>
            <a:fld id="{61A4333A-7E2E-4DCC-9246-806D7D8AB56C}"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In order to distract Torvald from the letterbox, Nora begins to practice the tarantella she will perform at that evening’s costume party. </a:t>
            </a:r>
            <a:endParaRPr lang="en-US" dirty="0" smtClean="0"/>
          </a:p>
          <a:p>
            <a:r>
              <a:rPr lang="en-US" dirty="0" smtClean="0"/>
              <a:t>In </a:t>
            </a:r>
            <a:r>
              <a:rPr lang="en-US" dirty="0"/>
              <a:t>her agitated emotional state, she dances wildly and violently, displeasing Torvald. </a:t>
            </a:r>
            <a:endParaRPr lang="en-US" dirty="0" smtClean="0"/>
          </a:p>
          <a:p>
            <a:r>
              <a:rPr lang="en-US" dirty="0" smtClean="0"/>
              <a:t>Nora </a:t>
            </a:r>
            <a:r>
              <a:rPr lang="en-US" dirty="0"/>
              <a:t>manages to make Torvald promise not to open his mail until after she performs at the party. </a:t>
            </a:r>
            <a:endParaRPr lang="en-US" dirty="0" smtClean="0"/>
          </a:p>
          <a:p>
            <a:r>
              <a:rPr lang="en-US" dirty="0" smtClean="0"/>
              <a:t>Mrs</a:t>
            </a:r>
            <a:r>
              <a:rPr lang="en-US" dirty="0"/>
              <a:t>. </a:t>
            </a:r>
            <a:r>
              <a:rPr lang="en-US" dirty="0" err="1"/>
              <a:t>Linde</a:t>
            </a:r>
            <a:r>
              <a:rPr lang="en-US" dirty="0"/>
              <a:t> soon returns and says that she has left </a:t>
            </a:r>
            <a:r>
              <a:rPr lang="en-US" dirty="0" err="1"/>
              <a:t>Krogstad</a:t>
            </a:r>
            <a:r>
              <a:rPr lang="en-US" dirty="0"/>
              <a:t> a note but that he will be gone until the following evening.</a:t>
            </a:r>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35608" y="1447800"/>
            <a:ext cx="7498080" cy="5410200"/>
          </a:xfrm>
        </p:spPr>
        <p:txBody>
          <a:bodyPr>
            <a:normAutofit fontScale="77500" lnSpcReduction="20000"/>
          </a:bodyPr>
          <a:lstStyle/>
          <a:p>
            <a:r>
              <a:rPr lang="en-US" dirty="0"/>
              <a:t>The next night, as the costume party takes place upstairs, </a:t>
            </a:r>
            <a:r>
              <a:rPr lang="en-US" dirty="0" err="1"/>
              <a:t>Krogstad</a:t>
            </a:r>
            <a:r>
              <a:rPr lang="en-US" dirty="0"/>
              <a:t> meets Mrs. </a:t>
            </a:r>
            <a:r>
              <a:rPr lang="en-US" dirty="0" err="1"/>
              <a:t>Linde</a:t>
            </a:r>
            <a:r>
              <a:rPr lang="en-US" dirty="0"/>
              <a:t> in the </a:t>
            </a:r>
            <a:r>
              <a:rPr lang="en-US" dirty="0" err="1"/>
              <a:t>Helmers</a:t>
            </a:r>
            <a:r>
              <a:rPr lang="en-US" dirty="0"/>
              <a:t>’ living room. </a:t>
            </a:r>
            <a:endParaRPr lang="en-US" dirty="0" smtClean="0"/>
          </a:p>
          <a:p>
            <a:r>
              <a:rPr lang="en-US" dirty="0" smtClean="0"/>
              <a:t>Their </a:t>
            </a:r>
            <a:r>
              <a:rPr lang="en-US" dirty="0"/>
              <a:t>conversation reveals that the two had once deeply in love, but Mrs. </a:t>
            </a:r>
            <a:r>
              <a:rPr lang="en-US" dirty="0" err="1"/>
              <a:t>Linde</a:t>
            </a:r>
            <a:r>
              <a:rPr lang="en-US" dirty="0"/>
              <a:t> left </a:t>
            </a:r>
            <a:r>
              <a:rPr lang="en-US" dirty="0" err="1"/>
              <a:t>Krogstad</a:t>
            </a:r>
            <a:r>
              <a:rPr lang="en-US" dirty="0"/>
              <a:t> for a wealthier man who would enable her to support her family. </a:t>
            </a:r>
            <a:endParaRPr lang="en-US" dirty="0" smtClean="0"/>
          </a:p>
          <a:p>
            <a:r>
              <a:rPr lang="en-US" dirty="0" smtClean="0"/>
              <a:t>She </a:t>
            </a:r>
            <a:r>
              <a:rPr lang="en-US" dirty="0"/>
              <a:t>tells </a:t>
            </a:r>
            <a:r>
              <a:rPr lang="en-US" dirty="0" err="1"/>
              <a:t>Krogstad</a:t>
            </a:r>
            <a:r>
              <a:rPr lang="en-US" dirty="0"/>
              <a:t> that now that she is free of her own familial obligations and wishes to be with </a:t>
            </a:r>
            <a:r>
              <a:rPr lang="en-US" dirty="0" err="1"/>
              <a:t>Krogstad</a:t>
            </a:r>
            <a:r>
              <a:rPr lang="en-US" dirty="0"/>
              <a:t> and care for his children. </a:t>
            </a:r>
            <a:endParaRPr lang="en-US" dirty="0" smtClean="0"/>
          </a:p>
          <a:p>
            <a:r>
              <a:rPr lang="en-US" dirty="0" err="1" smtClean="0"/>
              <a:t>Krogstad</a:t>
            </a:r>
            <a:r>
              <a:rPr lang="en-US" dirty="0" smtClean="0"/>
              <a:t> </a:t>
            </a:r>
            <a:r>
              <a:rPr lang="en-US" dirty="0"/>
              <a:t>is overjoyed and says he will demand his letter back before Torvald can read it and learn Nora’s </a:t>
            </a:r>
            <a:r>
              <a:rPr lang="en-US" dirty="0" smtClean="0"/>
              <a:t>secret.</a:t>
            </a:r>
          </a:p>
          <a:p>
            <a:r>
              <a:rPr lang="en-US" dirty="0" smtClean="0"/>
              <a:t>Mrs</a:t>
            </a:r>
            <a:r>
              <a:rPr lang="en-US" dirty="0"/>
              <a:t>. </a:t>
            </a:r>
            <a:r>
              <a:rPr lang="en-US" dirty="0" err="1"/>
              <a:t>Linde</a:t>
            </a:r>
            <a:r>
              <a:rPr lang="en-US" dirty="0"/>
              <a:t>, however, insists he leave the letter, because she believes both Torvald and Nora will be better off once the truth has been revealed.</a:t>
            </a:r>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a:t>Soon after </a:t>
            </a:r>
            <a:r>
              <a:rPr lang="en-US" dirty="0" err="1"/>
              <a:t>Krogstad’s</a:t>
            </a:r>
            <a:r>
              <a:rPr lang="en-US" dirty="0"/>
              <a:t> departure, Nora and Torvald enter, back from the costume ball. </a:t>
            </a:r>
            <a:endParaRPr lang="en-US" dirty="0" smtClean="0"/>
          </a:p>
          <a:p>
            <a:r>
              <a:rPr lang="en-US" dirty="0" smtClean="0"/>
              <a:t>After </a:t>
            </a:r>
            <a:r>
              <a:rPr lang="en-US" dirty="0"/>
              <a:t>saying goodnight to Mrs. </a:t>
            </a:r>
            <a:r>
              <a:rPr lang="en-US" dirty="0" err="1"/>
              <a:t>Linde</a:t>
            </a:r>
            <a:r>
              <a:rPr lang="en-US" dirty="0"/>
              <a:t>, Torvald tells Nora how desirable she looked as she danced. </a:t>
            </a:r>
            <a:endParaRPr lang="en-US" dirty="0" smtClean="0"/>
          </a:p>
          <a:p>
            <a:r>
              <a:rPr lang="en-US" dirty="0" smtClean="0"/>
              <a:t>Dr</a:t>
            </a:r>
            <a:r>
              <a:rPr lang="en-US" dirty="0"/>
              <a:t>. Rank, who was also at the party and has come to say goodnight, promptly interrupts </a:t>
            </a:r>
            <a:r>
              <a:rPr lang="en-US" dirty="0" err="1"/>
              <a:t>Torvald’s</a:t>
            </a:r>
            <a:r>
              <a:rPr lang="en-US" dirty="0"/>
              <a:t> advances on Nora. </a:t>
            </a:r>
            <a:endParaRPr lang="en-US" dirty="0" smtClean="0"/>
          </a:p>
          <a:p>
            <a:r>
              <a:rPr lang="en-US" dirty="0" smtClean="0"/>
              <a:t>After </a:t>
            </a:r>
            <a:r>
              <a:rPr lang="en-US" dirty="0"/>
              <a:t>Dr. Rank leaves, Torvald finds in his letterbox two of Dr. Rank’s visiting cards, each with a black cross above the name. </a:t>
            </a:r>
            <a:endParaRPr lang="en-US" dirty="0" smtClean="0"/>
          </a:p>
          <a:p>
            <a:r>
              <a:rPr lang="en-US" dirty="0" smtClean="0"/>
              <a:t>Nora </a:t>
            </a:r>
            <a:r>
              <a:rPr lang="en-US" dirty="0"/>
              <a:t>knows Dr. Rank’s cards constitute his announcement that he will soon die, and she informs Torvald of this </a:t>
            </a:r>
            <a:r>
              <a:rPr lang="en-US" dirty="0" smtClean="0"/>
              <a:t>fact.</a:t>
            </a:r>
          </a:p>
          <a:p>
            <a:r>
              <a:rPr lang="en-US" dirty="0" smtClean="0"/>
              <a:t>She </a:t>
            </a:r>
            <a:r>
              <a:rPr lang="en-US" dirty="0"/>
              <a:t>then insists that Torvald read </a:t>
            </a:r>
            <a:r>
              <a:rPr lang="en-US" dirty="0" err="1"/>
              <a:t>Krogstad’s</a:t>
            </a:r>
            <a:r>
              <a:rPr lang="en-US" dirty="0"/>
              <a:t> letter.</a:t>
            </a:r>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r>
              <a:rPr lang="en-US" dirty="0"/>
              <a:t>Torvald reads the letter and is outraged. </a:t>
            </a:r>
            <a:endParaRPr lang="en-US" dirty="0" smtClean="0"/>
          </a:p>
          <a:p>
            <a:r>
              <a:rPr lang="en-US" dirty="0" smtClean="0"/>
              <a:t>He </a:t>
            </a:r>
            <a:r>
              <a:rPr lang="en-US" dirty="0"/>
              <a:t>calls Nora a hypocrite and a liar and complains that she has ruined his happiness. </a:t>
            </a:r>
            <a:endParaRPr lang="en-US" dirty="0" smtClean="0"/>
          </a:p>
          <a:p>
            <a:r>
              <a:rPr lang="en-US" dirty="0" smtClean="0"/>
              <a:t>He </a:t>
            </a:r>
            <a:r>
              <a:rPr lang="en-US" dirty="0"/>
              <a:t>declares that she will not be allowed to raise their </a:t>
            </a:r>
            <a:r>
              <a:rPr lang="en-US" dirty="0" smtClean="0"/>
              <a:t>children.</a:t>
            </a:r>
          </a:p>
          <a:p>
            <a:r>
              <a:rPr lang="en-US" dirty="0" smtClean="0"/>
              <a:t>Helene </a:t>
            </a:r>
            <a:r>
              <a:rPr lang="en-US" dirty="0"/>
              <a:t>then brings in a letter. Torvald opens it and discovers that </a:t>
            </a:r>
            <a:r>
              <a:rPr lang="en-US" dirty="0" err="1"/>
              <a:t>Krogstad</a:t>
            </a:r>
            <a:r>
              <a:rPr lang="en-US" dirty="0"/>
              <a:t> has returned Nora’s contract (which contains the forged signature). </a:t>
            </a:r>
            <a:endParaRPr lang="en-US" dirty="0" smtClean="0"/>
          </a:p>
          <a:p>
            <a:r>
              <a:rPr lang="en-US" dirty="0" smtClean="0"/>
              <a:t>Overjoyed</a:t>
            </a:r>
            <a:r>
              <a:rPr lang="en-US" dirty="0"/>
              <a:t>, Torvald attempts to dismiss his past insults, but his harsh words have triggered something in Nora. </a:t>
            </a:r>
            <a:endParaRPr lang="en-US" dirty="0" smtClean="0"/>
          </a:p>
          <a:p>
            <a:r>
              <a:rPr lang="en-US" dirty="0" smtClean="0"/>
              <a:t>She </a:t>
            </a:r>
            <a:r>
              <a:rPr lang="en-US" dirty="0"/>
              <a:t>declares that despite their eight years of marriage, they do not understand one another. </a:t>
            </a:r>
            <a:endParaRPr lang="en-US" dirty="0" smtClean="0"/>
          </a:p>
          <a:p>
            <a:r>
              <a:rPr lang="en-US" dirty="0" smtClean="0"/>
              <a:t>Torvald</a:t>
            </a:r>
            <a:r>
              <a:rPr lang="en-US" dirty="0"/>
              <a:t>, Nora asserts, has treated her like a “</a:t>
            </a:r>
            <a:r>
              <a:rPr lang="en-US" dirty="0" err="1"/>
              <a:t>doll”to</a:t>
            </a:r>
            <a:r>
              <a:rPr lang="en-US" dirty="0"/>
              <a:t> be played with and admired. </a:t>
            </a:r>
            <a:endParaRPr lang="en-US" dirty="0" smtClean="0"/>
          </a:p>
          <a:p>
            <a:r>
              <a:rPr lang="en-US" dirty="0" smtClean="0"/>
              <a:t>She </a:t>
            </a:r>
            <a:r>
              <a:rPr lang="en-US" dirty="0"/>
              <a:t>decides to leave Torvald, declaring that she must “make sense of [her]self and everything around her.” She walks out, slamming the door behind her.</a:t>
            </a:r>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II. Characters and Characterization</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buAutoNum type="arabicPeriod"/>
            </a:pPr>
            <a:r>
              <a:rPr lang="en-US" b="1" dirty="0" smtClean="0"/>
              <a:t>Nora</a:t>
            </a:r>
            <a:r>
              <a:rPr lang="en-US" dirty="0" smtClean="0"/>
              <a:t> – </a:t>
            </a:r>
          </a:p>
          <a:p>
            <a:pPr marL="514350" indent="-514350"/>
            <a:r>
              <a:rPr lang="en-US" dirty="0" smtClean="0"/>
              <a:t>The </a:t>
            </a:r>
            <a:r>
              <a:rPr lang="en-US" dirty="0"/>
              <a:t>protagonist of the play and the wife of Torvald </a:t>
            </a:r>
            <a:r>
              <a:rPr lang="en-US" dirty="0" err="1"/>
              <a:t>Helmer</a:t>
            </a:r>
            <a:r>
              <a:rPr lang="en-US" dirty="0"/>
              <a:t>. </a:t>
            </a:r>
            <a:endParaRPr lang="en-US" dirty="0" smtClean="0"/>
          </a:p>
          <a:p>
            <a:pPr marL="514350" indent="-514350"/>
            <a:r>
              <a:rPr lang="en-US" dirty="0" smtClean="0"/>
              <a:t>a </a:t>
            </a:r>
            <a:r>
              <a:rPr lang="en-US" dirty="0"/>
              <a:t>playful, naïve child who lacks knowledge of the world outside her </a:t>
            </a:r>
            <a:r>
              <a:rPr lang="en-US" dirty="0" smtClean="0"/>
              <a:t>home</a:t>
            </a:r>
          </a:p>
          <a:p>
            <a:pPr marL="514350" indent="-514350"/>
            <a:r>
              <a:rPr lang="en-US" dirty="0" smtClean="0"/>
              <a:t>not </a:t>
            </a:r>
            <a:r>
              <a:rPr lang="en-US" dirty="0"/>
              <a:t>as innocent or happy as she appears. </a:t>
            </a:r>
            <a:endParaRPr lang="en-US" dirty="0" smtClean="0"/>
          </a:p>
          <a:p>
            <a:pPr marL="514350" indent="-514350"/>
            <a:r>
              <a:rPr lang="en-US" dirty="0" smtClean="0"/>
              <a:t>In the end she finds her </a:t>
            </a:r>
            <a:r>
              <a:rPr lang="en-US" dirty="0"/>
              <a:t>position in her marriage with increasing clarity and finds the strength to free herself from her oppressive situation. </a:t>
            </a:r>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buNone/>
            </a:pPr>
            <a:r>
              <a:rPr lang="en-US" b="1" dirty="0" smtClean="0"/>
              <a:t>2. Torvald </a:t>
            </a:r>
            <a:r>
              <a:rPr lang="en-US" b="1" dirty="0" err="1"/>
              <a:t>Helmer</a:t>
            </a:r>
            <a:r>
              <a:rPr lang="en-US" dirty="0"/>
              <a:t> </a:t>
            </a:r>
            <a:r>
              <a:rPr lang="en-US" dirty="0" smtClean="0"/>
              <a:t>– </a:t>
            </a:r>
          </a:p>
          <a:p>
            <a:r>
              <a:rPr lang="en-US" dirty="0" smtClean="0"/>
              <a:t>Nora’s </a:t>
            </a:r>
            <a:r>
              <a:rPr lang="en-US" dirty="0"/>
              <a:t>husband. </a:t>
            </a:r>
            <a:endParaRPr lang="en-US" dirty="0" smtClean="0"/>
          </a:p>
          <a:p>
            <a:r>
              <a:rPr lang="en-US" dirty="0" smtClean="0"/>
              <a:t>Torvald </a:t>
            </a:r>
            <a:r>
              <a:rPr lang="en-US" dirty="0"/>
              <a:t>delights in his new position at the bank, just as he delights in his position of authority as a husband. </a:t>
            </a:r>
            <a:endParaRPr lang="en-US" dirty="0" smtClean="0"/>
          </a:p>
          <a:p>
            <a:r>
              <a:rPr lang="en-US" dirty="0" smtClean="0"/>
              <a:t>He </a:t>
            </a:r>
            <a:r>
              <a:rPr lang="en-US" dirty="0"/>
              <a:t>treats Nora like a child, in a manner that is both kind and patronizing. </a:t>
            </a:r>
            <a:endParaRPr lang="en-US" dirty="0" smtClean="0"/>
          </a:p>
          <a:p>
            <a:r>
              <a:rPr lang="en-US" dirty="0" smtClean="0"/>
              <a:t>He </a:t>
            </a:r>
            <a:r>
              <a:rPr lang="en-US" dirty="0"/>
              <a:t>does not view Nora as an equal but rather as a plaything or doll to be teased and admired. </a:t>
            </a:r>
            <a:endParaRPr lang="en-US" dirty="0" smtClean="0"/>
          </a:p>
          <a:p>
            <a:r>
              <a:rPr lang="en-US" dirty="0" smtClean="0"/>
              <a:t>In </a:t>
            </a:r>
            <a:r>
              <a:rPr lang="en-US" dirty="0"/>
              <a:t>general, Torvald is overly concerned with his place and status in society, and he allows his emotions to be swayed heavily by the prospect of society’s respect and the fear of society’s scorn. </a:t>
            </a:r>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buNone/>
            </a:pPr>
            <a:r>
              <a:rPr lang="en-US" b="1" dirty="0" smtClean="0"/>
              <a:t>3. </a:t>
            </a:r>
            <a:r>
              <a:rPr lang="en-US" b="1" dirty="0" err="1" smtClean="0"/>
              <a:t>Krogstad</a:t>
            </a:r>
            <a:r>
              <a:rPr lang="en-US" dirty="0" smtClean="0"/>
              <a:t> – </a:t>
            </a:r>
          </a:p>
          <a:p>
            <a:r>
              <a:rPr lang="en-US" dirty="0" smtClean="0"/>
              <a:t>A </a:t>
            </a:r>
            <a:r>
              <a:rPr lang="en-US" dirty="0"/>
              <a:t>lawyer who went to school with Torvald and holds a subordinate position at </a:t>
            </a:r>
            <a:r>
              <a:rPr lang="en-US" dirty="0" err="1"/>
              <a:t>Torvald’s</a:t>
            </a:r>
            <a:r>
              <a:rPr lang="en-US" dirty="0"/>
              <a:t> </a:t>
            </a:r>
            <a:r>
              <a:rPr lang="en-US" dirty="0" smtClean="0"/>
              <a:t>bank.</a:t>
            </a:r>
          </a:p>
          <a:p>
            <a:r>
              <a:rPr lang="en-US" dirty="0" err="1" smtClean="0"/>
              <a:t>Krogstad’s</a:t>
            </a:r>
            <a:r>
              <a:rPr lang="en-US" dirty="0" smtClean="0"/>
              <a:t> </a:t>
            </a:r>
            <a:r>
              <a:rPr lang="en-US" dirty="0"/>
              <a:t>character is contradictory: though his bad deeds seem to stem from a desire to protect his children from scorn, he is perfectly willing to use unethical tactics to achieve his goals. </a:t>
            </a:r>
            <a:endParaRPr lang="en-US" dirty="0" smtClean="0"/>
          </a:p>
          <a:p>
            <a:r>
              <a:rPr lang="en-US" dirty="0" smtClean="0"/>
              <a:t>His </a:t>
            </a:r>
            <a:r>
              <a:rPr lang="en-US" dirty="0"/>
              <a:t>willingness to allow Nora to suffer is despicable, but his claims to feel sympathy for her and the hard circumstances of his own life compel us to sympathize with him to some degree. </a:t>
            </a:r>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pPr>
              <a:buNone/>
            </a:pPr>
            <a:r>
              <a:rPr lang="en-US" b="1" dirty="0" smtClean="0"/>
              <a:t>4. Mrs</a:t>
            </a:r>
            <a:r>
              <a:rPr lang="en-US" b="1" dirty="0"/>
              <a:t>. </a:t>
            </a:r>
            <a:r>
              <a:rPr lang="en-US" b="1" dirty="0" err="1"/>
              <a:t>Linde</a:t>
            </a:r>
            <a:r>
              <a:rPr lang="en-US" dirty="0"/>
              <a:t> </a:t>
            </a:r>
            <a:r>
              <a:rPr lang="en-US" dirty="0" smtClean="0"/>
              <a:t>– </a:t>
            </a:r>
          </a:p>
          <a:p>
            <a:r>
              <a:rPr lang="en-US" dirty="0" smtClean="0"/>
              <a:t>Nora’s </a:t>
            </a:r>
            <a:r>
              <a:rPr lang="en-US" dirty="0"/>
              <a:t>childhood friend. </a:t>
            </a:r>
            <a:endParaRPr lang="en-US" dirty="0" smtClean="0"/>
          </a:p>
          <a:p>
            <a:r>
              <a:rPr lang="en-US" dirty="0" smtClean="0"/>
              <a:t>Kristine </a:t>
            </a:r>
            <a:r>
              <a:rPr lang="en-US" dirty="0" err="1"/>
              <a:t>Linde</a:t>
            </a:r>
            <a:r>
              <a:rPr lang="en-US" dirty="0"/>
              <a:t> is a practical, down-to-earth woman, and her sensible worldview highlights Nora’s somewhat childlike outlook on life. </a:t>
            </a:r>
            <a:endParaRPr lang="en-US" dirty="0" smtClean="0"/>
          </a:p>
          <a:p>
            <a:r>
              <a:rPr lang="en-US" dirty="0" smtClean="0"/>
              <a:t>Mrs</a:t>
            </a:r>
            <a:r>
              <a:rPr lang="en-US" dirty="0"/>
              <a:t>. </a:t>
            </a:r>
            <a:r>
              <a:rPr lang="en-US" dirty="0" err="1"/>
              <a:t>Linde’s</a:t>
            </a:r>
            <a:r>
              <a:rPr lang="en-US" dirty="0"/>
              <a:t> account of her life of poverty underscores the privileged nature of the life that Nora leads</a:t>
            </a:r>
            <a:r>
              <a:rPr lang="en-US" dirty="0" smtClean="0"/>
              <a:t>.</a:t>
            </a:r>
          </a:p>
          <a:p>
            <a:r>
              <a:rPr lang="en-US" dirty="0" smtClean="0"/>
              <a:t> </a:t>
            </a:r>
            <a:r>
              <a:rPr lang="en-US" dirty="0"/>
              <a:t>we </a:t>
            </a:r>
            <a:r>
              <a:rPr lang="en-US" dirty="0" smtClean="0"/>
              <a:t>also learn </a:t>
            </a:r>
            <a:r>
              <a:rPr lang="en-US" dirty="0"/>
              <a:t>that Mrs. </a:t>
            </a:r>
            <a:r>
              <a:rPr lang="en-US" dirty="0" err="1"/>
              <a:t>Linde</a:t>
            </a:r>
            <a:r>
              <a:rPr lang="en-US" dirty="0"/>
              <a:t> took responsibility for her sick parent, whereas Nora abandoned her father when he was ill. </a:t>
            </a:r>
          </a:p>
          <a:p>
            <a:pPr>
              <a:buNone/>
            </a:pPr>
            <a:r>
              <a:rPr lang="en-US" b="1" dirty="0" smtClean="0"/>
              <a:t>5. Dr</a:t>
            </a:r>
            <a:r>
              <a:rPr lang="en-US" b="1" dirty="0"/>
              <a:t>. Rank</a:t>
            </a:r>
            <a:r>
              <a:rPr lang="en-US" dirty="0"/>
              <a:t> </a:t>
            </a:r>
            <a:r>
              <a:rPr lang="en-US" dirty="0" smtClean="0"/>
              <a:t>– </a:t>
            </a:r>
          </a:p>
          <a:p>
            <a:r>
              <a:rPr lang="en-US" dirty="0" err="1" smtClean="0"/>
              <a:t>Torvald’s</a:t>
            </a:r>
            <a:r>
              <a:rPr lang="en-US" dirty="0" smtClean="0"/>
              <a:t> </a:t>
            </a:r>
            <a:r>
              <a:rPr lang="en-US" dirty="0"/>
              <a:t>best friend. </a:t>
            </a:r>
            <a:endParaRPr lang="en-US" dirty="0" smtClean="0"/>
          </a:p>
          <a:p>
            <a:r>
              <a:rPr lang="en-US" dirty="0" smtClean="0"/>
              <a:t>Dr</a:t>
            </a:r>
            <a:r>
              <a:rPr lang="en-US" dirty="0"/>
              <a:t>. Rank stands out as the one character in the play who is by and large unconcerned with what others think of him. </a:t>
            </a:r>
            <a:endParaRPr lang="en-US" dirty="0" smtClean="0"/>
          </a:p>
          <a:p>
            <a:r>
              <a:rPr lang="en-US" dirty="0" smtClean="0"/>
              <a:t>He </a:t>
            </a:r>
            <a:r>
              <a:rPr lang="en-US" dirty="0"/>
              <a:t>is also notable for his stoic acceptance of his fate. </a:t>
            </a:r>
            <a:endParaRPr lang="en-US" dirty="0" smtClean="0"/>
          </a:p>
          <a:p>
            <a:r>
              <a:rPr lang="en-US" dirty="0" smtClean="0"/>
              <a:t>Unlike </a:t>
            </a:r>
            <a:r>
              <a:rPr lang="en-US" dirty="0"/>
              <a:t>Torvald and Nora, Dr. Rank admits to the diseased nature (literally, in his case) of his life</a:t>
            </a:r>
            <a:r>
              <a:rPr lang="en-US" dirty="0" smtClean="0"/>
              <a:t>.</a:t>
            </a:r>
          </a:p>
          <a:p>
            <a:r>
              <a:rPr lang="en-US" dirty="0" smtClean="0"/>
              <a:t> </a:t>
            </a:r>
            <a:r>
              <a:rPr lang="en-US" dirty="0"/>
              <a:t>For the most part, he avoids talking to Torvald about his imminent death out of respect for </a:t>
            </a:r>
            <a:r>
              <a:rPr lang="en-US" dirty="0" err="1"/>
              <a:t>Torvald’s</a:t>
            </a:r>
            <a:r>
              <a:rPr lang="en-US" dirty="0"/>
              <a:t> distaste for ugliness. </a:t>
            </a:r>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0000" lnSpcReduction="20000"/>
          </a:bodyPr>
          <a:lstStyle/>
          <a:p>
            <a:pPr>
              <a:buNone/>
            </a:pPr>
            <a:r>
              <a:rPr lang="en-US" sz="4900" b="1" dirty="0" smtClean="0"/>
              <a:t>6. Bob</a:t>
            </a:r>
            <a:r>
              <a:rPr lang="en-US" sz="4900" b="1" dirty="0"/>
              <a:t>, Emmy, and </a:t>
            </a:r>
            <a:r>
              <a:rPr lang="en-US" sz="4900" b="1" dirty="0" err="1"/>
              <a:t>Ivar</a:t>
            </a:r>
            <a:r>
              <a:rPr lang="en-US" sz="4900" dirty="0"/>
              <a:t> </a:t>
            </a:r>
            <a:r>
              <a:rPr lang="en-US" sz="4900" dirty="0" smtClean="0"/>
              <a:t>– </a:t>
            </a:r>
          </a:p>
          <a:p>
            <a:r>
              <a:rPr lang="en-US" sz="4900" dirty="0" smtClean="0"/>
              <a:t>Nora </a:t>
            </a:r>
            <a:r>
              <a:rPr lang="en-US" sz="4900" dirty="0"/>
              <a:t>and </a:t>
            </a:r>
            <a:r>
              <a:rPr lang="en-US" sz="4900" dirty="0" err="1"/>
              <a:t>Torvald’s</a:t>
            </a:r>
            <a:r>
              <a:rPr lang="en-US" sz="4900" dirty="0"/>
              <a:t> three small children</a:t>
            </a:r>
            <a:r>
              <a:rPr lang="en-US" sz="4900" dirty="0" smtClean="0"/>
              <a:t>.</a:t>
            </a:r>
          </a:p>
          <a:p>
            <a:r>
              <a:rPr lang="en-US" sz="4900" dirty="0" smtClean="0"/>
              <a:t> </a:t>
            </a:r>
            <a:r>
              <a:rPr lang="en-US" sz="4900" dirty="0"/>
              <a:t>In her brief interaction with her children, Nora shows herself to be a loving mother. </a:t>
            </a:r>
            <a:endParaRPr lang="en-US" sz="4900" dirty="0" smtClean="0"/>
          </a:p>
          <a:p>
            <a:r>
              <a:rPr lang="en-US" sz="4900" dirty="0" smtClean="0"/>
              <a:t>When </a:t>
            </a:r>
            <a:r>
              <a:rPr lang="en-US" sz="4900" dirty="0"/>
              <a:t>she later refuses to spend time with her children because she fears she may morally corrupt </a:t>
            </a:r>
            <a:r>
              <a:rPr lang="en-US" sz="4900" dirty="0" smtClean="0"/>
              <a:t>them</a:t>
            </a:r>
            <a:endParaRPr lang="en-US" sz="4900" dirty="0"/>
          </a:p>
          <a:p>
            <a:pPr>
              <a:buNone/>
            </a:pPr>
            <a:r>
              <a:rPr lang="en-US" sz="4900" b="1" dirty="0" smtClean="0"/>
              <a:t>7. Anne-Marie</a:t>
            </a:r>
            <a:r>
              <a:rPr lang="en-US" sz="4900" dirty="0" smtClean="0"/>
              <a:t> – </a:t>
            </a:r>
          </a:p>
          <a:p>
            <a:r>
              <a:rPr lang="en-US" sz="4900" dirty="0" smtClean="0"/>
              <a:t>The </a:t>
            </a:r>
            <a:r>
              <a:rPr lang="en-US" sz="4900" dirty="0" err="1"/>
              <a:t>Helmers</a:t>
            </a:r>
            <a:r>
              <a:rPr lang="en-US" sz="4900" dirty="0"/>
              <a:t>’ nanny. </a:t>
            </a:r>
            <a:endParaRPr lang="en-US" sz="4900" dirty="0" smtClean="0"/>
          </a:p>
          <a:p>
            <a:r>
              <a:rPr lang="en-US" sz="4900" dirty="0" smtClean="0"/>
              <a:t>Though </a:t>
            </a:r>
            <a:r>
              <a:rPr lang="en-US" sz="4900" dirty="0"/>
              <a:t>Ibsen doesn’t fully develop her character, Anne-Marie seems to be a kindly woman who has genuine affection for Nora. </a:t>
            </a:r>
            <a:endParaRPr lang="en-US" sz="4900" dirty="0" smtClean="0"/>
          </a:p>
          <a:p>
            <a:r>
              <a:rPr lang="en-US" sz="4900" dirty="0" smtClean="0"/>
              <a:t>She </a:t>
            </a:r>
            <a:r>
              <a:rPr lang="en-US" sz="4900" dirty="0"/>
              <a:t>had to give up her own daughter in order to take the nursing job offered by Nora’s father. </a:t>
            </a:r>
            <a:endParaRPr lang="en-US" sz="4900" dirty="0" smtClean="0"/>
          </a:p>
          <a:p>
            <a:r>
              <a:rPr lang="en-US" sz="4900" dirty="0" smtClean="0"/>
              <a:t>Thus</a:t>
            </a:r>
            <a:r>
              <a:rPr lang="en-US" sz="4900" dirty="0"/>
              <a:t>, she shares with Nora and Mrs. </a:t>
            </a:r>
            <a:r>
              <a:rPr lang="en-US" sz="4900" dirty="0" err="1"/>
              <a:t>Linde</a:t>
            </a:r>
            <a:r>
              <a:rPr lang="en-US" sz="4900" dirty="0"/>
              <a:t> the act of sacrificing her own happiness out of economic necessity. </a:t>
            </a:r>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smtClean="0"/>
              <a:t>8. Nora’s father</a:t>
            </a:r>
            <a:r>
              <a:rPr lang="en-US" dirty="0" smtClean="0"/>
              <a:t> – </a:t>
            </a:r>
          </a:p>
          <a:p>
            <a:r>
              <a:rPr lang="en-US" dirty="0" smtClean="0"/>
              <a:t>Though Nora’s father is dead before the action of the play begins, the characters refer to him throughout the play. </a:t>
            </a:r>
          </a:p>
          <a:p>
            <a:r>
              <a:rPr lang="en-US" dirty="0" smtClean="0"/>
              <a:t>Though she clearly loves and admires her father, Nora also comes to blame him for contributing to her subservient position in life.</a:t>
            </a:r>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III. Major Characters</a:t>
            </a:r>
            <a:endParaRPr lang="en-US" dirty="0"/>
          </a:p>
        </p:txBody>
      </p:sp>
      <p:sp>
        <p:nvSpPr>
          <p:cNvPr id="3" name="Content Placeholder 2"/>
          <p:cNvSpPr>
            <a:spLocks noGrp="1"/>
          </p:cNvSpPr>
          <p:nvPr>
            <p:ph idx="1"/>
          </p:nvPr>
        </p:nvSpPr>
        <p:spPr/>
        <p:txBody>
          <a:bodyPr/>
          <a:lstStyle/>
          <a:p>
            <a:endParaRPr lang="en-US" b="1" i="1" dirty="0" smtClean="0"/>
          </a:p>
          <a:p>
            <a:r>
              <a:rPr lang="en-US" b="1" i="1" dirty="0" smtClean="0"/>
              <a:t>Nora </a:t>
            </a:r>
            <a:r>
              <a:rPr lang="en-US" b="1" i="1" dirty="0" err="1"/>
              <a:t>Helmer</a:t>
            </a:r>
            <a:r>
              <a:rPr lang="en-US" b="1" i="1" dirty="0"/>
              <a:t> </a:t>
            </a:r>
            <a:endParaRPr lang="en-US" b="1" i="1" dirty="0" smtClean="0"/>
          </a:p>
          <a:p>
            <a:r>
              <a:rPr lang="en-US" b="1" i="1" dirty="0"/>
              <a:t>Torvald </a:t>
            </a:r>
            <a:r>
              <a:rPr lang="en-US" b="1" i="1" dirty="0" err="1"/>
              <a:t>Helmer</a:t>
            </a:r>
            <a:r>
              <a:rPr lang="en-US" b="1" i="1" dirty="0"/>
              <a:t> </a:t>
            </a:r>
          </a:p>
          <a:p>
            <a:r>
              <a:rPr lang="en-US" b="1" i="1" dirty="0" err="1" smtClean="0"/>
              <a:t>Krogstad</a:t>
            </a:r>
            <a:endParaRPr lang="en-US" b="1" i="1" dirty="0" smtClean="0"/>
          </a:p>
          <a:p>
            <a:r>
              <a:rPr lang="en-US" b="1" i="1" dirty="0" smtClean="0"/>
              <a:t> Dr. Rank</a:t>
            </a:r>
          </a:p>
          <a:p>
            <a:r>
              <a:rPr lang="en-US" b="1" i="1" dirty="0" smtClean="0"/>
              <a:t>Mrs. Kristine </a:t>
            </a:r>
            <a:r>
              <a:rPr lang="en-US" b="1" i="1" dirty="0" err="1" smtClean="0"/>
              <a:t>Linde</a:t>
            </a:r>
            <a:endParaRPr lang="en-US" b="1" i="1" dirty="0" smtClean="0"/>
          </a:p>
          <a:p>
            <a:pPr>
              <a:buNone/>
            </a:pPr>
            <a:endParaRPr lang="en-US" b="1" i="1" dirty="0"/>
          </a:p>
          <a:p>
            <a:pPr>
              <a:buNone/>
            </a:pPr>
            <a:endParaRPr lang="en-US" b="1" i="1" dirty="0"/>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Nora</a:t>
            </a:r>
            <a:br>
              <a:rPr lang="en-US" dirty="0" smtClean="0"/>
            </a:br>
            <a:r>
              <a:rPr lang="en-US" sz="3100" i="1" dirty="0" smtClean="0"/>
              <a:t>Character Analysis</a:t>
            </a:r>
            <a:endParaRPr lang="en-US" sz="3100" i="1" dirty="0"/>
          </a:p>
        </p:txBody>
      </p:sp>
      <p:graphicFrame>
        <p:nvGraphicFramePr>
          <p:cNvPr id="4" name="Content Placeholder 3"/>
          <p:cNvGraphicFramePr>
            <a:graphicFrameLocks noGrp="1"/>
          </p:cNvGraphicFramePr>
          <p:nvPr>
            <p:ph idx="1"/>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61A4333A-7E2E-4DCC-9246-806D7D8AB56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61A4333A-7E2E-4DCC-9246-806D7D8AB56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533400"/>
            <a:ext cx="7498080" cy="884238"/>
          </a:xfrm>
        </p:spPr>
        <p:txBody>
          <a:bodyPr>
            <a:normAutofit fontScale="90000"/>
          </a:bodyPr>
          <a:lstStyle/>
          <a:p>
            <a:r>
              <a:rPr lang="en-US" b="1" i="1" dirty="0" smtClean="0"/>
              <a:t>Nora </a:t>
            </a:r>
            <a:r>
              <a:rPr lang="en-US" b="1" i="1" dirty="0" err="1" smtClean="0"/>
              <a:t>Helmer</a:t>
            </a:r>
            <a:r>
              <a:rPr lang="en-US" b="1" i="1" dirty="0" smtClean="0"/>
              <a:t/>
            </a:r>
            <a:br>
              <a:rPr lang="en-US" b="1" i="1" dirty="0" smtClean="0"/>
            </a:br>
            <a:r>
              <a:rPr lang="en-US" sz="2700" b="1" i="1" dirty="0" smtClean="0"/>
              <a:t>An Overview</a:t>
            </a:r>
            <a:r>
              <a:rPr lang="en-US" b="1" i="1" dirty="0" smtClean="0"/>
              <a:t> </a:t>
            </a:r>
            <a:br>
              <a:rPr lang="en-US" b="1" i="1" dirty="0" smtClean="0"/>
            </a:br>
            <a:endParaRPr lang="en-US" dirty="0"/>
          </a:p>
        </p:txBody>
      </p:sp>
      <p:sp>
        <p:nvSpPr>
          <p:cNvPr id="3" name="Content Placeholder 2"/>
          <p:cNvSpPr>
            <a:spLocks noGrp="1"/>
          </p:cNvSpPr>
          <p:nvPr>
            <p:ph idx="1"/>
          </p:nvPr>
        </p:nvSpPr>
        <p:spPr/>
        <p:txBody>
          <a:bodyPr>
            <a:normAutofit fontScale="55000" lnSpcReduction="20000"/>
          </a:bodyPr>
          <a:lstStyle/>
          <a:p>
            <a:r>
              <a:rPr lang="en-US" sz="4000" dirty="0"/>
              <a:t>At the beginning of </a:t>
            </a:r>
            <a:r>
              <a:rPr lang="en-US" sz="4000" i="1" dirty="0"/>
              <a:t>A Doll’s House,</a:t>
            </a:r>
            <a:r>
              <a:rPr lang="en-US" sz="4000" dirty="0"/>
              <a:t> Nora seems </a:t>
            </a:r>
            <a:r>
              <a:rPr lang="en-US" sz="4000" b="1" i="1" dirty="0" smtClean="0"/>
              <a:t>happy, affectionate and excited</a:t>
            </a:r>
          </a:p>
          <a:p>
            <a:r>
              <a:rPr lang="en-US" sz="4000" dirty="0" smtClean="0"/>
              <a:t>She </a:t>
            </a:r>
            <a:r>
              <a:rPr lang="en-US" sz="4000" b="1" i="1" dirty="0" smtClean="0"/>
              <a:t>takes </a:t>
            </a:r>
            <a:r>
              <a:rPr lang="en-US" sz="4000" b="1" i="1" dirty="0"/>
              <a:t>pleasure </a:t>
            </a:r>
            <a:r>
              <a:rPr lang="en-US" sz="4000" dirty="0"/>
              <a:t>in the company of her children and friends</a:t>
            </a:r>
            <a:r>
              <a:rPr lang="en-US" sz="4000" dirty="0" smtClean="0"/>
              <a:t>.</a:t>
            </a:r>
          </a:p>
          <a:p>
            <a:r>
              <a:rPr lang="en-US" sz="4000" dirty="0" smtClean="0"/>
              <a:t>She </a:t>
            </a:r>
            <a:r>
              <a:rPr lang="en-US" sz="4000" dirty="0"/>
              <a:t>does not seem to mind her </a:t>
            </a:r>
            <a:r>
              <a:rPr lang="en-US" sz="4000" b="1" i="1" dirty="0"/>
              <a:t>doll-like existence</a:t>
            </a:r>
            <a:r>
              <a:rPr lang="en-US" sz="4000" dirty="0"/>
              <a:t>, in which she is coddled, pampered, and patronized.</a:t>
            </a:r>
          </a:p>
          <a:p>
            <a:r>
              <a:rPr lang="en-US" sz="4000" dirty="0" smtClean="0"/>
              <a:t>she </a:t>
            </a:r>
            <a:r>
              <a:rPr lang="en-US" sz="4000" dirty="0"/>
              <a:t>is</a:t>
            </a:r>
            <a:r>
              <a:rPr lang="en-US" sz="4000" b="1" i="1" dirty="0"/>
              <a:t> intelligent</a:t>
            </a:r>
            <a:r>
              <a:rPr lang="en-US" sz="4000" dirty="0"/>
              <a:t> and possesses capacities beyond mere wifehood. </a:t>
            </a:r>
            <a:endParaRPr lang="en-US" sz="4000" dirty="0" smtClean="0"/>
          </a:p>
          <a:p>
            <a:r>
              <a:rPr lang="en-US" sz="4000" dirty="0" smtClean="0"/>
              <a:t>She shows </a:t>
            </a:r>
            <a:r>
              <a:rPr lang="en-US" sz="4000" dirty="0"/>
              <a:t>her </a:t>
            </a:r>
            <a:r>
              <a:rPr lang="en-US" sz="4000" b="1" i="1" dirty="0"/>
              <a:t>fierce </a:t>
            </a:r>
            <a:r>
              <a:rPr lang="en-US" sz="4000" b="1" i="1" dirty="0" smtClean="0"/>
              <a:t>determination, ambition, and courage</a:t>
            </a:r>
            <a:r>
              <a:rPr lang="en-US" sz="4000" dirty="0"/>
              <a:t>.</a:t>
            </a:r>
          </a:p>
          <a:p>
            <a:r>
              <a:rPr lang="en-US" sz="4000" dirty="0" err="1"/>
              <a:t>Krogstad’s</a:t>
            </a:r>
            <a:r>
              <a:rPr lang="en-US" sz="4000" dirty="0"/>
              <a:t> blackmail and the trauma that follows </a:t>
            </a:r>
            <a:r>
              <a:rPr lang="en-US" sz="4000" b="1" i="1" dirty="0"/>
              <a:t>do not change Nora’s nature</a:t>
            </a:r>
            <a:r>
              <a:rPr lang="en-US" sz="4000" dirty="0"/>
              <a:t>; they open her eyes to her unfulfilled and underappreciated potential. “I have been performing tricks for you, Torvald,” she says during her climactic confrontation with him. </a:t>
            </a:r>
            <a:endParaRPr lang="en-US" sz="4000" dirty="0" smtClean="0"/>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b="1" i="1" dirty="0" smtClean="0"/>
              <a:t>Nora comes to realize </a:t>
            </a:r>
            <a:r>
              <a:rPr lang="en-US" dirty="0" smtClean="0"/>
              <a:t>that in addition to her literal dancing and singing tricks, she has been putting on a show throughout her marriage. </a:t>
            </a:r>
          </a:p>
          <a:p>
            <a:r>
              <a:rPr lang="en-US" dirty="0" smtClean="0"/>
              <a:t>Nora’s </a:t>
            </a:r>
            <a:r>
              <a:rPr lang="en-US" b="1" i="1" dirty="0" smtClean="0"/>
              <a:t>awakening</a:t>
            </a:r>
          </a:p>
          <a:p>
            <a:r>
              <a:rPr lang="en-US" dirty="0" smtClean="0"/>
              <a:t>she has not been totally unaware that her life is at odds with her true personality</a:t>
            </a:r>
          </a:p>
          <a:p>
            <a:r>
              <a:rPr lang="en-US" dirty="0" smtClean="0"/>
              <a:t>She defies Torvald in small yet meaningful ways—by eating macaroons and then lying to him about it, for instance. It’s a show of </a:t>
            </a:r>
            <a:r>
              <a:rPr lang="en-US" b="1" i="1" dirty="0" smtClean="0"/>
              <a:t>her challenging nature </a:t>
            </a:r>
          </a:p>
          <a:p>
            <a:r>
              <a:rPr lang="en-US" dirty="0" smtClean="0"/>
              <a:t>her need for rebellion escalates, culminating in her walking out on her husband and children </a:t>
            </a:r>
            <a:r>
              <a:rPr lang="en-US" b="1" i="1" dirty="0" smtClean="0"/>
              <a:t>to find independence</a:t>
            </a:r>
            <a:endParaRPr lang="en-US" dirty="0" smtClean="0"/>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Nora’s Child-like Personality</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In the beginning, Nora exhibits many childish qualities. The audience first sees her when she returns from a seemingly extravagant Christmas shopping excursion. </a:t>
            </a:r>
          </a:p>
          <a:p>
            <a:r>
              <a:rPr lang="en-US" dirty="0" smtClean="0"/>
              <a:t>She eats a few desserts which she has </a:t>
            </a:r>
            <a:r>
              <a:rPr lang="en-US" b="1" i="1" dirty="0" smtClean="0"/>
              <a:t>secretly</a:t>
            </a:r>
            <a:r>
              <a:rPr lang="en-US" dirty="0" smtClean="0"/>
              <a:t> purchased.</a:t>
            </a:r>
          </a:p>
          <a:p>
            <a:r>
              <a:rPr lang="en-US" dirty="0" smtClean="0"/>
              <a:t>When her condescending husband, Torvald </a:t>
            </a:r>
            <a:r>
              <a:rPr lang="en-US" dirty="0" err="1" smtClean="0"/>
              <a:t>Helmer</a:t>
            </a:r>
            <a:r>
              <a:rPr lang="en-US" dirty="0" smtClean="0"/>
              <a:t>, asks if she has been sneaking macaroons, she denies it whole-heartedly. With this minor act of </a:t>
            </a:r>
            <a:r>
              <a:rPr lang="en-US" sz="3100" b="1" i="1" dirty="0" smtClean="0"/>
              <a:t>deception</a:t>
            </a:r>
            <a:r>
              <a:rPr lang="en-US" dirty="0" smtClean="0"/>
              <a:t>, the audience learns that Nora is quite capable of lying.</a:t>
            </a:r>
          </a:p>
          <a:p>
            <a:r>
              <a:rPr lang="en-US" dirty="0" smtClean="0"/>
              <a:t>She is most </a:t>
            </a:r>
            <a:r>
              <a:rPr lang="en-US" sz="3100" b="1" i="1" dirty="0" smtClean="0"/>
              <a:t>child-like</a:t>
            </a:r>
            <a:r>
              <a:rPr lang="en-US" dirty="0" smtClean="0"/>
              <a:t> when she interacts with her husband.</a:t>
            </a:r>
          </a:p>
          <a:p>
            <a:r>
              <a:rPr lang="en-US" dirty="0" smtClean="0"/>
              <a:t>She behaves </a:t>
            </a:r>
            <a:r>
              <a:rPr lang="en-US" sz="3100" b="1" i="1" dirty="0" smtClean="0"/>
              <a:t>playfully</a:t>
            </a:r>
            <a:r>
              <a:rPr lang="en-US" dirty="0" smtClean="0"/>
              <a:t> yet </a:t>
            </a:r>
            <a:r>
              <a:rPr lang="en-US" sz="3100" b="1" i="1" dirty="0" smtClean="0"/>
              <a:t>obediently</a:t>
            </a:r>
            <a:r>
              <a:rPr lang="en-US" dirty="0" smtClean="0"/>
              <a:t> in his presence, always coaxing favors from him instead of communicating as equals.</a:t>
            </a:r>
          </a:p>
          <a:p>
            <a:r>
              <a:rPr lang="en-US" dirty="0" smtClean="0"/>
              <a:t>Torvald gently chides Nora throughout the play, and Nora good-naturedly responds to his criticism as though she were some loyal pet.</a:t>
            </a:r>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Desperation Sets In…</a:t>
            </a:r>
            <a:endParaRPr lang="en-US" dirty="0"/>
          </a:p>
        </p:txBody>
      </p:sp>
      <p:sp>
        <p:nvSpPr>
          <p:cNvPr id="3" name="Content Placeholder 2"/>
          <p:cNvSpPr>
            <a:spLocks noGrp="1"/>
          </p:cNvSpPr>
          <p:nvPr>
            <p:ph idx="1"/>
          </p:nvPr>
        </p:nvSpPr>
        <p:spPr>
          <a:xfrm>
            <a:off x="1435608" y="1447800"/>
            <a:ext cx="7498080" cy="5181600"/>
          </a:xfrm>
        </p:spPr>
        <p:txBody>
          <a:bodyPr>
            <a:normAutofit/>
          </a:bodyPr>
          <a:lstStyle/>
          <a:p>
            <a:endParaRPr lang="en-US" dirty="0" smtClean="0"/>
          </a:p>
          <a:p>
            <a:pPr>
              <a:buNone/>
            </a:pPr>
            <a:r>
              <a:rPr lang="en-US" dirty="0" smtClean="0"/>
              <a:t>	When the disgruntled Nils </a:t>
            </a:r>
            <a:r>
              <a:rPr lang="en-US" dirty="0" err="1" smtClean="0"/>
              <a:t>Krogstad</a:t>
            </a:r>
            <a:r>
              <a:rPr lang="en-US" dirty="0" smtClean="0"/>
              <a:t> threatens to reveal the truth about her forgery, Nora realizes that she has potentially scandalized Torvald </a:t>
            </a:r>
            <a:r>
              <a:rPr lang="en-US" dirty="0" err="1" smtClean="0"/>
              <a:t>Helmer’s</a:t>
            </a:r>
            <a:r>
              <a:rPr lang="en-US" dirty="0" smtClean="0"/>
              <a:t> good name. She begins to </a:t>
            </a:r>
            <a:r>
              <a:rPr lang="en-US" b="1" i="1" dirty="0" smtClean="0"/>
              <a:t>question her own morality</a:t>
            </a:r>
            <a:r>
              <a:rPr lang="en-US" dirty="0" smtClean="0"/>
              <a:t>, something she has never done before. </a:t>
            </a:r>
          </a:p>
        </p:txBody>
      </p:sp>
      <p:sp>
        <p:nvSpPr>
          <p:cNvPr id="4" name="Slide Number Placeholder 3"/>
          <p:cNvSpPr>
            <a:spLocks noGrp="1"/>
          </p:cNvSpPr>
          <p:nvPr>
            <p:ph type="sldNum" sz="quarter" idx="12"/>
          </p:nvPr>
        </p:nvSpPr>
        <p:spPr/>
        <p:txBody>
          <a:bodyPr/>
          <a:lstStyle/>
          <a:p>
            <a:fld id="{61A4333A-7E2E-4DCC-9246-806D7D8AB56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Nora’s Conscience…</a:t>
            </a:r>
            <a:endParaRPr lang="en-US" dirty="0"/>
          </a:p>
        </p:txBody>
      </p:sp>
      <p:graphicFrame>
        <p:nvGraphicFramePr>
          <p:cNvPr id="4" name="Content Placeholder 3"/>
          <p:cNvGraphicFramePr>
            <a:graphicFrameLocks noGrp="1"/>
          </p:cNvGraphicFramePr>
          <p:nvPr>
            <p:ph idx="1"/>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61A4333A-7E2E-4DCC-9246-806D7D8AB56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Nora </a:t>
            </a:r>
            <a:r>
              <a:rPr lang="en-US" sz="3100" b="1" i="1" dirty="0" smtClean="0"/>
              <a:t>contemplates suicide </a:t>
            </a:r>
            <a:r>
              <a:rPr lang="en-US" dirty="0" smtClean="0"/>
              <a:t>in order to eliminate the dishonor she has wrought upon her family. </a:t>
            </a:r>
          </a:p>
          <a:p>
            <a:r>
              <a:rPr lang="en-US" dirty="0" smtClean="0"/>
              <a:t>She also hopes to prevent Torvald from sacrificing himself and going to prison in order to save her from persecution. </a:t>
            </a:r>
          </a:p>
          <a:p>
            <a:r>
              <a:rPr lang="en-US" dirty="0" smtClean="0"/>
              <a:t>Yet, it remains debatable as to whether or not she would truly follow through and jump in the icy river. </a:t>
            </a:r>
            <a:r>
              <a:rPr lang="en-US" dirty="0" err="1" smtClean="0"/>
              <a:t>Krogstad</a:t>
            </a:r>
            <a:r>
              <a:rPr lang="en-US" dirty="0" smtClean="0"/>
              <a:t> doubts her ability. Also, during the climactic scene in Act Three, Nora seems to stall before running out into the night to end her life. Torvald stops her all too easily, perhaps because she knows that, deep down, she wants to be saved.</a:t>
            </a:r>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Nora’s Transformation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Nora’s epiphany occurs when the truth is finally revealed. As Torvald unleashes his disgust towards Nora and her crime of forgery, the </a:t>
            </a:r>
            <a:r>
              <a:rPr lang="en-US" b="1" i="1" dirty="0" smtClean="0"/>
              <a:t>protagonist realizes </a:t>
            </a:r>
            <a:r>
              <a:rPr lang="en-US" dirty="0" smtClean="0"/>
              <a:t>that her husband is a very different person than she once believed. </a:t>
            </a:r>
          </a:p>
          <a:p>
            <a:r>
              <a:rPr lang="en-US" dirty="0" smtClean="0"/>
              <a:t>Torvald has no intention of taking the blame for Nora’s crime. She thought for certain that he would selflessly give up everything for her. When he fails to do this, she accepts the fact that their marriage has been an illusion. Their false devotion has been merely play acting. She has been his “child-wife” and his “doll.” </a:t>
            </a:r>
          </a:p>
          <a:p>
            <a:r>
              <a:rPr lang="en-US" dirty="0" smtClean="0"/>
              <a:t>The monologue in which she calmly confronts Torvald serves as one of Ibsen’s finest literary moments.</a:t>
            </a:r>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4" name="Content Placeholder 3"/>
          <p:cNvGraphicFramePr>
            <a:graphicFrameLocks noGrp="1"/>
          </p:cNvGraphicFramePr>
          <p:nvPr>
            <p:ph idx="1"/>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61A4333A-7E2E-4DCC-9246-806D7D8AB56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Significance…</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Since the premiere of Ibsen’s </a:t>
            </a:r>
            <a:r>
              <a:rPr lang="en-US" i="1" dirty="0" smtClean="0"/>
              <a:t>A Doll’s House</a:t>
            </a:r>
            <a:r>
              <a:rPr lang="en-US" dirty="0" smtClean="0"/>
              <a:t>, much has been discussed regarding the final controversial scene. </a:t>
            </a:r>
          </a:p>
          <a:p>
            <a:endParaRPr lang="en-US" dirty="0" smtClean="0"/>
          </a:p>
          <a:p>
            <a:r>
              <a:rPr lang="en-US" dirty="0" smtClean="0"/>
              <a:t>In fact, some productions in Germany refused to produce the original ending. </a:t>
            </a:r>
          </a:p>
          <a:p>
            <a:r>
              <a:rPr lang="en-US" dirty="0" smtClean="0"/>
              <a:t>Ibsen acquiesced and grudgingly wrote an alternate ending in which Nora breaks down and cries, deciding to stay, but only for her children’s sake.</a:t>
            </a:r>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Some argue that Nora leaves her home purely because she is selfish. She does not want to forgive Torvald. She would rather start another life than try to fix her existing one. </a:t>
            </a:r>
          </a:p>
          <a:p>
            <a:r>
              <a:rPr lang="en-US" dirty="0" smtClean="0"/>
              <a:t>Or perhaps she feels that Torvald was right, that she is a child who knows nothing of the world. Since she knows so little about herself or society, she feels that she is an inadequate mother and wife. She leaves the children because she feels it is for their benefit, painful as it may be to her.</a:t>
            </a:r>
          </a:p>
        </p:txBody>
      </p:sp>
      <p:sp>
        <p:nvSpPr>
          <p:cNvPr id="4" name="Slide Number Placeholder 3"/>
          <p:cNvSpPr>
            <a:spLocks noGrp="1"/>
          </p:cNvSpPr>
          <p:nvPr>
            <p:ph type="sldNum" sz="quarter" idx="12"/>
          </p:nvPr>
        </p:nvSpPr>
        <p:spPr/>
        <p:txBody>
          <a:bodyPr/>
          <a:lstStyle/>
          <a:p>
            <a:fld id="{61A4333A-7E2E-4DCC-9246-806D7D8AB56C}"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Nora </a:t>
            </a:r>
            <a:r>
              <a:rPr lang="en-US" dirty="0" err="1" smtClean="0"/>
              <a:t>Helmer’s</a:t>
            </a:r>
            <a:r>
              <a:rPr lang="en-US" dirty="0" smtClean="0"/>
              <a:t> last words are hopeful, yet her final action is less optimistic. She leaves Torvald explaining that there is a slight chance they could become man and wife once again, but only if a “Miracle of miracles” occurred. </a:t>
            </a:r>
          </a:p>
          <a:p>
            <a:r>
              <a:rPr lang="en-US" dirty="0" smtClean="0"/>
              <a:t>This gives Torvald a brief ray of hope. However, just as he repeats Nora’s notion of miracles, his wife exits and slams the door, symbolizing the finality of their relationship.</a:t>
            </a:r>
          </a:p>
        </p:txBody>
      </p:sp>
      <p:sp>
        <p:nvSpPr>
          <p:cNvPr id="4" name="Slide Number Placeholder 3"/>
          <p:cNvSpPr>
            <a:spLocks noGrp="1"/>
          </p:cNvSpPr>
          <p:nvPr>
            <p:ph type="sldNum" sz="quarter" idx="12"/>
          </p:nvPr>
        </p:nvSpPr>
        <p:spPr/>
        <p:txBody>
          <a:bodyPr/>
          <a:lstStyle/>
          <a:p>
            <a:fld id="{61A4333A-7E2E-4DCC-9246-806D7D8AB56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Lecture 4</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pPr>
              <a:buNone/>
            </a:pPr>
            <a:r>
              <a:rPr lang="en-US" dirty="0" smtClean="0"/>
              <a:t>I. Plot Overview continued…</a:t>
            </a:r>
          </a:p>
          <a:p>
            <a:pPr>
              <a:buNone/>
            </a:pPr>
            <a:r>
              <a:rPr lang="en-US" dirty="0" smtClean="0"/>
              <a:t>II. Characters and characterization</a:t>
            </a:r>
          </a:p>
          <a:p>
            <a:pPr>
              <a:buNone/>
            </a:pPr>
            <a:r>
              <a:rPr lang="en-US" dirty="0" smtClean="0"/>
              <a:t>III.  Analysis of Major Characters </a:t>
            </a:r>
          </a:p>
          <a:p>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Agenda: Lecture 5</a:t>
            </a:r>
            <a:endParaRPr lang="en-US" dirty="0"/>
          </a:p>
        </p:txBody>
      </p:sp>
      <p:sp>
        <p:nvSpPr>
          <p:cNvPr id="3" name="Content Placeholder 2"/>
          <p:cNvSpPr>
            <a:spLocks noGrp="1"/>
          </p:cNvSpPr>
          <p:nvPr>
            <p:ph idx="1"/>
          </p:nvPr>
        </p:nvSpPr>
        <p:spPr>
          <a:xfrm>
            <a:off x="1435608" y="1447800"/>
            <a:ext cx="7498080" cy="5029200"/>
          </a:xfrm>
        </p:spPr>
        <p:txBody>
          <a:bodyPr>
            <a:normAutofit fontScale="77500" lnSpcReduction="20000"/>
          </a:bodyPr>
          <a:lstStyle/>
          <a:p>
            <a:pPr marL="596646" indent="-514350">
              <a:buNone/>
            </a:pPr>
            <a:r>
              <a:rPr lang="en-US" dirty="0" smtClean="0"/>
              <a:t>1. Critical Analysis of Major Characters (continues…)</a:t>
            </a:r>
          </a:p>
          <a:p>
            <a:r>
              <a:rPr lang="en-US" dirty="0" err="1" smtClean="0"/>
              <a:t>Torvald</a:t>
            </a:r>
            <a:r>
              <a:rPr lang="en-US" dirty="0" smtClean="0"/>
              <a:t> </a:t>
            </a:r>
            <a:r>
              <a:rPr lang="en-US" dirty="0" err="1" smtClean="0"/>
              <a:t>Helmer</a:t>
            </a:r>
            <a:r>
              <a:rPr lang="en-US" dirty="0" smtClean="0"/>
              <a:t> </a:t>
            </a:r>
          </a:p>
          <a:p>
            <a:r>
              <a:rPr lang="en-US" dirty="0" err="1" smtClean="0"/>
              <a:t>Krogstad</a:t>
            </a:r>
            <a:endParaRPr lang="en-US" dirty="0" smtClean="0"/>
          </a:p>
          <a:p>
            <a:r>
              <a:rPr lang="en-US" dirty="0" smtClean="0"/>
              <a:t> Dr. Rank</a:t>
            </a:r>
          </a:p>
          <a:p>
            <a:r>
              <a:rPr lang="en-US" dirty="0" smtClean="0"/>
              <a:t>Mrs. Kristine </a:t>
            </a:r>
            <a:r>
              <a:rPr lang="en-US" dirty="0" err="1" smtClean="0"/>
              <a:t>Linde</a:t>
            </a:r>
            <a:endParaRPr lang="en-US" dirty="0" smtClean="0"/>
          </a:p>
          <a:p>
            <a:pPr>
              <a:buNone/>
            </a:pPr>
            <a:r>
              <a:rPr lang="en-US" dirty="0" smtClean="0"/>
              <a:t>2</a:t>
            </a:r>
            <a:r>
              <a:rPr lang="en-US" dirty="0" smtClean="0"/>
              <a:t>. Themes</a:t>
            </a:r>
          </a:p>
          <a:p>
            <a:pPr lvl="0">
              <a:buNone/>
            </a:pPr>
            <a:r>
              <a:rPr lang="en-US" b="1" dirty="0" smtClean="0"/>
              <a:t>	</a:t>
            </a:r>
            <a:r>
              <a:rPr lang="en-US" dirty="0" smtClean="0"/>
              <a:t>The Sacrificial Role of Women</a:t>
            </a:r>
          </a:p>
          <a:p>
            <a:pPr lvl="0">
              <a:buNone/>
            </a:pPr>
            <a:r>
              <a:rPr lang="en-US" dirty="0" smtClean="0"/>
              <a:t>	Parental and Filial Obligations</a:t>
            </a:r>
          </a:p>
          <a:p>
            <a:pPr lvl="0">
              <a:buNone/>
            </a:pPr>
            <a:r>
              <a:rPr lang="en-US" dirty="0" smtClean="0"/>
              <a:t>	The Unreliability of Appearances</a:t>
            </a:r>
          </a:p>
          <a:p>
            <a:pPr>
              <a:buNone/>
            </a:pPr>
            <a:r>
              <a:rPr lang="en-US" dirty="0" smtClean="0"/>
              <a:t>3. Motifs</a:t>
            </a:r>
          </a:p>
          <a:p>
            <a:pPr>
              <a:buNone/>
            </a:pPr>
            <a:r>
              <a:rPr lang="en-US" dirty="0" smtClean="0"/>
              <a:t>	Nora’s Definition of Freedom</a:t>
            </a:r>
          </a:p>
          <a:p>
            <a:pPr>
              <a:buNone/>
            </a:pPr>
            <a:r>
              <a:rPr lang="en-US" dirty="0" smtClean="0"/>
              <a:t>	Letters</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61A4333A-7E2E-4DCC-9246-806D7D8AB56C}" type="slidenum">
              <a:rPr lang="en-US" smtClean="0"/>
              <a:pPr/>
              <a:t>32</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537</TotalTime>
  <Words>2406</Words>
  <Application>Microsoft Office PowerPoint</Application>
  <PresentationFormat>On-screen Show (4:3)</PresentationFormat>
  <Paragraphs>202</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Solstice</vt:lpstr>
      <vt:lpstr>DRAMA II Lecture 4</vt:lpstr>
      <vt:lpstr>SYNOPSIS</vt:lpstr>
      <vt:lpstr>I. Plot Overview continued… </vt:lpstr>
      <vt:lpstr>Slide 4</vt:lpstr>
      <vt:lpstr>Another twist in the plot…</vt:lpstr>
      <vt:lpstr>Slide 6</vt:lpstr>
      <vt:lpstr>Slide 7</vt:lpstr>
      <vt:lpstr>Slide 8</vt:lpstr>
      <vt:lpstr>Slide 9</vt:lpstr>
      <vt:lpstr>Slide 10</vt:lpstr>
      <vt:lpstr>II. Characters and Characterization</vt:lpstr>
      <vt:lpstr>Slide 12</vt:lpstr>
      <vt:lpstr>Slide 13</vt:lpstr>
      <vt:lpstr>Slide 14</vt:lpstr>
      <vt:lpstr>Slide 15</vt:lpstr>
      <vt:lpstr>Slide 16</vt:lpstr>
      <vt:lpstr>III. Major Characters</vt:lpstr>
      <vt:lpstr>Nora Character Analysis</vt:lpstr>
      <vt:lpstr>Slide 19</vt:lpstr>
      <vt:lpstr>Nora Helmer An Overview  </vt:lpstr>
      <vt:lpstr>Slide 21</vt:lpstr>
      <vt:lpstr>Nora’s Child-like Personality</vt:lpstr>
      <vt:lpstr>Desperation Sets In…</vt:lpstr>
      <vt:lpstr>Nora’s Conscience…</vt:lpstr>
      <vt:lpstr>Slide 25</vt:lpstr>
      <vt:lpstr>Nora’s Transformation</vt:lpstr>
      <vt:lpstr>Slide 27</vt:lpstr>
      <vt:lpstr>Social Significance…</vt:lpstr>
      <vt:lpstr>Slide 29</vt:lpstr>
      <vt:lpstr>Slide 30</vt:lpstr>
      <vt:lpstr>Review Lecture 4</vt:lpstr>
      <vt:lpstr>Agenda: Lecture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4</dc:title>
  <dc:creator>Super USER</dc:creator>
  <cp:lastModifiedBy>NTS</cp:lastModifiedBy>
  <cp:revision>45</cp:revision>
  <dcterms:created xsi:type="dcterms:W3CDTF">2013-04-21T13:11:19Z</dcterms:created>
  <dcterms:modified xsi:type="dcterms:W3CDTF">2013-04-29T11:13:14Z</dcterms:modified>
</cp:coreProperties>
</file>