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99" r:id="rId3"/>
    <p:sldId id="300" r:id="rId4"/>
    <p:sldId id="301" r:id="rId5"/>
    <p:sldId id="294" r:id="rId6"/>
    <p:sldId id="305" r:id="rId7"/>
    <p:sldId id="306" r:id="rId8"/>
    <p:sldId id="307" r:id="rId9"/>
    <p:sldId id="308" r:id="rId10"/>
    <p:sldId id="309" r:id="rId11"/>
    <p:sldId id="310" r:id="rId12"/>
    <p:sldId id="302" r:id="rId13"/>
    <p:sldId id="303" r:id="rId14"/>
    <p:sldId id="304" r:id="rId15"/>
    <p:sldId id="295" r:id="rId16"/>
    <p:sldId id="296" r:id="rId17"/>
    <p:sldId id="297" r:id="rId18"/>
    <p:sldId id="298" r:id="rId19"/>
    <p:sldId id="259" r:id="rId20"/>
    <p:sldId id="260" r:id="rId21"/>
    <p:sldId id="261" r:id="rId22"/>
    <p:sldId id="262" r:id="rId23"/>
    <p:sldId id="311" r:id="rId24"/>
    <p:sldId id="264" r:id="rId25"/>
    <p:sldId id="265" r:id="rId26"/>
    <p:sldId id="266" r:id="rId27"/>
    <p:sldId id="267" r:id="rId28"/>
    <p:sldId id="269" r:id="rId29"/>
    <p:sldId id="271" r:id="rId30"/>
    <p:sldId id="272"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9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E3B4EB-4009-4120-9D36-AAEFAE1B4626}"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en-US"/>
        </a:p>
      </dgm:t>
    </dgm:pt>
    <dgm:pt modelId="{BADD96A6-8280-437F-8105-2D651FD3C945}">
      <dgm:prSet phldrT="[Text]"/>
      <dgm:spPr/>
      <dgm:t>
        <a:bodyPr/>
        <a:lstStyle/>
        <a:p>
          <a:r>
            <a:rPr lang="en-US" dirty="0" smtClean="0"/>
            <a:t>1</a:t>
          </a:r>
          <a:endParaRPr lang="en-US" dirty="0"/>
        </a:p>
      </dgm:t>
    </dgm:pt>
    <dgm:pt modelId="{28584312-47CA-483C-8BA4-01C747307D7C}" type="parTrans" cxnId="{BB4A05F2-111D-4B48-8B9E-66EB52D71AE1}">
      <dgm:prSet/>
      <dgm:spPr/>
      <dgm:t>
        <a:bodyPr/>
        <a:lstStyle/>
        <a:p>
          <a:endParaRPr lang="en-US"/>
        </a:p>
      </dgm:t>
    </dgm:pt>
    <dgm:pt modelId="{DF3D3450-F02A-4B66-A3F4-1D22A8A51A5F}" type="sibTrans" cxnId="{BB4A05F2-111D-4B48-8B9E-66EB52D71AE1}">
      <dgm:prSet/>
      <dgm:spPr/>
      <dgm:t>
        <a:bodyPr/>
        <a:lstStyle/>
        <a:p>
          <a:endParaRPr lang="en-US"/>
        </a:p>
      </dgm:t>
    </dgm:pt>
    <dgm:pt modelId="{6C6C244D-B751-4757-BB04-09D5EB2A274B}">
      <dgm:prSet phldrT="[Text]"/>
      <dgm:spPr/>
      <dgm:t>
        <a:bodyPr/>
        <a:lstStyle/>
        <a:p>
          <a:r>
            <a:rPr lang="en-US" dirty="0" smtClean="0"/>
            <a:t>the Lie inherent in our social arrangements</a:t>
          </a:r>
          <a:endParaRPr lang="en-US" dirty="0"/>
        </a:p>
      </dgm:t>
    </dgm:pt>
    <dgm:pt modelId="{9712091A-6FE1-4FC8-81EF-EC73211FF7C9}" type="parTrans" cxnId="{45C18BC0-E6AD-4F24-99BD-F892F835F453}">
      <dgm:prSet/>
      <dgm:spPr/>
      <dgm:t>
        <a:bodyPr/>
        <a:lstStyle/>
        <a:p>
          <a:endParaRPr lang="en-US"/>
        </a:p>
      </dgm:t>
    </dgm:pt>
    <dgm:pt modelId="{36694F87-BB73-47C0-A430-F812DCD69644}" type="sibTrans" cxnId="{45C18BC0-E6AD-4F24-99BD-F892F835F453}">
      <dgm:prSet/>
      <dgm:spPr/>
      <dgm:t>
        <a:bodyPr/>
        <a:lstStyle/>
        <a:p>
          <a:endParaRPr lang="en-US"/>
        </a:p>
      </dgm:t>
    </dgm:pt>
    <dgm:pt modelId="{8DE8EE56-0652-4EDF-B6B2-A3248FC03439}">
      <dgm:prSet phldrT="[Text]"/>
      <dgm:spPr/>
      <dgm:t>
        <a:bodyPr/>
        <a:lstStyle/>
        <a:p>
          <a:r>
            <a:rPr lang="en-US" dirty="0" smtClean="0"/>
            <a:t>2</a:t>
          </a:r>
          <a:endParaRPr lang="en-US" dirty="0"/>
        </a:p>
      </dgm:t>
    </dgm:pt>
    <dgm:pt modelId="{78307F3A-B184-45FB-A9BD-A1920B8BED74}" type="parTrans" cxnId="{11B109E6-771A-4FCE-A56B-E22C0F137AFE}">
      <dgm:prSet/>
      <dgm:spPr/>
      <dgm:t>
        <a:bodyPr/>
        <a:lstStyle/>
        <a:p>
          <a:endParaRPr lang="en-US"/>
        </a:p>
      </dgm:t>
    </dgm:pt>
    <dgm:pt modelId="{1D5A33F2-6FC4-4922-B1F1-5DD4725D5F51}" type="sibTrans" cxnId="{11B109E6-771A-4FCE-A56B-E22C0F137AFE}">
      <dgm:prSet/>
      <dgm:spPr/>
      <dgm:t>
        <a:bodyPr/>
        <a:lstStyle/>
        <a:p>
          <a:endParaRPr lang="en-US"/>
        </a:p>
      </dgm:t>
    </dgm:pt>
    <dgm:pt modelId="{E65E9CE1-78D6-4339-B137-46BB199C7EC4}">
      <dgm:prSet phldrT="[Text]"/>
      <dgm:spPr/>
      <dgm:t>
        <a:bodyPr/>
        <a:lstStyle/>
        <a:p>
          <a:r>
            <a:rPr lang="en-US" dirty="0" smtClean="0"/>
            <a:t>Sacrifice and Duty</a:t>
          </a:r>
          <a:endParaRPr lang="en-US" dirty="0"/>
        </a:p>
      </dgm:t>
    </dgm:pt>
    <dgm:pt modelId="{8A3A79EE-4A0F-4A60-A005-72C773DEE441}" type="parTrans" cxnId="{D0BED887-2E4E-47E6-B27A-ACDBF3D47398}">
      <dgm:prSet/>
      <dgm:spPr/>
      <dgm:t>
        <a:bodyPr/>
        <a:lstStyle/>
        <a:p>
          <a:endParaRPr lang="en-US"/>
        </a:p>
      </dgm:t>
    </dgm:pt>
    <dgm:pt modelId="{AB52D5A9-EE81-411C-9D7B-AE0DD91DCFC7}" type="sibTrans" cxnId="{D0BED887-2E4E-47E6-B27A-ACDBF3D47398}">
      <dgm:prSet/>
      <dgm:spPr/>
      <dgm:t>
        <a:bodyPr/>
        <a:lstStyle/>
        <a:p>
          <a:endParaRPr lang="en-US"/>
        </a:p>
      </dgm:t>
    </dgm:pt>
    <dgm:pt modelId="{18B5541F-ABB5-4223-A96B-F00E069685E0}">
      <dgm:prSet phldrT="[Text]"/>
      <dgm:spPr/>
      <dgm:t>
        <a:bodyPr/>
        <a:lstStyle/>
        <a:p>
          <a:r>
            <a:rPr lang="en-US" dirty="0" smtClean="0"/>
            <a:t>3</a:t>
          </a:r>
          <a:endParaRPr lang="en-US" dirty="0"/>
        </a:p>
      </dgm:t>
    </dgm:pt>
    <dgm:pt modelId="{FFEB2D3D-4758-4346-A5BA-EA5D60A80749}" type="parTrans" cxnId="{1B1701DE-BDFC-4A82-A75E-38A9BCAA4EAD}">
      <dgm:prSet/>
      <dgm:spPr/>
      <dgm:t>
        <a:bodyPr/>
        <a:lstStyle/>
        <a:p>
          <a:endParaRPr lang="en-US"/>
        </a:p>
      </dgm:t>
    </dgm:pt>
    <dgm:pt modelId="{B166D91E-D982-4961-A3B2-B177DC663184}" type="sibTrans" cxnId="{1B1701DE-BDFC-4A82-A75E-38A9BCAA4EAD}">
      <dgm:prSet/>
      <dgm:spPr/>
      <dgm:t>
        <a:bodyPr/>
        <a:lstStyle/>
        <a:p>
          <a:endParaRPr lang="en-US"/>
        </a:p>
      </dgm:t>
    </dgm:pt>
    <dgm:pt modelId="{49B1E55E-4F27-482E-804E-B55ECCFC2CF2}">
      <dgm:prSet phldrT="[Text]"/>
      <dgm:spPr/>
      <dgm:t>
        <a:bodyPr/>
        <a:lstStyle/>
        <a:p>
          <a:r>
            <a:rPr lang="en-US" dirty="0" smtClean="0"/>
            <a:t>the twin curses that fetter the spirit of man</a:t>
          </a:r>
          <a:endParaRPr lang="en-US" dirty="0"/>
        </a:p>
      </dgm:t>
    </dgm:pt>
    <dgm:pt modelId="{E8448092-8418-45C3-A4A3-E68F52A2EECC}" type="parTrans" cxnId="{C792955B-6395-41CE-B800-BD1DFBD424E7}">
      <dgm:prSet/>
      <dgm:spPr/>
      <dgm:t>
        <a:bodyPr/>
        <a:lstStyle/>
        <a:p>
          <a:endParaRPr lang="en-US"/>
        </a:p>
      </dgm:t>
    </dgm:pt>
    <dgm:pt modelId="{8C976AFA-29E5-4416-8859-43DDF54815A8}" type="sibTrans" cxnId="{C792955B-6395-41CE-B800-BD1DFBD424E7}">
      <dgm:prSet/>
      <dgm:spPr/>
      <dgm:t>
        <a:bodyPr/>
        <a:lstStyle/>
        <a:p>
          <a:endParaRPr lang="en-US"/>
        </a:p>
      </dgm:t>
    </dgm:pt>
    <dgm:pt modelId="{E2A2770A-D7BF-41CE-A50D-5EB33D13B858}">
      <dgm:prSet/>
      <dgm:spPr/>
      <dgm:t>
        <a:bodyPr/>
        <a:lstStyle/>
        <a:p>
          <a:r>
            <a:rPr lang="en-US" dirty="0" smtClean="0"/>
            <a:t>4</a:t>
          </a:r>
          <a:endParaRPr lang="en-US" dirty="0"/>
        </a:p>
      </dgm:t>
    </dgm:pt>
    <dgm:pt modelId="{83BB9239-D998-411A-BCD2-B93A201174A8}" type="parTrans" cxnId="{11C312E1-AFE2-4AA5-AC04-D6F68F3AD783}">
      <dgm:prSet/>
      <dgm:spPr/>
      <dgm:t>
        <a:bodyPr/>
        <a:lstStyle/>
        <a:p>
          <a:endParaRPr lang="en-US"/>
        </a:p>
      </dgm:t>
    </dgm:pt>
    <dgm:pt modelId="{CC32DD03-F256-4428-BE3C-B0E3E3AC71F1}" type="sibTrans" cxnId="{11C312E1-AFE2-4AA5-AC04-D6F68F3AD783}">
      <dgm:prSet/>
      <dgm:spPr/>
      <dgm:t>
        <a:bodyPr/>
        <a:lstStyle/>
        <a:p>
          <a:endParaRPr lang="en-US"/>
        </a:p>
      </dgm:t>
    </dgm:pt>
    <dgm:pt modelId="{AC012305-9A72-40AB-83CE-CE628E76A18E}">
      <dgm:prSet/>
      <dgm:spPr/>
      <dgm:t>
        <a:bodyPr/>
        <a:lstStyle/>
        <a:p>
          <a:r>
            <a:rPr lang="en-US" dirty="0" smtClean="0"/>
            <a:t>the narrow-mindedness and pettiness of Provincialism</a:t>
          </a:r>
          <a:endParaRPr lang="en-US" dirty="0"/>
        </a:p>
      </dgm:t>
    </dgm:pt>
    <dgm:pt modelId="{1D33CA69-6646-4823-A611-4212E8393B80}" type="parTrans" cxnId="{F196599B-33F5-4A43-870B-52C26ABA3F3C}">
      <dgm:prSet/>
      <dgm:spPr/>
      <dgm:t>
        <a:bodyPr/>
        <a:lstStyle/>
        <a:p>
          <a:endParaRPr lang="en-US"/>
        </a:p>
      </dgm:t>
    </dgm:pt>
    <dgm:pt modelId="{58BAC57F-7B8C-4BA8-880F-990672DB4495}" type="sibTrans" cxnId="{F196599B-33F5-4A43-870B-52C26ABA3F3C}">
      <dgm:prSet/>
      <dgm:spPr/>
      <dgm:t>
        <a:bodyPr/>
        <a:lstStyle/>
        <a:p>
          <a:endParaRPr lang="en-US"/>
        </a:p>
      </dgm:t>
    </dgm:pt>
    <dgm:pt modelId="{7F0BFB9E-373C-4DF6-98B3-6F5040368380}" type="pres">
      <dgm:prSet presAssocID="{84E3B4EB-4009-4120-9D36-AAEFAE1B4626}" presName="linearFlow" presStyleCnt="0">
        <dgm:presLayoutVars>
          <dgm:dir/>
          <dgm:animLvl val="lvl"/>
          <dgm:resizeHandles val="exact"/>
        </dgm:presLayoutVars>
      </dgm:prSet>
      <dgm:spPr/>
      <dgm:t>
        <a:bodyPr/>
        <a:lstStyle/>
        <a:p>
          <a:endParaRPr lang="en-US"/>
        </a:p>
      </dgm:t>
    </dgm:pt>
    <dgm:pt modelId="{FF67A178-4E6D-4717-9BCB-EE9496AC29B4}" type="pres">
      <dgm:prSet presAssocID="{BADD96A6-8280-437F-8105-2D651FD3C945}" presName="composite" presStyleCnt="0"/>
      <dgm:spPr/>
      <dgm:t>
        <a:bodyPr/>
        <a:lstStyle/>
        <a:p>
          <a:endParaRPr lang="en-US"/>
        </a:p>
      </dgm:t>
    </dgm:pt>
    <dgm:pt modelId="{26EEF858-8FBD-4B4D-AEAB-4E19E18B9A33}" type="pres">
      <dgm:prSet presAssocID="{BADD96A6-8280-437F-8105-2D651FD3C945}" presName="parentText" presStyleLbl="alignNode1" presStyleIdx="0" presStyleCnt="4">
        <dgm:presLayoutVars>
          <dgm:chMax val="1"/>
          <dgm:bulletEnabled val="1"/>
        </dgm:presLayoutVars>
      </dgm:prSet>
      <dgm:spPr/>
      <dgm:t>
        <a:bodyPr/>
        <a:lstStyle/>
        <a:p>
          <a:endParaRPr lang="en-US"/>
        </a:p>
      </dgm:t>
    </dgm:pt>
    <dgm:pt modelId="{5DA0CEDD-5668-4A83-B622-846FB13CF218}" type="pres">
      <dgm:prSet presAssocID="{BADD96A6-8280-437F-8105-2D651FD3C945}" presName="descendantText" presStyleLbl="alignAcc1" presStyleIdx="0" presStyleCnt="4">
        <dgm:presLayoutVars>
          <dgm:bulletEnabled val="1"/>
        </dgm:presLayoutVars>
      </dgm:prSet>
      <dgm:spPr/>
      <dgm:t>
        <a:bodyPr/>
        <a:lstStyle/>
        <a:p>
          <a:endParaRPr lang="en-US"/>
        </a:p>
      </dgm:t>
    </dgm:pt>
    <dgm:pt modelId="{0F948F2F-641B-4E09-A2B8-F9FA5D9D995C}" type="pres">
      <dgm:prSet presAssocID="{DF3D3450-F02A-4B66-A3F4-1D22A8A51A5F}" presName="sp" presStyleCnt="0"/>
      <dgm:spPr/>
      <dgm:t>
        <a:bodyPr/>
        <a:lstStyle/>
        <a:p>
          <a:endParaRPr lang="en-US"/>
        </a:p>
      </dgm:t>
    </dgm:pt>
    <dgm:pt modelId="{5EB37D0E-7900-4BDA-B3E1-4FD15EA1FF26}" type="pres">
      <dgm:prSet presAssocID="{8DE8EE56-0652-4EDF-B6B2-A3248FC03439}" presName="composite" presStyleCnt="0"/>
      <dgm:spPr/>
      <dgm:t>
        <a:bodyPr/>
        <a:lstStyle/>
        <a:p>
          <a:endParaRPr lang="en-US"/>
        </a:p>
      </dgm:t>
    </dgm:pt>
    <dgm:pt modelId="{4F9E2828-B372-4AE7-8AA9-1BA6BE994065}" type="pres">
      <dgm:prSet presAssocID="{8DE8EE56-0652-4EDF-B6B2-A3248FC03439}" presName="parentText" presStyleLbl="alignNode1" presStyleIdx="1" presStyleCnt="4">
        <dgm:presLayoutVars>
          <dgm:chMax val="1"/>
          <dgm:bulletEnabled val="1"/>
        </dgm:presLayoutVars>
      </dgm:prSet>
      <dgm:spPr/>
      <dgm:t>
        <a:bodyPr/>
        <a:lstStyle/>
        <a:p>
          <a:endParaRPr lang="en-US"/>
        </a:p>
      </dgm:t>
    </dgm:pt>
    <dgm:pt modelId="{A0AC22CF-85EF-4B97-9893-FB8EE0A1EC48}" type="pres">
      <dgm:prSet presAssocID="{8DE8EE56-0652-4EDF-B6B2-A3248FC03439}" presName="descendantText" presStyleLbl="alignAcc1" presStyleIdx="1" presStyleCnt="4">
        <dgm:presLayoutVars>
          <dgm:bulletEnabled val="1"/>
        </dgm:presLayoutVars>
      </dgm:prSet>
      <dgm:spPr/>
      <dgm:t>
        <a:bodyPr/>
        <a:lstStyle/>
        <a:p>
          <a:endParaRPr lang="en-US"/>
        </a:p>
      </dgm:t>
    </dgm:pt>
    <dgm:pt modelId="{EE16F5A2-D253-4DA9-AC3E-EBDA4A8470EA}" type="pres">
      <dgm:prSet presAssocID="{1D5A33F2-6FC4-4922-B1F1-5DD4725D5F51}" presName="sp" presStyleCnt="0"/>
      <dgm:spPr/>
      <dgm:t>
        <a:bodyPr/>
        <a:lstStyle/>
        <a:p>
          <a:endParaRPr lang="en-US"/>
        </a:p>
      </dgm:t>
    </dgm:pt>
    <dgm:pt modelId="{5F29CEF9-5F09-44DD-B8D6-4A080B31AA62}" type="pres">
      <dgm:prSet presAssocID="{18B5541F-ABB5-4223-A96B-F00E069685E0}" presName="composite" presStyleCnt="0"/>
      <dgm:spPr/>
      <dgm:t>
        <a:bodyPr/>
        <a:lstStyle/>
        <a:p>
          <a:endParaRPr lang="en-US"/>
        </a:p>
      </dgm:t>
    </dgm:pt>
    <dgm:pt modelId="{21A81A87-4D71-45CD-B428-E5E01259B058}" type="pres">
      <dgm:prSet presAssocID="{18B5541F-ABB5-4223-A96B-F00E069685E0}" presName="parentText" presStyleLbl="alignNode1" presStyleIdx="2" presStyleCnt="4" custLinFactNeighborY="-4186">
        <dgm:presLayoutVars>
          <dgm:chMax val="1"/>
          <dgm:bulletEnabled val="1"/>
        </dgm:presLayoutVars>
      </dgm:prSet>
      <dgm:spPr/>
      <dgm:t>
        <a:bodyPr/>
        <a:lstStyle/>
        <a:p>
          <a:endParaRPr lang="en-US"/>
        </a:p>
      </dgm:t>
    </dgm:pt>
    <dgm:pt modelId="{43857134-33E1-4170-8412-A73F0C4BF1A1}" type="pres">
      <dgm:prSet presAssocID="{18B5541F-ABB5-4223-A96B-F00E069685E0}" presName="descendantText" presStyleLbl="alignAcc1" presStyleIdx="2" presStyleCnt="4">
        <dgm:presLayoutVars>
          <dgm:bulletEnabled val="1"/>
        </dgm:presLayoutVars>
      </dgm:prSet>
      <dgm:spPr/>
      <dgm:t>
        <a:bodyPr/>
        <a:lstStyle/>
        <a:p>
          <a:endParaRPr lang="en-US"/>
        </a:p>
      </dgm:t>
    </dgm:pt>
    <dgm:pt modelId="{55EEBD86-EC89-4764-9A49-FC44880A1174}" type="pres">
      <dgm:prSet presAssocID="{B166D91E-D982-4961-A3B2-B177DC663184}" presName="sp" presStyleCnt="0"/>
      <dgm:spPr/>
      <dgm:t>
        <a:bodyPr/>
        <a:lstStyle/>
        <a:p>
          <a:endParaRPr lang="en-US"/>
        </a:p>
      </dgm:t>
    </dgm:pt>
    <dgm:pt modelId="{6FE0BFDA-7656-4EA3-B382-AEC08CD4056D}" type="pres">
      <dgm:prSet presAssocID="{E2A2770A-D7BF-41CE-A50D-5EB33D13B858}" presName="composite" presStyleCnt="0"/>
      <dgm:spPr/>
      <dgm:t>
        <a:bodyPr/>
        <a:lstStyle/>
        <a:p>
          <a:endParaRPr lang="en-US"/>
        </a:p>
      </dgm:t>
    </dgm:pt>
    <dgm:pt modelId="{45BD12BF-B714-43E6-A6EA-2D59162EA445}" type="pres">
      <dgm:prSet presAssocID="{E2A2770A-D7BF-41CE-A50D-5EB33D13B858}" presName="parentText" presStyleLbl="alignNode1" presStyleIdx="3" presStyleCnt="4">
        <dgm:presLayoutVars>
          <dgm:chMax val="1"/>
          <dgm:bulletEnabled val="1"/>
        </dgm:presLayoutVars>
      </dgm:prSet>
      <dgm:spPr/>
      <dgm:t>
        <a:bodyPr/>
        <a:lstStyle/>
        <a:p>
          <a:endParaRPr lang="en-US"/>
        </a:p>
      </dgm:t>
    </dgm:pt>
    <dgm:pt modelId="{C2BDE8B8-1333-43BC-8F6A-93727DFC2919}" type="pres">
      <dgm:prSet presAssocID="{E2A2770A-D7BF-41CE-A50D-5EB33D13B858}" presName="descendantText" presStyleLbl="alignAcc1" presStyleIdx="3" presStyleCnt="4">
        <dgm:presLayoutVars>
          <dgm:bulletEnabled val="1"/>
        </dgm:presLayoutVars>
      </dgm:prSet>
      <dgm:spPr/>
      <dgm:t>
        <a:bodyPr/>
        <a:lstStyle/>
        <a:p>
          <a:endParaRPr lang="en-US"/>
        </a:p>
      </dgm:t>
    </dgm:pt>
  </dgm:ptLst>
  <dgm:cxnLst>
    <dgm:cxn modelId="{6CC51D89-88D8-4055-9AF1-D5A43B0FA755}" type="presOf" srcId="{E65E9CE1-78D6-4339-B137-46BB199C7EC4}" destId="{A0AC22CF-85EF-4B97-9893-FB8EE0A1EC48}" srcOrd="0" destOrd="0" presId="urn:microsoft.com/office/officeart/2005/8/layout/chevron2"/>
    <dgm:cxn modelId="{C1025F1E-5FDB-4B46-8709-12EE01969D05}" type="presOf" srcId="{8DE8EE56-0652-4EDF-B6B2-A3248FC03439}" destId="{4F9E2828-B372-4AE7-8AA9-1BA6BE994065}" srcOrd="0" destOrd="0" presId="urn:microsoft.com/office/officeart/2005/8/layout/chevron2"/>
    <dgm:cxn modelId="{1D478908-5986-48F5-BC5A-D74BBE506682}" type="presOf" srcId="{AC012305-9A72-40AB-83CE-CE628E76A18E}" destId="{C2BDE8B8-1333-43BC-8F6A-93727DFC2919}" srcOrd="0" destOrd="0" presId="urn:microsoft.com/office/officeart/2005/8/layout/chevron2"/>
    <dgm:cxn modelId="{11C312E1-AFE2-4AA5-AC04-D6F68F3AD783}" srcId="{84E3B4EB-4009-4120-9D36-AAEFAE1B4626}" destId="{E2A2770A-D7BF-41CE-A50D-5EB33D13B858}" srcOrd="3" destOrd="0" parTransId="{83BB9239-D998-411A-BCD2-B93A201174A8}" sibTransId="{CC32DD03-F256-4428-BE3C-B0E3E3AC71F1}"/>
    <dgm:cxn modelId="{11B109E6-771A-4FCE-A56B-E22C0F137AFE}" srcId="{84E3B4EB-4009-4120-9D36-AAEFAE1B4626}" destId="{8DE8EE56-0652-4EDF-B6B2-A3248FC03439}" srcOrd="1" destOrd="0" parTransId="{78307F3A-B184-45FB-A9BD-A1920B8BED74}" sibTransId="{1D5A33F2-6FC4-4922-B1F1-5DD4725D5F51}"/>
    <dgm:cxn modelId="{45C18BC0-E6AD-4F24-99BD-F892F835F453}" srcId="{BADD96A6-8280-437F-8105-2D651FD3C945}" destId="{6C6C244D-B751-4757-BB04-09D5EB2A274B}" srcOrd="0" destOrd="0" parTransId="{9712091A-6FE1-4FC8-81EF-EC73211FF7C9}" sibTransId="{36694F87-BB73-47C0-A430-F812DCD69644}"/>
    <dgm:cxn modelId="{1B1701DE-BDFC-4A82-A75E-38A9BCAA4EAD}" srcId="{84E3B4EB-4009-4120-9D36-AAEFAE1B4626}" destId="{18B5541F-ABB5-4223-A96B-F00E069685E0}" srcOrd="2" destOrd="0" parTransId="{FFEB2D3D-4758-4346-A5BA-EA5D60A80749}" sibTransId="{B166D91E-D982-4961-A3B2-B177DC663184}"/>
    <dgm:cxn modelId="{C792955B-6395-41CE-B800-BD1DFBD424E7}" srcId="{18B5541F-ABB5-4223-A96B-F00E069685E0}" destId="{49B1E55E-4F27-482E-804E-B55ECCFC2CF2}" srcOrd="0" destOrd="0" parTransId="{E8448092-8418-45C3-A4A3-E68F52A2EECC}" sibTransId="{8C976AFA-29E5-4416-8859-43DDF54815A8}"/>
    <dgm:cxn modelId="{F196599B-33F5-4A43-870B-52C26ABA3F3C}" srcId="{E2A2770A-D7BF-41CE-A50D-5EB33D13B858}" destId="{AC012305-9A72-40AB-83CE-CE628E76A18E}" srcOrd="0" destOrd="0" parTransId="{1D33CA69-6646-4823-A611-4212E8393B80}" sibTransId="{58BAC57F-7B8C-4BA8-880F-990672DB4495}"/>
    <dgm:cxn modelId="{D0BED887-2E4E-47E6-B27A-ACDBF3D47398}" srcId="{8DE8EE56-0652-4EDF-B6B2-A3248FC03439}" destId="{E65E9CE1-78D6-4339-B137-46BB199C7EC4}" srcOrd="0" destOrd="0" parTransId="{8A3A79EE-4A0F-4A60-A005-72C773DEE441}" sibTransId="{AB52D5A9-EE81-411C-9D7B-AE0DD91DCFC7}"/>
    <dgm:cxn modelId="{BB4A05F2-111D-4B48-8B9E-66EB52D71AE1}" srcId="{84E3B4EB-4009-4120-9D36-AAEFAE1B4626}" destId="{BADD96A6-8280-437F-8105-2D651FD3C945}" srcOrd="0" destOrd="0" parTransId="{28584312-47CA-483C-8BA4-01C747307D7C}" sibTransId="{DF3D3450-F02A-4B66-A3F4-1D22A8A51A5F}"/>
    <dgm:cxn modelId="{13BEE2E9-3878-4B9B-8E4C-AB385FA5BE5B}" type="presOf" srcId="{84E3B4EB-4009-4120-9D36-AAEFAE1B4626}" destId="{7F0BFB9E-373C-4DF6-98B3-6F5040368380}" srcOrd="0" destOrd="0" presId="urn:microsoft.com/office/officeart/2005/8/layout/chevron2"/>
    <dgm:cxn modelId="{FF2545AA-0081-4D44-B770-260C44486E1C}" type="presOf" srcId="{BADD96A6-8280-437F-8105-2D651FD3C945}" destId="{26EEF858-8FBD-4B4D-AEAB-4E19E18B9A33}" srcOrd="0" destOrd="0" presId="urn:microsoft.com/office/officeart/2005/8/layout/chevron2"/>
    <dgm:cxn modelId="{7B5636F2-EB99-44B0-ABB1-D07CA2121BA9}" type="presOf" srcId="{6C6C244D-B751-4757-BB04-09D5EB2A274B}" destId="{5DA0CEDD-5668-4A83-B622-846FB13CF218}" srcOrd="0" destOrd="0" presId="urn:microsoft.com/office/officeart/2005/8/layout/chevron2"/>
    <dgm:cxn modelId="{76E7A8E0-7DF7-4F58-97C6-D0512BF27038}" type="presOf" srcId="{49B1E55E-4F27-482E-804E-B55ECCFC2CF2}" destId="{43857134-33E1-4170-8412-A73F0C4BF1A1}" srcOrd="0" destOrd="0" presId="urn:microsoft.com/office/officeart/2005/8/layout/chevron2"/>
    <dgm:cxn modelId="{83189F13-B794-44F7-8616-6C66261CB172}" type="presOf" srcId="{18B5541F-ABB5-4223-A96B-F00E069685E0}" destId="{21A81A87-4D71-45CD-B428-E5E01259B058}" srcOrd="0" destOrd="0" presId="urn:microsoft.com/office/officeart/2005/8/layout/chevron2"/>
    <dgm:cxn modelId="{095F9BA0-5C46-4334-8214-6E6872970DF3}" type="presOf" srcId="{E2A2770A-D7BF-41CE-A50D-5EB33D13B858}" destId="{45BD12BF-B714-43E6-A6EA-2D59162EA445}" srcOrd="0" destOrd="0" presId="urn:microsoft.com/office/officeart/2005/8/layout/chevron2"/>
    <dgm:cxn modelId="{9A1DB95B-4FE3-46DC-A748-654CACFD8A9F}" type="presParOf" srcId="{7F0BFB9E-373C-4DF6-98B3-6F5040368380}" destId="{FF67A178-4E6D-4717-9BCB-EE9496AC29B4}" srcOrd="0" destOrd="0" presId="urn:microsoft.com/office/officeart/2005/8/layout/chevron2"/>
    <dgm:cxn modelId="{A3AB7514-8824-4072-B2FD-3771EB1AD125}" type="presParOf" srcId="{FF67A178-4E6D-4717-9BCB-EE9496AC29B4}" destId="{26EEF858-8FBD-4B4D-AEAB-4E19E18B9A33}" srcOrd="0" destOrd="0" presId="urn:microsoft.com/office/officeart/2005/8/layout/chevron2"/>
    <dgm:cxn modelId="{452C7B65-1372-4F0D-905B-601D2FE5163A}" type="presParOf" srcId="{FF67A178-4E6D-4717-9BCB-EE9496AC29B4}" destId="{5DA0CEDD-5668-4A83-B622-846FB13CF218}" srcOrd="1" destOrd="0" presId="urn:microsoft.com/office/officeart/2005/8/layout/chevron2"/>
    <dgm:cxn modelId="{6D7BACB7-624E-4EA4-953D-7C6D55459671}" type="presParOf" srcId="{7F0BFB9E-373C-4DF6-98B3-6F5040368380}" destId="{0F948F2F-641B-4E09-A2B8-F9FA5D9D995C}" srcOrd="1" destOrd="0" presId="urn:microsoft.com/office/officeart/2005/8/layout/chevron2"/>
    <dgm:cxn modelId="{5BC91D0E-ED1A-4D34-9A52-4E0BA46D4A96}" type="presParOf" srcId="{7F0BFB9E-373C-4DF6-98B3-6F5040368380}" destId="{5EB37D0E-7900-4BDA-B3E1-4FD15EA1FF26}" srcOrd="2" destOrd="0" presId="urn:microsoft.com/office/officeart/2005/8/layout/chevron2"/>
    <dgm:cxn modelId="{168405D5-265A-4397-9EF0-53E76F0BA8FB}" type="presParOf" srcId="{5EB37D0E-7900-4BDA-B3E1-4FD15EA1FF26}" destId="{4F9E2828-B372-4AE7-8AA9-1BA6BE994065}" srcOrd="0" destOrd="0" presId="urn:microsoft.com/office/officeart/2005/8/layout/chevron2"/>
    <dgm:cxn modelId="{38D88493-8F1A-495D-A212-3C81E419FEEC}" type="presParOf" srcId="{5EB37D0E-7900-4BDA-B3E1-4FD15EA1FF26}" destId="{A0AC22CF-85EF-4B97-9893-FB8EE0A1EC48}" srcOrd="1" destOrd="0" presId="urn:microsoft.com/office/officeart/2005/8/layout/chevron2"/>
    <dgm:cxn modelId="{1FF95374-4C7C-46DB-A075-56945C159A2F}" type="presParOf" srcId="{7F0BFB9E-373C-4DF6-98B3-6F5040368380}" destId="{EE16F5A2-D253-4DA9-AC3E-EBDA4A8470EA}" srcOrd="3" destOrd="0" presId="urn:microsoft.com/office/officeart/2005/8/layout/chevron2"/>
    <dgm:cxn modelId="{5B18A875-C936-473C-8713-1EDBA7AC396C}" type="presParOf" srcId="{7F0BFB9E-373C-4DF6-98B3-6F5040368380}" destId="{5F29CEF9-5F09-44DD-B8D6-4A080B31AA62}" srcOrd="4" destOrd="0" presId="urn:microsoft.com/office/officeart/2005/8/layout/chevron2"/>
    <dgm:cxn modelId="{2F57738F-6E26-4400-AAD7-390FFF4998AD}" type="presParOf" srcId="{5F29CEF9-5F09-44DD-B8D6-4A080B31AA62}" destId="{21A81A87-4D71-45CD-B428-E5E01259B058}" srcOrd="0" destOrd="0" presId="urn:microsoft.com/office/officeart/2005/8/layout/chevron2"/>
    <dgm:cxn modelId="{99A14A5C-5A2C-4D33-9366-617D609D9245}" type="presParOf" srcId="{5F29CEF9-5F09-44DD-B8D6-4A080B31AA62}" destId="{43857134-33E1-4170-8412-A73F0C4BF1A1}" srcOrd="1" destOrd="0" presId="urn:microsoft.com/office/officeart/2005/8/layout/chevron2"/>
    <dgm:cxn modelId="{6426E6D4-E244-41BA-AE78-BB0D6CAB66E8}" type="presParOf" srcId="{7F0BFB9E-373C-4DF6-98B3-6F5040368380}" destId="{55EEBD86-EC89-4764-9A49-FC44880A1174}" srcOrd="5" destOrd="0" presId="urn:microsoft.com/office/officeart/2005/8/layout/chevron2"/>
    <dgm:cxn modelId="{D9592DEF-A63B-40B6-989A-DCD370710123}" type="presParOf" srcId="{7F0BFB9E-373C-4DF6-98B3-6F5040368380}" destId="{6FE0BFDA-7656-4EA3-B382-AEC08CD4056D}" srcOrd="6" destOrd="0" presId="urn:microsoft.com/office/officeart/2005/8/layout/chevron2"/>
    <dgm:cxn modelId="{B3EF8ACD-D257-4CEA-AA2F-3A824035864E}" type="presParOf" srcId="{6FE0BFDA-7656-4EA3-B382-AEC08CD4056D}" destId="{45BD12BF-B714-43E6-A6EA-2D59162EA445}" srcOrd="0" destOrd="0" presId="urn:microsoft.com/office/officeart/2005/8/layout/chevron2"/>
    <dgm:cxn modelId="{39ED209C-32C1-41FD-BA02-40CF861E36C2}" type="presParOf" srcId="{6FE0BFDA-7656-4EA3-B382-AEC08CD4056D}" destId="{C2BDE8B8-1333-43BC-8F6A-93727DFC2919}" srcOrd="1" destOrd="0" presId="urn:microsoft.com/office/officeart/2005/8/layout/chevron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976AFA-3E0A-47A7-90F7-2FF372006577}" type="doc">
      <dgm:prSet loTypeId="urn:microsoft.com/office/officeart/2005/8/layout/cycle7" loCatId="cycle" qsTypeId="urn:microsoft.com/office/officeart/2005/8/quickstyle/simple1" qsCatId="simple" csTypeId="urn:microsoft.com/office/officeart/2005/8/colors/colorful3" csCatId="colorful" phldr="1"/>
      <dgm:spPr/>
      <dgm:t>
        <a:bodyPr/>
        <a:lstStyle/>
        <a:p>
          <a:endParaRPr lang="en-US"/>
        </a:p>
      </dgm:t>
    </dgm:pt>
    <dgm:pt modelId="{AF251F27-2A00-41C1-835F-F2EE472FE619}">
      <dgm:prSet phldrT="[Text]"/>
      <dgm:spPr/>
      <dgm:t>
        <a:bodyPr/>
        <a:lstStyle/>
        <a:p>
          <a:r>
            <a:rPr lang="en-US" dirty="0" smtClean="0"/>
            <a:t>The Sacrificial Role of Women</a:t>
          </a:r>
          <a:endParaRPr lang="en-US" dirty="0"/>
        </a:p>
      </dgm:t>
    </dgm:pt>
    <dgm:pt modelId="{DEA49962-5F96-48F1-899C-02773F0AC5AF}" type="parTrans" cxnId="{11FD66FE-6A9D-47E0-BB25-0790CD9B68A9}">
      <dgm:prSet/>
      <dgm:spPr/>
      <dgm:t>
        <a:bodyPr/>
        <a:lstStyle/>
        <a:p>
          <a:endParaRPr lang="en-US"/>
        </a:p>
      </dgm:t>
    </dgm:pt>
    <dgm:pt modelId="{AF241A4B-9D26-4575-8771-D276076085FB}" type="sibTrans" cxnId="{11FD66FE-6A9D-47E0-BB25-0790CD9B68A9}">
      <dgm:prSet/>
      <dgm:spPr/>
      <dgm:t>
        <a:bodyPr/>
        <a:lstStyle/>
        <a:p>
          <a:endParaRPr lang="en-US"/>
        </a:p>
      </dgm:t>
    </dgm:pt>
    <dgm:pt modelId="{33A37A2F-A44B-4B7E-89F1-B1CA4581E507}">
      <dgm:prSet phldrT="[Text]"/>
      <dgm:spPr/>
      <dgm:t>
        <a:bodyPr/>
        <a:lstStyle/>
        <a:p>
          <a:r>
            <a:rPr lang="en-US" dirty="0" smtClean="0"/>
            <a:t>Parental Obligations </a:t>
          </a:r>
          <a:endParaRPr lang="en-US" dirty="0"/>
        </a:p>
      </dgm:t>
    </dgm:pt>
    <dgm:pt modelId="{D1EBD62F-BDA2-4A39-8934-E88A44D78734}" type="parTrans" cxnId="{3CFD8313-0AED-48BE-940F-3E8CE3B12972}">
      <dgm:prSet/>
      <dgm:spPr/>
      <dgm:t>
        <a:bodyPr/>
        <a:lstStyle/>
        <a:p>
          <a:endParaRPr lang="en-US"/>
        </a:p>
      </dgm:t>
    </dgm:pt>
    <dgm:pt modelId="{FF2C43D1-6635-4EF6-93D2-238F6461F152}" type="sibTrans" cxnId="{3CFD8313-0AED-48BE-940F-3E8CE3B12972}">
      <dgm:prSet/>
      <dgm:spPr/>
      <dgm:t>
        <a:bodyPr/>
        <a:lstStyle/>
        <a:p>
          <a:endParaRPr lang="en-US"/>
        </a:p>
      </dgm:t>
    </dgm:pt>
    <dgm:pt modelId="{3630BB1E-DC79-4376-B9C6-E0302EABF363}">
      <dgm:prSet phldrT="[Text]"/>
      <dgm:spPr/>
      <dgm:t>
        <a:bodyPr/>
        <a:lstStyle/>
        <a:p>
          <a:r>
            <a:rPr lang="en-US" dirty="0" smtClean="0"/>
            <a:t>The Unreliability of appearance </a:t>
          </a:r>
          <a:endParaRPr lang="en-US" dirty="0"/>
        </a:p>
      </dgm:t>
    </dgm:pt>
    <dgm:pt modelId="{5AD8CF93-F2FC-48A6-AE01-96D1A53B2617}" type="parTrans" cxnId="{75D7FBF6-63AD-45D8-9556-8D4024E60A3F}">
      <dgm:prSet/>
      <dgm:spPr/>
      <dgm:t>
        <a:bodyPr/>
        <a:lstStyle/>
        <a:p>
          <a:endParaRPr lang="en-US"/>
        </a:p>
      </dgm:t>
    </dgm:pt>
    <dgm:pt modelId="{B03D5100-6ED9-477C-AC54-C04204BE2FB8}" type="sibTrans" cxnId="{75D7FBF6-63AD-45D8-9556-8D4024E60A3F}">
      <dgm:prSet/>
      <dgm:spPr/>
      <dgm:t>
        <a:bodyPr/>
        <a:lstStyle/>
        <a:p>
          <a:endParaRPr lang="en-US"/>
        </a:p>
      </dgm:t>
    </dgm:pt>
    <dgm:pt modelId="{C096B99E-B7FD-4285-95ED-D3B283D36EBE}">
      <dgm:prSet phldrT="[Text]"/>
      <dgm:spPr/>
      <dgm:t>
        <a:bodyPr/>
        <a:lstStyle/>
        <a:p>
          <a:r>
            <a:rPr lang="en-US" dirty="0" smtClean="0"/>
            <a:t>The Social Lie and the Duty </a:t>
          </a:r>
          <a:endParaRPr lang="en-US" dirty="0"/>
        </a:p>
      </dgm:t>
    </dgm:pt>
    <dgm:pt modelId="{936D3467-CF28-4423-B672-6269766888A9}" type="parTrans" cxnId="{F57A1059-46D9-4157-98EC-29A5AD8DEDC6}">
      <dgm:prSet/>
      <dgm:spPr/>
      <dgm:t>
        <a:bodyPr/>
        <a:lstStyle/>
        <a:p>
          <a:endParaRPr lang="en-US"/>
        </a:p>
      </dgm:t>
    </dgm:pt>
    <dgm:pt modelId="{D3B4D462-DFA1-4D4F-A8B1-D3F074144EA1}" type="sibTrans" cxnId="{F57A1059-46D9-4157-98EC-29A5AD8DEDC6}">
      <dgm:prSet/>
      <dgm:spPr/>
      <dgm:t>
        <a:bodyPr/>
        <a:lstStyle/>
        <a:p>
          <a:endParaRPr lang="en-US"/>
        </a:p>
      </dgm:t>
    </dgm:pt>
    <dgm:pt modelId="{1C51B48E-C6FA-4064-B8C2-522A029D58C0}" type="pres">
      <dgm:prSet presAssocID="{AD976AFA-3E0A-47A7-90F7-2FF372006577}" presName="Name0" presStyleCnt="0">
        <dgm:presLayoutVars>
          <dgm:dir/>
          <dgm:resizeHandles val="exact"/>
        </dgm:presLayoutVars>
      </dgm:prSet>
      <dgm:spPr/>
      <dgm:t>
        <a:bodyPr/>
        <a:lstStyle/>
        <a:p>
          <a:endParaRPr lang="en-US"/>
        </a:p>
      </dgm:t>
    </dgm:pt>
    <dgm:pt modelId="{2953B466-4261-4C26-956A-F2D2F69F6C86}" type="pres">
      <dgm:prSet presAssocID="{AF251F27-2A00-41C1-835F-F2EE472FE619}" presName="node" presStyleLbl="node1" presStyleIdx="0" presStyleCnt="4">
        <dgm:presLayoutVars>
          <dgm:bulletEnabled val="1"/>
        </dgm:presLayoutVars>
      </dgm:prSet>
      <dgm:spPr/>
      <dgm:t>
        <a:bodyPr/>
        <a:lstStyle/>
        <a:p>
          <a:endParaRPr lang="en-US"/>
        </a:p>
      </dgm:t>
    </dgm:pt>
    <dgm:pt modelId="{70FEE358-867F-4C66-98B9-0ABBDCCB3A20}" type="pres">
      <dgm:prSet presAssocID="{AF241A4B-9D26-4575-8771-D276076085FB}" presName="sibTrans" presStyleLbl="sibTrans2D1" presStyleIdx="0" presStyleCnt="4"/>
      <dgm:spPr/>
      <dgm:t>
        <a:bodyPr/>
        <a:lstStyle/>
        <a:p>
          <a:endParaRPr lang="en-US"/>
        </a:p>
      </dgm:t>
    </dgm:pt>
    <dgm:pt modelId="{1EDF70A0-2614-49C4-9998-510084F1FD26}" type="pres">
      <dgm:prSet presAssocID="{AF241A4B-9D26-4575-8771-D276076085FB}" presName="connectorText" presStyleLbl="sibTrans2D1" presStyleIdx="0" presStyleCnt="4"/>
      <dgm:spPr/>
      <dgm:t>
        <a:bodyPr/>
        <a:lstStyle/>
        <a:p>
          <a:endParaRPr lang="en-US"/>
        </a:p>
      </dgm:t>
    </dgm:pt>
    <dgm:pt modelId="{7851326D-3746-4059-BB94-00ECBA89880A}" type="pres">
      <dgm:prSet presAssocID="{33A37A2F-A44B-4B7E-89F1-B1CA4581E507}" presName="node" presStyleLbl="node1" presStyleIdx="1" presStyleCnt="4">
        <dgm:presLayoutVars>
          <dgm:bulletEnabled val="1"/>
        </dgm:presLayoutVars>
      </dgm:prSet>
      <dgm:spPr/>
      <dgm:t>
        <a:bodyPr/>
        <a:lstStyle/>
        <a:p>
          <a:endParaRPr lang="en-US"/>
        </a:p>
      </dgm:t>
    </dgm:pt>
    <dgm:pt modelId="{9AD45D06-C9A3-49B4-BBA7-FAACF8A08AF3}" type="pres">
      <dgm:prSet presAssocID="{FF2C43D1-6635-4EF6-93D2-238F6461F152}" presName="sibTrans" presStyleLbl="sibTrans2D1" presStyleIdx="1" presStyleCnt="4"/>
      <dgm:spPr/>
      <dgm:t>
        <a:bodyPr/>
        <a:lstStyle/>
        <a:p>
          <a:endParaRPr lang="en-US"/>
        </a:p>
      </dgm:t>
    </dgm:pt>
    <dgm:pt modelId="{96C789D6-1DEE-4559-AEA3-CA68C9B081D2}" type="pres">
      <dgm:prSet presAssocID="{FF2C43D1-6635-4EF6-93D2-238F6461F152}" presName="connectorText" presStyleLbl="sibTrans2D1" presStyleIdx="1" presStyleCnt="4"/>
      <dgm:spPr/>
      <dgm:t>
        <a:bodyPr/>
        <a:lstStyle/>
        <a:p>
          <a:endParaRPr lang="en-US"/>
        </a:p>
      </dgm:t>
    </dgm:pt>
    <dgm:pt modelId="{5FB6FBCB-FCB5-42E7-92C8-6FA4F9098597}" type="pres">
      <dgm:prSet presAssocID="{3630BB1E-DC79-4376-B9C6-E0302EABF363}" presName="node" presStyleLbl="node1" presStyleIdx="2" presStyleCnt="4">
        <dgm:presLayoutVars>
          <dgm:bulletEnabled val="1"/>
        </dgm:presLayoutVars>
      </dgm:prSet>
      <dgm:spPr/>
      <dgm:t>
        <a:bodyPr/>
        <a:lstStyle/>
        <a:p>
          <a:endParaRPr lang="en-US"/>
        </a:p>
      </dgm:t>
    </dgm:pt>
    <dgm:pt modelId="{9B07BA90-CFE3-417E-B5EC-572A9D565901}" type="pres">
      <dgm:prSet presAssocID="{B03D5100-6ED9-477C-AC54-C04204BE2FB8}" presName="sibTrans" presStyleLbl="sibTrans2D1" presStyleIdx="2" presStyleCnt="4"/>
      <dgm:spPr/>
      <dgm:t>
        <a:bodyPr/>
        <a:lstStyle/>
        <a:p>
          <a:endParaRPr lang="en-US"/>
        </a:p>
      </dgm:t>
    </dgm:pt>
    <dgm:pt modelId="{B20FB05C-F360-4C29-BE81-E9070DCF6DEE}" type="pres">
      <dgm:prSet presAssocID="{B03D5100-6ED9-477C-AC54-C04204BE2FB8}" presName="connectorText" presStyleLbl="sibTrans2D1" presStyleIdx="2" presStyleCnt="4"/>
      <dgm:spPr/>
      <dgm:t>
        <a:bodyPr/>
        <a:lstStyle/>
        <a:p>
          <a:endParaRPr lang="en-US"/>
        </a:p>
      </dgm:t>
    </dgm:pt>
    <dgm:pt modelId="{4422BA38-7CB1-44F2-B5A0-CC6A8D095969}" type="pres">
      <dgm:prSet presAssocID="{C096B99E-B7FD-4285-95ED-D3B283D36EBE}" presName="node" presStyleLbl="node1" presStyleIdx="3" presStyleCnt="4">
        <dgm:presLayoutVars>
          <dgm:bulletEnabled val="1"/>
        </dgm:presLayoutVars>
      </dgm:prSet>
      <dgm:spPr/>
      <dgm:t>
        <a:bodyPr/>
        <a:lstStyle/>
        <a:p>
          <a:endParaRPr lang="en-US"/>
        </a:p>
      </dgm:t>
    </dgm:pt>
    <dgm:pt modelId="{146DE343-DE52-4007-8B28-65D3246329D4}" type="pres">
      <dgm:prSet presAssocID="{D3B4D462-DFA1-4D4F-A8B1-D3F074144EA1}" presName="sibTrans" presStyleLbl="sibTrans2D1" presStyleIdx="3" presStyleCnt="4"/>
      <dgm:spPr/>
      <dgm:t>
        <a:bodyPr/>
        <a:lstStyle/>
        <a:p>
          <a:endParaRPr lang="en-US"/>
        </a:p>
      </dgm:t>
    </dgm:pt>
    <dgm:pt modelId="{FDAFDF31-A3C3-4FD8-A9D3-1CF586DD9565}" type="pres">
      <dgm:prSet presAssocID="{D3B4D462-DFA1-4D4F-A8B1-D3F074144EA1}" presName="connectorText" presStyleLbl="sibTrans2D1" presStyleIdx="3" presStyleCnt="4"/>
      <dgm:spPr/>
      <dgm:t>
        <a:bodyPr/>
        <a:lstStyle/>
        <a:p>
          <a:endParaRPr lang="en-US"/>
        </a:p>
      </dgm:t>
    </dgm:pt>
  </dgm:ptLst>
  <dgm:cxnLst>
    <dgm:cxn modelId="{E5734991-282B-46C9-8C85-B31CD59A7F92}" type="presOf" srcId="{33A37A2F-A44B-4B7E-89F1-B1CA4581E507}" destId="{7851326D-3746-4059-BB94-00ECBA89880A}" srcOrd="0" destOrd="0" presId="urn:microsoft.com/office/officeart/2005/8/layout/cycle7"/>
    <dgm:cxn modelId="{0FF9A8F9-4C64-4592-BBBB-8CB7C275C806}" type="presOf" srcId="{B03D5100-6ED9-477C-AC54-C04204BE2FB8}" destId="{B20FB05C-F360-4C29-BE81-E9070DCF6DEE}" srcOrd="1" destOrd="0" presId="urn:microsoft.com/office/officeart/2005/8/layout/cycle7"/>
    <dgm:cxn modelId="{32556B36-ACEF-42B6-8DF8-BE196A3D129D}" type="presOf" srcId="{AF251F27-2A00-41C1-835F-F2EE472FE619}" destId="{2953B466-4261-4C26-956A-F2D2F69F6C86}" srcOrd="0" destOrd="0" presId="urn:microsoft.com/office/officeart/2005/8/layout/cycle7"/>
    <dgm:cxn modelId="{F57A1059-46D9-4157-98EC-29A5AD8DEDC6}" srcId="{AD976AFA-3E0A-47A7-90F7-2FF372006577}" destId="{C096B99E-B7FD-4285-95ED-D3B283D36EBE}" srcOrd="3" destOrd="0" parTransId="{936D3467-CF28-4423-B672-6269766888A9}" sibTransId="{D3B4D462-DFA1-4D4F-A8B1-D3F074144EA1}"/>
    <dgm:cxn modelId="{75D7FBF6-63AD-45D8-9556-8D4024E60A3F}" srcId="{AD976AFA-3E0A-47A7-90F7-2FF372006577}" destId="{3630BB1E-DC79-4376-B9C6-E0302EABF363}" srcOrd="2" destOrd="0" parTransId="{5AD8CF93-F2FC-48A6-AE01-96D1A53B2617}" sibTransId="{B03D5100-6ED9-477C-AC54-C04204BE2FB8}"/>
    <dgm:cxn modelId="{6C0F9F49-E7EE-441B-9FA4-25893342652C}" type="presOf" srcId="{C096B99E-B7FD-4285-95ED-D3B283D36EBE}" destId="{4422BA38-7CB1-44F2-B5A0-CC6A8D095969}" srcOrd="0" destOrd="0" presId="urn:microsoft.com/office/officeart/2005/8/layout/cycle7"/>
    <dgm:cxn modelId="{4F42F785-E24B-461F-A495-EC49E59A18E8}" type="presOf" srcId="{FF2C43D1-6635-4EF6-93D2-238F6461F152}" destId="{9AD45D06-C9A3-49B4-BBA7-FAACF8A08AF3}" srcOrd="0" destOrd="0" presId="urn:microsoft.com/office/officeart/2005/8/layout/cycle7"/>
    <dgm:cxn modelId="{87C94C9F-BA33-462E-9340-9D9C188165DF}" type="presOf" srcId="{AF241A4B-9D26-4575-8771-D276076085FB}" destId="{1EDF70A0-2614-49C4-9998-510084F1FD26}" srcOrd="1" destOrd="0" presId="urn:microsoft.com/office/officeart/2005/8/layout/cycle7"/>
    <dgm:cxn modelId="{187BA668-0C53-4DC4-96C6-E18F5FC83308}" type="presOf" srcId="{FF2C43D1-6635-4EF6-93D2-238F6461F152}" destId="{96C789D6-1DEE-4559-AEA3-CA68C9B081D2}" srcOrd="1" destOrd="0" presId="urn:microsoft.com/office/officeart/2005/8/layout/cycle7"/>
    <dgm:cxn modelId="{8E1EDDCD-D74A-4FF8-96FE-F3129385D9FF}" type="presOf" srcId="{B03D5100-6ED9-477C-AC54-C04204BE2FB8}" destId="{9B07BA90-CFE3-417E-B5EC-572A9D565901}" srcOrd="0" destOrd="0" presId="urn:microsoft.com/office/officeart/2005/8/layout/cycle7"/>
    <dgm:cxn modelId="{D5FAD599-A801-4CBF-91C4-BA9076F526F0}" type="presOf" srcId="{D3B4D462-DFA1-4D4F-A8B1-D3F074144EA1}" destId="{146DE343-DE52-4007-8B28-65D3246329D4}" srcOrd="0" destOrd="0" presId="urn:microsoft.com/office/officeart/2005/8/layout/cycle7"/>
    <dgm:cxn modelId="{16C290C6-61FF-4738-81EC-1A26026C9EAE}" type="presOf" srcId="{3630BB1E-DC79-4376-B9C6-E0302EABF363}" destId="{5FB6FBCB-FCB5-42E7-92C8-6FA4F9098597}" srcOrd="0" destOrd="0" presId="urn:microsoft.com/office/officeart/2005/8/layout/cycle7"/>
    <dgm:cxn modelId="{AA95A1EC-C717-471D-A5A0-BAD594F767DA}" type="presOf" srcId="{AD976AFA-3E0A-47A7-90F7-2FF372006577}" destId="{1C51B48E-C6FA-4064-B8C2-522A029D58C0}" srcOrd="0" destOrd="0" presId="urn:microsoft.com/office/officeart/2005/8/layout/cycle7"/>
    <dgm:cxn modelId="{3B6FAA69-A41B-476D-8553-C5923778A49F}" type="presOf" srcId="{D3B4D462-DFA1-4D4F-A8B1-D3F074144EA1}" destId="{FDAFDF31-A3C3-4FD8-A9D3-1CF586DD9565}" srcOrd="1" destOrd="0" presId="urn:microsoft.com/office/officeart/2005/8/layout/cycle7"/>
    <dgm:cxn modelId="{11FD66FE-6A9D-47E0-BB25-0790CD9B68A9}" srcId="{AD976AFA-3E0A-47A7-90F7-2FF372006577}" destId="{AF251F27-2A00-41C1-835F-F2EE472FE619}" srcOrd="0" destOrd="0" parTransId="{DEA49962-5F96-48F1-899C-02773F0AC5AF}" sibTransId="{AF241A4B-9D26-4575-8771-D276076085FB}"/>
    <dgm:cxn modelId="{3CFD8313-0AED-48BE-940F-3E8CE3B12972}" srcId="{AD976AFA-3E0A-47A7-90F7-2FF372006577}" destId="{33A37A2F-A44B-4B7E-89F1-B1CA4581E507}" srcOrd="1" destOrd="0" parTransId="{D1EBD62F-BDA2-4A39-8934-E88A44D78734}" sibTransId="{FF2C43D1-6635-4EF6-93D2-238F6461F152}"/>
    <dgm:cxn modelId="{461B1CA3-9E01-4DF8-A576-3361EB1AF4B3}" type="presOf" srcId="{AF241A4B-9D26-4575-8771-D276076085FB}" destId="{70FEE358-867F-4C66-98B9-0ABBDCCB3A20}" srcOrd="0" destOrd="0" presId="urn:microsoft.com/office/officeart/2005/8/layout/cycle7"/>
    <dgm:cxn modelId="{F7BEE93E-6B14-4E8E-BBC7-12679C871BB2}" type="presParOf" srcId="{1C51B48E-C6FA-4064-B8C2-522A029D58C0}" destId="{2953B466-4261-4C26-956A-F2D2F69F6C86}" srcOrd="0" destOrd="0" presId="urn:microsoft.com/office/officeart/2005/8/layout/cycle7"/>
    <dgm:cxn modelId="{B53B9481-71DA-4CE2-878A-1C1CE25150A0}" type="presParOf" srcId="{1C51B48E-C6FA-4064-B8C2-522A029D58C0}" destId="{70FEE358-867F-4C66-98B9-0ABBDCCB3A20}" srcOrd="1" destOrd="0" presId="urn:microsoft.com/office/officeart/2005/8/layout/cycle7"/>
    <dgm:cxn modelId="{7FC988FF-FC38-405A-A706-692118445A89}" type="presParOf" srcId="{70FEE358-867F-4C66-98B9-0ABBDCCB3A20}" destId="{1EDF70A0-2614-49C4-9998-510084F1FD26}" srcOrd="0" destOrd="0" presId="urn:microsoft.com/office/officeart/2005/8/layout/cycle7"/>
    <dgm:cxn modelId="{8E717D79-DD07-48BD-B78C-DB1928DCFD9B}" type="presParOf" srcId="{1C51B48E-C6FA-4064-B8C2-522A029D58C0}" destId="{7851326D-3746-4059-BB94-00ECBA89880A}" srcOrd="2" destOrd="0" presId="urn:microsoft.com/office/officeart/2005/8/layout/cycle7"/>
    <dgm:cxn modelId="{822CABC2-8BF2-448B-AE21-7D3263D4D53A}" type="presParOf" srcId="{1C51B48E-C6FA-4064-B8C2-522A029D58C0}" destId="{9AD45D06-C9A3-49B4-BBA7-FAACF8A08AF3}" srcOrd="3" destOrd="0" presId="urn:microsoft.com/office/officeart/2005/8/layout/cycle7"/>
    <dgm:cxn modelId="{08A32C6D-54B9-4F7E-98CD-83DC351F7A8D}" type="presParOf" srcId="{9AD45D06-C9A3-49B4-BBA7-FAACF8A08AF3}" destId="{96C789D6-1DEE-4559-AEA3-CA68C9B081D2}" srcOrd="0" destOrd="0" presId="urn:microsoft.com/office/officeart/2005/8/layout/cycle7"/>
    <dgm:cxn modelId="{0AC77AB6-0368-4076-BB0D-9970F99DBB2F}" type="presParOf" srcId="{1C51B48E-C6FA-4064-B8C2-522A029D58C0}" destId="{5FB6FBCB-FCB5-42E7-92C8-6FA4F9098597}" srcOrd="4" destOrd="0" presId="urn:microsoft.com/office/officeart/2005/8/layout/cycle7"/>
    <dgm:cxn modelId="{18DF4591-1578-4C3E-AE75-F97CA527A4C1}" type="presParOf" srcId="{1C51B48E-C6FA-4064-B8C2-522A029D58C0}" destId="{9B07BA90-CFE3-417E-B5EC-572A9D565901}" srcOrd="5" destOrd="0" presId="urn:microsoft.com/office/officeart/2005/8/layout/cycle7"/>
    <dgm:cxn modelId="{05AF2057-CF25-4C7F-9A5C-EE1D770DAF7C}" type="presParOf" srcId="{9B07BA90-CFE3-417E-B5EC-572A9D565901}" destId="{B20FB05C-F360-4C29-BE81-E9070DCF6DEE}" srcOrd="0" destOrd="0" presId="urn:microsoft.com/office/officeart/2005/8/layout/cycle7"/>
    <dgm:cxn modelId="{15334EDB-C4BB-45E9-A528-67DFEE22395E}" type="presParOf" srcId="{1C51B48E-C6FA-4064-B8C2-522A029D58C0}" destId="{4422BA38-7CB1-44F2-B5A0-CC6A8D095969}" srcOrd="6" destOrd="0" presId="urn:microsoft.com/office/officeart/2005/8/layout/cycle7"/>
    <dgm:cxn modelId="{C891F49F-0F95-4D0C-ADB8-76B7C5CC0834}" type="presParOf" srcId="{1C51B48E-C6FA-4064-B8C2-522A029D58C0}" destId="{146DE343-DE52-4007-8B28-65D3246329D4}" srcOrd="7" destOrd="0" presId="urn:microsoft.com/office/officeart/2005/8/layout/cycle7"/>
    <dgm:cxn modelId="{4EF52CB5-BC96-4DB2-A113-CF9C3A00DEEF}" type="presParOf" srcId="{146DE343-DE52-4007-8B28-65D3246329D4}" destId="{FDAFDF31-A3C3-4FD8-A9D3-1CF586DD9565}" srcOrd="0" destOrd="0" presId="urn:microsoft.com/office/officeart/2005/8/layout/cycle7"/>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F5DF00-FEBA-438F-9B07-6513EBEAB6B0}" type="doc">
      <dgm:prSet loTypeId="urn:microsoft.com/office/officeart/2005/8/layout/arrow5" loCatId="process" qsTypeId="urn:microsoft.com/office/officeart/2005/8/quickstyle/simple1" qsCatId="simple" csTypeId="urn:microsoft.com/office/officeart/2005/8/colors/colorful1" csCatId="colorful" phldr="1"/>
      <dgm:spPr/>
      <dgm:t>
        <a:bodyPr/>
        <a:lstStyle/>
        <a:p>
          <a:endParaRPr lang="en-US"/>
        </a:p>
      </dgm:t>
    </dgm:pt>
    <dgm:pt modelId="{557712F6-2DEB-4BF2-9EB1-1CA2784E7FBF}">
      <dgm:prSet phldrT="[Text]"/>
      <dgm:spPr/>
      <dgm:t>
        <a:bodyPr/>
        <a:lstStyle/>
        <a:p>
          <a:r>
            <a:rPr lang="en-US" dirty="0" smtClean="0"/>
            <a:t>Social Lie</a:t>
          </a:r>
          <a:endParaRPr lang="en-US" dirty="0"/>
        </a:p>
      </dgm:t>
    </dgm:pt>
    <dgm:pt modelId="{F7F0D69A-C5C7-4C1C-A78F-F8CC545C1281}" type="parTrans" cxnId="{2D279797-878F-48D3-91C6-28F603804EAC}">
      <dgm:prSet/>
      <dgm:spPr/>
      <dgm:t>
        <a:bodyPr/>
        <a:lstStyle/>
        <a:p>
          <a:endParaRPr lang="en-US"/>
        </a:p>
      </dgm:t>
    </dgm:pt>
    <dgm:pt modelId="{3A46B369-56B0-4A60-840A-A38D7DEBA062}" type="sibTrans" cxnId="{2D279797-878F-48D3-91C6-28F603804EAC}">
      <dgm:prSet/>
      <dgm:spPr/>
      <dgm:t>
        <a:bodyPr/>
        <a:lstStyle/>
        <a:p>
          <a:endParaRPr lang="en-US"/>
        </a:p>
      </dgm:t>
    </dgm:pt>
    <dgm:pt modelId="{9B6D6F83-0170-4D8D-9DE3-F2A172120572}">
      <dgm:prSet phldrT="[Text]"/>
      <dgm:spPr/>
      <dgm:t>
        <a:bodyPr/>
        <a:lstStyle/>
        <a:p>
          <a:r>
            <a:rPr lang="en-US" dirty="0" smtClean="0"/>
            <a:t>Duty</a:t>
          </a:r>
          <a:endParaRPr lang="en-US" dirty="0"/>
        </a:p>
      </dgm:t>
    </dgm:pt>
    <dgm:pt modelId="{3DD5DAC6-2D4F-407E-BD02-4543968B25A8}" type="parTrans" cxnId="{0F438DA3-7D18-4F63-87CA-5F1CD494DBD7}">
      <dgm:prSet/>
      <dgm:spPr/>
      <dgm:t>
        <a:bodyPr/>
        <a:lstStyle/>
        <a:p>
          <a:endParaRPr lang="en-US"/>
        </a:p>
      </dgm:t>
    </dgm:pt>
    <dgm:pt modelId="{54CB07B3-75A4-40FF-A9C0-DC6E3450CF0D}" type="sibTrans" cxnId="{0F438DA3-7D18-4F63-87CA-5F1CD494DBD7}">
      <dgm:prSet/>
      <dgm:spPr/>
      <dgm:t>
        <a:bodyPr/>
        <a:lstStyle/>
        <a:p>
          <a:endParaRPr lang="en-US"/>
        </a:p>
      </dgm:t>
    </dgm:pt>
    <dgm:pt modelId="{FB0EE164-F29F-4B65-9DE5-15C987FB5989}" type="pres">
      <dgm:prSet presAssocID="{EEF5DF00-FEBA-438F-9B07-6513EBEAB6B0}" presName="diagram" presStyleCnt="0">
        <dgm:presLayoutVars>
          <dgm:dir/>
          <dgm:resizeHandles val="exact"/>
        </dgm:presLayoutVars>
      </dgm:prSet>
      <dgm:spPr/>
      <dgm:t>
        <a:bodyPr/>
        <a:lstStyle/>
        <a:p>
          <a:endParaRPr lang="en-US"/>
        </a:p>
      </dgm:t>
    </dgm:pt>
    <dgm:pt modelId="{E41F7A9A-A995-4074-8329-13725DA0FA51}" type="pres">
      <dgm:prSet presAssocID="{557712F6-2DEB-4BF2-9EB1-1CA2784E7FBF}" presName="arrow" presStyleLbl="node1" presStyleIdx="0" presStyleCnt="2">
        <dgm:presLayoutVars>
          <dgm:bulletEnabled val="1"/>
        </dgm:presLayoutVars>
      </dgm:prSet>
      <dgm:spPr/>
      <dgm:t>
        <a:bodyPr/>
        <a:lstStyle/>
        <a:p>
          <a:endParaRPr lang="en-US"/>
        </a:p>
      </dgm:t>
    </dgm:pt>
    <dgm:pt modelId="{A67B4BEB-8F16-445B-BAA9-9C44862FAF02}" type="pres">
      <dgm:prSet presAssocID="{9B6D6F83-0170-4D8D-9DE3-F2A172120572}" presName="arrow" presStyleLbl="node1" presStyleIdx="1" presStyleCnt="2">
        <dgm:presLayoutVars>
          <dgm:bulletEnabled val="1"/>
        </dgm:presLayoutVars>
      </dgm:prSet>
      <dgm:spPr/>
      <dgm:t>
        <a:bodyPr/>
        <a:lstStyle/>
        <a:p>
          <a:endParaRPr lang="en-US"/>
        </a:p>
      </dgm:t>
    </dgm:pt>
  </dgm:ptLst>
  <dgm:cxnLst>
    <dgm:cxn modelId="{0F438DA3-7D18-4F63-87CA-5F1CD494DBD7}" srcId="{EEF5DF00-FEBA-438F-9B07-6513EBEAB6B0}" destId="{9B6D6F83-0170-4D8D-9DE3-F2A172120572}" srcOrd="1" destOrd="0" parTransId="{3DD5DAC6-2D4F-407E-BD02-4543968B25A8}" sibTransId="{54CB07B3-75A4-40FF-A9C0-DC6E3450CF0D}"/>
    <dgm:cxn modelId="{63D3EE30-0E97-4420-A286-E3B5D61B16A2}" type="presOf" srcId="{557712F6-2DEB-4BF2-9EB1-1CA2784E7FBF}" destId="{E41F7A9A-A995-4074-8329-13725DA0FA51}" srcOrd="0" destOrd="0" presId="urn:microsoft.com/office/officeart/2005/8/layout/arrow5"/>
    <dgm:cxn modelId="{2D279797-878F-48D3-91C6-28F603804EAC}" srcId="{EEF5DF00-FEBA-438F-9B07-6513EBEAB6B0}" destId="{557712F6-2DEB-4BF2-9EB1-1CA2784E7FBF}" srcOrd="0" destOrd="0" parTransId="{F7F0D69A-C5C7-4C1C-A78F-F8CC545C1281}" sibTransId="{3A46B369-56B0-4A60-840A-A38D7DEBA062}"/>
    <dgm:cxn modelId="{6131F2CD-EBAC-4A38-9FBC-667FF52DCDFF}" type="presOf" srcId="{9B6D6F83-0170-4D8D-9DE3-F2A172120572}" destId="{A67B4BEB-8F16-445B-BAA9-9C44862FAF02}" srcOrd="0" destOrd="0" presId="urn:microsoft.com/office/officeart/2005/8/layout/arrow5"/>
    <dgm:cxn modelId="{0DFAFD6F-99E4-4D35-8557-673C6B3851F3}" type="presOf" srcId="{EEF5DF00-FEBA-438F-9B07-6513EBEAB6B0}" destId="{FB0EE164-F29F-4B65-9DE5-15C987FB5989}" srcOrd="0" destOrd="0" presId="urn:microsoft.com/office/officeart/2005/8/layout/arrow5"/>
    <dgm:cxn modelId="{F6E53D10-5939-4091-8F77-617A7BC71B06}" type="presParOf" srcId="{FB0EE164-F29F-4B65-9DE5-15C987FB5989}" destId="{E41F7A9A-A995-4074-8329-13725DA0FA51}" srcOrd="0" destOrd="0" presId="urn:microsoft.com/office/officeart/2005/8/layout/arrow5"/>
    <dgm:cxn modelId="{47B0C556-EE5D-4227-BD3D-F2CAB1E97FC6}" type="presParOf" srcId="{FB0EE164-F29F-4B65-9DE5-15C987FB5989}" destId="{A67B4BEB-8F16-445B-BAA9-9C44862FAF02}" srcOrd="1" destOrd="0" presId="urn:microsoft.com/office/officeart/2005/8/layout/arrow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EEF858-8FBD-4B4D-AEAB-4E19E18B9A33}">
      <dsp:nvSpPr>
        <dsp:cNvPr id="0" name=""/>
        <dsp:cNvSpPr/>
      </dsp:nvSpPr>
      <dsp:spPr>
        <a:xfrm rot="5400000">
          <a:off x="-196196" y="199472"/>
          <a:ext cx="1307975" cy="915583"/>
        </a:xfrm>
        <a:prstGeom prst="chevron">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1</a:t>
          </a:r>
          <a:endParaRPr lang="en-US" sz="2800" kern="1200" dirty="0"/>
        </a:p>
      </dsp:txBody>
      <dsp:txXfrm rot="5400000">
        <a:off x="-196196" y="199472"/>
        <a:ext cx="1307975" cy="915583"/>
      </dsp:txXfrm>
    </dsp:sp>
    <dsp:sp modelId="{5DA0CEDD-5668-4A83-B622-846FB13CF218}">
      <dsp:nvSpPr>
        <dsp:cNvPr id="0" name=""/>
        <dsp:cNvSpPr/>
      </dsp:nvSpPr>
      <dsp:spPr>
        <a:xfrm rot="5400000">
          <a:off x="3782374" y="-2863515"/>
          <a:ext cx="850184" cy="6583766"/>
        </a:xfrm>
        <a:prstGeom prst="round2Same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t>the Lie inherent in our social arrangements</a:t>
          </a:r>
          <a:endParaRPr lang="en-US" sz="2900" kern="1200" dirty="0"/>
        </a:p>
      </dsp:txBody>
      <dsp:txXfrm rot="5400000">
        <a:off x="3782374" y="-2863515"/>
        <a:ext cx="850184" cy="6583766"/>
      </dsp:txXfrm>
    </dsp:sp>
    <dsp:sp modelId="{4F9E2828-B372-4AE7-8AA9-1BA6BE994065}">
      <dsp:nvSpPr>
        <dsp:cNvPr id="0" name=""/>
        <dsp:cNvSpPr/>
      </dsp:nvSpPr>
      <dsp:spPr>
        <a:xfrm rot="5400000">
          <a:off x="-196196" y="1361496"/>
          <a:ext cx="1307975" cy="915583"/>
        </a:xfrm>
        <a:prstGeom prst="chevron">
          <a:avLst/>
        </a:prstGeom>
        <a:solidFill>
          <a:schemeClr val="accent3">
            <a:hueOff val="5865114"/>
            <a:satOff val="-13363"/>
            <a:lumOff val="5360"/>
            <a:alphaOff val="0"/>
          </a:schemeClr>
        </a:solidFill>
        <a:ln w="19050" cap="flat" cmpd="sng" algn="ctr">
          <a:solidFill>
            <a:schemeClr val="accent3">
              <a:hueOff val="5865114"/>
              <a:satOff val="-13363"/>
              <a:lumOff val="536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2</a:t>
          </a:r>
          <a:endParaRPr lang="en-US" sz="2800" kern="1200" dirty="0"/>
        </a:p>
      </dsp:txBody>
      <dsp:txXfrm rot="5400000">
        <a:off x="-196196" y="1361496"/>
        <a:ext cx="1307975" cy="915583"/>
      </dsp:txXfrm>
    </dsp:sp>
    <dsp:sp modelId="{A0AC22CF-85EF-4B97-9893-FB8EE0A1EC48}">
      <dsp:nvSpPr>
        <dsp:cNvPr id="0" name=""/>
        <dsp:cNvSpPr/>
      </dsp:nvSpPr>
      <dsp:spPr>
        <a:xfrm rot="5400000">
          <a:off x="3782374" y="-1701491"/>
          <a:ext cx="850184" cy="6583766"/>
        </a:xfrm>
        <a:prstGeom prst="round2SameRect">
          <a:avLst/>
        </a:prstGeom>
        <a:solidFill>
          <a:schemeClr val="lt1">
            <a:alpha val="90000"/>
            <a:hueOff val="0"/>
            <a:satOff val="0"/>
            <a:lumOff val="0"/>
            <a:alphaOff val="0"/>
          </a:schemeClr>
        </a:solidFill>
        <a:ln w="19050" cap="flat" cmpd="sng" algn="ctr">
          <a:solidFill>
            <a:schemeClr val="accent3">
              <a:hueOff val="5865114"/>
              <a:satOff val="-13363"/>
              <a:lumOff val="536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t>Sacrifice and Duty</a:t>
          </a:r>
          <a:endParaRPr lang="en-US" sz="2900" kern="1200" dirty="0"/>
        </a:p>
      </dsp:txBody>
      <dsp:txXfrm rot="5400000">
        <a:off x="3782374" y="-1701491"/>
        <a:ext cx="850184" cy="6583766"/>
      </dsp:txXfrm>
    </dsp:sp>
    <dsp:sp modelId="{21A81A87-4D71-45CD-B428-E5E01259B058}">
      <dsp:nvSpPr>
        <dsp:cNvPr id="0" name=""/>
        <dsp:cNvSpPr/>
      </dsp:nvSpPr>
      <dsp:spPr>
        <a:xfrm rot="5400000">
          <a:off x="-196196" y="2468768"/>
          <a:ext cx="1307975" cy="915583"/>
        </a:xfrm>
        <a:prstGeom prst="chevron">
          <a:avLst/>
        </a:prstGeom>
        <a:solidFill>
          <a:schemeClr val="accent3">
            <a:hueOff val="11730227"/>
            <a:satOff val="-26725"/>
            <a:lumOff val="10720"/>
            <a:alphaOff val="0"/>
          </a:schemeClr>
        </a:solidFill>
        <a:ln w="19050" cap="flat" cmpd="sng" algn="ctr">
          <a:solidFill>
            <a:schemeClr val="accent3">
              <a:hueOff val="11730227"/>
              <a:satOff val="-26725"/>
              <a:lumOff val="1072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3</a:t>
          </a:r>
          <a:endParaRPr lang="en-US" sz="2800" kern="1200" dirty="0"/>
        </a:p>
      </dsp:txBody>
      <dsp:txXfrm rot="5400000">
        <a:off x="-196196" y="2468768"/>
        <a:ext cx="1307975" cy="915583"/>
      </dsp:txXfrm>
    </dsp:sp>
    <dsp:sp modelId="{43857134-33E1-4170-8412-A73F0C4BF1A1}">
      <dsp:nvSpPr>
        <dsp:cNvPr id="0" name=""/>
        <dsp:cNvSpPr/>
      </dsp:nvSpPr>
      <dsp:spPr>
        <a:xfrm rot="5400000">
          <a:off x="3782374" y="-539467"/>
          <a:ext cx="850184" cy="6583766"/>
        </a:xfrm>
        <a:prstGeom prst="round2SameRect">
          <a:avLst/>
        </a:prstGeom>
        <a:solidFill>
          <a:schemeClr val="lt1">
            <a:alpha val="90000"/>
            <a:hueOff val="0"/>
            <a:satOff val="0"/>
            <a:lumOff val="0"/>
            <a:alphaOff val="0"/>
          </a:schemeClr>
        </a:solidFill>
        <a:ln w="19050" cap="flat" cmpd="sng" algn="ctr">
          <a:solidFill>
            <a:schemeClr val="accent3">
              <a:hueOff val="11730227"/>
              <a:satOff val="-26725"/>
              <a:lumOff val="1072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t>the twin curses that fetter the spirit of man</a:t>
          </a:r>
          <a:endParaRPr lang="en-US" sz="2900" kern="1200" dirty="0"/>
        </a:p>
      </dsp:txBody>
      <dsp:txXfrm rot="5400000">
        <a:off x="3782374" y="-539467"/>
        <a:ext cx="850184" cy="6583766"/>
      </dsp:txXfrm>
    </dsp:sp>
    <dsp:sp modelId="{45BD12BF-B714-43E6-A6EA-2D59162EA445}">
      <dsp:nvSpPr>
        <dsp:cNvPr id="0" name=""/>
        <dsp:cNvSpPr/>
      </dsp:nvSpPr>
      <dsp:spPr>
        <a:xfrm rot="5400000">
          <a:off x="-196196" y="3685544"/>
          <a:ext cx="1307975" cy="915583"/>
        </a:xfrm>
        <a:prstGeom prst="chevron">
          <a:avLst/>
        </a:prstGeom>
        <a:solidFill>
          <a:schemeClr val="accent3">
            <a:hueOff val="17595341"/>
            <a:satOff val="-40088"/>
            <a:lumOff val="16080"/>
            <a:alphaOff val="0"/>
          </a:schemeClr>
        </a:solidFill>
        <a:ln w="19050" cap="flat" cmpd="sng" algn="ctr">
          <a:solidFill>
            <a:schemeClr val="accent3">
              <a:hueOff val="17595341"/>
              <a:satOff val="-40088"/>
              <a:lumOff val="1608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4</a:t>
          </a:r>
          <a:endParaRPr lang="en-US" sz="2800" kern="1200" dirty="0"/>
        </a:p>
      </dsp:txBody>
      <dsp:txXfrm rot="5400000">
        <a:off x="-196196" y="3685544"/>
        <a:ext cx="1307975" cy="915583"/>
      </dsp:txXfrm>
    </dsp:sp>
    <dsp:sp modelId="{C2BDE8B8-1333-43BC-8F6A-93727DFC2919}">
      <dsp:nvSpPr>
        <dsp:cNvPr id="0" name=""/>
        <dsp:cNvSpPr/>
      </dsp:nvSpPr>
      <dsp:spPr>
        <a:xfrm rot="5400000">
          <a:off x="3782374" y="622556"/>
          <a:ext cx="850184" cy="6583766"/>
        </a:xfrm>
        <a:prstGeom prst="round2SameRect">
          <a:avLst/>
        </a:prstGeom>
        <a:solidFill>
          <a:schemeClr val="lt1">
            <a:alpha val="90000"/>
            <a:hueOff val="0"/>
            <a:satOff val="0"/>
            <a:lumOff val="0"/>
            <a:alphaOff val="0"/>
          </a:schemeClr>
        </a:solidFill>
        <a:ln w="19050" cap="flat" cmpd="sng" algn="ctr">
          <a:solidFill>
            <a:schemeClr val="accent3">
              <a:hueOff val="17595341"/>
              <a:satOff val="-40088"/>
              <a:lumOff val="160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t>the narrow-mindedness and pettiness of Provincialism</a:t>
          </a:r>
          <a:endParaRPr lang="en-US" sz="2900" kern="1200" dirty="0"/>
        </a:p>
      </dsp:txBody>
      <dsp:txXfrm rot="5400000">
        <a:off x="3782374" y="622556"/>
        <a:ext cx="850184" cy="658376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53B466-4261-4C26-956A-F2D2F69F6C86}">
      <dsp:nvSpPr>
        <dsp:cNvPr id="0" name=""/>
        <dsp:cNvSpPr/>
      </dsp:nvSpPr>
      <dsp:spPr>
        <a:xfrm>
          <a:off x="3149091" y="727"/>
          <a:ext cx="1855216" cy="927608"/>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The Sacrificial Role of Women</a:t>
          </a:r>
          <a:endParaRPr lang="en-US" sz="1900" kern="1200" dirty="0"/>
        </a:p>
      </dsp:txBody>
      <dsp:txXfrm>
        <a:off x="3149091" y="727"/>
        <a:ext cx="1855216" cy="927608"/>
      </dsp:txXfrm>
    </dsp:sp>
    <dsp:sp modelId="{70FEE358-867F-4C66-98B9-0ABBDCCB3A20}">
      <dsp:nvSpPr>
        <dsp:cNvPr id="0" name=""/>
        <dsp:cNvSpPr/>
      </dsp:nvSpPr>
      <dsp:spPr>
        <a:xfrm rot="2700000">
          <a:off x="4484293" y="1193884"/>
          <a:ext cx="968181" cy="324662"/>
        </a:xfrm>
        <a:prstGeom prst="lef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2700000">
        <a:off x="4484293" y="1193884"/>
        <a:ext cx="968181" cy="324662"/>
      </dsp:txXfrm>
    </dsp:sp>
    <dsp:sp modelId="{7851326D-3746-4059-BB94-00ECBA89880A}">
      <dsp:nvSpPr>
        <dsp:cNvPr id="0" name=""/>
        <dsp:cNvSpPr/>
      </dsp:nvSpPr>
      <dsp:spPr>
        <a:xfrm>
          <a:off x="4932459" y="1784095"/>
          <a:ext cx="1855216" cy="927608"/>
        </a:xfrm>
        <a:prstGeom prst="roundRect">
          <a:avLst>
            <a:gd name="adj" fmla="val 10000"/>
          </a:avLst>
        </a:prstGeom>
        <a:solidFill>
          <a:schemeClr val="accent3">
            <a:hueOff val="5865114"/>
            <a:satOff val="-13363"/>
            <a:lumOff val="536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Parental Obligations </a:t>
          </a:r>
          <a:endParaRPr lang="en-US" sz="1900" kern="1200" dirty="0"/>
        </a:p>
      </dsp:txBody>
      <dsp:txXfrm>
        <a:off x="4932459" y="1784095"/>
        <a:ext cx="1855216" cy="927608"/>
      </dsp:txXfrm>
    </dsp:sp>
    <dsp:sp modelId="{9AD45D06-C9A3-49B4-BBA7-FAACF8A08AF3}">
      <dsp:nvSpPr>
        <dsp:cNvPr id="0" name=""/>
        <dsp:cNvSpPr/>
      </dsp:nvSpPr>
      <dsp:spPr>
        <a:xfrm rot="8100000">
          <a:off x="4484293" y="2977252"/>
          <a:ext cx="968181" cy="324662"/>
        </a:xfrm>
        <a:prstGeom prst="leftRightArrow">
          <a:avLst>
            <a:gd name="adj1" fmla="val 60000"/>
            <a:gd name="adj2" fmla="val 50000"/>
          </a:avLst>
        </a:prstGeom>
        <a:solidFill>
          <a:schemeClr val="accent3">
            <a:hueOff val="5865114"/>
            <a:satOff val="-13363"/>
            <a:lumOff val="536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8100000">
        <a:off x="4484293" y="2977252"/>
        <a:ext cx="968181" cy="324662"/>
      </dsp:txXfrm>
    </dsp:sp>
    <dsp:sp modelId="{5FB6FBCB-FCB5-42E7-92C8-6FA4F9098597}">
      <dsp:nvSpPr>
        <dsp:cNvPr id="0" name=""/>
        <dsp:cNvSpPr/>
      </dsp:nvSpPr>
      <dsp:spPr>
        <a:xfrm>
          <a:off x="3149091" y="3567464"/>
          <a:ext cx="1855216" cy="927608"/>
        </a:xfrm>
        <a:prstGeom prst="roundRect">
          <a:avLst>
            <a:gd name="adj" fmla="val 10000"/>
          </a:avLst>
        </a:prstGeom>
        <a:solidFill>
          <a:schemeClr val="accent3">
            <a:hueOff val="11730227"/>
            <a:satOff val="-26725"/>
            <a:lumOff val="1072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The Unreliability of appearance </a:t>
          </a:r>
          <a:endParaRPr lang="en-US" sz="1900" kern="1200" dirty="0"/>
        </a:p>
      </dsp:txBody>
      <dsp:txXfrm>
        <a:off x="3149091" y="3567464"/>
        <a:ext cx="1855216" cy="927608"/>
      </dsp:txXfrm>
    </dsp:sp>
    <dsp:sp modelId="{9B07BA90-CFE3-417E-B5EC-572A9D565901}">
      <dsp:nvSpPr>
        <dsp:cNvPr id="0" name=""/>
        <dsp:cNvSpPr/>
      </dsp:nvSpPr>
      <dsp:spPr>
        <a:xfrm rot="13500000">
          <a:off x="2700924" y="2977252"/>
          <a:ext cx="968181" cy="324662"/>
        </a:xfrm>
        <a:prstGeom prst="leftRightArrow">
          <a:avLst>
            <a:gd name="adj1" fmla="val 60000"/>
            <a:gd name="adj2" fmla="val 50000"/>
          </a:avLst>
        </a:prstGeom>
        <a:solidFill>
          <a:schemeClr val="accent3">
            <a:hueOff val="11730227"/>
            <a:satOff val="-26725"/>
            <a:lumOff val="1072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3500000">
        <a:off x="2700924" y="2977252"/>
        <a:ext cx="968181" cy="324662"/>
      </dsp:txXfrm>
    </dsp:sp>
    <dsp:sp modelId="{4422BA38-7CB1-44F2-B5A0-CC6A8D095969}">
      <dsp:nvSpPr>
        <dsp:cNvPr id="0" name=""/>
        <dsp:cNvSpPr/>
      </dsp:nvSpPr>
      <dsp:spPr>
        <a:xfrm>
          <a:off x="1365723" y="1784095"/>
          <a:ext cx="1855216" cy="927608"/>
        </a:xfrm>
        <a:prstGeom prst="roundRect">
          <a:avLst>
            <a:gd name="adj" fmla="val 10000"/>
          </a:avLst>
        </a:prstGeom>
        <a:solidFill>
          <a:schemeClr val="accent3">
            <a:hueOff val="17595341"/>
            <a:satOff val="-40088"/>
            <a:lumOff val="1608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The Social Lie and the Duty </a:t>
          </a:r>
          <a:endParaRPr lang="en-US" sz="1900" kern="1200" dirty="0"/>
        </a:p>
      </dsp:txBody>
      <dsp:txXfrm>
        <a:off x="1365723" y="1784095"/>
        <a:ext cx="1855216" cy="927608"/>
      </dsp:txXfrm>
    </dsp:sp>
    <dsp:sp modelId="{146DE343-DE52-4007-8B28-65D3246329D4}">
      <dsp:nvSpPr>
        <dsp:cNvPr id="0" name=""/>
        <dsp:cNvSpPr/>
      </dsp:nvSpPr>
      <dsp:spPr>
        <a:xfrm rot="18900000">
          <a:off x="2700924" y="1193884"/>
          <a:ext cx="968181" cy="324662"/>
        </a:xfrm>
        <a:prstGeom prst="leftRightArrow">
          <a:avLst>
            <a:gd name="adj1" fmla="val 60000"/>
            <a:gd name="adj2" fmla="val 50000"/>
          </a:avLst>
        </a:prstGeom>
        <a:solidFill>
          <a:schemeClr val="accent3">
            <a:hueOff val="17595341"/>
            <a:satOff val="-40088"/>
            <a:lumOff val="1608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8900000">
        <a:off x="2700924" y="1193884"/>
        <a:ext cx="968181" cy="32466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1F7A9A-A995-4074-8329-13725DA0FA51}">
      <dsp:nvSpPr>
        <dsp:cNvPr id="0" name=""/>
        <dsp:cNvSpPr/>
      </dsp:nvSpPr>
      <dsp:spPr>
        <a:xfrm rot="16200000">
          <a:off x="696" y="265286"/>
          <a:ext cx="3965227" cy="3965227"/>
        </a:xfrm>
        <a:prstGeom prst="downArrow">
          <a:avLst>
            <a:gd name="adj1" fmla="val 50000"/>
            <a:gd name="adj2" fmla="val 35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r>
            <a:rPr lang="en-US" sz="5200" kern="1200" dirty="0" smtClean="0"/>
            <a:t>Social Lie</a:t>
          </a:r>
          <a:endParaRPr lang="en-US" sz="5200" kern="1200" dirty="0"/>
        </a:p>
      </dsp:txBody>
      <dsp:txXfrm rot="16200000">
        <a:off x="696" y="265286"/>
        <a:ext cx="3965227" cy="3965227"/>
      </dsp:txXfrm>
    </dsp:sp>
    <dsp:sp modelId="{A67B4BEB-8F16-445B-BAA9-9C44862FAF02}">
      <dsp:nvSpPr>
        <dsp:cNvPr id="0" name=""/>
        <dsp:cNvSpPr/>
      </dsp:nvSpPr>
      <dsp:spPr>
        <a:xfrm rot="5400000">
          <a:off x="4187475" y="265286"/>
          <a:ext cx="3965227" cy="3965227"/>
        </a:xfrm>
        <a:prstGeom prst="downArrow">
          <a:avLst>
            <a:gd name="adj1" fmla="val 50000"/>
            <a:gd name="adj2" fmla="val 35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r>
            <a:rPr lang="en-US" sz="5200" kern="1200" dirty="0" smtClean="0"/>
            <a:t>Duty</a:t>
          </a:r>
          <a:endParaRPr lang="en-US" sz="5200" kern="1200" dirty="0"/>
        </a:p>
      </dsp:txBody>
      <dsp:txXfrm rot="5400000">
        <a:off x="4187475" y="265286"/>
        <a:ext cx="3965227" cy="396522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6F122AC-2DBB-4ED9-B97E-6673B2A722BC}" type="datetimeFigureOut">
              <a:rPr lang="en-US" smtClean="0"/>
              <a:pPr/>
              <a:t>12-Jun-13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02898A1-C831-4B25-9563-BEF6CB1BB1A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6F122AC-2DBB-4ED9-B97E-6673B2A722BC}" type="datetimeFigureOut">
              <a:rPr lang="en-US" smtClean="0"/>
              <a:pPr/>
              <a:t>12-Jun-13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02898A1-C831-4B25-9563-BEF6CB1BB1AD}"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6F122AC-2DBB-4ED9-B97E-6673B2A722BC}" type="datetimeFigureOut">
              <a:rPr lang="en-US" smtClean="0"/>
              <a:pPr/>
              <a:t>12-Jun-13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02898A1-C831-4B25-9563-BEF6CB1BB1AD}"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56F122AC-2DBB-4ED9-B97E-6673B2A722BC}" type="datetimeFigureOut">
              <a:rPr lang="en-US" smtClean="0"/>
              <a:pPr/>
              <a:t>12-Jun-13</a:t>
            </a:fld>
            <a:endParaRPr lang="en-US"/>
          </a:p>
        </p:txBody>
      </p:sp>
      <p:sp>
        <p:nvSpPr>
          <p:cNvPr id="10" name="Slide Number Placeholder 9"/>
          <p:cNvSpPr>
            <a:spLocks noGrp="1"/>
          </p:cNvSpPr>
          <p:nvPr>
            <p:ph type="sldNum" sz="quarter" idx="16"/>
          </p:nvPr>
        </p:nvSpPr>
        <p:spPr/>
        <p:txBody>
          <a:bodyPr rtlCol="0"/>
          <a:lstStyle/>
          <a:p>
            <a:fld id="{102898A1-C831-4B25-9563-BEF6CB1BB1AD}"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56F122AC-2DBB-4ED9-B97E-6673B2A722BC}" type="datetimeFigureOut">
              <a:rPr lang="en-US" smtClean="0"/>
              <a:pPr/>
              <a:t>12-Jun-13</a:t>
            </a:fld>
            <a:endParaRPr lang="en-US"/>
          </a:p>
        </p:txBody>
      </p:sp>
      <p:sp>
        <p:nvSpPr>
          <p:cNvPr id="12" name="Slide Number Placeholder 11"/>
          <p:cNvSpPr>
            <a:spLocks noGrp="1"/>
          </p:cNvSpPr>
          <p:nvPr>
            <p:ph type="sldNum" sz="quarter" idx="16"/>
          </p:nvPr>
        </p:nvSpPr>
        <p:spPr/>
        <p:txBody>
          <a:bodyPr rtlCol="0"/>
          <a:lstStyle/>
          <a:p>
            <a:fld id="{102898A1-C831-4B25-9563-BEF6CB1BB1AD}"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F122AC-2DBB-4ED9-B97E-6673B2A722BC}" type="datetimeFigureOut">
              <a:rPr lang="en-US" smtClean="0"/>
              <a:pPr/>
              <a:t>12-Jun-13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02898A1-C831-4B25-9563-BEF6CB1BB1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F122AC-2DBB-4ED9-B97E-6673B2A722BC}" type="datetimeFigureOut">
              <a:rPr lang="en-US" smtClean="0"/>
              <a:pPr/>
              <a:t>12-Jun-13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02898A1-C831-4B25-9563-BEF6CB1BB1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6F122AC-2DBB-4ED9-B97E-6673B2A722BC}" type="datetimeFigureOut">
              <a:rPr lang="en-US" smtClean="0"/>
              <a:pPr/>
              <a:t>12-Jun-13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02898A1-C831-4B25-9563-BEF6CB1BB1AD}"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56F122AC-2DBB-4ED9-B97E-6673B2A722BC}" type="datetimeFigureOut">
              <a:rPr lang="en-US" smtClean="0"/>
              <a:pPr/>
              <a:t>12-Jun-13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02898A1-C831-4B25-9563-BEF6CB1BB1AD}"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F122AC-2DBB-4ED9-B97E-6673B2A722BC}" type="datetimeFigureOut">
              <a:rPr lang="en-US" smtClean="0"/>
              <a:pPr/>
              <a:t>12-Jun-13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898A1-C831-4B25-9563-BEF6CB1BB1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56F122AC-2DBB-4ED9-B97E-6673B2A722BC}" type="datetimeFigureOut">
              <a:rPr lang="en-US" smtClean="0"/>
              <a:pPr/>
              <a:t>12-Jun-13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02898A1-C831-4B25-9563-BEF6CB1BB1A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6F122AC-2DBB-4ED9-B97E-6673B2A722BC}" type="datetimeFigureOut">
              <a:rPr lang="en-US" smtClean="0"/>
              <a:pPr/>
              <a:t>12-Jun-13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02898A1-C831-4B25-9563-BEF6CB1BB1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DRAMA II</a:t>
            </a:r>
            <a:br>
              <a:rPr lang="en-US" dirty="0" smtClean="0"/>
            </a:br>
            <a:r>
              <a:rPr lang="en-US" dirty="0" smtClean="0"/>
              <a:t>Modern Drama | An OVERVIEW</a:t>
            </a:r>
            <a:endParaRPr lang="en-US" dirty="0"/>
          </a:p>
        </p:txBody>
      </p:sp>
      <p:sp>
        <p:nvSpPr>
          <p:cNvPr id="3" name="Subtitle 2"/>
          <p:cNvSpPr>
            <a:spLocks noGrp="1"/>
          </p:cNvSpPr>
          <p:nvPr>
            <p:ph type="subTitle" idx="1"/>
          </p:nvPr>
        </p:nvSpPr>
        <p:spPr/>
        <p:txBody>
          <a:bodyPr/>
          <a:lstStyle/>
          <a:p>
            <a:r>
              <a:rPr lang="en-US" dirty="0" smtClean="0"/>
              <a:t>Lecture 29</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sz="quarter" idx="1"/>
          </p:nvPr>
        </p:nvSpPr>
        <p:spPr/>
        <p:txBody>
          <a:bodyPr/>
          <a:lstStyle/>
          <a:p>
            <a:r>
              <a:rPr lang="en-US" sz="3200" dirty="0" err="1" smtClean="0"/>
              <a:t>Henrik</a:t>
            </a:r>
            <a:r>
              <a:rPr lang="en-US" sz="3200" dirty="0" smtClean="0"/>
              <a:t> Ibsen’s A Doll’s House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Functions and Characteristics of Modern Drama</a:t>
            </a:r>
            <a:endParaRPr lang="en-US" dirty="0"/>
          </a:p>
        </p:txBody>
      </p:sp>
      <p:sp>
        <p:nvSpPr>
          <p:cNvPr id="3" name="Content Placeholder 2"/>
          <p:cNvSpPr>
            <a:spLocks noGrp="1"/>
          </p:cNvSpPr>
          <p:nvPr>
            <p:ph idx="1"/>
          </p:nvPr>
        </p:nvSpPr>
        <p:spPr/>
        <p:txBody>
          <a:bodyPr>
            <a:normAutofit/>
          </a:bodyPr>
          <a:lstStyle/>
          <a:p>
            <a:r>
              <a:rPr lang="en-US" b="1" dirty="0"/>
              <a:t>mirrors</a:t>
            </a:r>
            <a:r>
              <a:rPr lang="en-US" dirty="0"/>
              <a:t> the </a:t>
            </a:r>
            <a:r>
              <a:rPr lang="en-US" dirty="0" smtClean="0"/>
              <a:t>complex </a:t>
            </a:r>
            <a:r>
              <a:rPr lang="en-US" dirty="0"/>
              <a:t>struggle of </a:t>
            </a:r>
            <a:r>
              <a:rPr lang="en-US" dirty="0" smtClean="0"/>
              <a:t>life</a:t>
            </a:r>
          </a:p>
          <a:p>
            <a:r>
              <a:rPr lang="en-US" dirty="0"/>
              <a:t>the inspiration </a:t>
            </a:r>
            <a:r>
              <a:rPr lang="en-US" dirty="0" smtClean="0"/>
              <a:t>is to seek </a:t>
            </a:r>
            <a:r>
              <a:rPr lang="en-US" b="1" dirty="0" smtClean="0"/>
              <a:t>truth</a:t>
            </a:r>
          </a:p>
          <a:p>
            <a:r>
              <a:rPr lang="en-US" dirty="0"/>
              <a:t>either to become part of the process or be left </a:t>
            </a:r>
            <a:r>
              <a:rPr lang="en-US" dirty="0" smtClean="0"/>
              <a:t>behind</a:t>
            </a:r>
          </a:p>
          <a:p>
            <a:r>
              <a:rPr lang="en-US" dirty="0"/>
              <a:t>This is the </a:t>
            </a:r>
            <a:r>
              <a:rPr lang="en-US" b="1" dirty="0"/>
              <a:t>social significance </a:t>
            </a:r>
            <a:r>
              <a:rPr lang="en-US" dirty="0"/>
              <a:t>which differentiates modern dramatic art from art for art’s sake. </a:t>
            </a:r>
            <a:endParaRPr lang="en-US" dirty="0" smtClean="0"/>
          </a:p>
          <a:p>
            <a:r>
              <a:rPr lang="en-US" dirty="0" smtClean="0"/>
              <a:t>It </a:t>
            </a:r>
            <a:r>
              <a:rPr lang="en-US" dirty="0"/>
              <a:t>is the dynamite which </a:t>
            </a:r>
            <a:r>
              <a:rPr lang="en-US" b="1" dirty="0"/>
              <a:t>undermines superstition, shakes the social pillars, and prepares men and women for the reconstruction</a:t>
            </a:r>
            <a:r>
              <a:rPr lang="en-US" dirty="0"/>
              <a:t>. </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AD48580B-ED67-4496-84EF-C352121E5AD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a:t>
            </a:r>
            <a:r>
              <a:rPr lang="en-US" b="1" dirty="0" smtClean="0"/>
              <a:t>Role of Scandinavian </a:t>
            </a:r>
            <a:r>
              <a:rPr lang="en-US" b="1" dirty="0"/>
              <a:t>Drama </a:t>
            </a:r>
            <a:endParaRPr lang="en-US" dirty="0"/>
          </a:p>
        </p:txBody>
      </p:sp>
      <p:sp>
        <p:nvSpPr>
          <p:cNvPr id="3" name="Content Placeholder 2"/>
          <p:cNvSpPr>
            <a:spLocks noGrp="1"/>
          </p:cNvSpPr>
          <p:nvPr>
            <p:ph idx="1"/>
          </p:nvPr>
        </p:nvSpPr>
        <p:spPr/>
        <p:txBody>
          <a:bodyPr>
            <a:normAutofit fontScale="92500"/>
          </a:bodyPr>
          <a:lstStyle/>
          <a:p>
            <a:r>
              <a:rPr lang="en-US" dirty="0"/>
              <a:t>“The State is the curse of the individual. How has the national strength of Prussia been purchased? By the sinking of the individual in a political and geographical formula... The State must go! That will be a revolution which will find me on its side. Undermine the idea of the State, set up in its place spontaneous action, and the idea that spiritual relationship is the only thing that makes for unity, and you will start the elements of a liberty which will be something worth possessing.” </a:t>
            </a:r>
          </a:p>
          <a:p>
            <a:pPr algn="r">
              <a:buNone/>
            </a:pPr>
            <a:r>
              <a:rPr lang="en-US" dirty="0" smtClean="0"/>
              <a:t>(</a:t>
            </a:r>
            <a:r>
              <a:rPr lang="en-US" dirty="0" err="1"/>
              <a:t>Henrik</a:t>
            </a:r>
            <a:r>
              <a:rPr lang="en-US" dirty="0"/>
              <a:t> Ibsen </a:t>
            </a:r>
            <a:r>
              <a:rPr lang="en-US" dirty="0" smtClean="0"/>
              <a: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AD48580B-ED67-4496-84EF-C352121E5AD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808038"/>
          </a:xfrm>
        </p:spPr>
        <p:txBody>
          <a:bodyPr>
            <a:normAutofit fontScale="90000"/>
          </a:bodyPr>
          <a:lstStyle/>
          <a:p>
            <a:pPr eaLnBrk="1" fontAlgn="auto" hangingPunct="1">
              <a:spcAft>
                <a:spcPts val="0"/>
              </a:spcAft>
              <a:defRPr/>
            </a:pPr>
            <a:r>
              <a:rPr lang="en-US" dirty="0" smtClean="0"/>
              <a:t>Ibsen’s Work</a:t>
            </a:r>
            <a:br>
              <a:rPr lang="en-US" dirty="0" smtClean="0"/>
            </a:br>
            <a:r>
              <a:rPr lang="en-US" sz="2000" dirty="0" smtClean="0"/>
              <a:t>What Writer’s Have Said About </a:t>
            </a:r>
            <a:r>
              <a:rPr lang="en-US" sz="2000" dirty="0" err="1" smtClean="0"/>
              <a:t>Henrik</a:t>
            </a:r>
            <a:r>
              <a:rPr lang="en-US" sz="2000" dirty="0" smtClean="0"/>
              <a:t> Ibsen:</a:t>
            </a:r>
            <a:r>
              <a:rPr lang="en-US" dirty="0" smtClean="0"/>
              <a:t/>
            </a:r>
            <a:br>
              <a:rPr lang="en-US" dirty="0" smtClean="0"/>
            </a:br>
            <a:endParaRPr lang="en-US" dirty="0"/>
          </a:p>
        </p:txBody>
      </p:sp>
      <p:sp>
        <p:nvSpPr>
          <p:cNvPr id="11267" name="Content Placeholder 1"/>
          <p:cNvSpPr>
            <a:spLocks noGrp="1"/>
          </p:cNvSpPr>
          <p:nvPr>
            <p:ph sz="quarter" idx="1"/>
          </p:nvPr>
        </p:nvSpPr>
        <p:spPr/>
        <p:txBody>
          <a:bodyPr>
            <a:normAutofit fontScale="92500" lnSpcReduction="20000"/>
          </a:bodyPr>
          <a:lstStyle/>
          <a:p>
            <a:pPr marL="365125" indent="-255588" eaLnBrk="1" hangingPunct="1">
              <a:buFont typeface="Wingdings 3" pitchFamily="18" charset="2"/>
              <a:buNone/>
            </a:pPr>
            <a:r>
              <a:rPr lang="en-US" smtClean="0"/>
              <a:t>“All of Ibsen is </a:t>
            </a:r>
            <a:r>
              <a:rPr lang="en-US" b="1" smtClean="0"/>
              <a:t>visionary drama</a:t>
            </a:r>
            <a:r>
              <a:rPr lang="en-US" smtClean="0"/>
              <a:t>… His mastery of </a:t>
            </a:r>
            <a:r>
              <a:rPr lang="en-US" b="1" smtClean="0"/>
              <a:t>inwardness</a:t>
            </a:r>
            <a:r>
              <a:rPr lang="en-US" smtClean="0"/>
              <a:t> is second only to </a:t>
            </a:r>
            <a:r>
              <a:rPr lang="en-US" b="1" smtClean="0"/>
              <a:t>Shakespeare’s</a:t>
            </a:r>
            <a:r>
              <a:rPr lang="en-US" smtClean="0"/>
              <a:t>.” — Harold Bloom</a:t>
            </a:r>
          </a:p>
          <a:p>
            <a:pPr marL="365125" indent="-255588" eaLnBrk="1" hangingPunct="1">
              <a:buFont typeface="Wingdings 3" pitchFamily="18" charset="2"/>
              <a:buNone/>
            </a:pPr>
            <a:endParaRPr lang="en-US" smtClean="0"/>
          </a:p>
          <a:p>
            <a:pPr marL="365125" indent="-255588" eaLnBrk="1" hangingPunct="1">
              <a:buFont typeface="Wingdings 3" pitchFamily="18" charset="2"/>
              <a:buNone/>
            </a:pPr>
            <a:r>
              <a:rPr lang="en-US" smtClean="0"/>
              <a:t>“Had the </a:t>
            </a:r>
            <a:r>
              <a:rPr lang="en-US" b="1" smtClean="0"/>
              <a:t>gospel of </a:t>
            </a:r>
            <a:r>
              <a:rPr lang="en-US" smtClean="0"/>
              <a:t>Ibsen been </a:t>
            </a:r>
            <a:r>
              <a:rPr lang="en-US" b="1" smtClean="0"/>
              <a:t>understood</a:t>
            </a:r>
            <a:r>
              <a:rPr lang="en-US" smtClean="0"/>
              <a:t> and </a:t>
            </a:r>
            <a:r>
              <a:rPr lang="en-US" b="1" smtClean="0"/>
              <a:t>heeded</a:t>
            </a:r>
            <a:r>
              <a:rPr lang="en-US" smtClean="0"/>
              <a:t>, these </a:t>
            </a:r>
            <a:r>
              <a:rPr lang="en-US" b="1" smtClean="0"/>
              <a:t>fifteen millions </a:t>
            </a:r>
            <a:r>
              <a:rPr lang="en-US" smtClean="0"/>
              <a:t>might have been alive now.” — George Bernard Shaw (Discussing the loss of life during World War I)</a:t>
            </a:r>
          </a:p>
          <a:p>
            <a:pPr marL="365125" indent="-255588" eaLnBrk="1" hangingPunct="1">
              <a:buFont typeface="Wingdings 3" pitchFamily="18" charset="2"/>
              <a:buNone/>
            </a:pPr>
            <a:endParaRPr lang="en-US" smtClean="0"/>
          </a:p>
          <a:p>
            <a:pPr marL="365125" indent="-255588" eaLnBrk="1" hangingPunct="1">
              <a:buFont typeface="Wingdings 3" pitchFamily="18" charset="2"/>
              <a:buNone/>
            </a:pPr>
            <a:r>
              <a:rPr lang="en-US" smtClean="0"/>
              <a:t>“His characters may hate one another or be happy together, but they will </a:t>
            </a:r>
            <a:r>
              <a:rPr lang="en-US" b="1" smtClean="0"/>
              <a:t>generate nobility or charm</a:t>
            </a:r>
            <a:r>
              <a:rPr lang="en-US" smtClean="0"/>
              <a:t>.” — E. M. Forster</a:t>
            </a:r>
          </a:p>
          <a:p>
            <a:pPr marL="365125" indent="-255588" eaLnBrk="1" hangingPunct="1">
              <a:buFont typeface="Wingdings 3" pitchFamily="18" charset="2"/>
              <a:buChar char=""/>
            </a:pP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II. Characters and Characterization</a:t>
            </a:r>
            <a:endParaRPr lang="en-US" dirty="0"/>
          </a:p>
        </p:txBody>
      </p:sp>
      <p:sp>
        <p:nvSpPr>
          <p:cNvPr id="3" name="Content Placeholder 2"/>
          <p:cNvSpPr>
            <a:spLocks noGrp="1"/>
          </p:cNvSpPr>
          <p:nvPr>
            <p:ph idx="1"/>
          </p:nvPr>
        </p:nvSpPr>
        <p:spPr/>
        <p:txBody>
          <a:bodyPr>
            <a:normAutofit/>
          </a:bodyPr>
          <a:lstStyle/>
          <a:p>
            <a:pPr marL="514350" indent="-514350">
              <a:buAutoNum type="arabicPeriod"/>
            </a:pPr>
            <a:r>
              <a:rPr lang="en-US" b="1" dirty="0" smtClean="0"/>
              <a:t>Nora</a:t>
            </a:r>
            <a:r>
              <a:rPr lang="en-US" dirty="0" smtClean="0"/>
              <a:t> – </a:t>
            </a:r>
          </a:p>
          <a:p>
            <a:pPr marL="514350" indent="-514350"/>
            <a:r>
              <a:rPr lang="en-US" dirty="0" smtClean="0"/>
              <a:t>The </a:t>
            </a:r>
            <a:r>
              <a:rPr lang="en-US" dirty="0"/>
              <a:t>protagonist of the play and the wife of Torvald </a:t>
            </a:r>
            <a:r>
              <a:rPr lang="en-US" dirty="0" err="1"/>
              <a:t>Helmer</a:t>
            </a:r>
            <a:r>
              <a:rPr lang="en-US" dirty="0"/>
              <a:t>. </a:t>
            </a:r>
            <a:endParaRPr lang="en-US" dirty="0" smtClean="0"/>
          </a:p>
          <a:p>
            <a:pPr marL="514350" indent="-514350"/>
            <a:r>
              <a:rPr lang="en-US" dirty="0" smtClean="0"/>
              <a:t>a </a:t>
            </a:r>
            <a:r>
              <a:rPr lang="en-US" dirty="0"/>
              <a:t>playful, naïve child who lacks knowledge of the world outside her </a:t>
            </a:r>
            <a:r>
              <a:rPr lang="en-US" dirty="0" smtClean="0"/>
              <a:t>home</a:t>
            </a:r>
          </a:p>
          <a:p>
            <a:pPr marL="514350" indent="-514350"/>
            <a:r>
              <a:rPr lang="en-US" dirty="0" smtClean="0"/>
              <a:t>not </a:t>
            </a:r>
            <a:r>
              <a:rPr lang="en-US" dirty="0"/>
              <a:t>as innocent or happy as she appears. </a:t>
            </a:r>
            <a:endParaRPr lang="en-US" dirty="0" smtClean="0"/>
          </a:p>
          <a:p>
            <a:pPr marL="514350" indent="-514350"/>
            <a:r>
              <a:rPr lang="en-US" dirty="0" smtClean="0"/>
              <a:t>In the end she finds her </a:t>
            </a:r>
            <a:r>
              <a:rPr lang="en-US" dirty="0"/>
              <a:t>position in her marriage with increasing clarity and finds the strength to free herself from her oppressive situation.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buNone/>
            </a:pPr>
            <a:r>
              <a:rPr lang="en-US" b="1" dirty="0" smtClean="0"/>
              <a:t>2. Torvald </a:t>
            </a:r>
            <a:r>
              <a:rPr lang="en-US" b="1" dirty="0" err="1"/>
              <a:t>Helmer</a:t>
            </a:r>
            <a:r>
              <a:rPr lang="en-US" dirty="0"/>
              <a:t> </a:t>
            </a:r>
            <a:r>
              <a:rPr lang="en-US" dirty="0" smtClean="0"/>
              <a:t>– </a:t>
            </a:r>
          </a:p>
          <a:p>
            <a:r>
              <a:rPr lang="en-US" dirty="0" smtClean="0"/>
              <a:t>Nora’s </a:t>
            </a:r>
            <a:r>
              <a:rPr lang="en-US" dirty="0"/>
              <a:t>husband. </a:t>
            </a:r>
            <a:endParaRPr lang="en-US" dirty="0" smtClean="0"/>
          </a:p>
          <a:p>
            <a:r>
              <a:rPr lang="en-US" dirty="0" smtClean="0"/>
              <a:t>Torvald </a:t>
            </a:r>
            <a:r>
              <a:rPr lang="en-US" dirty="0"/>
              <a:t>delights in his new position at the bank, just as he delights in his position of authority as a husband. </a:t>
            </a:r>
            <a:endParaRPr lang="en-US" dirty="0" smtClean="0"/>
          </a:p>
          <a:p>
            <a:r>
              <a:rPr lang="en-US" dirty="0" smtClean="0"/>
              <a:t>He </a:t>
            </a:r>
            <a:r>
              <a:rPr lang="en-US" dirty="0"/>
              <a:t>treats Nora like a child, in a manner that is both kind and patronizing. </a:t>
            </a:r>
            <a:endParaRPr lang="en-US" dirty="0" smtClean="0"/>
          </a:p>
          <a:p>
            <a:r>
              <a:rPr lang="en-US" dirty="0" smtClean="0"/>
              <a:t>He </a:t>
            </a:r>
            <a:r>
              <a:rPr lang="en-US" dirty="0"/>
              <a:t>does not view Nora as an equal but rather as a plaything or doll to be teased and admired. </a:t>
            </a:r>
            <a:endParaRPr lang="en-US" dirty="0" smtClean="0"/>
          </a:p>
          <a:p>
            <a:r>
              <a:rPr lang="en-US" dirty="0" smtClean="0"/>
              <a:t>In </a:t>
            </a:r>
            <a:r>
              <a:rPr lang="en-US" dirty="0"/>
              <a:t>general, Torvald is overly concerned with his place and status in society, and he allows his emotions to be swayed heavily by the prospect of society’s respect and the fear of society’s scorn.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b="1" dirty="0" smtClean="0"/>
              <a:t>3. </a:t>
            </a:r>
            <a:r>
              <a:rPr lang="en-US" b="1" dirty="0" err="1" smtClean="0"/>
              <a:t>Krogstad</a:t>
            </a:r>
            <a:r>
              <a:rPr lang="en-US" dirty="0" smtClean="0"/>
              <a:t> – </a:t>
            </a:r>
          </a:p>
          <a:p>
            <a:r>
              <a:rPr lang="en-US" dirty="0" smtClean="0"/>
              <a:t>A </a:t>
            </a:r>
            <a:r>
              <a:rPr lang="en-US" dirty="0"/>
              <a:t>lawyer who went to school with Torvald and holds a subordinate position at </a:t>
            </a:r>
            <a:r>
              <a:rPr lang="en-US" dirty="0" err="1"/>
              <a:t>Torvald’s</a:t>
            </a:r>
            <a:r>
              <a:rPr lang="en-US" dirty="0"/>
              <a:t> </a:t>
            </a:r>
            <a:r>
              <a:rPr lang="en-US" dirty="0" smtClean="0"/>
              <a:t>bank.</a:t>
            </a:r>
          </a:p>
          <a:p>
            <a:r>
              <a:rPr lang="en-US" dirty="0" err="1" smtClean="0"/>
              <a:t>Krogstad’s</a:t>
            </a:r>
            <a:r>
              <a:rPr lang="en-US" dirty="0" smtClean="0"/>
              <a:t> </a:t>
            </a:r>
            <a:r>
              <a:rPr lang="en-US" dirty="0"/>
              <a:t>character is contradictory: though his bad deeds seem to stem from a desire to protect his children from scorn, he is perfectly willing to use unethical tactics to achieve his goals. </a:t>
            </a:r>
            <a:endParaRPr lang="en-US" dirty="0" smtClean="0"/>
          </a:p>
          <a:p>
            <a:r>
              <a:rPr lang="en-US" dirty="0" smtClean="0"/>
              <a:t>His </a:t>
            </a:r>
            <a:r>
              <a:rPr lang="en-US" dirty="0"/>
              <a:t>willingness to allow Nora to suffer is despicable, but his claims to feel sympathy for her and the hard circumstances of his own life compel us to sympathize with him to some degree.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a:buNone/>
            </a:pPr>
            <a:r>
              <a:rPr lang="en-US" b="1" dirty="0" smtClean="0"/>
              <a:t>4. Mrs</a:t>
            </a:r>
            <a:r>
              <a:rPr lang="en-US" b="1" dirty="0"/>
              <a:t>. </a:t>
            </a:r>
            <a:r>
              <a:rPr lang="en-US" b="1" dirty="0" err="1"/>
              <a:t>Linde</a:t>
            </a:r>
            <a:r>
              <a:rPr lang="en-US" dirty="0"/>
              <a:t> </a:t>
            </a:r>
            <a:r>
              <a:rPr lang="en-US" dirty="0" smtClean="0"/>
              <a:t>– </a:t>
            </a:r>
          </a:p>
          <a:p>
            <a:r>
              <a:rPr lang="en-US" dirty="0" smtClean="0"/>
              <a:t>Nora’s </a:t>
            </a:r>
            <a:r>
              <a:rPr lang="en-US" dirty="0"/>
              <a:t>childhood friend. </a:t>
            </a:r>
            <a:endParaRPr lang="en-US" dirty="0" smtClean="0"/>
          </a:p>
          <a:p>
            <a:r>
              <a:rPr lang="en-US" dirty="0" smtClean="0"/>
              <a:t>Kristine </a:t>
            </a:r>
            <a:r>
              <a:rPr lang="en-US" dirty="0" err="1"/>
              <a:t>Linde</a:t>
            </a:r>
            <a:r>
              <a:rPr lang="en-US" dirty="0"/>
              <a:t> is a practical, down-to-earth woman, and her sensible worldview highlights Nora’s somewhat childlike outlook on life. </a:t>
            </a:r>
            <a:endParaRPr lang="en-US" dirty="0" smtClean="0"/>
          </a:p>
          <a:p>
            <a:r>
              <a:rPr lang="en-US" dirty="0" smtClean="0"/>
              <a:t>Mrs</a:t>
            </a:r>
            <a:r>
              <a:rPr lang="en-US" dirty="0"/>
              <a:t>. </a:t>
            </a:r>
            <a:r>
              <a:rPr lang="en-US" dirty="0" err="1"/>
              <a:t>Linde’s</a:t>
            </a:r>
            <a:r>
              <a:rPr lang="en-US" dirty="0"/>
              <a:t> account of her life of poverty underscores the privileged nature of the life that Nora leads</a:t>
            </a:r>
            <a:r>
              <a:rPr lang="en-US" dirty="0" smtClean="0"/>
              <a:t>.</a:t>
            </a:r>
          </a:p>
          <a:p>
            <a:r>
              <a:rPr lang="en-US" dirty="0" smtClean="0"/>
              <a:t> </a:t>
            </a:r>
            <a:r>
              <a:rPr lang="en-US" dirty="0"/>
              <a:t>we </a:t>
            </a:r>
            <a:r>
              <a:rPr lang="en-US" dirty="0" smtClean="0"/>
              <a:t>also learn </a:t>
            </a:r>
            <a:r>
              <a:rPr lang="en-US" dirty="0"/>
              <a:t>that Mrs. </a:t>
            </a:r>
            <a:r>
              <a:rPr lang="en-US" dirty="0" err="1"/>
              <a:t>Linde</a:t>
            </a:r>
            <a:r>
              <a:rPr lang="en-US" dirty="0"/>
              <a:t> took responsibility for her sick parent, whereas Nora abandoned her father when he was ill. </a:t>
            </a:r>
          </a:p>
          <a:p>
            <a:pPr>
              <a:buNone/>
            </a:pPr>
            <a:r>
              <a:rPr lang="en-US" b="1" dirty="0" smtClean="0"/>
              <a:t>5. Dr</a:t>
            </a:r>
            <a:r>
              <a:rPr lang="en-US" b="1" dirty="0"/>
              <a:t>. Rank</a:t>
            </a:r>
            <a:r>
              <a:rPr lang="en-US" dirty="0"/>
              <a:t> </a:t>
            </a:r>
            <a:r>
              <a:rPr lang="en-US" dirty="0" smtClean="0"/>
              <a:t>– </a:t>
            </a:r>
          </a:p>
          <a:p>
            <a:r>
              <a:rPr lang="en-US" dirty="0" err="1" smtClean="0"/>
              <a:t>Torvald’s</a:t>
            </a:r>
            <a:r>
              <a:rPr lang="en-US" dirty="0" smtClean="0"/>
              <a:t> </a:t>
            </a:r>
            <a:r>
              <a:rPr lang="en-US" dirty="0"/>
              <a:t>best friend. </a:t>
            </a:r>
            <a:endParaRPr lang="en-US" dirty="0" smtClean="0"/>
          </a:p>
          <a:p>
            <a:r>
              <a:rPr lang="en-US" dirty="0" smtClean="0"/>
              <a:t>Dr</a:t>
            </a:r>
            <a:r>
              <a:rPr lang="en-US" dirty="0"/>
              <a:t>. Rank stands out as the one character in the play who is by and large unconcerned with what others think of him. </a:t>
            </a:r>
            <a:endParaRPr lang="en-US" dirty="0" smtClean="0"/>
          </a:p>
          <a:p>
            <a:r>
              <a:rPr lang="en-US" dirty="0" smtClean="0"/>
              <a:t>He </a:t>
            </a:r>
            <a:r>
              <a:rPr lang="en-US" dirty="0"/>
              <a:t>is also notable for his stoic acceptance of his fate. </a:t>
            </a:r>
            <a:endParaRPr lang="en-US" dirty="0" smtClean="0"/>
          </a:p>
          <a:p>
            <a:r>
              <a:rPr lang="en-US" dirty="0" smtClean="0"/>
              <a:t>Unlike </a:t>
            </a:r>
            <a:r>
              <a:rPr lang="en-US" dirty="0"/>
              <a:t>Torvald and Nora, Dr. Rank admits to the diseased nature (literally, in his case) of his life</a:t>
            </a:r>
            <a:r>
              <a:rPr lang="en-US" dirty="0" smtClean="0"/>
              <a:t>.</a:t>
            </a:r>
          </a:p>
          <a:p>
            <a:r>
              <a:rPr lang="en-US" dirty="0" smtClean="0"/>
              <a:t> </a:t>
            </a:r>
            <a:r>
              <a:rPr lang="en-US" dirty="0"/>
              <a:t>For the most part, he avoids talking to Torvald about his imminent death out of respect for </a:t>
            </a:r>
            <a:r>
              <a:rPr lang="en-US" dirty="0" err="1"/>
              <a:t>Torvald’s</a:t>
            </a:r>
            <a:r>
              <a:rPr lang="en-US" dirty="0"/>
              <a:t> distaste for ugliness.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pPr>
              <a:buNone/>
            </a:pPr>
            <a:r>
              <a:rPr lang="en-US" sz="4900" b="1" dirty="0" smtClean="0"/>
              <a:t>6. Bob</a:t>
            </a:r>
            <a:r>
              <a:rPr lang="en-US" sz="4900" b="1" dirty="0"/>
              <a:t>, Emmy, and </a:t>
            </a:r>
            <a:r>
              <a:rPr lang="en-US" sz="4900" b="1" dirty="0" err="1"/>
              <a:t>Ivar</a:t>
            </a:r>
            <a:r>
              <a:rPr lang="en-US" sz="4900" dirty="0"/>
              <a:t> </a:t>
            </a:r>
            <a:r>
              <a:rPr lang="en-US" sz="4900" dirty="0" smtClean="0"/>
              <a:t>– </a:t>
            </a:r>
          </a:p>
          <a:p>
            <a:r>
              <a:rPr lang="en-US" sz="4900" dirty="0" smtClean="0"/>
              <a:t>Nora </a:t>
            </a:r>
            <a:r>
              <a:rPr lang="en-US" sz="4900" dirty="0"/>
              <a:t>and </a:t>
            </a:r>
            <a:r>
              <a:rPr lang="en-US" sz="4900" dirty="0" err="1"/>
              <a:t>Torvald’s</a:t>
            </a:r>
            <a:r>
              <a:rPr lang="en-US" sz="4900" dirty="0"/>
              <a:t> three small children</a:t>
            </a:r>
            <a:r>
              <a:rPr lang="en-US" sz="4900" dirty="0" smtClean="0"/>
              <a:t>.</a:t>
            </a:r>
          </a:p>
          <a:p>
            <a:r>
              <a:rPr lang="en-US" sz="4900" dirty="0" smtClean="0"/>
              <a:t> </a:t>
            </a:r>
            <a:r>
              <a:rPr lang="en-US" sz="4900" dirty="0"/>
              <a:t>In her brief interaction with her children, Nora shows herself to be a loving mother. </a:t>
            </a:r>
            <a:endParaRPr lang="en-US" sz="4900" dirty="0" smtClean="0"/>
          </a:p>
          <a:p>
            <a:r>
              <a:rPr lang="en-US" sz="4900" dirty="0" smtClean="0"/>
              <a:t>When </a:t>
            </a:r>
            <a:r>
              <a:rPr lang="en-US" sz="4900" dirty="0"/>
              <a:t>she later refuses to spend time with her children because she fears she may morally corrupt </a:t>
            </a:r>
            <a:r>
              <a:rPr lang="en-US" sz="4900" dirty="0" smtClean="0"/>
              <a:t>them</a:t>
            </a:r>
            <a:endParaRPr lang="en-US" sz="4900" dirty="0"/>
          </a:p>
          <a:p>
            <a:pPr>
              <a:buNone/>
            </a:pPr>
            <a:r>
              <a:rPr lang="en-US" sz="4900" b="1" dirty="0" smtClean="0"/>
              <a:t>7. Anne-Marie</a:t>
            </a:r>
            <a:r>
              <a:rPr lang="en-US" sz="4900" dirty="0" smtClean="0"/>
              <a:t> – </a:t>
            </a:r>
          </a:p>
          <a:p>
            <a:r>
              <a:rPr lang="en-US" sz="4900" dirty="0" smtClean="0"/>
              <a:t>The </a:t>
            </a:r>
            <a:r>
              <a:rPr lang="en-US" sz="4900" dirty="0" err="1"/>
              <a:t>Helmers</a:t>
            </a:r>
            <a:r>
              <a:rPr lang="en-US" sz="4900" dirty="0"/>
              <a:t>’ nanny. </a:t>
            </a:r>
            <a:endParaRPr lang="en-US" sz="4900" dirty="0" smtClean="0"/>
          </a:p>
          <a:p>
            <a:r>
              <a:rPr lang="en-US" sz="4900" dirty="0" smtClean="0"/>
              <a:t>Though </a:t>
            </a:r>
            <a:r>
              <a:rPr lang="en-US" sz="4900" dirty="0"/>
              <a:t>Ibsen doesn’t fully develop her character, Anne-Marie seems to be a kindly woman who has genuine affection for Nora. </a:t>
            </a:r>
            <a:endParaRPr lang="en-US" sz="4900" dirty="0" smtClean="0"/>
          </a:p>
          <a:p>
            <a:r>
              <a:rPr lang="en-US" sz="4900" dirty="0" smtClean="0"/>
              <a:t>She </a:t>
            </a:r>
            <a:r>
              <a:rPr lang="en-US" sz="4900" dirty="0"/>
              <a:t>had to give up her own daughter in order to take the nursing job offered by Nora’s father. </a:t>
            </a:r>
            <a:endParaRPr lang="en-US" sz="4900" dirty="0" smtClean="0"/>
          </a:p>
          <a:p>
            <a:r>
              <a:rPr lang="en-US" sz="4900" dirty="0" smtClean="0"/>
              <a:t>Thus</a:t>
            </a:r>
            <a:r>
              <a:rPr lang="en-US" sz="4900" dirty="0"/>
              <a:t>, she shares with Nora and Mrs. </a:t>
            </a:r>
            <a:r>
              <a:rPr lang="en-US" sz="4900" dirty="0" err="1"/>
              <a:t>Linde</a:t>
            </a:r>
            <a:r>
              <a:rPr lang="en-US" sz="4900" dirty="0"/>
              <a:t> the act of sacrificing her own happiness out of economic necessity.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8. Nora’s father</a:t>
            </a:r>
            <a:r>
              <a:rPr lang="en-US" dirty="0" smtClean="0"/>
              <a:t> – </a:t>
            </a:r>
          </a:p>
          <a:p>
            <a:r>
              <a:rPr lang="en-US" dirty="0" smtClean="0"/>
              <a:t>Though Nora’s father is dead before the action of the play begins, the characters refer to him throughout the play. </a:t>
            </a:r>
          </a:p>
          <a:p>
            <a:r>
              <a:rPr lang="en-US" dirty="0" smtClean="0"/>
              <a:t>Though she clearly loves and admires her father, Nora also comes to blame him for contributing to her subservient position in life.</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Ibsen’s Social Rehabilitation </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Ibsen </a:t>
            </a:r>
            <a:r>
              <a:rPr lang="en-US" dirty="0"/>
              <a:t>consistently strove to uproot every stone of our social </a:t>
            </a:r>
            <a:r>
              <a:rPr lang="en-US" dirty="0" smtClean="0"/>
              <a:t>structure</a:t>
            </a:r>
          </a:p>
          <a:p>
            <a:r>
              <a:rPr lang="en-US" dirty="0"/>
              <a:t>he thunder his fiery indictment against the four cardinal sins of modern </a:t>
            </a:r>
            <a:r>
              <a:rPr lang="en-US" dirty="0" smtClean="0"/>
              <a:t>society</a:t>
            </a:r>
          </a:p>
        </p:txBody>
      </p:sp>
      <p:sp>
        <p:nvSpPr>
          <p:cNvPr id="4" name="Slide Number Placeholder 3"/>
          <p:cNvSpPr>
            <a:spLocks noGrp="1"/>
          </p:cNvSpPr>
          <p:nvPr>
            <p:ph type="sldNum" sz="quarter" idx="12"/>
          </p:nvPr>
        </p:nvSpPr>
        <p:spPr/>
        <p:txBody>
          <a:bodyPr>
            <a:normAutofit fontScale="85000" lnSpcReduction="20000"/>
          </a:bodyPr>
          <a:lstStyle/>
          <a:p>
            <a:fld id="{AD48580B-ED67-4496-84EF-C352121E5AD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t>
            </a:r>
            <a:r>
              <a:rPr lang="en-US" dirty="0" smtClean="0"/>
              <a:t>our cardinal sins of Modern </a:t>
            </a:r>
            <a:r>
              <a:rPr lang="en-US" dirty="0"/>
              <a:t>S</a:t>
            </a:r>
            <a:r>
              <a:rPr lang="en-US" dirty="0" smtClean="0"/>
              <a:t>ociety</a:t>
            </a:r>
            <a:endParaRPr lang="en-US" dirty="0"/>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fontScale="85000" lnSpcReduction="20000"/>
          </a:bodyPr>
          <a:lstStyle/>
          <a:p>
            <a:fld id="{AD48580B-ED67-4496-84EF-C352121E5AD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Ibsen’s Work</a:t>
            </a:r>
            <a:endParaRPr lang="en-US" dirty="0"/>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a:t>
            </a:r>
            <a:r>
              <a:rPr lang="en-US" dirty="0"/>
              <a:t>so pitifully afraid of the light</a:t>
            </a:r>
            <a:r>
              <a:rPr lang="en-US" dirty="0" smtClean="0"/>
              <a:t>.”</a:t>
            </a:r>
          </a:p>
          <a:p>
            <a:pPr algn="r">
              <a:buNone/>
            </a:pPr>
            <a:r>
              <a:rPr lang="en-US" i="1" dirty="0" smtClean="0"/>
              <a:t>(Mrs. </a:t>
            </a:r>
            <a:r>
              <a:rPr lang="en-US" i="1" dirty="0" err="1" smtClean="0"/>
              <a:t>Alving</a:t>
            </a:r>
            <a:r>
              <a:rPr lang="en-US" i="1" dirty="0" smtClean="0"/>
              <a:t>)</a:t>
            </a:r>
          </a:p>
          <a:p>
            <a:pPr algn="r">
              <a:buNone/>
            </a:pPr>
            <a:endParaRPr lang="en-US" i="1" dirty="0"/>
          </a:p>
        </p:txBody>
      </p:sp>
      <p:sp>
        <p:nvSpPr>
          <p:cNvPr id="4" name="Slide Number Placeholder 3"/>
          <p:cNvSpPr>
            <a:spLocks noGrp="1"/>
          </p:cNvSpPr>
          <p:nvPr>
            <p:ph type="sldNum" sz="quarter" idx="12"/>
          </p:nvPr>
        </p:nvSpPr>
        <p:spPr/>
        <p:txBody>
          <a:bodyPr>
            <a:normAutofit fontScale="85000" lnSpcReduction="20000"/>
          </a:bodyPr>
          <a:lstStyle/>
          <a:p>
            <a:fld id="{AD48580B-ED67-4496-84EF-C352121E5AD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200" dirty="0" smtClean="0"/>
              <a:t>A Review on The Doll’s House</a:t>
            </a:r>
            <a:endParaRPr lang="en-US" dirty="0"/>
          </a:p>
        </p:txBody>
      </p:sp>
      <p:graphicFrame>
        <p:nvGraphicFramePr>
          <p:cNvPr id="5" name="Table 4"/>
          <p:cNvGraphicFramePr>
            <a:graphicFrameLocks noGrp="1"/>
          </p:cNvGraphicFramePr>
          <p:nvPr/>
        </p:nvGraphicFramePr>
        <p:xfrm>
          <a:off x="1676400" y="1752600"/>
          <a:ext cx="5943600" cy="4248472"/>
        </p:xfrm>
        <a:graphic>
          <a:graphicData uri="http://schemas.openxmlformats.org/drawingml/2006/table">
            <a:tbl>
              <a:tblPr firstRow="1" bandRow="1">
                <a:tableStyleId>{5C22544A-7EE6-4342-B048-85BDC9FD1C3A}</a:tableStyleId>
              </a:tblPr>
              <a:tblGrid>
                <a:gridCol w="5943600"/>
              </a:tblGrid>
              <a:tr h="735312">
                <a:tc>
                  <a:txBody>
                    <a:bodyPr/>
                    <a:lstStyle/>
                    <a:p>
                      <a:r>
                        <a:rPr lang="en-US" dirty="0" smtClean="0"/>
                        <a:t>LECTURE 2</a:t>
                      </a:r>
                      <a:endParaRPr lang="en-US" dirty="0"/>
                    </a:p>
                  </a:txBody>
                  <a:tcPr/>
                </a:tc>
              </a:tr>
              <a:tr h="3513160">
                <a:tc>
                  <a:txBody>
                    <a:bodyPr/>
                    <a:lstStyle/>
                    <a:p>
                      <a:pPr marL="0" marR="0" rtl="0">
                        <a:lnSpc>
                          <a:spcPct val="115000"/>
                        </a:lnSpc>
                        <a:spcBef>
                          <a:spcPts val="0"/>
                        </a:spcBef>
                        <a:spcAft>
                          <a:spcPts val="0"/>
                        </a:spcAft>
                      </a:pPr>
                      <a:r>
                        <a:rPr lang="en-US" sz="1600" b="0" dirty="0">
                          <a:latin typeface="Times New Roman"/>
                          <a:ea typeface="Calibri"/>
                          <a:cs typeface="Times New Roman"/>
                        </a:rPr>
                        <a:t>I.  A general historical introduction about Modernism as a literary movement/ </a:t>
                      </a:r>
                      <a:endParaRPr lang="en-US" sz="1600" b="0" dirty="0">
                        <a:latin typeface="Calibri"/>
                        <a:ea typeface="Calibri"/>
                        <a:cs typeface="Times New Roman"/>
                      </a:endParaRPr>
                    </a:p>
                    <a:p>
                      <a:pPr marL="0" marR="0" rtl="0">
                        <a:lnSpc>
                          <a:spcPct val="115000"/>
                        </a:lnSpc>
                        <a:spcBef>
                          <a:spcPts val="0"/>
                        </a:spcBef>
                        <a:spcAft>
                          <a:spcPts val="0"/>
                        </a:spcAft>
                      </a:pPr>
                      <a:r>
                        <a:rPr lang="en-US" sz="1600" b="0" dirty="0">
                          <a:latin typeface="Times New Roman"/>
                          <a:ea typeface="Calibri"/>
                          <a:cs typeface="Times New Roman"/>
                        </a:rPr>
                        <a:t>II. The Social Significance of the Modern Drama: </a:t>
                      </a:r>
                      <a:endParaRPr lang="en-US" sz="1600" b="0" dirty="0">
                        <a:latin typeface="Calibri"/>
                        <a:ea typeface="Calibri"/>
                        <a:cs typeface="Times New Roman"/>
                      </a:endParaRPr>
                    </a:p>
                    <a:p>
                      <a:pPr marL="342900" marR="0" lvl="0" indent="-342900" rtl="0">
                        <a:lnSpc>
                          <a:spcPct val="115000"/>
                        </a:lnSpc>
                        <a:spcBef>
                          <a:spcPts val="0"/>
                        </a:spcBef>
                        <a:spcAft>
                          <a:spcPts val="0"/>
                        </a:spcAft>
                        <a:buFont typeface="Wingdings 2"/>
                        <a:buNone/>
                        <a:tabLst>
                          <a:tab pos="457200" algn="l"/>
                        </a:tabLst>
                      </a:pPr>
                      <a:r>
                        <a:rPr lang="en-US" sz="1600" b="0" dirty="0">
                          <a:latin typeface="Times New Roman"/>
                          <a:ea typeface="Calibri"/>
                          <a:cs typeface="Times New Roman"/>
                        </a:rPr>
                        <a:t>Discussion of the causes that lead </a:t>
                      </a:r>
                      <a:r>
                        <a:rPr lang="en-US" sz="1600" b="0" dirty="0" smtClean="0">
                          <a:latin typeface="Times New Roman"/>
                          <a:ea typeface="Calibri"/>
                          <a:cs typeface="Times New Roman"/>
                        </a:rPr>
                        <a:t>to</a:t>
                      </a:r>
                      <a:r>
                        <a:rPr lang="en-US" sz="1600" b="0" baseline="0" dirty="0" smtClean="0">
                          <a:latin typeface="Times New Roman"/>
                          <a:ea typeface="Calibri"/>
                          <a:cs typeface="Times New Roman"/>
                        </a:rPr>
                        <a:t> </a:t>
                      </a:r>
                      <a:r>
                        <a:rPr lang="en-US" sz="1600" b="0" dirty="0" smtClean="0">
                          <a:latin typeface="Times New Roman"/>
                          <a:ea typeface="Calibri"/>
                          <a:cs typeface="Times New Roman"/>
                        </a:rPr>
                        <a:t>Modernism/themes/functions </a:t>
                      </a:r>
                      <a:r>
                        <a:rPr lang="en-US" sz="1600" b="0" dirty="0">
                          <a:latin typeface="Times New Roman"/>
                          <a:ea typeface="Calibri"/>
                          <a:cs typeface="Times New Roman"/>
                        </a:rPr>
                        <a:t>of modern playwrights/</a:t>
                      </a:r>
                      <a:endParaRPr lang="en-US" sz="1600" b="0" dirty="0">
                        <a:latin typeface="Calibri"/>
                        <a:ea typeface="Calibri"/>
                        <a:cs typeface="Times New Roman"/>
                      </a:endParaRPr>
                    </a:p>
                    <a:p>
                      <a:pPr marL="342900" marR="0" lvl="0" indent="-342900" rtl="0">
                        <a:lnSpc>
                          <a:spcPct val="115000"/>
                        </a:lnSpc>
                        <a:spcBef>
                          <a:spcPts val="0"/>
                        </a:spcBef>
                        <a:spcAft>
                          <a:spcPts val="0"/>
                        </a:spcAft>
                        <a:buFont typeface="Wingdings 2"/>
                        <a:buNone/>
                        <a:tabLst>
                          <a:tab pos="457200" algn="l"/>
                        </a:tabLst>
                      </a:pPr>
                      <a:r>
                        <a:rPr lang="en-US" sz="1600" b="0" dirty="0">
                          <a:latin typeface="Times New Roman"/>
                          <a:ea typeface="Calibri"/>
                          <a:cs typeface="Times New Roman"/>
                        </a:rPr>
                        <a:t>Characteristics of the Modern theater</a:t>
                      </a:r>
                      <a:endParaRPr lang="en-US" sz="1600" b="0" dirty="0">
                        <a:latin typeface="Calibri"/>
                        <a:ea typeface="Calibri"/>
                        <a:cs typeface="Times New Roman"/>
                      </a:endParaRPr>
                    </a:p>
                    <a:p>
                      <a:pPr marL="342900" marR="0" lvl="0" indent="-342900" rtl="0">
                        <a:lnSpc>
                          <a:spcPct val="115000"/>
                        </a:lnSpc>
                        <a:spcBef>
                          <a:spcPts val="0"/>
                        </a:spcBef>
                        <a:spcAft>
                          <a:spcPts val="0"/>
                        </a:spcAft>
                        <a:buFont typeface="Wingdings 2"/>
                        <a:buNone/>
                        <a:tabLst>
                          <a:tab pos="457200" algn="l"/>
                        </a:tabLst>
                      </a:pPr>
                      <a:r>
                        <a:rPr lang="en-US" sz="1600" b="0" dirty="0">
                          <a:latin typeface="Times New Roman"/>
                          <a:ea typeface="Calibri"/>
                          <a:cs typeface="Times New Roman"/>
                        </a:rPr>
                        <a:t>Contemporary social significance </a:t>
                      </a:r>
                      <a:endParaRPr lang="en-US" sz="1600" b="0" dirty="0">
                        <a:latin typeface="Calibri"/>
                        <a:ea typeface="Calibri"/>
                        <a:cs typeface="Times New Roman"/>
                      </a:endParaRPr>
                    </a:p>
                    <a:p>
                      <a:pPr marL="342900" marR="0" lvl="0" indent="-342900" rtl="0">
                        <a:lnSpc>
                          <a:spcPct val="115000"/>
                        </a:lnSpc>
                        <a:spcBef>
                          <a:spcPts val="0"/>
                        </a:spcBef>
                        <a:spcAft>
                          <a:spcPts val="0"/>
                        </a:spcAft>
                        <a:buFont typeface="Wingdings 2"/>
                        <a:buNone/>
                        <a:tabLst>
                          <a:tab pos="457200" algn="l"/>
                        </a:tabLst>
                      </a:pPr>
                      <a:r>
                        <a:rPr lang="en-US" sz="1600" b="0" dirty="0">
                          <a:latin typeface="Times New Roman"/>
                          <a:ea typeface="Calibri"/>
                          <a:cs typeface="Times New Roman"/>
                        </a:rPr>
                        <a:t>Native Drama</a:t>
                      </a:r>
                      <a:endParaRPr lang="en-US" sz="1600" b="0" dirty="0">
                        <a:latin typeface="Calibri"/>
                        <a:ea typeface="Calibri"/>
                        <a:cs typeface="Times New Roman"/>
                      </a:endParaRPr>
                    </a:p>
                    <a:p>
                      <a:pPr marL="342900" marR="0" lvl="0" indent="-342900" rtl="0">
                        <a:lnSpc>
                          <a:spcPct val="115000"/>
                        </a:lnSpc>
                        <a:spcBef>
                          <a:spcPts val="0"/>
                        </a:spcBef>
                        <a:spcAft>
                          <a:spcPts val="0"/>
                        </a:spcAft>
                        <a:buFont typeface="Wingdings 2"/>
                        <a:buNone/>
                        <a:tabLst>
                          <a:tab pos="457200" algn="l"/>
                        </a:tabLst>
                      </a:pPr>
                      <a:r>
                        <a:rPr lang="en-US" sz="1600" b="0" dirty="0">
                          <a:latin typeface="Times New Roman"/>
                          <a:ea typeface="Calibri"/>
                          <a:cs typeface="Times New Roman"/>
                        </a:rPr>
                        <a:t>Functions and Characteristics of Modern Drama</a:t>
                      </a:r>
                      <a:endParaRPr lang="en-US" sz="1600" b="0" dirty="0">
                        <a:latin typeface="Calibri"/>
                        <a:ea typeface="Calibri"/>
                        <a:cs typeface="Times New Roman"/>
                      </a:endParaRPr>
                    </a:p>
                    <a:p>
                      <a:pPr marL="342900" marR="0" lvl="0" indent="-342900" rtl="0">
                        <a:lnSpc>
                          <a:spcPct val="115000"/>
                        </a:lnSpc>
                        <a:spcBef>
                          <a:spcPts val="0"/>
                        </a:spcBef>
                        <a:spcAft>
                          <a:spcPts val="0"/>
                        </a:spcAft>
                        <a:buFont typeface="Wingdings 2"/>
                        <a:buNone/>
                        <a:tabLst>
                          <a:tab pos="457200" algn="l"/>
                        </a:tabLst>
                      </a:pPr>
                      <a:r>
                        <a:rPr lang="en-US" sz="1600" b="0" dirty="0">
                          <a:latin typeface="Times New Roman"/>
                          <a:ea typeface="Calibri"/>
                          <a:cs typeface="Times New Roman"/>
                        </a:rPr>
                        <a:t>The Role of Scandinavian Drama</a:t>
                      </a:r>
                      <a:endParaRPr lang="en-US" sz="1600" b="0" dirty="0">
                        <a:latin typeface="Calibri"/>
                        <a:ea typeface="Calibri"/>
                        <a:cs typeface="Times New Roman"/>
                      </a:endParaRPr>
                    </a:p>
                    <a:p>
                      <a:pPr marL="342900" marR="0" lvl="0" indent="-342900" rtl="0">
                        <a:lnSpc>
                          <a:spcPct val="115000"/>
                        </a:lnSpc>
                        <a:spcBef>
                          <a:spcPts val="0"/>
                        </a:spcBef>
                        <a:spcAft>
                          <a:spcPts val="0"/>
                        </a:spcAft>
                        <a:buFont typeface="Wingdings 2"/>
                        <a:buNone/>
                        <a:tabLst>
                          <a:tab pos="457200" algn="l"/>
                        </a:tabLst>
                      </a:pPr>
                      <a:r>
                        <a:rPr lang="en-US" sz="1600" b="0" dirty="0">
                          <a:latin typeface="Times New Roman"/>
                          <a:ea typeface="Calibri"/>
                          <a:cs typeface="Times New Roman"/>
                        </a:rPr>
                        <a:t>Four cardinal sins of Modern Society</a:t>
                      </a:r>
                      <a:endParaRPr lang="en-US" sz="1600" b="0" dirty="0">
                        <a:latin typeface="Calibri"/>
                        <a:ea typeface="Calibri"/>
                        <a:cs typeface="Times New Roman"/>
                      </a:endParaRPr>
                    </a:p>
                    <a:p>
                      <a:pPr marL="342900" marR="0" lvl="0" indent="-342900" rtl="0">
                        <a:lnSpc>
                          <a:spcPct val="115000"/>
                        </a:lnSpc>
                        <a:spcBef>
                          <a:spcPts val="0"/>
                        </a:spcBef>
                        <a:spcAft>
                          <a:spcPts val="0"/>
                        </a:spcAft>
                        <a:buFont typeface="Wingdings 2"/>
                        <a:buNone/>
                        <a:tabLst>
                          <a:tab pos="457200" algn="l"/>
                        </a:tabLst>
                      </a:pPr>
                      <a:r>
                        <a:rPr lang="en-US" sz="1600" b="0" dirty="0">
                          <a:latin typeface="Times New Roman"/>
                          <a:ea typeface="Calibri"/>
                          <a:cs typeface="Times New Roman"/>
                        </a:rPr>
                        <a:t>Ibsen’s Work</a:t>
                      </a:r>
                      <a:endParaRPr lang="en-US" sz="1600" b="0" dirty="0">
                        <a:latin typeface="Calibri"/>
                        <a:ea typeface="Calibri"/>
                        <a:cs typeface="Times New Roman"/>
                      </a:endParaRPr>
                    </a:p>
                  </a:txBody>
                  <a:tcPr marL="68580" marR="68580" marT="0" marB="0"/>
                </a:tc>
              </a:tr>
            </a:tbl>
          </a:graphicData>
        </a:graphic>
      </p:graphicFrame>
      <p:sp>
        <p:nvSpPr>
          <p:cNvPr id="6" name="Content Placeholder 5"/>
          <p:cNvSpPr>
            <a:spLocks noGrp="1"/>
          </p:cNvSpPr>
          <p:nvPr>
            <p:ph sz="quarter" idx="1"/>
          </p:nvPr>
        </p:nvSpPr>
        <p:spPr/>
        <p:txBody>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1600200"/>
          <a:ext cx="7467600" cy="3876040"/>
        </p:xfrm>
        <a:graphic>
          <a:graphicData uri="http://schemas.openxmlformats.org/drawingml/2006/table">
            <a:tbl>
              <a:tblPr firstRow="1" bandRow="1">
                <a:tableStyleId>{5C22544A-7EE6-4342-B048-85BDC9FD1C3A}</a:tableStyleId>
              </a:tblPr>
              <a:tblGrid>
                <a:gridCol w="3733800"/>
                <a:gridCol w="3733800"/>
              </a:tblGrid>
              <a:tr h="370840">
                <a:tc>
                  <a:txBody>
                    <a:bodyPr/>
                    <a:lstStyle/>
                    <a:p>
                      <a:r>
                        <a:rPr lang="en-US" dirty="0" smtClean="0"/>
                        <a:t>LECTURE 3</a:t>
                      </a:r>
                      <a:endParaRPr lang="en-US" dirty="0"/>
                    </a:p>
                  </a:txBody>
                  <a:tcPr/>
                </a:tc>
                <a:tc>
                  <a:txBody>
                    <a:bodyPr/>
                    <a:lstStyle/>
                    <a:p>
                      <a:r>
                        <a:rPr lang="en-US" dirty="0" smtClean="0"/>
                        <a:t>LECTURE 4</a:t>
                      </a:r>
                      <a:endParaRPr lang="en-US" dirty="0"/>
                    </a:p>
                  </a:txBody>
                  <a:tcPr/>
                </a:tc>
              </a:tr>
              <a:tr h="370840">
                <a:tc>
                  <a:txBody>
                    <a:bodyPr/>
                    <a:lstStyle/>
                    <a:p>
                      <a:r>
                        <a:rPr kumimoji="0" lang="en-US" sz="1600" b="0" kern="1200" dirty="0" smtClean="0">
                          <a:solidFill>
                            <a:schemeClr val="dk1"/>
                          </a:solidFill>
                          <a:latin typeface="+mn-lt"/>
                          <a:ea typeface="+mn-ea"/>
                          <a:cs typeface="+mn-cs"/>
                        </a:rPr>
                        <a:t>PART I: Some Ground Rules to Study Drama</a:t>
                      </a:r>
                    </a:p>
                    <a:p>
                      <a:pPr lvl="0"/>
                      <a:r>
                        <a:rPr kumimoji="0" lang="en-US" sz="1600" b="0" kern="1200" dirty="0" smtClean="0">
                          <a:solidFill>
                            <a:schemeClr val="dk1"/>
                          </a:solidFill>
                          <a:latin typeface="+mn-lt"/>
                          <a:ea typeface="+mn-ea"/>
                          <a:cs typeface="+mn-cs"/>
                        </a:rPr>
                        <a:t>What Is Drama, Conflict, Rising and falling action , Plot – denouement, Catharsis</a:t>
                      </a:r>
                    </a:p>
                    <a:p>
                      <a:pPr lvl="0"/>
                      <a:r>
                        <a:rPr kumimoji="0" lang="en-US" sz="1600" b="0" kern="1200" dirty="0" smtClean="0">
                          <a:solidFill>
                            <a:schemeClr val="dk1"/>
                          </a:solidFill>
                          <a:latin typeface="+mn-lt"/>
                          <a:ea typeface="+mn-ea"/>
                          <a:cs typeface="+mn-cs"/>
                        </a:rPr>
                        <a:t>Going Deeper- Meaning Making: Themes, Subtext, Imagery, Symbol, Metaphor, Allegory, Ambiguity, Irony, Allusion, Archetypes</a:t>
                      </a:r>
                    </a:p>
                    <a:p>
                      <a:pPr lvl="0"/>
                      <a:r>
                        <a:rPr kumimoji="0" lang="en-US" sz="1600" b="0" kern="1200" dirty="0" smtClean="0">
                          <a:solidFill>
                            <a:schemeClr val="dk1"/>
                          </a:solidFill>
                          <a:latin typeface="+mn-lt"/>
                          <a:ea typeface="+mn-ea"/>
                          <a:cs typeface="+mn-cs"/>
                        </a:rPr>
                        <a:t>Analysis – Comprehension: 7-stages</a:t>
                      </a:r>
                    </a:p>
                    <a:p>
                      <a:pPr lvl="0"/>
                      <a:r>
                        <a:rPr kumimoji="0" lang="en-US" sz="1600" b="0" kern="1200" dirty="0" smtClean="0">
                          <a:solidFill>
                            <a:schemeClr val="dk1"/>
                          </a:solidFill>
                          <a:latin typeface="+mn-lt"/>
                          <a:ea typeface="+mn-ea"/>
                          <a:cs typeface="+mn-cs"/>
                        </a:rPr>
                        <a:t>Drawing Conclusion</a:t>
                      </a:r>
                    </a:p>
                    <a:p>
                      <a:r>
                        <a:rPr kumimoji="0" lang="en-US" sz="1600" b="0" kern="1200" dirty="0" smtClean="0">
                          <a:solidFill>
                            <a:schemeClr val="dk1"/>
                          </a:solidFill>
                          <a:latin typeface="+mn-lt"/>
                          <a:ea typeface="+mn-ea"/>
                          <a:cs typeface="+mn-cs"/>
                        </a:rPr>
                        <a:t>PART II: Contextual Understanding of The Doll’s House</a:t>
                      </a:r>
                    </a:p>
                    <a:p>
                      <a:pPr lvl="0"/>
                      <a:r>
                        <a:rPr kumimoji="0" lang="en-US" sz="1600" b="0" kern="1200" dirty="0" smtClean="0">
                          <a:solidFill>
                            <a:schemeClr val="dk1"/>
                          </a:solidFill>
                          <a:latin typeface="+mn-lt"/>
                          <a:ea typeface="+mn-ea"/>
                          <a:cs typeface="+mn-cs"/>
                        </a:rPr>
                        <a:t>Writer’s Background</a:t>
                      </a:r>
                    </a:p>
                    <a:p>
                      <a:pPr lvl="0"/>
                      <a:r>
                        <a:rPr kumimoji="0" lang="en-US" sz="1600" b="0" i="1" kern="1200" dirty="0" smtClean="0">
                          <a:solidFill>
                            <a:schemeClr val="dk1"/>
                          </a:solidFill>
                          <a:latin typeface="+mn-lt"/>
                          <a:ea typeface="+mn-ea"/>
                          <a:cs typeface="+mn-cs"/>
                        </a:rPr>
                        <a:t>A Doll’s House: Themes and Structure</a:t>
                      </a:r>
                      <a:r>
                        <a:rPr kumimoji="0" lang="en-US" sz="1600" b="0" kern="1200" dirty="0" smtClean="0">
                          <a:solidFill>
                            <a:schemeClr val="dk1"/>
                          </a:solidFill>
                          <a:latin typeface="+mn-lt"/>
                          <a:ea typeface="+mn-ea"/>
                          <a:cs typeface="+mn-cs"/>
                        </a:rPr>
                        <a:t> </a:t>
                      </a:r>
                    </a:p>
                    <a:p>
                      <a:r>
                        <a:rPr kumimoji="0" lang="en-US" sz="1600" b="0" kern="1200" dirty="0" smtClean="0">
                          <a:solidFill>
                            <a:schemeClr val="dk1"/>
                          </a:solidFill>
                          <a:latin typeface="+mn-lt"/>
                          <a:ea typeface="+mn-ea"/>
                          <a:cs typeface="+mn-cs"/>
                        </a:rPr>
                        <a:t>Plot Overview: A Doll’s House</a:t>
                      </a:r>
                      <a:endParaRPr lang="en-US" sz="1600" b="0" dirty="0"/>
                    </a:p>
                  </a:txBody>
                  <a:tcPr/>
                </a:tc>
                <a:tc>
                  <a:txBody>
                    <a:bodyPr/>
                    <a:lstStyle/>
                    <a:p>
                      <a:pPr marL="0" marR="0" rtl="0">
                        <a:lnSpc>
                          <a:spcPct val="115000"/>
                        </a:lnSpc>
                        <a:spcBef>
                          <a:spcPts val="0"/>
                        </a:spcBef>
                        <a:spcAft>
                          <a:spcPts val="0"/>
                        </a:spcAft>
                      </a:pPr>
                      <a:r>
                        <a:rPr lang="en-US" sz="1800" dirty="0">
                          <a:latin typeface="Times New Roman"/>
                          <a:ea typeface="Calibri"/>
                          <a:cs typeface="Times New Roman"/>
                        </a:rPr>
                        <a:t>I. Plot Overview continued…</a:t>
                      </a:r>
                      <a:endParaRPr lang="en-US" sz="1800" dirty="0">
                        <a:latin typeface="Calibri"/>
                        <a:ea typeface="Calibri"/>
                        <a:cs typeface="Times New Roman"/>
                      </a:endParaRPr>
                    </a:p>
                    <a:p>
                      <a:pPr marL="0" marR="0" rtl="0">
                        <a:lnSpc>
                          <a:spcPct val="115000"/>
                        </a:lnSpc>
                        <a:spcBef>
                          <a:spcPts val="0"/>
                        </a:spcBef>
                        <a:spcAft>
                          <a:spcPts val="0"/>
                        </a:spcAft>
                      </a:pPr>
                      <a:r>
                        <a:rPr lang="en-US" sz="1800" dirty="0">
                          <a:latin typeface="Times New Roman"/>
                          <a:ea typeface="Calibri"/>
                          <a:cs typeface="Times New Roman"/>
                        </a:rPr>
                        <a:t>II. Characters and characterization</a:t>
                      </a:r>
                      <a:endParaRPr lang="en-US" sz="1800" dirty="0">
                        <a:latin typeface="Calibri"/>
                        <a:ea typeface="Calibri"/>
                        <a:cs typeface="Times New Roman"/>
                      </a:endParaRPr>
                    </a:p>
                    <a:p>
                      <a:pPr marL="0" marR="0" rtl="0">
                        <a:lnSpc>
                          <a:spcPct val="115000"/>
                        </a:lnSpc>
                        <a:spcBef>
                          <a:spcPts val="0"/>
                        </a:spcBef>
                        <a:spcAft>
                          <a:spcPts val="0"/>
                        </a:spcAft>
                      </a:pPr>
                      <a:r>
                        <a:rPr lang="en-US" sz="1800" dirty="0">
                          <a:latin typeface="Times New Roman"/>
                          <a:ea typeface="Calibri"/>
                          <a:cs typeface="Times New Roman"/>
                        </a:rPr>
                        <a:t>III.  Analysis of Major Characters </a:t>
                      </a:r>
                      <a:endParaRPr lang="en-US" sz="1800" dirty="0">
                        <a:latin typeface="Calibri"/>
                        <a:ea typeface="Calibri"/>
                        <a:cs typeface="Times New Roman"/>
                      </a:endParaRPr>
                    </a:p>
                  </a:txBody>
                  <a:tcPr marL="68580" marR="68580" marT="0" marB="0"/>
                </a:tc>
              </a:tr>
            </a:tbl>
          </a:graphicData>
        </a:graphic>
      </p:graphicFrame>
      <p:sp>
        <p:nvSpPr>
          <p:cNvPr id="6" name="Title 1"/>
          <p:cNvSpPr>
            <a:spLocks noGrp="1"/>
          </p:cNvSpPr>
          <p:nvPr>
            <p:ph type="title"/>
          </p:nvPr>
        </p:nvSpPr>
        <p:spPr/>
        <p:txBody>
          <a:bodyPr/>
          <a:lstStyle/>
          <a:p>
            <a:pPr>
              <a:defRPr/>
            </a:pPr>
            <a:r>
              <a:rPr lang="en-US" sz="3200" dirty="0" smtClean="0"/>
              <a:t>A Review on The Doll’s House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1600200"/>
          <a:ext cx="7467600" cy="3754120"/>
        </p:xfrm>
        <a:graphic>
          <a:graphicData uri="http://schemas.openxmlformats.org/drawingml/2006/table">
            <a:tbl>
              <a:tblPr firstRow="1" bandRow="1">
                <a:tableStyleId>{5C22544A-7EE6-4342-B048-85BDC9FD1C3A}</a:tableStyleId>
              </a:tblPr>
              <a:tblGrid>
                <a:gridCol w="3394720"/>
                <a:gridCol w="4072880"/>
              </a:tblGrid>
              <a:tr h="370840">
                <a:tc>
                  <a:txBody>
                    <a:bodyPr/>
                    <a:lstStyle/>
                    <a:p>
                      <a:r>
                        <a:rPr lang="en-US" dirty="0" smtClean="0"/>
                        <a:t>LECTURE 5</a:t>
                      </a:r>
                      <a:endParaRPr lang="en-US" dirty="0"/>
                    </a:p>
                  </a:txBody>
                  <a:tcPr/>
                </a:tc>
                <a:tc>
                  <a:txBody>
                    <a:bodyPr/>
                    <a:lstStyle/>
                    <a:p>
                      <a:r>
                        <a:rPr lang="en-US" dirty="0" smtClean="0"/>
                        <a:t>LECTURE 6</a:t>
                      </a:r>
                      <a:endParaRPr lang="en-US" dirty="0"/>
                    </a:p>
                  </a:txBody>
                  <a:tcPr/>
                </a:tc>
              </a:tr>
              <a:tr h="370840">
                <a:tc>
                  <a:txBody>
                    <a:bodyPr/>
                    <a:lstStyle/>
                    <a:p>
                      <a:r>
                        <a:rPr kumimoji="0" lang="en-US" sz="1800" kern="1200" dirty="0" smtClean="0">
                          <a:solidFill>
                            <a:schemeClr val="dk1"/>
                          </a:solidFill>
                          <a:latin typeface="+mn-lt"/>
                          <a:ea typeface="+mn-ea"/>
                          <a:cs typeface="+mn-cs"/>
                        </a:rPr>
                        <a:t>1. Critical Analysis of Major Characters (continues…)</a:t>
                      </a:r>
                    </a:p>
                    <a:p>
                      <a:pPr lvl="0"/>
                      <a:r>
                        <a:rPr kumimoji="0" lang="en-US" sz="1800" i="1" kern="1200" dirty="0" smtClean="0">
                          <a:solidFill>
                            <a:schemeClr val="dk1"/>
                          </a:solidFill>
                          <a:latin typeface="+mn-lt"/>
                          <a:ea typeface="+mn-ea"/>
                          <a:cs typeface="+mn-cs"/>
                        </a:rPr>
                        <a:t>Torvald </a:t>
                      </a:r>
                      <a:r>
                        <a:rPr kumimoji="0" lang="en-US" sz="1800" i="1" kern="1200" dirty="0" err="1" smtClean="0">
                          <a:solidFill>
                            <a:schemeClr val="dk1"/>
                          </a:solidFill>
                          <a:latin typeface="+mn-lt"/>
                          <a:ea typeface="+mn-ea"/>
                          <a:cs typeface="+mn-cs"/>
                        </a:rPr>
                        <a:t>Helmer</a:t>
                      </a:r>
                      <a:r>
                        <a:rPr kumimoji="0" lang="en-US" sz="1800" i="1" kern="1200" dirty="0" smtClean="0">
                          <a:solidFill>
                            <a:schemeClr val="dk1"/>
                          </a:solidFill>
                          <a:latin typeface="+mn-lt"/>
                          <a:ea typeface="+mn-ea"/>
                          <a:cs typeface="+mn-cs"/>
                        </a:rPr>
                        <a:t> </a:t>
                      </a:r>
                      <a:endParaRPr kumimoji="0" lang="en-US" sz="1800" kern="1200" dirty="0" smtClean="0">
                        <a:solidFill>
                          <a:schemeClr val="dk1"/>
                        </a:solidFill>
                        <a:latin typeface="+mn-lt"/>
                        <a:ea typeface="+mn-ea"/>
                        <a:cs typeface="+mn-cs"/>
                      </a:endParaRPr>
                    </a:p>
                    <a:p>
                      <a:pPr lvl="0"/>
                      <a:r>
                        <a:rPr kumimoji="0" lang="en-US" sz="1800" i="1" kern="1200" dirty="0" err="1" smtClean="0">
                          <a:solidFill>
                            <a:schemeClr val="dk1"/>
                          </a:solidFill>
                          <a:latin typeface="+mn-lt"/>
                          <a:ea typeface="+mn-ea"/>
                          <a:cs typeface="+mn-cs"/>
                        </a:rPr>
                        <a:t>Krogstad</a:t>
                      </a:r>
                      <a:r>
                        <a:rPr kumimoji="0" lang="en-US" sz="1800" i="1" kern="1200" dirty="0" smtClean="0">
                          <a:solidFill>
                            <a:schemeClr val="dk1"/>
                          </a:solidFill>
                          <a:latin typeface="+mn-lt"/>
                          <a:ea typeface="+mn-ea"/>
                          <a:cs typeface="+mn-cs"/>
                        </a:rPr>
                        <a:t> </a:t>
                      </a:r>
                      <a:endParaRPr kumimoji="0" lang="en-US" sz="1800" kern="1200" dirty="0" smtClean="0">
                        <a:solidFill>
                          <a:schemeClr val="dk1"/>
                        </a:solidFill>
                        <a:latin typeface="+mn-lt"/>
                        <a:ea typeface="+mn-ea"/>
                        <a:cs typeface="+mn-cs"/>
                      </a:endParaRPr>
                    </a:p>
                    <a:p>
                      <a:pPr lvl="0"/>
                      <a:r>
                        <a:rPr kumimoji="0" lang="en-US" sz="1800" i="1" kern="1200" dirty="0" smtClean="0">
                          <a:solidFill>
                            <a:schemeClr val="dk1"/>
                          </a:solidFill>
                          <a:latin typeface="+mn-lt"/>
                          <a:ea typeface="+mn-ea"/>
                          <a:cs typeface="+mn-cs"/>
                        </a:rPr>
                        <a:t> Dr. Rank</a:t>
                      </a:r>
                      <a:endParaRPr kumimoji="0" lang="en-US" sz="1800" kern="1200" dirty="0" smtClean="0">
                        <a:solidFill>
                          <a:schemeClr val="dk1"/>
                        </a:solidFill>
                        <a:latin typeface="+mn-lt"/>
                        <a:ea typeface="+mn-ea"/>
                        <a:cs typeface="+mn-cs"/>
                      </a:endParaRPr>
                    </a:p>
                    <a:p>
                      <a:r>
                        <a:rPr kumimoji="0" lang="en-US" sz="1800" i="1" kern="1200" dirty="0" smtClean="0">
                          <a:solidFill>
                            <a:schemeClr val="dk1"/>
                          </a:solidFill>
                          <a:latin typeface="+mn-lt"/>
                          <a:ea typeface="+mn-ea"/>
                          <a:cs typeface="+mn-cs"/>
                        </a:rPr>
                        <a:t>Mrs. Kristine </a:t>
                      </a:r>
                      <a:r>
                        <a:rPr kumimoji="0" lang="en-US" sz="1800" i="1" kern="1200" dirty="0" err="1" smtClean="0">
                          <a:solidFill>
                            <a:schemeClr val="dk1"/>
                          </a:solidFill>
                          <a:latin typeface="+mn-lt"/>
                          <a:ea typeface="+mn-ea"/>
                          <a:cs typeface="+mn-cs"/>
                        </a:rPr>
                        <a:t>Linde</a:t>
                      </a:r>
                      <a:r>
                        <a:rPr kumimoji="0" lang="en-US" sz="1800" i="1" kern="1200" dirty="0" smtClean="0">
                          <a:solidFill>
                            <a:schemeClr val="dk1"/>
                          </a:solidFill>
                          <a:latin typeface="+mn-lt"/>
                          <a:ea typeface="+mn-ea"/>
                          <a:cs typeface="+mn-cs"/>
                        </a:rPr>
                        <a:t> </a:t>
                      </a:r>
                      <a:endParaRPr lang="en-US" dirty="0"/>
                    </a:p>
                  </a:txBody>
                  <a:tcPr/>
                </a:tc>
                <a:tc>
                  <a:txBody>
                    <a:bodyPr/>
                    <a:lstStyle/>
                    <a:p>
                      <a:r>
                        <a:rPr kumimoji="0" lang="en-US" sz="1800" kern="1200" dirty="0" smtClean="0">
                          <a:solidFill>
                            <a:schemeClr val="dk1"/>
                          </a:solidFill>
                          <a:latin typeface="+mn-lt"/>
                          <a:ea typeface="+mn-ea"/>
                          <a:cs typeface="+mn-cs"/>
                        </a:rPr>
                        <a:t> 1. Analysis of Major Characters (continues…)  </a:t>
                      </a:r>
                    </a:p>
                    <a:p>
                      <a:pPr lvl="0"/>
                      <a:r>
                        <a:rPr kumimoji="0" lang="en-US" sz="1800" i="1" kern="1200" dirty="0" smtClean="0">
                          <a:solidFill>
                            <a:schemeClr val="dk1"/>
                          </a:solidFill>
                          <a:latin typeface="+mn-lt"/>
                          <a:ea typeface="+mn-ea"/>
                          <a:cs typeface="+mn-cs"/>
                        </a:rPr>
                        <a:t>Dr. Rank</a:t>
                      </a:r>
                      <a:endParaRPr kumimoji="0" lang="en-US" sz="1800" kern="1200" dirty="0" smtClean="0">
                        <a:solidFill>
                          <a:schemeClr val="dk1"/>
                        </a:solidFill>
                        <a:latin typeface="+mn-lt"/>
                        <a:ea typeface="+mn-ea"/>
                        <a:cs typeface="+mn-cs"/>
                      </a:endParaRPr>
                    </a:p>
                    <a:p>
                      <a:pPr lvl="0"/>
                      <a:r>
                        <a:rPr kumimoji="0" lang="en-US" sz="1800" i="1" kern="1200" dirty="0" smtClean="0">
                          <a:solidFill>
                            <a:schemeClr val="dk1"/>
                          </a:solidFill>
                          <a:latin typeface="+mn-lt"/>
                          <a:ea typeface="+mn-ea"/>
                          <a:cs typeface="+mn-cs"/>
                        </a:rPr>
                        <a:t>Mrs. Kristine </a:t>
                      </a:r>
                      <a:r>
                        <a:rPr kumimoji="0" lang="en-US" sz="1800" i="1" kern="1200" dirty="0" err="1" smtClean="0">
                          <a:solidFill>
                            <a:schemeClr val="dk1"/>
                          </a:solidFill>
                          <a:latin typeface="+mn-lt"/>
                          <a:ea typeface="+mn-ea"/>
                          <a:cs typeface="+mn-cs"/>
                        </a:rPr>
                        <a:t>Linde</a:t>
                      </a:r>
                      <a:r>
                        <a:rPr kumimoji="0" lang="en-US" sz="1800" kern="1200" dirty="0" smtClean="0">
                          <a:solidFill>
                            <a:schemeClr val="dk1"/>
                          </a:solidFill>
                          <a:latin typeface="+mn-lt"/>
                          <a:ea typeface="+mn-ea"/>
                          <a:cs typeface="+mn-cs"/>
                        </a:rPr>
                        <a:t> </a:t>
                      </a:r>
                    </a:p>
                    <a:p>
                      <a:r>
                        <a:rPr kumimoji="0" lang="en-US" sz="1800" kern="1200" dirty="0" smtClean="0">
                          <a:solidFill>
                            <a:schemeClr val="dk1"/>
                          </a:solidFill>
                          <a:latin typeface="+mn-lt"/>
                          <a:ea typeface="+mn-ea"/>
                          <a:cs typeface="+mn-cs"/>
                        </a:rPr>
                        <a:t>2. Themes</a:t>
                      </a:r>
                    </a:p>
                    <a:p>
                      <a:r>
                        <a:rPr kumimoji="0" lang="en-US" sz="1800" b="1" kern="1200" dirty="0" smtClean="0">
                          <a:solidFill>
                            <a:schemeClr val="dk1"/>
                          </a:solidFill>
                          <a:latin typeface="+mn-lt"/>
                          <a:ea typeface="+mn-ea"/>
                          <a:cs typeface="+mn-cs"/>
                        </a:rPr>
                        <a:t>	</a:t>
                      </a:r>
                      <a:r>
                        <a:rPr kumimoji="0" lang="en-US" sz="1800" kern="1200" dirty="0" smtClean="0">
                          <a:solidFill>
                            <a:schemeClr val="dk1"/>
                          </a:solidFill>
                          <a:latin typeface="+mn-lt"/>
                          <a:ea typeface="+mn-ea"/>
                          <a:cs typeface="+mn-cs"/>
                        </a:rPr>
                        <a:t>The Sacrificial Role of Women</a:t>
                      </a:r>
                    </a:p>
                    <a:p>
                      <a:r>
                        <a:rPr kumimoji="0" lang="en-US" sz="1800" kern="1200" dirty="0" smtClean="0">
                          <a:solidFill>
                            <a:schemeClr val="dk1"/>
                          </a:solidFill>
                          <a:latin typeface="+mn-lt"/>
                          <a:ea typeface="+mn-ea"/>
                          <a:cs typeface="+mn-cs"/>
                        </a:rPr>
                        <a:t>	Parental and Filial Obligations</a:t>
                      </a:r>
                    </a:p>
                    <a:p>
                      <a:r>
                        <a:rPr kumimoji="0" lang="en-US" sz="1800" kern="1200" dirty="0" smtClean="0">
                          <a:solidFill>
                            <a:schemeClr val="dk1"/>
                          </a:solidFill>
                          <a:latin typeface="+mn-lt"/>
                          <a:ea typeface="+mn-ea"/>
                          <a:cs typeface="+mn-cs"/>
                        </a:rPr>
                        <a:t>	The Unreliability of Appearances</a:t>
                      </a:r>
                    </a:p>
                    <a:p>
                      <a:r>
                        <a:rPr kumimoji="0" lang="en-US" sz="1800" kern="1200" dirty="0" smtClean="0">
                          <a:solidFill>
                            <a:schemeClr val="dk1"/>
                          </a:solidFill>
                          <a:latin typeface="+mn-lt"/>
                          <a:ea typeface="+mn-ea"/>
                          <a:cs typeface="+mn-cs"/>
                        </a:rPr>
                        <a:t>Nora’s Definition of Freedom</a:t>
                      </a:r>
                    </a:p>
                    <a:p>
                      <a:r>
                        <a:rPr kumimoji="0" lang="en-US" sz="1800" kern="1200" dirty="0" smtClean="0">
                          <a:solidFill>
                            <a:schemeClr val="dk1"/>
                          </a:solidFill>
                          <a:latin typeface="+mn-lt"/>
                          <a:ea typeface="+mn-ea"/>
                          <a:cs typeface="+mn-cs"/>
                        </a:rPr>
                        <a:t>3. Motifs</a:t>
                      </a:r>
                    </a:p>
                    <a:p>
                      <a:r>
                        <a:rPr kumimoji="0" lang="en-US" sz="1800" kern="1200" dirty="0" smtClean="0">
                          <a:solidFill>
                            <a:schemeClr val="dk1"/>
                          </a:solidFill>
                          <a:latin typeface="+mn-lt"/>
                          <a:ea typeface="+mn-ea"/>
                          <a:cs typeface="+mn-cs"/>
                        </a:rPr>
                        <a:t>    Letters</a:t>
                      </a:r>
                      <a:endParaRPr lang="en-US" dirty="0"/>
                    </a:p>
                  </a:txBody>
                  <a:tcPr/>
                </a:tc>
              </a:tr>
            </a:tbl>
          </a:graphicData>
        </a:graphic>
      </p:graphicFrame>
      <p:sp>
        <p:nvSpPr>
          <p:cNvPr id="6" name="Title 1"/>
          <p:cNvSpPr>
            <a:spLocks noGrp="1"/>
          </p:cNvSpPr>
          <p:nvPr>
            <p:ph type="title"/>
          </p:nvPr>
        </p:nvSpPr>
        <p:spPr/>
        <p:txBody>
          <a:bodyPr/>
          <a:lstStyle/>
          <a:p>
            <a:pPr>
              <a:defRPr/>
            </a:pPr>
            <a:r>
              <a:rPr lang="en-US" sz="3200" dirty="0" smtClean="0"/>
              <a:t>A Review on The Doll’s House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1600200"/>
          <a:ext cx="7467600" cy="4028440"/>
        </p:xfrm>
        <a:graphic>
          <a:graphicData uri="http://schemas.openxmlformats.org/drawingml/2006/table">
            <a:tbl>
              <a:tblPr firstRow="1" bandRow="1">
                <a:tableStyleId>{5C22544A-7EE6-4342-B048-85BDC9FD1C3A}</a:tableStyleId>
              </a:tblPr>
              <a:tblGrid>
                <a:gridCol w="3733800"/>
                <a:gridCol w="3733800"/>
              </a:tblGrid>
              <a:tr h="370840">
                <a:tc>
                  <a:txBody>
                    <a:bodyPr/>
                    <a:lstStyle/>
                    <a:p>
                      <a:r>
                        <a:rPr lang="en-US" dirty="0" smtClean="0"/>
                        <a:t>LECTURE 7</a:t>
                      </a:r>
                      <a:endParaRPr lang="en-US" dirty="0"/>
                    </a:p>
                  </a:txBody>
                  <a:tcPr/>
                </a:tc>
                <a:tc>
                  <a:txBody>
                    <a:bodyPr/>
                    <a:lstStyle/>
                    <a:p>
                      <a:r>
                        <a:rPr lang="en-US" dirty="0" smtClean="0"/>
                        <a:t>LECTURE 8</a:t>
                      </a:r>
                      <a:endParaRPr lang="en-US" dirty="0"/>
                    </a:p>
                  </a:txBody>
                  <a:tcPr/>
                </a:tc>
              </a:tr>
              <a:tr h="370840">
                <a:tc>
                  <a:txBody>
                    <a:bodyPr/>
                    <a:lstStyle/>
                    <a:p>
                      <a:r>
                        <a:rPr kumimoji="0" lang="en-US" sz="1800" kern="1200" dirty="0" smtClean="0">
                          <a:solidFill>
                            <a:schemeClr val="dk1"/>
                          </a:solidFill>
                          <a:latin typeface="+mn-lt"/>
                          <a:ea typeface="+mn-ea"/>
                          <a:cs typeface="+mn-cs"/>
                        </a:rPr>
                        <a:t>1. Symbolism in The Doll’s House</a:t>
                      </a:r>
                    </a:p>
                    <a:p>
                      <a:r>
                        <a:rPr kumimoji="0" lang="en-US" sz="1800" kern="1200" dirty="0" smtClean="0">
                          <a:solidFill>
                            <a:schemeClr val="dk1"/>
                          </a:solidFill>
                          <a:latin typeface="+mn-lt"/>
                          <a:ea typeface="+mn-ea"/>
                          <a:cs typeface="+mn-cs"/>
                        </a:rPr>
                        <a:t>2. Ibsen’s view about symbolism</a:t>
                      </a:r>
                    </a:p>
                    <a:p>
                      <a:pPr lvl="0"/>
                      <a:r>
                        <a:rPr kumimoji="0" lang="en-US" sz="1800" kern="1200" dirty="0" smtClean="0">
                          <a:solidFill>
                            <a:schemeClr val="dk1"/>
                          </a:solidFill>
                          <a:latin typeface="+mn-lt"/>
                          <a:ea typeface="+mn-ea"/>
                          <a:cs typeface="+mn-cs"/>
                        </a:rPr>
                        <a:t>The Christmas tree</a:t>
                      </a:r>
                    </a:p>
                    <a:p>
                      <a:pPr lvl="0"/>
                      <a:r>
                        <a:rPr kumimoji="0" lang="en-US" sz="1800" kern="1200" dirty="0" smtClean="0">
                          <a:solidFill>
                            <a:schemeClr val="dk1"/>
                          </a:solidFill>
                          <a:latin typeface="+mn-lt"/>
                          <a:ea typeface="+mn-ea"/>
                          <a:cs typeface="+mn-cs"/>
                        </a:rPr>
                        <a:t>Skylark</a:t>
                      </a:r>
                    </a:p>
                    <a:p>
                      <a:pPr lvl="0"/>
                      <a:r>
                        <a:rPr kumimoji="0" lang="en-US" sz="1800" kern="1200" dirty="0" smtClean="0">
                          <a:solidFill>
                            <a:schemeClr val="dk1"/>
                          </a:solidFill>
                          <a:latin typeface="+mn-lt"/>
                          <a:ea typeface="+mn-ea"/>
                          <a:cs typeface="+mn-cs"/>
                        </a:rPr>
                        <a:t>Toys</a:t>
                      </a:r>
                    </a:p>
                    <a:p>
                      <a:pPr lvl="0"/>
                      <a:r>
                        <a:rPr kumimoji="0" lang="en-US" sz="1800" kern="1200" dirty="0" smtClean="0">
                          <a:solidFill>
                            <a:schemeClr val="dk1"/>
                          </a:solidFill>
                          <a:latin typeface="+mn-lt"/>
                          <a:ea typeface="+mn-ea"/>
                          <a:cs typeface="+mn-cs"/>
                        </a:rPr>
                        <a:t>New Year</a:t>
                      </a:r>
                    </a:p>
                    <a:p>
                      <a:pPr lvl="0"/>
                      <a:r>
                        <a:rPr kumimoji="0" lang="en-US" sz="1800" kern="1200" dirty="0" smtClean="0">
                          <a:solidFill>
                            <a:schemeClr val="dk1"/>
                          </a:solidFill>
                          <a:latin typeface="+mn-lt"/>
                          <a:ea typeface="+mn-ea"/>
                          <a:cs typeface="+mn-cs"/>
                        </a:rPr>
                        <a:t>Door</a:t>
                      </a:r>
                    </a:p>
                    <a:p>
                      <a:pPr lvl="0"/>
                      <a:r>
                        <a:rPr kumimoji="0" lang="en-US" sz="1800" kern="1200" dirty="0" smtClean="0">
                          <a:solidFill>
                            <a:schemeClr val="dk1"/>
                          </a:solidFill>
                          <a:latin typeface="+mn-lt"/>
                          <a:ea typeface="+mn-ea"/>
                          <a:cs typeface="+mn-cs"/>
                        </a:rPr>
                        <a:t>Macrons</a:t>
                      </a:r>
                    </a:p>
                    <a:p>
                      <a:pPr lvl="0"/>
                      <a:r>
                        <a:rPr kumimoji="0" lang="en-US" sz="1800" kern="1200" dirty="0" smtClean="0">
                          <a:solidFill>
                            <a:schemeClr val="dk1"/>
                          </a:solidFill>
                          <a:latin typeface="+mn-lt"/>
                          <a:ea typeface="+mn-ea"/>
                          <a:cs typeface="+mn-cs"/>
                        </a:rPr>
                        <a:t>Title</a:t>
                      </a:r>
                    </a:p>
                    <a:p>
                      <a:r>
                        <a:rPr kumimoji="0" lang="en-US" sz="1800" kern="1200" dirty="0" smtClean="0">
                          <a:solidFill>
                            <a:schemeClr val="dk1"/>
                          </a:solidFill>
                          <a:latin typeface="+mn-lt"/>
                          <a:ea typeface="+mn-ea"/>
                          <a:cs typeface="+mn-cs"/>
                        </a:rPr>
                        <a:t>3.Critical Analysis</a:t>
                      </a:r>
                    </a:p>
                    <a:p>
                      <a:r>
                        <a:rPr kumimoji="0" lang="en-US" sz="1800" kern="1200" dirty="0" smtClean="0">
                          <a:solidFill>
                            <a:schemeClr val="dk1"/>
                          </a:solidFill>
                          <a:latin typeface="+mn-lt"/>
                          <a:ea typeface="+mn-ea"/>
                          <a:cs typeface="+mn-cs"/>
                        </a:rPr>
                        <a:t>social attitudes toward money</a:t>
                      </a:r>
                    </a:p>
                    <a:p>
                      <a:r>
                        <a:rPr kumimoji="0" lang="en-US" sz="1800" kern="1200" dirty="0" smtClean="0">
                          <a:solidFill>
                            <a:schemeClr val="dk1"/>
                          </a:solidFill>
                          <a:latin typeface="+mn-lt"/>
                          <a:ea typeface="+mn-ea"/>
                          <a:cs typeface="+mn-cs"/>
                        </a:rPr>
                        <a:t>gender related attitudes in relationships</a:t>
                      </a:r>
                      <a:endParaRPr lang="en-US" dirty="0"/>
                    </a:p>
                  </a:txBody>
                  <a:tcPr/>
                </a:tc>
                <a:tc>
                  <a:txBody>
                    <a:bodyPr/>
                    <a:lstStyle/>
                    <a:p>
                      <a:r>
                        <a:rPr kumimoji="0" lang="en-US" sz="1800" i="1" kern="1200" dirty="0" smtClean="0">
                          <a:solidFill>
                            <a:schemeClr val="dk1"/>
                          </a:solidFill>
                          <a:latin typeface="+mn-lt"/>
                          <a:ea typeface="+mn-ea"/>
                          <a:cs typeface="+mn-cs"/>
                        </a:rPr>
                        <a:t>Thought provoking aspects…</a:t>
                      </a:r>
                      <a:endParaRPr kumimoji="0" lang="en-US" sz="1800" kern="1200" dirty="0" smtClean="0">
                        <a:solidFill>
                          <a:schemeClr val="dk1"/>
                        </a:solidFill>
                        <a:latin typeface="+mn-lt"/>
                        <a:ea typeface="+mn-ea"/>
                        <a:cs typeface="+mn-cs"/>
                      </a:endParaRPr>
                    </a:p>
                    <a:p>
                      <a:r>
                        <a:rPr kumimoji="0" lang="en-US" sz="1800" kern="1200" dirty="0" smtClean="0">
                          <a:solidFill>
                            <a:schemeClr val="dk1"/>
                          </a:solidFill>
                          <a:latin typeface="+mn-lt"/>
                          <a:ea typeface="+mn-ea"/>
                          <a:cs typeface="+mn-cs"/>
                        </a:rPr>
                        <a:t>1. Critical Analysis (continues…)</a:t>
                      </a:r>
                    </a:p>
                    <a:p>
                      <a:pPr lvl="0"/>
                      <a:r>
                        <a:rPr kumimoji="0" lang="en-US" sz="1800" kern="1200" dirty="0" smtClean="0">
                          <a:solidFill>
                            <a:schemeClr val="dk1"/>
                          </a:solidFill>
                          <a:latin typeface="+mn-lt"/>
                          <a:ea typeface="+mn-ea"/>
                          <a:cs typeface="+mn-cs"/>
                        </a:rPr>
                        <a:t>     </a:t>
                      </a:r>
                      <a:r>
                        <a:rPr kumimoji="0" lang="en-US" sz="1800" i="1" kern="1200" dirty="0" smtClean="0">
                          <a:solidFill>
                            <a:schemeClr val="dk1"/>
                          </a:solidFill>
                          <a:latin typeface="+mn-lt"/>
                          <a:ea typeface="+mn-ea"/>
                          <a:cs typeface="+mn-cs"/>
                        </a:rPr>
                        <a:t>Do we find characters’ development during the play due to their life experiences they go through… </a:t>
                      </a:r>
                    </a:p>
                    <a:p>
                      <a:pPr lvl="0"/>
                      <a:r>
                        <a:rPr kumimoji="0" lang="en-US" sz="1800" kern="1200" dirty="0" smtClean="0">
                          <a:solidFill>
                            <a:schemeClr val="dk1"/>
                          </a:solidFill>
                          <a:latin typeface="+mn-lt"/>
                          <a:ea typeface="+mn-ea"/>
                          <a:cs typeface="+mn-cs"/>
                        </a:rPr>
                        <a:t>      </a:t>
                      </a:r>
                      <a:r>
                        <a:rPr kumimoji="0" lang="en-US" sz="1800" i="1" kern="1200" dirty="0" smtClean="0">
                          <a:solidFill>
                            <a:schemeClr val="dk1"/>
                          </a:solidFill>
                          <a:latin typeface="+mn-lt"/>
                          <a:ea typeface="+mn-ea"/>
                          <a:cs typeface="+mn-cs"/>
                        </a:rPr>
                        <a:t>Do you think Ibsen’s Doll’s House is anther return to his favorite subject, “the Social Lie and Duty”?</a:t>
                      </a:r>
                    </a:p>
                    <a:p>
                      <a:r>
                        <a:rPr kumimoji="0" lang="en-US" sz="1800" kern="1200" dirty="0" smtClean="0">
                          <a:solidFill>
                            <a:schemeClr val="dk1"/>
                          </a:solidFill>
                          <a:latin typeface="+mn-lt"/>
                          <a:ea typeface="+mn-ea"/>
                          <a:cs typeface="+mn-cs"/>
                        </a:rPr>
                        <a:t>II. Critical Analysis of Language (Dialogues) </a:t>
                      </a:r>
                      <a:endParaRPr kumimoji="0" lang="en-US" sz="1800" kern="1200" dirty="0">
                        <a:solidFill>
                          <a:schemeClr val="dk1"/>
                        </a:solidFill>
                        <a:latin typeface="+mn-lt"/>
                        <a:ea typeface="+mn-ea"/>
                        <a:cs typeface="+mn-cs"/>
                      </a:endParaRPr>
                    </a:p>
                  </a:txBody>
                  <a:tcPr/>
                </a:tc>
              </a:tr>
            </a:tbl>
          </a:graphicData>
        </a:graphic>
      </p:graphicFrame>
      <p:sp>
        <p:nvSpPr>
          <p:cNvPr id="6" name="Title 1"/>
          <p:cNvSpPr>
            <a:spLocks noGrp="1"/>
          </p:cNvSpPr>
          <p:nvPr>
            <p:ph type="title"/>
          </p:nvPr>
        </p:nvSpPr>
        <p:spPr/>
        <p:txBody>
          <a:bodyPr/>
          <a:lstStyle/>
          <a:p>
            <a:pPr>
              <a:defRPr/>
            </a:pPr>
            <a:r>
              <a:rPr lang="en-US" sz="3200" dirty="0" smtClean="0"/>
              <a:t>A Review on The Doll’s House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Ibsen’s Vision</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Ibsen’s Vision of Marriage – The Doll’s House as a picture of his vision about </a:t>
            </a:r>
            <a:r>
              <a:rPr lang="en-US" b="1" dirty="0" smtClean="0"/>
              <a:t>the institution of marriage</a:t>
            </a:r>
          </a:p>
          <a:p>
            <a:r>
              <a:rPr lang="en-US" dirty="0" smtClean="0"/>
              <a:t>Nature of </a:t>
            </a:r>
            <a:r>
              <a:rPr lang="en-US" b="1" dirty="0" smtClean="0"/>
              <a:t>Social Criticism</a:t>
            </a:r>
          </a:p>
          <a:p>
            <a:r>
              <a:rPr lang="en-US" dirty="0" smtClean="0"/>
              <a:t>Life’s </a:t>
            </a:r>
            <a:r>
              <a:rPr lang="en-US" b="1" dirty="0" smtClean="0"/>
              <a:t>Realism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A Doll’s House: Themes and Structure</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Ibsen employs the themes and structures of </a:t>
            </a:r>
            <a:r>
              <a:rPr lang="en-US" b="1" dirty="0" smtClean="0"/>
              <a:t>classical tragedy</a:t>
            </a:r>
            <a:r>
              <a:rPr lang="en-US" dirty="0" smtClean="0"/>
              <a:t> while writing in </a:t>
            </a:r>
            <a:r>
              <a:rPr lang="en-US" b="1" dirty="0" smtClean="0"/>
              <a:t>prose</a:t>
            </a:r>
            <a:r>
              <a:rPr lang="en-US" dirty="0" smtClean="0"/>
              <a:t> about everyday, unexceptional people. </a:t>
            </a:r>
          </a:p>
          <a:p>
            <a:r>
              <a:rPr lang="en-US" i="1" dirty="0" smtClean="0"/>
              <a:t>It </a:t>
            </a:r>
            <a:r>
              <a:rPr lang="en-US" dirty="0" smtClean="0"/>
              <a:t>also manifests Ibsen’s concern for </a:t>
            </a:r>
            <a:r>
              <a:rPr lang="en-US" b="1" dirty="0" smtClean="0"/>
              <a:t>women’s rights</a:t>
            </a:r>
            <a:r>
              <a:rPr lang="en-US" dirty="0" smtClean="0"/>
              <a:t> and for </a:t>
            </a:r>
            <a:r>
              <a:rPr lang="en-US" b="1" dirty="0" smtClean="0"/>
              <a:t>human rights </a:t>
            </a:r>
            <a:r>
              <a:rPr lang="en-US" dirty="0" smtClean="0"/>
              <a:t>in general.</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365760" indent="-283464" algn="ctr" fontAlgn="auto">
              <a:spcAft>
                <a:spcPts val="0"/>
              </a:spcAft>
              <a:buFont typeface="Wingdings 2"/>
              <a:buNone/>
              <a:defRPr/>
            </a:pPr>
            <a:r>
              <a:rPr lang="en-US" b="1" dirty="0"/>
              <a:t>The interwoven themes of </a:t>
            </a:r>
            <a:r>
              <a:rPr lang="en-US" b="1" i="1" dirty="0"/>
              <a:t>A Doll's House</a:t>
            </a:r>
            <a:r>
              <a:rPr lang="en-US" i="1" dirty="0"/>
              <a:t> </a:t>
            </a:r>
            <a:r>
              <a:rPr lang="en-US" b="1" i="1" dirty="0" smtClean="0"/>
              <a:t>revolves around…</a:t>
            </a:r>
          </a:p>
          <a:p>
            <a:pPr marL="365760" indent="-283464" fontAlgn="auto">
              <a:spcAft>
                <a:spcPts val="0"/>
              </a:spcAft>
              <a:buFont typeface="Wingdings 2"/>
              <a:buChar char=""/>
              <a:defRPr/>
            </a:pPr>
            <a:r>
              <a:rPr lang="en-US" dirty="0" smtClean="0"/>
              <a:t>the </a:t>
            </a:r>
            <a:r>
              <a:rPr lang="en-US" dirty="0"/>
              <a:t>difficulty of maintaining an individual personality — in this case a feminine personality — within the confines of a stereotyped social role. </a:t>
            </a:r>
            <a:endParaRPr lang="en-US" dirty="0" smtClean="0"/>
          </a:p>
          <a:p>
            <a:pPr marL="365760" indent="-283464" fontAlgn="auto">
              <a:spcAft>
                <a:spcPts val="0"/>
              </a:spcAft>
              <a:buFont typeface="Wingdings 2"/>
              <a:buChar char=""/>
              <a:defRPr/>
            </a:pPr>
            <a:r>
              <a:rPr lang="en-US" dirty="0" smtClean="0"/>
              <a:t>The </a:t>
            </a:r>
            <a:r>
              <a:rPr lang="en-US" dirty="0"/>
              <a:t>problem is personified as Nora, the doll, strives to become a self-motivated human being in a woman-denying man's world</a:t>
            </a:r>
            <a:r>
              <a:rPr lang="en-US" dirty="0" smtClean="0"/>
              <a:t>.</a:t>
            </a:r>
            <a:endParaRPr lang="en-US" dirty="0"/>
          </a:p>
        </p:txBody>
      </p:sp>
      <p:sp>
        <p:nvSpPr>
          <p:cNvPr id="4" name="Title 3"/>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dirty="0">
              <a:solidFill>
                <a:schemeClr val="tx2">
                  <a:satMod val="130000"/>
                </a:schemeClr>
              </a:solidFill>
            </a:endParaRPr>
          </a:p>
        </p:txBody>
      </p:sp>
      <p:sp>
        <p:nvSpPr>
          <p:cNvPr id="3" name="Content Placeholder 2"/>
          <p:cNvSpPr>
            <a:spLocks noGrp="1"/>
          </p:cNvSpPr>
          <p:nvPr>
            <p:ph sz="quarter" idx="1"/>
          </p:nvPr>
        </p:nvSpPr>
        <p:spPr/>
        <p:txBody>
          <a:bodyPr>
            <a:normAutofit/>
          </a:bodyPr>
          <a:lstStyle/>
          <a:p>
            <a:pPr marL="365760" indent="-283464" fontAlgn="auto">
              <a:spcAft>
                <a:spcPts val="0"/>
              </a:spcAft>
              <a:buFont typeface="Wingdings 2"/>
              <a:buChar char=""/>
              <a:defRPr/>
            </a:pPr>
            <a:r>
              <a:rPr lang="en-US" dirty="0"/>
              <a:t>As he once forced a female character in an earlier play, </a:t>
            </a:r>
            <a:r>
              <a:rPr lang="en-US" i="1" dirty="0"/>
              <a:t>The Pillars of Society</a:t>
            </a:r>
            <a:r>
              <a:rPr lang="en-US" dirty="0"/>
              <a:t>,</a:t>
            </a:r>
            <a:r>
              <a:rPr lang="en-US" i="1" dirty="0"/>
              <a:t> </a:t>
            </a:r>
            <a:r>
              <a:rPr lang="en-US" dirty="0"/>
              <a:t>to cry out, "Your society is a society of bachelor-souls!" </a:t>
            </a:r>
            <a:endParaRPr lang="en-US" dirty="0" smtClean="0"/>
          </a:p>
          <a:p>
            <a:pPr marL="365760" indent="-283464" fontAlgn="auto">
              <a:spcAft>
                <a:spcPts val="0"/>
              </a:spcAft>
              <a:buFont typeface="Wingdings 2"/>
              <a:buChar char=""/>
              <a:defRPr/>
            </a:pPr>
            <a:r>
              <a:rPr lang="en-US" dirty="0"/>
              <a:t>In his notes for </a:t>
            </a:r>
            <a:r>
              <a:rPr lang="en-US" i="1" dirty="0"/>
              <a:t>A</a:t>
            </a:r>
            <a:r>
              <a:rPr lang="en-US" dirty="0"/>
              <a:t> </a:t>
            </a:r>
            <a:r>
              <a:rPr lang="en-US" i="1" dirty="0"/>
              <a:t>Doll's House, </a:t>
            </a:r>
            <a:r>
              <a:rPr lang="en-US" dirty="0"/>
              <a:t>Ibsen writes that the background of his projected drama "is an </a:t>
            </a:r>
            <a:r>
              <a:rPr lang="en-US" b="1" dirty="0"/>
              <a:t>exclusively masculine society </a:t>
            </a:r>
            <a:r>
              <a:rPr lang="en-US" dirty="0"/>
              <a:t>with laws written by men and with prosecutors and judges who regard feminine conduct from a masculine point of view."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Four-Dimensional Criticism </a:t>
            </a:r>
            <a:endParaRPr lang="en-US"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smtClean="0">
                <a:solidFill>
                  <a:schemeClr val="tx2">
                    <a:satMod val="130000"/>
                  </a:schemeClr>
                </a:solidFill>
              </a:rPr>
              <a:t>1. </a:t>
            </a:r>
            <a:r>
              <a:rPr lang="en-US" b="1" dirty="0">
                <a:solidFill>
                  <a:schemeClr val="tx2">
                    <a:satMod val="130000"/>
                  </a:schemeClr>
                </a:solidFill>
              </a:rPr>
              <a:t>The Sacrificial Role of Women </a:t>
            </a:r>
            <a:endParaRPr lang="en-US" dirty="0">
              <a:solidFill>
                <a:schemeClr val="tx2">
                  <a:satMod val="130000"/>
                </a:schemeClr>
              </a:solidFill>
            </a:endParaRPr>
          </a:p>
        </p:txBody>
      </p:sp>
      <p:sp>
        <p:nvSpPr>
          <p:cNvPr id="3" name="Content Placeholder 2"/>
          <p:cNvSpPr>
            <a:spLocks noGrp="1"/>
          </p:cNvSpPr>
          <p:nvPr>
            <p:ph sz="quarter" idx="1"/>
          </p:nvPr>
        </p:nvSpPr>
        <p:spPr/>
        <p:txBody>
          <a:bodyPr>
            <a:normAutofit fontScale="70000" lnSpcReduction="20000"/>
          </a:bodyPr>
          <a:lstStyle/>
          <a:p>
            <a:pPr marL="365760" indent="-283464" fontAlgn="auto">
              <a:spcAft>
                <a:spcPts val="0"/>
              </a:spcAft>
              <a:buFont typeface="Wingdings 2"/>
              <a:buChar char=""/>
              <a:defRPr/>
            </a:pPr>
            <a:r>
              <a:rPr lang="en-US" sz="3400" dirty="0"/>
              <a:t>In </a:t>
            </a:r>
            <a:r>
              <a:rPr lang="en-US" sz="3400" i="1" dirty="0"/>
              <a:t>A Doll’s House,</a:t>
            </a:r>
            <a:r>
              <a:rPr lang="en-US" sz="3400" dirty="0"/>
              <a:t> Ibsen paints a bleak picture of the sacrificial role held by women of all economic classes in his society. </a:t>
            </a:r>
            <a:endParaRPr lang="en-US" sz="3400" dirty="0" smtClean="0"/>
          </a:p>
          <a:p>
            <a:pPr marL="365760" indent="-283464" fontAlgn="auto">
              <a:spcAft>
                <a:spcPts val="0"/>
              </a:spcAft>
              <a:buFont typeface="Wingdings 2"/>
              <a:buChar char=""/>
              <a:defRPr/>
            </a:pPr>
            <a:r>
              <a:rPr lang="en-US" sz="3400" dirty="0" smtClean="0"/>
              <a:t>the </a:t>
            </a:r>
            <a:r>
              <a:rPr lang="en-US" sz="3400" dirty="0"/>
              <a:t>play’s female characters exemplify Nora’s assertion (spoken to Torvald in Act Three) that even though men refuse to sacrifice their integrity, “hundreds of thousands of women have.” </a:t>
            </a:r>
            <a:endParaRPr lang="en-US" sz="3400" dirty="0" smtClean="0"/>
          </a:p>
          <a:p>
            <a:pPr marL="365760" indent="-283464" fontAlgn="auto">
              <a:spcAft>
                <a:spcPts val="0"/>
              </a:spcAft>
              <a:buFont typeface="Wingdings 2"/>
              <a:buChar char=""/>
              <a:defRPr/>
            </a:pPr>
            <a:r>
              <a:rPr lang="en-US" sz="3400" dirty="0" smtClean="0"/>
              <a:t>In </a:t>
            </a:r>
            <a:r>
              <a:rPr lang="en-US" sz="3400" dirty="0"/>
              <a:t>order to support her mother and two brothers, Mrs. </a:t>
            </a:r>
            <a:r>
              <a:rPr lang="en-US" sz="3400" dirty="0" err="1"/>
              <a:t>Linde</a:t>
            </a:r>
            <a:r>
              <a:rPr lang="en-US" sz="3400" dirty="0"/>
              <a:t> found it necessary to abandon </a:t>
            </a:r>
            <a:r>
              <a:rPr lang="en-US" sz="3400" dirty="0" err="1"/>
              <a:t>Krogstad</a:t>
            </a:r>
            <a:r>
              <a:rPr lang="en-US" sz="3400" dirty="0"/>
              <a:t>, her true—but penniless—love, and marry a richer man. </a:t>
            </a:r>
            <a:endParaRPr lang="en-US" sz="3400" dirty="0" smtClean="0"/>
          </a:p>
          <a:p>
            <a:pPr marL="365760" indent="-283464" fontAlgn="auto">
              <a:spcAft>
                <a:spcPts val="0"/>
              </a:spcAft>
              <a:buFont typeface="Wingdings 2"/>
              <a:buChar char=""/>
              <a:defRPr/>
            </a:pPr>
            <a:r>
              <a:rPr lang="en-US" sz="3400" dirty="0" smtClean="0"/>
              <a:t>The </a:t>
            </a:r>
            <a:r>
              <a:rPr lang="en-US" sz="3400" dirty="0"/>
              <a:t>nanny had to abandon her own child to support herself by working as Nora’s (and then as Nora’s children’s) caretaker. As she tells Nora, the nanny considers herself lucky to have found the job, since she was “a poor girl who’d been led astray.”</a:t>
            </a:r>
          </a:p>
          <a:p>
            <a:pPr marL="365760" indent="-283464"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solidFill>
                <a:schemeClr val="tx2">
                  <a:satMod val="130000"/>
                </a:schemeClr>
              </a:solidFill>
            </a:endParaRPr>
          </a:p>
        </p:txBody>
      </p:sp>
      <p:sp>
        <p:nvSpPr>
          <p:cNvPr id="3" name="Content Placeholder 2"/>
          <p:cNvSpPr>
            <a:spLocks noGrp="1"/>
          </p:cNvSpPr>
          <p:nvPr>
            <p:ph sz="quarter" idx="1"/>
          </p:nvPr>
        </p:nvSpPr>
        <p:spPr/>
        <p:txBody>
          <a:bodyPr>
            <a:normAutofit/>
          </a:bodyPr>
          <a:lstStyle/>
          <a:p>
            <a:pPr marL="365760" indent="-283464" fontAlgn="auto">
              <a:spcAft>
                <a:spcPts val="0"/>
              </a:spcAft>
              <a:buFont typeface="Wingdings 2"/>
              <a:buChar char=""/>
              <a:defRPr/>
            </a:pPr>
            <a:r>
              <a:rPr lang="en-US" dirty="0" smtClean="0"/>
              <a:t>Though Nora is economically advantaged in comparison to the play’s other female characters, she nevertheless leads a difficult life because society dictates that Torvald be the marriage’s dominant partner. </a:t>
            </a:r>
          </a:p>
          <a:p>
            <a:pPr marL="365760" indent="-283464" fontAlgn="auto">
              <a:spcAft>
                <a:spcPts val="0"/>
              </a:spcAft>
              <a:buFont typeface="Wingdings 2"/>
              <a:buChar char=""/>
              <a:defRPr/>
            </a:pPr>
            <a:r>
              <a:rPr lang="en-US" dirty="0" smtClean="0"/>
              <a:t>Torvald issues decrees and condescends to Nora, and Nora must hide her loan from him because she knows Torvald could never accept the idea that his wife (or any other woman) had helped save his life. </a:t>
            </a:r>
          </a:p>
          <a:p>
            <a:pPr marL="365760" indent="-283464"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solidFill>
                <a:schemeClr val="tx2">
                  <a:satMod val="130000"/>
                </a:schemeClr>
              </a:solidFill>
            </a:endParaRPr>
          </a:p>
        </p:txBody>
      </p:sp>
      <p:sp>
        <p:nvSpPr>
          <p:cNvPr id="3" name="Content Placeholder 2"/>
          <p:cNvSpPr>
            <a:spLocks noGrp="1"/>
          </p:cNvSpPr>
          <p:nvPr>
            <p:ph sz="quarter" idx="1"/>
          </p:nvPr>
        </p:nvSpPr>
        <p:spPr/>
        <p:txBody>
          <a:bodyPr>
            <a:normAutofit fontScale="92500" lnSpcReduction="20000"/>
          </a:bodyPr>
          <a:lstStyle/>
          <a:p>
            <a:pPr marL="365760" indent="-283464" fontAlgn="auto">
              <a:spcAft>
                <a:spcPts val="0"/>
              </a:spcAft>
              <a:buFont typeface="Wingdings 2"/>
              <a:buChar char=""/>
              <a:defRPr/>
            </a:pPr>
            <a:r>
              <a:rPr lang="en-US" dirty="0" smtClean="0"/>
              <a:t>Furthermore, she must work in secret to pay off her loan because it is illegal for a woman to obtain a loan without her husband’s permission. By motivating Nora’s deception, the attitudes of Torvald—and society—leave Nora vulnerable to </a:t>
            </a:r>
            <a:r>
              <a:rPr lang="en-US" dirty="0" err="1" smtClean="0"/>
              <a:t>Krogstad’s</a:t>
            </a:r>
            <a:r>
              <a:rPr lang="en-US" dirty="0" smtClean="0"/>
              <a:t> blackmail.</a:t>
            </a:r>
          </a:p>
          <a:p>
            <a:pPr marL="365760" indent="-283464" fontAlgn="auto">
              <a:spcAft>
                <a:spcPts val="0"/>
              </a:spcAft>
              <a:buFont typeface="Wingdings 2"/>
              <a:buChar char=""/>
              <a:defRPr/>
            </a:pPr>
            <a:r>
              <a:rPr lang="en-US" dirty="0" smtClean="0"/>
              <a:t>Nora’s abandonment of her children can also be interpreted as an act of self- sacrifice. Despite Nora’s great love for her children—manifested by her interaction with them and her great fear of corrupting them—she chooses to leave them. Nora truly believes that the nanny will be a better mother and that leaving her children is in their best interest.</a:t>
            </a:r>
          </a:p>
          <a:p>
            <a:pPr marL="365760" indent="-283464"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smtClean="0">
                <a:solidFill>
                  <a:schemeClr val="tx2">
                    <a:satMod val="130000"/>
                  </a:schemeClr>
                </a:solidFill>
              </a:rPr>
              <a:t>2. </a:t>
            </a:r>
            <a:r>
              <a:rPr lang="en-US" b="1" dirty="0">
                <a:solidFill>
                  <a:schemeClr val="tx2">
                    <a:satMod val="130000"/>
                  </a:schemeClr>
                </a:solidFill>
              </a:rPr>
              <a:t>Parental </a:t>
            </a:r>
            <a:r>
              <a:rPr lang="en-US" b="1" dirty="0" smtClean="0">
                <a:solidFill>
                  <a:schemeClr val="tx2">
                    <a:satMod val="130000"/>
                  </a:schemeClr>
                </a:solidFill>
              </a:rPr>
              <a:t>Obligations </a:t>
            </a:r>
            <a:endParaRPr lang="en-US" dirty="0">
              <a:solidFill>
                <a:schemeClr val="tx2">
                  <a:satMod val="130000"/>
                </a:schemeClr>
              </a:solidFill>
            </a:endParaRPr>
          </a:p>
        </p:txBody>
      </p:sp>
      <p:sp>
        <p:nvSpPr>
          <p:cNvPr id="3" name="Content Placeholder 2"/>
          <p:cNvSpPr>
            <a:spLocks noGrp="1"/>
          </p:cNvSpPr>
          <p:nvPr>
            <p:ph sz="quarter" idx="1"/>
          </p:nvPr>
        </p:nvSpPr>
        <p:spPr>
          <a:xfrm>
            <a:off x="990600" y="1600200"/>
            <a:ext cx="7696200" cy="4876800"/>
          </a:xfrm>
        </p:spPr>
        <p:txBody>
          <a:bodyPr>
            <a:normAutofit fontScale="62500" lnSpcReduction="20000"/>
          </a:bodyPr>
          <a:lstStyle/>
          <a:p>
            <a:pPr marL="365760" indent="-283464" fontAlgn="auto">
              <a:spcAft>
                <a:spcPts val="0"/>
              </a:spcAft>
              <a:buFont typeface="Wingdings 2"/>
              <a:buChar char=""/>
              <a:defRPr/>
            </a:pPr>
            <a:r>
              <a:rPr lang="en-US" sz="3800" dirty="0"/>
              <a:t>Nora, Torvald, and Dr. Rank each express the belief that a parent is obligated to be honest and upstanding, because a parent’s immorality is passed on to his or her children like a disease. </a:t>
            </a:r>
            <a:endParaRPr lang="en-US" sz="3800" dirty="0" smtClean="0"/>
          </a:p>
          <a:p>
            <a:pPr marL="365760" indent="-283464" fontAlgn="auto">
              <a:spcAft>
                <a:spcPts val="0"/>
              </a:spcAft>
              <a:buFont typeface="Wingdings 2"/>
              <a:buChar char=""/>
              <a:defRPr/>
            </a:pPr>
            <a:r>
              <a:rPr lang="en-US" sz="3800" dirty="0" smtClean="0"/>
              <a:t>Dr</a:t>
            </a:r>
            <a:r>
              <a:rPr lang="en-US" sz="3800" dirty="0"/>
              <a:t>. Rank does have a disease that is the result of his father’s depravity. </a:t>
            </a:r>
            <a:endParaRPr lang="en-US" sz="3800" dirty="0" smtClean="0"/>
          </a:p>
          <a:p>
            <a:pPr marL="365760" indent="-283464" fontAlgn="auto">
              <a:spcAft>
                <a:spcPts val="0"/>
              </a:spcAft>
              <a:buFont typeface="Wingdings 2"/>
              <a:buChar char=""/>
              <a:defRPr/>
            </a:pPr>
            <a:r>
              <a:rPr lang="en-US" sz="3800" dirty="0" smtClean="0"/>
              <a:t>Dr</a:t>
            </a:r>
            <a:r>
              <a:rPr lang="en-US" sz="3800" dirty="0"/>
              <a:t>. Rank implies that his father’s immorality—his many affairs with women—led him to contract a venereal disease that he passed on to his son, causing Dr. Rank to suffer for his father’s misdeeds. </a:t>
            </a:r>
            <a:endParaRPr lang="en-US" sz="3800" dirty="0" smtClean="0"/>
          </a:p>
          <a:p>
            <a:pPr marL="365760" indent="-283464" fontAlgn="auto">
              <a:spcAft>
                <a:spcPts val="0"/>
              </a:spcAft>
              <a:buFont typeface="Wingdings 2"/>
              <a:buChar char=""/>
              <a:defRPr/>
            </a:pPr>
            <a:r>
              <a:rPr lang="en-US" sz="3800" dirty="0" smtClean="0"/>
              <a:t>Torvald </a:t>
            </a:r>
            <a:r>
              <a:rPr lang="en-US" sz="3800" dirty="0"/>
              <a:t>voices the idea that one’s parents determine one’s moral character when he tells Nora, “Nearly all young criminals had lying -mothers.” He also refuses to allow Nora to interact with their children after he learns of her deceit, for fear that she will corrupt them.</a:t>
            </a:r>
          </a:p>
          <a:p>
            <a:pPr marL="365760" indent="-283464"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solidFill>
                  <a:schemeClr val="tx2">
                    <a:satMod val="130000"/>
                  </a:schemeClr>
                </a:solidFill>
              </a:rPr>
              <a:t>3. </a:t>
            </a:r>
            <a:r>
              <a:rPr lang="en-US" b="1" dirty="0">
                <a:solidFill>
                  <a:schemeClr val="tx2">
                    <a:satMod val="130000"/>
                  </a:schemeClr>
                </a:solidFill>
              </a:rPr>
              <a:t>The Unreliability of Appearances </a:t>
            </a:r>
            <a:endParaRPr lang="en-US" dirty="0">
              <a:solidFill>
                <a:schemeClr val="tx2">
                  <a:satMod val="130000"/>
                </a:schemeClr>
              </a:solidFill>
            </a:endParaRPr>
          </a:p>
        </p:txBody>
      </p:sp>
      <p:sp>
        <p:nvSpPr>
          <p:cNvPr id="3" name="Content Placeholder 2"/>
          <p:cNvSpPr>
            <a:spLocks noGrp="1"/>
          </p:cNvSpPr>
          <p:nvPr>
            <p:ph sz="quarter" idx="1"/>
          </p:nvPr>
        </p:nvSpPr>
        <p:spPr>
          <a:xfrm>
            <a:off x="990600" y="1600200"/>
            <a:ext cx="7696200" cy="5029200"/>
          </a:xfrm>
        </p:spPr>
        <p:txBody>
          <a:bodyPr>
            <a:normAutofit fontScale="62500" lnSpcReduction="20000"/>
          </a:bodyPr>
          <a:lstStyle/>
          <a:p>
            <a:pPr marL="365760" indent="-283464" fontAlgn="auto">
              <a:spcAft>
                <a:spcPts val="0"/>
              </a:spcAft>
              <a:buFont typeface="Wingdings 2"/>
              <a:buChar char=""/>
              <a:defRPr/>
            </a:pPr>
            <a:r>
              <a:rPr lang="en-US" sz="3500" dirty="0" smtClean="0"/>
              <a:t>Over the course of </a:t>
            </a:r>
            <a:r>
              <a:rPr lang="en-US" sz="3500" i="1" dirty="0" smtClean="0"/>
              <a:t>A Doll’s House,</a:t>
            </a:r>
            <a:r>
              <a:rPr lang="en-US" sz="3500" dirty="0" smtClean="0"/>
              <a:t> appearances prove to be misleading veneers that mask the reality of the play’s characters and -situations. </a:t>
            </a:r>
          </a:p>
          <a:p>
            <a:pPr marL="365760" indent="-283464" fontAlgn="auto">
              <a:spcAft>
                <a:spcPts val="0"/>
              </a:spcAft>
              <a:buFont typeface="Wingdings 2"/>
              <a:buChar char=""/>
              <a:defRPr/>
            </a:pPr>
            <a:r>
              <a:rPr lang="en-US" sz="3500" dirty="0" smtClean="0"/>
              <a:t>Our first impressions of Nora, Torvald, and </a:t>
            </a:r>
            <a:r>
              <a:rPr lang="en-US" sz="3500" dirty="0" err="1" smtClean="0"/>
              <a:t>Krogstad</a:t>
            </a:r>
            <a:r>
              <a:rPr lang="en-US" sz="3500" dirty="0" smtClean="0"/>
              <a:t> are all eventually undercut. </a:t>
            </a:r>
          </a:p>
          <a:p>
            <a:pPr marL="640080" lvl="1" indent="-237744" fontAlgn="auto">
              <a:spcAft>
                <a:spcPts val="0"/>
              </a:spcAft>
              <a:buFont typeface="Verdana"/>
              <a:buChar char="◦"/>
              <a:defRPr/>
            </a:pPr>
            <a:r>
              <a:rPr lang="en-US" sz="3500" dirty="0" smtClean="0"/>
              <a:t>Nora initially seems a silly, childish woman, but as the play progresses, we see that she is intelligent, motivated, and, by the play’s conclusion, a strong-willed, independent thinker.</a:t>
            </a:r>
          </a:p>
          <a:p>
            <a:pPr marL="640080" lvl="1" indent="-237744" fontAlgn="auto">
              <a:spcAft>
                <a:spcPts val="0"/>
              </a:spcAft>
              <a:buFont typeface="Verdana"/>
              <a:buChar char="◦"/>
              <a:defRPr/>
            </a:pPr>
            <a:r>
              <a:rPr lang="en-US" sz="3500" dirty="0" smtClean="0"/>
              <a:t>Torvald, though he plays the part of the strong, benevolent husband, reveals himself to be cowardly, petty, and selfish when he fears that </a:t>
            </a:r>
            <a:r>
              <a:rPr lang="en-US" sz="3500" dirty="0" err="1" smtClean="0"/>
              <a:t>Krogstad</a:t>
            </a:r>
            <a:r>
              <a:rPr lang="en-US" sz="3500" dirty="0" smtClean="0"/>
              <a:t> may expose him to scandal.</a:t>
            </a:r>
          </a:p>
          <a:p>
            <a:pPr marL="640080" lvl="1" indent="-237744" fontAlgn="auto">
              <a:spcAft>
                <a:spcPts val="0"/>
              </a:spcAft>
              <a:buFont typeface="Verdana"/>
              <a:buChar char="◦"/>
              <a:defRPr/>
            </a:pPr>
            <a:r>
              <a:rPr lang="en-US" sz="3500" dirty="0" smtClean="0"/>
              <a:t> </a:t>
            </a:r>
            <a:r>
              <a:rPr lang="en-US" sz="3500" dirty="0" err="1" smtClean="0"/>
              <a:t>Krogstad</a:t>
            </a:r>
            <a:r>
              <a:rPr lang="en-US" sz="3500" dirty="0" smtClean="0"/>
              <a:t> too reveals himself to be a much more sympathetic and merciful character than he first appears to be. The play’s climax is largely a matter of resolving identity confusion—we see </a:t>
            </a:r>
            <a:r>
              <a:rPr lang="en-US" sz="3500" dirty="0" err="1" smtClean="0"/>
              <a:t>Krogstad</a:t>
            </a:r>
            <a:r>
              <a:rPr lang="en-US" sz="3500" dirty="0" smtClean="0"/>
              <a:t> as an earnest lover, Nora as an intelligent, brave woman, and Torvald as a simpering, sad man.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solidFill>
                <a:schemeClr val="tx2">
                  <a:satMod val="130000"/>
                </a:schemeClr>
              </a:solidFill>
            </a:endParaRPr>
          </a:p>
        </p:txBody>
      </p:sp>
      <p:sp>
        <p:nvSpPr>
          <p:cNvPr id="3" name="Content Placeholder 2"/>
          <p:cNvSpPr>
            <a:spLocks noGrp="1"/>
          </p:cNvSpPr>
          <p:nvPr>
            <p:ph sz="quarter" idx="1"/>
          </p:nvPr>
        </p:nvSpPr>
        <p:spPr/>
        <p:txBody>
          <a:bodyPr>
            <a:normAutofit fontScale="70000" lnSpcReduction="20000"/>
          </a:bodyPr>
          <a:lstStyle/>
          <a:p>
            <a:pPr marL="365760" indent="-283464" fontAlgn="auto">
              <a:spcAft>
                <a:spcPts val="0"/>
              </a:spcAft>
              <a:buFont typeface="Wingdings 2"/>
              <a:buChar char=""/>
              <a:defRPr/>
            </a:pPr>
            <a:r>
              <a:rPr lang="en-US" sz="3500" dirty="0" smtClean="0"/>
              <a:t>The instability of appearances within the </a:t>
            </a:r>
            <a:r>
              <a:rPr lang="en-US" sz="3500" dirty="0" err="1" smtClean="0"/>
              <a:t>Helmer</a:t>
            </a:r>
            <a:r>
              <a:rPr lang="en-US" sz="3500" dirty="0" smtClean="0"/>
              <a:t> household at the play’s end results from </a:t>
            </a:r>
            <a:r>
              <a:rPr lang="en-US" sz="3500" dirty="0" err="1" smtClean="0"/>
              <a:t>Torvald’s</a:t>
            </a:r>
            <a:r>
              <a:rPr lang="en-US" sz="3500" dirty="0" smtClean="0"/>
              <a:t> devotion to an image at the expense of the creation of true happiness.</a:t>
            </a:r>
          </a:p>
          <a:p>
            <a:pPr marL="640080" lvl="1" indent="-237744" fontAlgn="auto">
              <a:spcAft>
                <a:spcPts val="0"/>
              </a:spcAft>
              <a:buFont typeface="Verdana"/>
              <a:buChar char="◦"/>
              <a:defRPr/>
            </a:pPr>
            <a:r>
              <a:rPr lang="en-US" sz="3500" dirty="0" smtClean="0"/>
              <a:t> Because Torvald craves respect from his employees, friends, and wife, status and image are important to him. Any disrespect—when Nora calls him petty and when </a:t>
            </a:r>
            <a:r>
              <a:rPr lang="en-US" sz="3500" dirty="0" err="1" smtClean="0"/>
              <a:t>Krogstad</a:t>
            </a:r>
            <a:r>
              <a:rPr lang="en-US" sz="3500" dirty="0" smtClean="0"/>
              <a:t> calls him by his first name, for example—angers Torvald greatly. </a:t>
            </a:r>
          </a:p>
          <a:p>
            <a:pPr marL="640080" lvl="1" indent="-237744" fontAlgn="auto">
              <a:spcAft>
                <a:spcPts val="0"/>
              </a:spcAft>
              <a:buFont typeface="Verdana"/>
              <a:buChar char="◦"/>
              <a:defRPr/>
            </a:pPr>
            <a:r>
              <a:rPr lang="en-US" sz="3500" dirty="0" smtClean="0"/>
              <a:t>By the end of the play, we see that </a:t>
            </a:r>
            <a:r>
              <a:rPr lang="en-US" sz="3500" dirty="0" err="1" smtClean="0"/>
              <a:t>Torvald’s</a:t>
            </a:r>
            <a:r>
              <a:rPr lang="en-US" sz="3500" dirty="0" smtClean="0"/>
              <a:t> obsession with controlling his home’s appearance and his repeated suppression and denial of reality have harmed his family and his happiness irreparably.</a:t>
            </a:r>
          </a:p>
          <a:p>
            <a:pPr marL="365760" indent="-283464" fontAlgn="auto">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a:spLocks noGrp="1"/>
          </p:cNvSpPr>
          <p:nvPr>
            <p:ph type="title"/>
          </p:nvPr>
        </p:nvSpPr>
        <p:spPr/>
        <p:txBody>
          <a:bodyPr>
            <a:normAutofit/>
          </a:bodyPr>
          <a:lstStyle/>
          <a:p>
            <a:pPr fontAlgn="auto">
              <a:spcAft>
                <a:spcPts val="0"/>
              </a:spcAft>
              <a:defRPr/>
            </a:pPr>
            <a:r>
              <a:rPr lang="en-US" dirty="0" smtClean="0">
                <a:solidFill>
                  <a:schemeClr val="tx2">
                    <a:satMod val="130000"/>
                  </a:schemeClr>
                </a:solidFill>
              </a:rPr>
              <a:t>4. </a:t>
            </a:r>
            <a:r>
              <a:rPr lang="en-US" b="1" dirty="0">
                <a:solidFill>
                  <a:schemeClr val="tx2">
                    <a:satMod val="130000"/>
                  </a:schemeClr>
                </a:solidFill>
              </a:rPr>
              <a:t>The </a:t>
            </a:r>
            <a:r>
              <a:rPr lang="en-US" b="1" dirty="0" smtClean="0">
                <a:solidFill>
                  <a:schemeClr val="tx2">
                    <a:satMod val="130000"/>
                  </a:schemeClr>
                </a:solidFill>
              </a:rPr>
              <a:t>Social Lie and Duty </a:t>
            </a:r>
            <a:endParaRPr lang="en-US" dirty="0">
              <a:solidFill>
                <a:schemeClr val="tx2">
                  <a:satMod val="130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smtClean="0"/>
              <a:t>The Social Lie and Duty</a:t>
            </a:r>
          </a:p>
        </p:txBody>
      </p:sp>
      <p:sp>
        <p:nvSpPr>
          <p:cNvPr id="19459" name="Content Placeholder 2"/>
          <p:cNvSpPr>
            <a:spLocks noGrp="1"/>
          </p:cNvSpPr>
          <p:nvPr>
            <p:ph sz="quarter" idx="1"/>
          </p:nvPr>
        </p:nvSpPr>
        <p:spPr/>
        <p:txBody>
          <a:bodyPr/>
          <a:lstStyle/>
          <a:p>
            <a:pPr eaLnBrk="1" hangingPunct="1">
              <a:buFont typeface="Wingdings 3" pitchFamily="18" charset="2"/>
              <a:buNone/>
            </a:pPr>
            <a:endParaRPr lang="en-US" smtClean="0"/>
          </a:p>
          <a:p>
            <a:pPr algn="just" eaLnBrk="1" hangingPunct="1">
              <a:buFont typeface="Wingdings 3" pitchFamily="18" charset="2"/>
              <a:buNone/>
            </a:pPr>
            <a:r>
              <a:rPr lang="en-US" smtClean="0"/>
              <a:t>	</a:t>
            </a:r>
          </a:p>
          <a:p>
            <a:pPr algn="just" eaLnBrk="1" hangingPunct="1">
              <a:buFont typeface="Wingdings 3" pitchFamily="18" charset="2"/>
              <a:buNone/>
            </a:pPr>
            <a:endParaRPr lang="en-US" smtClean="0"/>
          </a:p>
          <a:p>
            <a:pPr algn="just" eaLnBrk="1" hangingPunct="1">
              <a:buFont typeface="Wingdings 3" pitchFamily="18" charset="2"/>
              <a:buNone/>
            </a:pPr>
            <a:r>
              <a:rPr lang="en-US" smtClean="0"/>
              <a:t>	IN "A Doll's House" Ibsen returns to the subject so vital to him,--the Social Lie and Duty,--this time as manifesting themselves in the sacred institution of the home and in the position of woman in her gilded cage. </a:t>
            </a:r>
          </a:p>
          <a:p>
            <a:pPr eaLnBrk="1" hangingPunct="1">
              <a:buFont typeface="Wingdings 3" pitchFamily="18" charset="2"/>
              <a:buNone/>
            </a:pPr>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pPr eaLnBrk="1" hangingPunct="1"/>
            <a:r>
              <a:rPr lang="en-US" smtClean="0"/>
              <a:t>Household and the position of Women</a:t>
            </a:r>
          </a:p>
        </p:txBody>
      </p:sp>
      <p:sp>
        <p:nvSpPr>
          <p:cNvPr id="20483" name="Content Placeholder 2"/>
          <p:cNvSpPr>
            <a:spLocks noGrp="1"/>
          </p:cNvSpPr>
          <p:nvPr>
            <p:ph sz="quarter" idx="1"/>
          </p:nvPr>
        </p:nvSpPr>
        <p:spPr/>
        <p:txBody>
          <a:bodyPr>
            <a:normAutofit lnSpcReduction="10000"/>
          </a:bodyPr>
          <a:lstStyle/>
          <a:p>
            <a:pPr eaLnBrk="1" hangingPunct="1"/>
            <a:r>
              <a:rPr lang="en-US" i="1" smtClean="0"/>
              <a:t>Nora</a:t>
            </a:r>
            <a:r>
              <a:rPr lang="en-US" smtClean="0"/>
              <a:t> is the beloved, adored wife of </a:t>
            </a:r>
            <a:r>
              <a:rPr lang="en-US" i="1" smtClean="0"/>
              <a:t>Torvald Helmer</a:t>
            </a:r>
            <a:r>
              <a:rPr lang="en-US" smtClean="0"/>
              <a:t>. </a:t>
            </a:r>
          </a:p>
          <a:p>
            <a:pPr eaLnBrk="1" hangingPunct="1"/>
            <a:r>
              <a:rPr lang="en-US" smtClean="0"/>
              <a:t>He is an admirable man, rigidly honest, of high moral ideals, and passionately devoted to his wife and children. </a:t>
            </a:r>
          </a:p>
          <a:p>
            <a:pPr eaLnBrk="1" hangingPunct="1"/>
            <a:r>
              <a:rPr lang="en-US" smtClean="0"/>
              <a:t>In short, a good man and an enviable husband. Almost every mother would be proud of such a match for her daughter, and the latter would consider herself fortunate to become the wife of such a man. </a:t>
            </a:r>
          </a:p>
          <a:p>
            <a:pPr eaLnBrk="1" hangingPunct="1"/>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smtClean="0"/>
              <a:t>Women’s attitude…</a:t>
            </a:r>
          </a:p>
        </p:txBody>
      </p:sp>
      <p:sp>
        <p:nvSpPr>
          <p:cNvPr id="21507" name="Content Placeholder 2"/>
          <p:cNvSpPr>
            <a:spLocks noGrp="1"/>
          </p:cNvSpPr>
          <p:nvPr>
            <p:ph sz="quarter" idx="1"/>
          </p:nvPr>
        </p:nvSpPr>
        <p:spPr/>
        <p:txBody>
          <a:bodyPr>
            <a:normAutofit fontScale="92500" lnSpcReduction="10000"/>
          </a:bodyPr>
          <a:lstStyle/>
          <a:p>
            <a:pPr eaLnBrk="1" hangingPunct="1"/>
            <a:r>
              <a:rPr lang="en-US" i="1" smtClean="0"/>
              <a:t>Nora</a:t>
            </a:r>
            <a:r>
              <a:rPr lang="en-US" smtClean="0"/>
              <a:t>, too, considers herself fortunate. Indeed, she worships her husband, believes in him implicitly, and is sure that if ever her safety should be menaced, </a:t>
            </a:r>
            <a:r>
              <a:rPr lang="en-US" i="1" smtClean="0"/>
              <a:t>Torvald</a:t>
            </a:r>
            <a:r>
              <a:rPr lang="en-US" smtClean="0"/>
              <a:t>, her idol, her god, would perform the miracle. </a:t>
            </a:r>
          </a:p>
          <a:p>
            <a:pPr eaLnBrk="1" hangingPunct="1"/>
            <a:r>
              <a:rPr lang="en-US" smtClean="0"/>
              <a:t>When a woman loves as </a:t>
            </a:r>
            <a:r>
              <a:rPr lang="en-US" i="1" smtClean="0"/>
              <a:t>Nora</a:t>
            </a:r>
            <a:r>
              <a:rPr lang="en-US" smtClean="0"/>
              <a:t> does, nothing else matters; least of all, social, legal or moral considerations. </a:t>
            </a:r>
          </a:p>
          <a:p>
            <a:pPr eaLnBrk="1" hangingPunct="1"/>
            <a:r>
              <a:rPr lang="en-US" smtClean="0"/>
              <a:t>Therefore, when her husband's life is threatened, it is no effort, it is joy for </a:t>
            </a:r>
            <a:r>
              <a:rPr lang="en-US" i="1" smtClean="0"/>
              <a:t>Nora</a:t>
            </a:r>
            <a:r>
              <a:rPr lang="en-US" smtClean="0"/>
              <a:t> to forge her father's name to a note and borrow 800 cronen on it, in order to take her sick husband to Italy. </a:t>
            </a:r>
          </a:p>
          <a:p>
            <a:pPr eaLnBrk="1" hangingPunct="1"/>
            <a:endParaRPr 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mtClean="0"/>
              <a:t>Women’s sense of duty…</a:t>
            </a:r>
          </a:p>
        </p:txBody>
      </p:sp>
      <p:sp>
        <p:nvSpPr>
          <p:cNvPr id="22531" name="Content Placeholder 2"/>
          <p:cNvSpPr>
            <a:spLocks noGrp="1"/>
          </p:cNvSpPr>
          <p:nvPr>
            <p:ph sz="quarter" idx="1"/>
          </p:nvPr>
        </p:nvSpPr>
        <p:spPr/>
        <p:txBody>
          <a:bodyPr/>
          <a:lstStyle/>
          <a:p>
            <a:pPr eaLnBrk="1" hangingPunct="1"/>
            <a:r>
              <a:rPr lang="en-US" smtClean="0"/>
              <a:t>In her eagerness to serve her husband, and in perfect innocence of the legal aspect of her act, she does not give the matter much thought, except for her anxiety to shield him from any emergency that may call upon him to perform the miracle in her behalf. </a:t>
            </a:r>
          </a:p>
          <a:p>
            <a:pPr eaLnBrk="1" hangingPunct="1"/>
            <a:r>
              <a:rPr lang="en-US" smtClean="0"/>
              <a:t>She works hard, and saves every penny of her pin-money to pay back the amount she borrowed on the forged check. </a:t>
            </a:r>
          </a:p>
          <a:p>
            <a:pPr eaLnBrk="1" hangingPunct="1"/>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smtClean="0"/>
              <a:t>Married Women’s ultimate goal…</a:t>
            </a:r>
          </a:p>
        </p:txBody>
      </p:sp>
      <p:sp>
        <p:nvSpPr>
          <p:cNvPr id="23555" name="Content Placeholder 2"/>
          <p:cNvSpPr>
            <a:spLocks noGrp="1"/>
          </p:cNvSpPr>
          <p:nvPr>
            <p:ph sz="quarter" idx="1"/>
          </p:nvPr>
        </p:nvSpPr>
        <p:spPr/>
        <p:txBody>
          <a:bodyPr/>
          <a:lstStyle/>
          <a:p>
            <a:pPr eaLnBrk="1" hangingPunct="1"/>
            <a:r>
              <a:rPr lang="en-US" i="1" smtClean="0"/>
              <a:t>Nora</a:t>
            </a:r>
            <a:r>
              <a:rPr lang="en-US" smtClean="0"/>
              <a:t> is light-hearted and gay, apparently without depth. Who, indeed, would expect depth of a doll, a "squirrel," a song-bird? </a:t>
            </a:r>
          </a:p>
          <a:p>
            <a:pPr eaLnBrk="1" hangingPunct="1"/>
            <a:r>
              <a:rPr lang="en-US" smtClean="0"/>
              <a:t>Her purpose in life is to be happy for her husband's sake, for the sake of the children; to sing, dance, and play with them. </a:t>
            </a:r>
          </a:p>
          <a:p>
            <a:pPr eaLnBrk="1" hangingPunct="1">
              <a:buFont typeface="Wingdings 3" pitchFamily="18" charset="2"/>
              <a:buNone/>
            </a:pPr>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Wanting to be vs. has to be: A conflict of Self…</a:t>
            </a:r>
            <a:endParaRPr lang="en-US" dirty="0"/>
          </a:p>
        </p:txBody>
      </p:sp>
      <p:sp>
        <p:nvSpPr>
          <p:cNvPr id="24579" name="Content Placeholder 2"/>
          <p:cNvSpPr>
            <a:spLocks noGrp="1"/>
          </p:cNvSpPr>
          <p:nvPr>
            <p:ph sz="quarter" idx="1"/>
          </p:nvPr>
        </p:nvSpPr>
        <p:spPr/>
        <p:txBody>
          <a:bodyPr/>
          <a:lstStyle/>
          <a:p>
            <a:pPr eaLnBrk="1" hangingPunct="1"/>
            <a:r>
              <a:rPr lang="en-US" smtClean="0"/>
              <a:t>Besides, is she not shielded, protected, and cared for? Who, then, would suspect </a:t>
            </a:r>
            <a:r>
              <a:rPr lang="en-US" i="1" smtClean="0"/>
              <a:t>Nora</a:t>
            </a:r>
            <a:r>
              <a:rPr lang="en-US" smtClean="0"/>
              <a:t> of depth? But already in the opening scene, when </a:t>
            </a:r>
            <a:r>
              <a:rPr lang="en-US" i="1" smtClean="0"/>
              <a:t>Torvald</a:t>
            </a:r>
            <a:r>
              <a:rPr lang="en-US" smtClean="0"/>
              <a:t> inquires what his precious "squirrel" wants for a Christmas present, </a:t>
            </a:r>
            <a:r>
              <a:rPr lang="en-US" i="1" smtClean="0"/>
              <a:t>Nora</a:t>
            </a:r>
            <a:r>
              <a:rPr lang="en-US" smtClean="0"/>
              <a:t> quickly asks him for money. </a:t>
            </a:r>
          </a:p>
          <a:p>
            <a:pPr eaLnBrk="1" hangingPunct="1"/>
            <a:r>
              <a:rPr lang="en-US" smtClean="0"/>
              <a:t>Is it to buy macaroons or finery? In her talk with </a:t>
            </a:r>
            <a:r>
              <a:rPr lang="en-US" i="1" smtClean="0"/>
              <a:t>Mrs. Linden</a:t>
            </a:r>
            <a:r>
              <a:rPr lang="en-US" smtClean="0"/>
              <a:t>, </a:t>
            </a:r>
            <a:r>
              <a:rPr lang="en-US" i="1" smtClean="0"/>
              <a:t>Nora</a:t>
            </a:r>
            <a:r>
              <a:rPr lang="en-US" smtClean="0"/>
              <a:t> reveals her inner self, and forecasts the inevitable debacle of her doll's house. </a:t>
            </a:r>
          </a:p>
          <a:p>
            <a:pPr eaLnBrk="1" hangingPunct="1"/>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smtClean="0"/>
              <a:t>Development of the conflict…</a:t>
            </a:r>
          </a:p>
        </p:txBody>
      </p:sp>
      <p:sp>
        <p:nvSpPr>
          <p:cNvPr id="25603" name="Content Placeholder 2"/>
          <p:cNvSpPr>
            <a:spLocks noGrp="1"/>
          </p:cNvSpPr>
          <p:nvPr>
            <p:ph sz="quarter" idx="1"/>
          </p:nvPr>
        </p:nvSpPr>
        <p:spPr/>
        <p:txBody>
          <a:bodyPr>
            <a:normAutofit fontScale="92500" lnSpcReduction="20000"/>
          </a:bodyPr>
          <a:lstStyle/>
          <a:p>
            <a:pPr eaLnBrk="1" hangingPunct="1"/>
            <a:r>
              <a:rPr lang="en-US" dirty="0" smtClean="0"/>
              <a:t>After telling her friend how she had saved her husband, </a:t>
            </a:r>
            <a:r>
              <a:rPr lang="en-US" i="1" dirty="0" smtClean="0"/>
              <a:t>Nora</a:t>
            </a:r>
            <a:r>
              <a:rPr lang="en-US" dirty="0" smtClean="0"/>
              <a:t> says: "When Torvald gave me money for clothes and so on, I never used more than half of it; I always bought the simplest things. . . . Torvald never noticed anything. </a:t>
            </a:r>
          </a:p>
          <a:p>
            <a:pPr eaLnBrk="1" hangingPunct="1"/>
            <a:r>
              <a:rPr lang="en-US" dirty="0" smtClean="0"/>
              <a:t>But it was often very hard, Christina dear. For it's nice to be beautifully dressed. Now, isn't it? . . . Well, and besides that, I made money in other ways. Last winter I was so lucky--I got a heap of copying to do. I shut myself up every evening and wrote far into the night. Oh, sometimes I was so tired, so tired. And yet it was splendid to work in that way and earn money. I almost felt as if I was a man." </a:t>
            </a:r>
          </a:p>
          <a:p>
            <a:pPr eaLnBrk="1" hangingPunct="1"/>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smtClean="0"/>
              <a:t>Development of the conflict…</a:t>
            </a:r>
          </a:p>
        </p:txBody>
      </p:sp>
      <p:sp>
        <p:nvSpPr>
          <p:cNvPr id="26627" name="Content Placeholder 2"/>
          <p:cNvSpPr>
            <a:spLocks noGrp="1"/>
          </p:cNvSpPr>
          <p:nvPr>
            <p:ph sz="quarter" idx="1"/>
          </p:nvPr>
        </p:nvSpPr>
        <p:spPr/>
        <p:txBody>
          <a:bodyPr/>
          <a:lstStyle/>
          <a:p>
            <a:pPr eaLnBrk="1" hangingPunct="1"/>
            <a:r>
              <a:rPr lang="en-US" smtClean="0"/>
              <a:t>Down deep in the consciousness of </a:t>
            </a:r>
            <a:r>
              <a:rPr lang="en-US" i="1" smtClean="0"/>
              <a:t>Nora</a:t>
            </a:r>
            <a:r>
              <a:rPr lang="en-US" smtClean="0"/>
              <a:t> there evidently slumbers personality and character, which could come into full bloom only through a great miracle--not the kind </a:t>
            </a:r>
            <a:r>
              <a:rPr lang="en-US" i="1" smtClean="0"/>
              <a:t>Nora</a:t>
            </a:r>
            <a:r>
              <a:rPr lang="en-US" smtClean="0"/>
              <a:t> hopes for, but a miracle just the same. </a:t>
            </a:r>
          </a:p>
          <a:p>
            <a:pPr eaLnBrk="1" hangingPunct="1">
              <a:buFont typeface="Wingdings 3" pitchFamily="18" charset="2"/>
              <a:buNone/>
            </a:pPr>
            <a:endParaRPr 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smtClean="0"/>
              <a:t>Development of the conflict…</a:t>
            </a:r>
          </a:p>
        </p:txBody>
      </p:sp>
      <p:sp>
        <p:nvSpPr>
          <p:cNvPr id="3" name="Content Placeholder 2"/>
          <p:cNvSpPr>
            <a:spLocks noGrp="1"/>
          </p:cNvSpPr>
          <p:nvPr>
            <p:ph sz="quarter" idx="1"/>
          </p:nvPr>
        </p:nvSpPr>
        <p:spPr/>
        <p:txBody>
          <a:bodyPr>
            <a:normAutofit fontScale="85000" lnSpcReduction="20000"/>
          </a:bodyPr>
          <a:lstStyle/>
          <a:p>
            <a:pPr marL="274320" indent="-274320" eaLnBrk="1" fontAlgn="auto" hangingPunct="1">
              <a:spcAft>
                <a:spcPts val="0"/>
              </a:spcAft>
              <a:buFont typeface="Wingdings 3"/>
              <a:buChar char=""/>
              <a:defRPr/>
            </a:pPr>
            <a:r>
              <a:rPr lang="en-US" i="1" dirty="0"/>
              <a:t>Nora</a:t>
            </a:r>
            <a:r>
              <a:rPr lang="en-US" dirty="0"/>
              <a:t> had borrowed the money from </a:t>
            </a:r>
            <a:r>
              <a:rPr lang="en-US" i="1" dirty="0"/>
              <a:t>Nils </a:t>
            </a:r>
            <a:r>
              <a:rPr lang="en-US" i="1" dirty="0" err="1"/>
              <a:t>Krogstad</a:t>
            </a:r>
            <a:r>
              <a:rPr lang="en-US" dirty="0"/>
              <a:t>, a man with a shady past in the eyes of the community and of the righteous moralist, </a:t>
            </a:r>
            <a:r>
              <a:rPr lang="en-US" i="1" dirty="0"/>
              <a:t>Torvald </a:t>
            </a:r>
            <a:r>
              <a:rPr lang="en-US" i="1" dirty="0" err="1"/>
              <a:t>Helmer</a:t>
            </a:r>
            <a:r>
              <a:rPr lang="en-US" dirty="0"/>
              <a:t>. </a:t>
            </a:r>
            <a:endParaRPr lang="en-US" dirty="0" smtClean="0"/>
          </a:p>
          <a:p>
            <a:pPr marL="274320" indent="-274320" eaLnBrk="1" fontAlgn="auto" hangingPunct="1">
              <a:spcAft>
                <a:spcPts val="0"/>
              </a:spcAft>
              <a:buFont typeface="Wingdings 3"/>
              <a:buChar char=""/>
              <a:defRPr/>
            </a:pPr>
            <a:r>
              <a:rPr lang="en-US" dirty="0" smtClean="0"/>
              <a:t>So </a:t>
            </a:r>
            <a:r>
              <a:rPr lang="en-US" dirty="0"/>
              <a:t>long as </a:t>
            </a:r>
            <a:r>
              <a:rPr lang="en-US" i="1" dirty="0" err="1"/>
              <a:t>Krogstad</a:t>
            </a:r>
            <a:r>
              <a:rPr lang="en-US" dirty="0"/>
              <a:t> is allowed the little breathing space a Christian people grants to him who has once broken its laws, he is reasonably human. </a:t>
            </a:r>
            <a:endParaRPr lang="en-US" dirty="0" smtClean="0"/>
          </a:p>
          <a:p>
            <a:pPr marL="274320" indent="-274320" eaLnBrk="1" fontAlgn="auto" hangingPunct="1">
              <a:spcAft>
                <a:spcPts val="0"/>
              </a:spcAft>
              <a:buFont typeface="Wingdings 3"/>
              <a:buChar char=""/>
              <a:defRPr/>
            </a:pPr>
            <a:r>
              <a:rPr lang="en-US" dirty="0" smtClean="0"/>
              <a:t>He </a:t>
            </a:r>
            <a:r>
              <a:rPr lang="en-US" dirty="0"/>
              <a:t>does not molest </a:t>
            </a:r>
            <a:r>
              <a:rPr lang="en-US" i="1" dirty="0"/>
              <a:t>Nora</a:t>
            </a:r>
            <a:r>
              <a:rPr lang="en-US" dirty="0"/>
              <a:t>. But when </a:t>
            </a:r>
            <a:r>
              <a:rPr lang="en-US" i="1" dirty="0" err="1"/>
              <a:t>Helmer</a:t>
            </a:r>
            <a:r>
              <a:rPr lang="en-US" dirty="0"/>
              <a:t> becomes director of the bank in which </a:t>
            </a:r>
            <a:r>
              <a:rPr lang="en-US" i="1" dirty="0" err="1"/>
              <a:t>Krogstad</a:t>
            </a:r>
            <a:r>
              <a:rPr lang="en-US" dirty="0"/>
              <a:t> is employed, and threatens the man with dismissal, </a:t>
            </a:r>
            <a:r>
              <a:rPr lang="en-US" i="1" dirty="0" err="1"/>
              <a:t>Krogstad</a:t>
            </a:r>
            <a:r>
              <a:rPr lang="en-US" dirty="0"/>
              <a:t> naturally fights back. For as he says to </a:t>
            </a:r>
            <a:r>
              <a:rPr lang="en-US" i="1" dirty="0"/>
              <a:t>Nora</a:t>
            </a:r>
            <a:r>
              <a:rPr lang="en-US" dirty="0"/>
              <a:t>: "If need be, I shall fight as though for my life to keep my little place in the bank. . . . It's not only for the money: that matters least to me. It's something else. Well, I'd better make a clean breast of it. </a:t>
            </a:r>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smtClean="0"/>
              <a:t>Development of the conflict…</a:t>
            </a:r>
          </a:p>
        </p:txBody>
      </p:sp>
      <p:sp>
        <p:nvSpPr>
          <p:cNvPr id="3" name="Content Placeholder 2"/>
          <p:cNvSpPr>
            <a:spLocks noGrp="1"/>
          </p:cNvSpPr>
          <p:nvPr>
            <p:ph sz="quarter" idx="1"/>
          </p:nvPr>
        </p:nvSpPr>
        <p:spPr/>
        <p:txBody>
          <a:bodyPr>
            <a:normAutofit fontScale="77500" lnSpcReduction="20000"/>
          </a:bodyPr>
          <a:lstStyle/>
          <a:p>
            <a:pPr marL="274320" indent="-274320" eaLnBrk="1" fontAlgn="auto" hangingPunct="1">
              <a:spcAft>
                <a:spcPts val="0"/>
              </a:spcAft>
              <a:buFont typeface="Wingdings 3"/>
              <a:buChar char=""/>
              <a:defRPr/>
            </a:pPr>
            <a:r>
              <a:rPr lang="en-US" dirty="0" smtClean="0"/>
              <a:t>Of course you know, like every one else, that some years ago I--got into trouble. . . . The matter never came into court; but from that moment all paths were barred to me. Then I took up the business you know about. I was obliged to grasp at something; and I don't think I've been one of the worst. But now I must clear out of it all. </a:t>
            </a:r>
          </a:p>
          <a:p>
            <a:pPr marL="274320" indent="-274320" eaLnBrk="1" fontAlgn="auto" hangingPunct="1">
              <a:spcAft>
                <a:spcPts val="0"/>
              </a:spcAft>
              <a:buFont typeface="Wingdings 3"/>
              <a:buChar char=""/>
              <a:defRPr/>
            </a:pPr>
            <a:r>
              <a:rPr lang="en-US" dirty="0" smtClean="0"/>
              <a:t>My sons are growing up; for their sake I must try to win back as much respectability as I can. This place in the bank was the first step, and now your husband wants to kick me off the ladder, back into the mire. </a:t>
            </a:r>
          </a:p>
          <a:p>
            <a:pPr marL="274320" indent="-274320" eaLnBrk="1" fontAlgn="auto" hangingPunct="1">
              <a:spcAft>
                <a:spcPts val="0"/>
              </a:spcAft>
              <a:buFont typeface="Wingdings 3"/>
              <a:buChar char=""/>
              <a:defRPr/>
            </a:pPr>
            <a:r>
              <a:rPr lang="en-US" dirty="0" smtClean="0"/>
              <a:t>Mrs. </a:t>
            </a:r>
            <a:r>
              <a:rPr lang="en-US" dirty="0" err="1" smtClean="0"/>
              <a:t>Helmer</a:t>
            </a:r>
            <a:r>
              <a:rPr lang="en-US" dirty="0" smtClean="0"/>
              <a:t>, you evidently have no idea what you have really done. But I can assure you that it was nothing more and nothing worse that made me an outcast from society. . . . But this I may tell you, that if I'm flung into the gutter a second time, you shall keep me company." </a:t>
            </a:r>
          </a:p>
          <a:p>
            <a:pPr marL="274320" indent="-274320" eaLnBrk="1" fontAlgn="auto" hangingPunct="1">
              <a:spcAft>
                <a:spcPts val="0"/>
              </a:spcAft>
              <a:buFont typeface="Wingdings 3"/>
              <a:buNone/>
              <a:defRPr/>
            </a:pPr>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smtClean="0"/>
              <a:t>Development of the conflict…</a:t>
            </a:r>
          </a:p>
        </p:txBody>
      </p:sp>
      <p:sp>
        <p:nvSpPr>
          <p:cNvPr id="29699" name="Content Placeholder 2"/>
          <p:cNvSpPr>
            <a:spLocks noGrp="1"/>
          </p:cNvSpPr>
          <p:nvPr>
            <p:ph sz="quarter" idx="1"/>
          </p:nvPr>
        </p:nvSpPr>
        <p:spPr/>
        <p:txBody>
          <a:bodyPr>
            <a:normAutofit lnSpcReduction="10000"/>
          </a:bodyPr>
          <a:lstStyle/>
          <a:p>
            <a:pPr eaLnBrk="1" hangingPunct="1"/>
            <a:r>
              <a:rPr lang="en-US" smtClean="0"/>
              <a:t>Even when </a:t>
            </a:r>
            <a:r>
              <a:rPr lang="en-US" i="1" smtClean="0"/>
              <a:t>Nora</a:t>
            </a:r>
            <a:r>
              <a:rPr lang="en-US" smtClean="0"/>
              <a:t> is confronted with this awful threat, she does not fear for herself, only for </a:t>
            </a:r>
            <a:r>
              <a:rPr lang="en-US" i="1" smtClean="0"/>
              <a:t>Torvald</a:t>
            </a:r>
            <a:r>
              <a:rPr lang="en-US" smtClean="0"/>
              <a:t>,--so good, so true, who has such an aversion to debts, but who loves her so devotedly that for her sake he would take the blame upon himself. </a:t>
            </a:r>
          </a:p>
          <a:p>
            <a:pPr eaLnBrk="1" hangingPunct="1"/>
            <a:r>
              <a:rPr lang="en-US" smtClean="0"/>
              <a:t>But this must never be. </a:t>
            </a:r>
            <a:r>
              <a:rPr lang="en-US" i="1" smtClean="0"/>
              <a:t>Nora,</a:t>
            </a:r>
            <a:r>
              <a:rPr lang="en-US" smtClean="0"/>
              <a:t> too, begins a fight for life, for her husband's life and that of her children. Did not </a:t>
            </a:r>
            <a:r>
              <a:rPr lang="en-US" i="1" smtClean="0"/>
              <a:t>Helmer</a:t>
            </a:r>
            <a:r>
              <a:rPr lang="en-US" smtClean="0"/>
              <a:t> tell her that the very presence of a criminal like </a:t>
            </a:r>
            <a:r>
              <a:rPr lang="en-US" i="1" smtClean="0"/>
              <a:t>Krogstad</a:t>
            </a:r>
            <a:r>
              <a:rPr lang="en-US" smtClean="0"/>
              <a:t> poisons the children? And is she not a criminal?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smtClean="0"/>
              <a:t>Development of the conflict…</a:t>
            </a:r>
          </a:p>
        </p:txBody>
      </p:sp>
      <p:sp>
        <p:nvSpPr>
          <p:cNvPr id="30723" name="Content Placeholder 2"/>
          <p:cNvSpPr>
            <a:spLocks noGrp="1"/>
          </p:cNvSpPr>
          <p:nvPr>
            <p:ph sz="quarter" idx="1"/>
          </p:nvPr>
        </p:nvSpPr>
        <p:spPr/>
        <p:txBody>
          <a:bodyPr/>
          <a:lstStyle/>
          <a:p>
            <a:pPr eaLnBrk="1" hangingPunct="1"/>
            <a:r>
              <a:rPr lang="en-US" i="1" smtClean="0"/>
              <a:t>Torvald Helmer </a:t>
            </a:r>
            <a:r>
              <a:rPr lang="en-US" smtClean="0"/>
              <a:t>assures her, in his male conceit, that "early corruption generally comes from the mother's side, but of course the father's influence may act in the same way. And this Krogstad has been poisoning his own children for years past by a life of lies and hypocrisy--that's why I call him morally ruined."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Development of the conflict…</a:t>
            </a:r>
            <a:br>
              <a:rPr lang="en-US" dirty="0" smtClean="0"/>
            </a:br>
            <a:r>
              <a:rPr lang="en-US" dirty="0" smtClean="0"/>
              <a:t>Her beliefs are challenged! </a:t>
            </a:r>
            <a:endParaRPr lang="en-US" dirty="0"/>
          </a:p>
        </p:txBody>
      </p:sp>
      <p:sp>
        <p:nvSpPr>
          <p:cNvPr id="3" name="Content Placeholder 2"/>
          <p:cNvSpPr>
            <a:spLocks noGrp="1"/>
          </p:cNvSpPr>
          <p:nvPr>
            <p:ph sz="quarter" idx="1"/>
          </p:nvPr>
        </p:nvSpPr>
        <p:spPr>
          <a:xfrm>
            <a:off x="612648" y="1600200"/>
            <a:ext cx="8153400" cy="4114800"/>
          </a:xfrm>
        </p:spPr>
        <p:txBody>
          <a:bodyPr>
            <a:normAutofit fontScale="77500" lnSpcReduction="20000"/>
          </a:bodyPr>
          <a:lstStyle/>
          <a:p>
            <a:pPr marL="274320" indent="-274320" eaLnBrk="1" fontAlgn="auto" hangingPunct="1">
              <a:spcAft>
                <a:spcPts val="0"/>
              </a:spcAft>
              <a:buFont typeface="Wingdings 3"/>
              <a:buChar char=""/>
              <a:defRPr/>
            </a:pPr>
            <a:r>
              <a:rPr lang="en-US" dirty="0"/>
              <a:t>Poor </a:t>
            </a:r>
            <a:r>
              <a:rPr lang="en-US" i="1" dirty="0"/>
              <a:t>Nora</a:t>
            </a:r>
            <a:r>
              <a:rPr lang="en-US" dirty="0"/>
              <a:t>, who cannot understand why a daughter has no right to spare her dying father anxiety, or why a wife has no right to save her husband's life, is surely not aware of the true character of her idol. </a:t>
            </a:r>
            <a:endParaRPr lang="en-US" dirty="0" smtClean="0"/>
          </a:p>
          <a:p>
            <a:pPr marL="274320" indent="-274320" eaLnBrk="1" fontAlgn="auto" hangingPunct="1">
              <a:spcAft>
                <a:spcPts val="0"/>
              </a:spcAft>
              <a:buFont typeface="Wingdings 3"/>
              <a:buChar char=""/>
              <a:defRPr/>
            </a:pPr>
            <a:r>
              <a:rPr lang="en-US" dirty="0" smtClean="0"/>
              <a:t>But </a:t>
            </a:r>
            <a:r>
              <a:rPr lang="en-US" dirty="0"/>
              <a:t>gradually the veil is lifted. At first, when in reply to her desperate pleading for </a:t>
            </a:r>
            <a:r>
              <a:rPr lang="en-US" i="1" dirty="0" err="1"/>
              <a:t>Krogstad</a:t>
            </a:r>
            <a:r>
              <a:rPr lang="en-US" dirty="0"/>
              <a:t>, her husband discloses the true reason for wanting to get rid of him: "The fact is, he was a college chum of mine--there was one of those rash friendships between us that one so often repents later. </a:t>
            </a:r>
            <a:endParaRPr lang="en-US" dirty="0" smtClean="0"/>
          </a:p>
          <a:p>
            <a:pPr marL="274320" indent="-274320" eaLnBrk="1" fontAlgn="auto" hangingPunct="1">
              <a:spcAft>
                <a:spcPts val="0"/>
              </a:spcAft>
              <a:buFont typeface="Wingdings 3"/>
              <a:buChar char=""/>
              <a:defRPr/>
            </a:pPr>
            <a:r>
              <a:rPr lang="en-US" dirty="0" smtClean="0"/>
              <a:t>I </a:t>
            </a:r>
            <a:r>
              <a:rPr lang="en-US" dirty="0"/>
              <a:t>don't mind confessing it--he calls me by my Christian name; and he insists on doing it even when others are present. He delights in putting on airs of familiarity--Torvald here, Torvald there! I assure you it's most painful to me. He would make my position at the bank perfectly unendurable." </a:t>
            </a:r>
          </a:p>
          <a:p>
            <a:pPr marL="274320" indent="-274320" eaLnBrk="1" fontAlgn="auto" hangingPunct="1">
              <a:spcAft>
                <a:spcPts val="0"/>
              </a:spcAft>
              <a:buFont typeface="Wingdings 3"/>
              <a:buChar char=""/>
              <a:defRPr/>
            </a:pP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Ibsen brings forward his feministic philosophy…</a:t>
            </a:r>
            <a:endParaRPr lang="en-US" dirty="0"/>
          </a:p>
        </p:txBody>
      </p:sp>
      <p:sp>
        <p:nvSpPr>
          <p:cNvPr id="37891" name="Content Placeholder 2"/>
          <p:cNvSpPr>
            <a:spLocks noGrp="1"/>
          </p:cNvSpPr>
          <p:nvPr>
            <p:ph sz="quarter" idx="1"/>
          </p:nvPr>
        </p:nvSpPr>
        <p:spPr/>
        <p:txBody>
          <a:bodyPr/>
          <a:lstStyle/>
          <a:p>
            <a:pPr eaLnBrk="1" hangingPunct="1"/>
            <a:r>
              <a:rPr lang="en-US" smtClean="0"/>
              <a:t>Is there anything more degrading to woman than to live with a stranger, and bear him children? Yet, the lie of the marriage institution decrees that she shall continue to do so, and the social conception of duty insists that for the sake of that lie she need be nothing else than a plaything, a doll, a nonentity.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121</TotalTime>
  <Words>3695</Words>
  <Application>Microsoft Office PowerPoint</Application>
  <PresentationFormat>On-screen Show (4:3)</PresentationFormat>
  <Paragraphs>237</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Median</vt:lpstr>
      <vt:lpstr>DRAMA II Modern Drama | An OVERVIEW</vt:lpstr>
      <vt:lpstr>SYNOPSIS</vt:lpstr>
      <vt:lpstr>Functions and Characteristics of Modern Drama</vt:lpstr>
      <vt:lpstr>The Role of Scandinavian Drama </vt:lpstr>
      <vt:lpstr>Ibsen’s Work What Writer’s Have Said About Henrik Ibsen: </vt:lpstr>
      <vt:lpstr>II. Characters and Characterization</vt:lpstr>
      <vt:lpstr>Slide 7</vt:lpstr>
      <vt:lpstr>Slide 8</vt:lpstr>
      <vt:lpstr>Slide 9</vt:lpstr>
      <vt:lpstr>Slide 10</vt:lpstr>
      <vt:lpstr>Slide 11</vt:lpstr>
      <vt:lpstr>Ibsen’s Social Rehabilitation </vt:lpstr>
      <vt:lpstr>Four cardinal sins of Modern Society</vt:lpstr>
      <vt:lpstr>Ibsen’s Work</vt:lpstr>
      <vt:lpstr>A Review on The Doll’s House</vt:lpstr>
      <vt:lpstr>A Review on The Doll’s House</vt:lpstr>
      <vt:lpstr>A Review on The Doll’s House</vt:lpstr>
      <vt:lpstr>A Review on The Doll’s House</vt:lpstr>
      <vt:lpstr>Ibsen’s Vision</vt:lpstr>
      <vt:lpstr>A Doll’s House: Themes and Structure</vt:lpstr>
      <vt:lpstr>Slide 21</vt:lpstr>
      <vt:lpstr>Slide 22</vt:lpstr>
      <vt:lpstr>Four-Dimensional Criticism </vt:lpstr>
      <vt:lpstr>1. The Sacrificial Role of Women </vt:lpstr>
      <vt:lpstr>Slide 25</vt:lpstr>
      <vt:lpstr>Slide 26</vt:lpstr>
      <vt:lpstr>2. Parental Obligations </vt:lpstr>
      <vt:lpstr>3. The Unreliability of Appearances </vt:lpstr>
      <vt:lpstr>Slide 29</vt:lpstr>
      <vt:lpstr>4. The Social Lie and Duty </vt:lpstr>
      <vt:lpstr>The Social Lie and Duty</vt:lpstr>
      <vt:lpstr>Household and the position of Women</vt:lpstr>
      <vt:lpstr>Women’s attitude…</vt:lpstr>
      <vt:lpstr>Women’s sense of duty…</vt:lpstr>
      <vt:lpstr>Married Women’s ultimate goal…</vt:lpstr>
      <vt:lpstr>Wanting to be vs. has to be: A conflict of Self…</vt:lpstr>
      <vt:lpstr>Development of the conflict…</vt:lpstr>
      <vt:lpstr>Development of the conflict…</vt:lpstr>
      <vt:lpstr>Development of the conflict…</vt:lpstr>
      <vt:lpstr>Development of the conflict…</vt:lpstr>
      <vt:lpstr>Development of the conflict…</vt:lpstr>
      <vt:lpstr>Development of the conflict…</vt:lpstr>
      <vt:lpstr>Development of the conflict… Her beliefs are challenged! </vt:lpstr>
      <vt:lpstr>Ibsen brings forward his feministic philosophy…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DRAMA II Modern Drama</dc:title>
  <dc:creator>Super USER</dc:creator>
  <cp:lastModifiedBy>vcomsats</cp:lastModifiedBy>
  <cp:revision>8</cp:revision>
  <dcterms:created xsi:type="dcterms:W3CDTF">2013-06-11T13:30:29Z</dcterms:created>
  <dcterms:modified xsi:type="dcterms:W3CDTF">2013-06-12T05:48:39Z</dcterms:modified>
</cp:coreProperties>
</file>