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58" r:id="rId2"/>
    <p:sldId id="257" r:id="rId3"/>
    <p:sldId id="261" r:id="rId4"/>
    <p:sldId id="262" r:id="rId5"/>
    <p:sldId id="263" r:id="rId6"/>
    <p:sldId id="264" r:id="rId7"/>
    <p:sldId id="265" r:id="rId8"/>
    <p:sldId id="266" r:id="rId9"/>
    <p:sldId id="267" r:id="rId10"/>
    <p:sldId id="268" r:id="rId11"/>
    <p:sldId id="269" r:id="rId12"/>
    <p:sldId id="270" r:id="rId13"/>
    <p:sldId id="274" r:id="rId14"/>
    <p:sldId id="275" r:id="rId15"/>
    <p:sldId id="276" r:id="rId16"/>
    <p:sldId id="277" r:id="rId17"/>
    <p:sldId id="278" r:id="rId18"/>
    <p:sldId id="279" r:id="rId19"/>
    <p:sldId id="281" r:id="rId20"/>
    <p:sldId id="282" r:id="rId21"/>
    <p:sldId id="283" r:id="rId22"/>
    <p:sldId id="284" r:id="rId23"/>
    <p:sldId id="285" r:id="rId24"/>
    <p:sldId id="286" r:id="rId25"/>
    <p:sldId id="287" r:id="rId26"/>
    <p:sldId id="292" r:id="rId27"/>
    <p:sldId id="291" r:id="rId28"/>
    <p:sldId id="288" r:id="rId29"/>
    <p:sldId id="289" r:id="rId30"/>
    <p:sldId id="29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577DB9-1CCF-4153-8268-3EC94736201B}" type="datetimeFigureOut">
              <a:rPr lang="en-US" smtClean="0"/>
              <a:t>12/21/2012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E68DF5-1A93-448D-AB15-C5F9F753101E}"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73E62F-1509-408B-924B-BF2C95AF3ED0}" type="datetimeFigureOut">
              <a:rPr lang="en-US" smtClean="0"/>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73E62F-1509-408B-924B-BF2C95AF3ED0}" type="datetimeFigureOut">
              <a:rPr lang="en-US" smtClean="0"/>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273E62F-1509-408B-924B-BF2C95AF3ED0}" type="datetimeFigureOut">
              <a:rPr lang="en-US" smtClean="0"/>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273E62F-1509-408B-924B-BF2C95AF3ED0}" type="datetimeFigureOut">
              <a:rPr lang="en-US" smtClean="0"/>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273E62F-1509-408B-924B-BF2C95AF3ED0}" type="datetimeFigureOut">
              <a:rPr lang="en-US" smtClean="0"/>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273E62F-1509-408B-924B-BF2C95AF3ED0}" type="datetimeFigureOut">
              <a:rPr lang="en-US" smtClean="0"/>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73E62F-1509-408B-924B-BF2C95AF3ED0}" type="datetimeFigureOut">
              <a:rPr lang="en-US" smtClean="0"/>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73E62F-1509-408B-924B-BF2C95AF3ED0}" type="datetimeFigureOut">
              <a:rPr lang="en-US" smtClean="0"/>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273E62F-1509-408B-924B-BF2C95AF3ED0}" type="datetimeFigureOut">
              <a:rPr lang="en-US" smtClean="0"/>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73E62F-1509-408B-924B-BF2C95AF3ED0}" type="datetimeFigureOut">
              <a:rPr lang="en-US" smtClean="0"/>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273E62F-1509-408B-924B-BF2C95AF3ED0}" type="datetimeFigureOut">
              <a:rPr lang="en-US" smtClean="0"/>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BB206AF-7BBC-4EB3-8528-4296FB688E2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73E62F-1509-408B-924B-BF2C95AF3ED0}" type="datetimeFigureOut">
              <a:rPr lang="en-US" smtClean="0"/>
              <a:t>12/21/2012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B206AF-7BBC-4EB3-8528-4296FB688E2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academichelp.net/samples/essays/definition/democracy.html" TargetMode="External"/><Relationship Id="rId2" Type="http://schemas.openxmlformats.org/officeDocument/2006/relationships/hyperlink" Target="http://academichelp.net/academic-assignments/essay/write-definition-essay.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200400"/>
            <a:ext cx="7772400" cy="1470025"/>
          </a:xfrm>
        </p:spPr>
        <p:txBody>
          <a:bodyPr>
            <a:normAutofit/>
          </a:bodyPr>
          <a:lstStyle/>
          <a:p>
            <a:r>
              <a:rPr lang="en-US" sz="7200" b="1" dirty="0" smtClean="0"/>
              <a:t>Definition </a:t>
            </a:r>
            <a:r>
              <a:rPr lang="en-US" sz="7200" b="1" dirty="0" smtClean="0"/>
              <a:t>Essay</a:t>
            </a:r>
            <a:endParaRPr lang="en-US" sz="7200" b="1" dirty="0"/>
          </a:p>
        </p:txBody>
      </p:sp>
      <p:sp>
        <p:nvSpPr>
          <p:cNvPr id="3" name="Subtitle 2"/>
          <p:cNvSpPr>
            <a:spLocks noGrp="1"/>
          </p:cNvSpPr>
          <p:nvPr>
            <p:ph type="subTitle" idx="1"/>
          </p:nvPr>
        </p:nvSpPr>
        <p:spPr>
          <a:xfrm>
            <a:off x="1371600" y="1371600"/>
            <a:ext cx="6400800" cy="838200"/>
          </a:xfrm>
        </p:spPr>
        <p:txBody>
          <a:bodyPr>
            <a:noAutofit/>
          </a:bodyPr>
          <a:lstStyle/>
          <a:p>
            <a:r>
              <a:rPr lang="en-US" sz="5400" b="1" dirty="0" smtClean="0">
                <a:solidFill>
                  <a:schemeClr val="tx1"/>
                </a:solidFill>
              </a:rPr>
              <a:t>Lecture </a:t>
            </a:r>
            <a:r>
              <a:rPr lang="en-US" sz="5400" b="1" dirty="0" smtClean="0">
                <a:solidFill>
                  <a:schemeClr val="tx1"/>
                </a:solidFill>
              </a:rPr>
              <a:t>9</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How to Write a Descriptive Essay?</a:t>
            </a:r>
          </a:p>
          <a:p>
            <a:r>
              <a:rPr lang="en-US" dirty="0" smtClean="0"/>
              <a:t>Steps for Writing an Descriptive Essay</a:t>
            </a:r>
          </a:p>
          <a:p>
            <a:r>
              <a:rPr lang="en-US" dirty="0" smtClean="0"/>
              <a:t>Topic Selection for Descriptive Essay</a:t>
            </a:r>
          </a:p>
          <a:p>
            <a:r>
              <a:rPr lang="en-US" dirty="0" smtClean="0"/>
              <a:t>Key Points to Consider</a:t>
            </a:r>
          </a:p>
          <a:p>
            <a:r>
              <a:rPr lang="en-US" dirty="0" smtClean="0"/>
              <a:t>Dos and Don’ts</a:t>
            </a:r>
          </a:p>
          <a:p>
            <a:r>
              <a:rPr lang="en-US" dirty="0" smtClean="0"/>
              <a:t>Common Mistakes</a:t>
            </a:r>
          </a:p>
          <a:p>
            <a:r>
              <a:rPr lang="en-US" dirty="0" smtClean="0"/>
              <a:t>Example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81000"/>
            <a:ext cx="8763000" cy="792162"/>
          </a:xfrm>
        </p:spPr>
        <p:txBody>
          <a:bodyPr vert="horz" lIns="91440" tIns="45720" rIns="91440" bIns="45720" rtlCol="0" anchor="ctr">
            <a:noAutofit/>
          </a:bodyPr>
          <a:lstStyle/>
          <a:p>
            <a:r>
              <a:rPr lang="en-US" b="1" dirty="0" smtClean="0">
                <a:latin typeface="Calibri" pitchFamily="34" charset="0"/>
                <a:cs typeface="Calibri" pitchFamily="34" charset="0"/>
              </a:rPr>
              <a:t>Definition </a:t>
            </a:r>
            <a:r>
              <a:rPr lang="en-US" b="1" dirty="0">
                <a:latin typeface="Calibri" pitchFamily="34" charset="0"/>
                <a:cs typeface="Calibri" pitchFamily="34" charset="0"/>
              </a:rPr>
              <a:t>Essay</a:t>
            </a:r>
            <a:endParaRPr lang="en-US" sz="4400" b="1" dirty="0">
              <a:latin typeface="Calibri" pitchFamily="34" charset="0"/>
              <a:cs typeface="Calibri" pitchFamily="34" charset="0"/>
            </a:endParaRPr>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a:p>
        </p:txBody>
      </p:sp>
      <p:sp>
        <p:nvSpPr>
          <p:cNvPr id="7" name="Content Placeholder 2"/>
          <p:cNvSpPr>
            <a:spLocks noGrp="1"/>
          </p:cNvSpPr>
          <p:nvPr>
            <p:ph idx="1"/>
          </p:nvPr>
        </p:nvSpPr>
        <p:spPr>
          <a:xfrm>
            <a:off x="304800" y="1524000"/>
            <a:ext cx="8458200" cy="4953000"/>
          </a:xfrm>
        </p:spPr>
        <p:txBody>
          <a:bodyPr>
            <a:normAutofit fontScale="25000" lnSpcReduction="20000"/>
          </a:bodyPr>
          <a:lstStyle/>
          <a:p>
            <a:pPr algn="just">
              <a:lnSpc>
                <a:spcPct val="170000"/>
              </a:lnSpc>
              <a:buNone/>
            </a:pPr>
            <a:r>
              <a:rPr lang="en-US" sz="11200" dirty="0" smtClean="0">
                <a:latin typeface="Calibri" pitchFamily="34" charset="0"/>
                <a:cs typeface="Calibri" pitchFamily="34" charset="0"/>
              </a:rPr>
              <a:t>	</a:t>
            </a:r>
            <a:r>
              <a:rPr lang="en-US" sz="12800" dirty="0" smtClean="0">
                <a:latin typeface="Calibri" pitchFamily="34" charset="0"/>
                <a:cs typeface="Calibri" pitchFamily="34" charset="0"/>
              </a:rPr>
              <a:t>A </a:t>
            </a:r>
            <a:r>
              <a:rPr lang="en-US" sz="12800" b="1" dirty="0" smtClean="0">
                <a:latin typeface="Calibri" pitchFamily="34" charset="0"/>
                <a:cs typeface="Calibri" pitchFamily="34" charset="0"/>
              </a:rPr>
              <a:t>definition essay</a:t>
            </a:r>
            <a:r>
              <a:rPr lang="en-US" sz="12800" dirty="0" smtClean="0">
                <a:latin typeface="Calibri" pitchFamily="34" charset="0"/>
                <a:cs typeface="Calibri" pitchFamily="34" charset="0"/>
              </a:rPr>
              <a:t> attempts to define a specific term. It could try to pin down the meaning of a specific word, or define an abstract concept. </a:t>
            </a:r>
          </a:p>
          <a:p>
            <a:pPr algn="just">
              <a:buNone/>
            </a:pPr>
            <a:endParaRPr lang="en-US" sz="9600" b="1" u="sng" dirty="0">
              <a:solidFill>
                <a:srgbClr val="FF0000"/>
              </a:solidFill>
              <a:latin typeface="Calibri" pitchFamily="34" charset="0"/>
              <a:cs typeface="Calibri" pitchFamily="34" charset="0"/>
            </a:endParaRPr>
          </a:p>
          <a:p>
            <a:pPr algn="just">
              <a:buNone/>
            </a:pPr>
            <a:r>
              <a:rPr lang="en-US" sz="9600" b="1" u="sng" dirty="0" smtClean="0">
                <a:solidFill>
                  <a:srgbClr val="FF0000"/>
                </a:solidFill>
                <a:latin typeface="Calibri" pitchFamily="34" charset="0"/>
                <a:cs typeface="Calibri" pitchFamily="34" charset="0"/>
              </a:rPr>
              <a:t>Examples:</a:t>
            </a:r>
            <a:r>
              <a:rPr lang="en-US" sz="9600" b="1" dirty="0" smtClean="0">
                <a:solidFill>
                  <a:srgbClr val="FF0000"/>
                </a:solidFill>
                <a:latin typeface="Calibri" pitchFamily="34" charset="0"/>
                <a:cs typeface="Calibri" pitchFamily="34" charset="0"/>
              </a:rPr>
              <a:t> </a:t>
            </a:r>
            <a:r>
              <a:rPr lang="en-US" sz="9600" dirty="0" smtClean="0">
                <a:latin typeface="Calibri" pitchFamily="34" charset="0"/>
                <a:cs typeface="Calibri" pitchFamily="34" charset="0"/>
              </a:rPr>
              <a:t>A </a:t>
            </a:r>
            <a:r>
              <a:rPr lang="en-US" sz="9600" b="1" dirty="0" smtClean="0">
                <a:latin typeface="Calibri" pitchFamily="34" charset="0"/>
                <a:cs typeface="Calibri" pitchFamily="34" charset="0"/>
              </a:rPr>
              <a:t>definition essay</a:t>
            </a:r>
            <a:r>
              <a:rPr lang="en-US" sz="9600" dirty="0" smtClean="0">
                <a:latin typeface="Calibri" pitchFamily="34" charset="0"/>
                <a:cs typeface="Calibri" pitchFamily="34" charset="0"/>
              </a:rPr>
              <a:t> may try and define . . .</a:t>
            </a:r>
          </a:p>
          <a:p>
            <a:pPr marL="45720" indent="0" algn="just">
              <a:buNone/>
            </a:pPr>
            <a:r>
              <a:rPr lang="en-US" sz="9600" b="1" dirty="0" smtClean="0">
                <a:latin typeface="Calibri" pitchFamily="34" charset="0"/>
                <a:cs typeface="Calibri" pitchFamily="34" charset="0"/>
              </a:rPr>
              <a:t>* 	the meaning of an abstract concept, like </a:t>
            </a:r>
            <a:r>
              <a:rPr lang="en-US" sz="9600" b="1" i="1" dirty="0" smtClean="0">
                <a:latin typeface="Calibri" pitchFamily="34" charset="0"/>
                <a:cs typeface="Calibri" pitchFamily="34" charset="0"/>
              </a:rPr>
              <a:t>love;</a:t>
            </a:r>
          </a:p>
          <a:p>
            <a:pPr marL="45720" indent="0" algn="just">
              <a:buNone/>
            </a:pPr>
            <a:r>
              <a:rPr lang="en-US" sz="9600" b="1" dirty="0" smtClean="0">
                <a:latin typeface="Calibri" pitchFamily="34" charset="0"/>
                <a:cs typeface="Calibri" pitchFamily="34" charset="0"/>
              </a:rPr>
              <a:t>* 	the true meaning and importance of </a:t>
            </a:r>
            <a:r>
              <a:rPr lang="en-US" sz="9600" b="1" i="1" dirty="0" smtClean="0">
                <a:latin typeface="Calibri" pitchFamily="34" charset="0"/>
                <a:cs typeface="Calibri" pitchFamily="34" charset="0"/>
              </a:rPr>
              <a:t>honesty;</a:t>
            </a:r>
            <a:r>
              <a:rPr lang="en-US" sz="9600" dirty="0" smtClean="0">
                <a:latin typeface="Calibri" pitchFamily="34" charset="0"/>
                <a:cs typeface="Calibri" pitchFamily="34" charset="0"/>
              </a:rPr>
              <a:t> </a:t>
            </a:r>
          </a:p>
          <a:p>
            <a:pPr marL="45720" indent="0" algn="just">
              <a:buNone/>
            </a:pPr>
            <a:r>
              <a:rPr lang="en-US" sz="9600" b="1" dirty="0" smtClean="0">
                <a:latin typeface="Calibri" pitchFamily="34" charset="0"/>
                <a:cs typeface="Calibri" pitchFamily="34" charset="0"/>
              </a:rPr>
              <a:t>* 	how the meaning of </a:t>
            </a:r>
            <a:r>
              <a:rPr lang="en-US" sz="9600" b="1" i="1" dirty="0" smtClean="0">
                <a:latin typeface="Calibri" pitchFamily="34" charset="0"/>
                <a:cs typeface="Calibri" pitchFamily="34" charset="0"/>
              </a:rPr>
              <a:t>family</a:t>
            </a:r>
            <a:r>
              <a:rPr lang="en-US" sz="9600" b="1" dirty="0" smtClean="0">
                <a:latin typeface="Calibri" pitchFamily="34" charset="0"/>
                <a:cs typeface="Calibri" pitchFamily="34" charset="0"/>
              </a:rPr>
              <a:t> goes deeper than just 	your 	blood relatives.</a:t>
            </a:r>
            <a:r>
              <a:rPr lang="en-US" sz="9600" dirty="0" smtClean="0">
                <a:latin typeface="Calibri" pitchFamily="34" charset="0"/>
                <a:cs typeface="Calibri" pitchFamily="34" charset="0"/>
              </a:rPr>
              <a:t> </a:t>
            </a:r>
          </a:p>
          <a:p>
            <a:endParaRPr lang="en-US" dirty="0"/>
          </a:p>
        </p:txBody>
      </p:sp>
    </p:spTree>
    <p:extLst>
      <p:ext uri="{BB962C8B-B14F-4D97-AF65-F5344CB8AC3E}">
        <p14:creationId xmlns="" xmlns:p14="http://schemas.microsoft.com/office/powerpoint/2010/main" val="3716924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en-US" b="1" dirty="0" smtClean="0"/>
              <a:t>How to Write a </a:t>
            </a:r>
            <a:r>
              <a:rPr lang="en-US" b="1" dirty="0" smtClean="0"/>
              <a:t>Definition </a:t>
            </a:r>
            <a:r>
              <a:rPr lang="en-US" b="1" dirty="0" smtClean="0"/>
              <a:t>Essay?</a:t>
            </a:r>
            <a:endParaRPr lang="en-US" b="1" dirty="0"/>
          </a:p>
        </p:txBody>
      </p:sp>
      <p:sp>
        <p:nvSpPr>
          <p:cNvPr id="3" name="Content Placeholder 2"/>
          <p:cNvSpPr>
            <a:spLocks noGrp="1"/>
          </p:cNvSpPr>
          <p:nvPr>
            <p:ph idx="1"/>
          </p:nvPr>
        </p:nvSpPr>
        <p:spPr>
          <a:xfrm>
            <a:off x="457200" y="1219200"/>
            <a:ext cx="8229600" cy="5334000"/>
          </a:xfrm>
        </p:spPr>
        <p:txBody>
          <a:bodyPr>
            <a:normAutofit fontScale="92500" lnSpcReduction="20000"/>
          </a:bodyPr>
          <a:lstStyle/>
          <a:p>
            <a:pPr algn="just"/>
            <a:r>
              <a:rPr lang="en-US" dirty="0" smtClean="0"/>
              <a:t>In a definition essay, you </a:t>
            </a:r>
            <a:r>
              <a:rPr lang="en-US" b="1" dirty="0" smtClean="0"/>
              <a:t>explain the meaning of a certain term </a:t>
            </a:r>
            <a:r>
              <a:rPr lang="en-US" dirty="0" smtClean="0"/>
              <a:t>by giving a detailed description of it.</a:t>
            </a:r>
          </a:p>
          <a:p>
            <a:pPr algn="just"/>
            <a:r>
              <a:rPr lang="en-US" dirty="0" smtClean="0"/>
              <a:t>You </a:t>
            </a:r>
            <a:r>
              <a:rPr lang="en-US" b="1" dirty="0" smtClean="0"/>
              <a:t>support your definition with clear examples or facts</a:t>
            </a:r>
            <a:r>
              <a:rPr lang="en-US" dirty="0" smtClean="0"/>
              <a:t>. </a:t>
            </a:r>
          </a:p>
          <a:p>
            <a:pPr algn="just"/>
            <a:r>
              <a:rPr lang="en-US" dirty="0" smtClean="0"/>
              <a:t>Such explanations are needed if a term is:</a:t>
            </a:r>
          </a:p>
          <a:p>
            <a:pPr lvl="1" algn="just"/>
            <a:r>
              <a:rPr lang="en-US" dirty="0" smtClean="0"/>
              <a:t> special</a:t>
            </a:r>
          </a:p>
          <a:p>
            <a:pPr lvl="1" algn="just"/>
            <a:r>
              <a:rPr lang="en-US" dirty="0" smtClean="0"/>
              <a:t>Abstract</a:t>
            </a:r>
          </a:p>
          <a:p>
            <a:pPr lvl="1" algn="just"/>
            <a:r>
              <a:rPr lang="en-US" dirty="0" smtClean="0"/>
              <a:t>disputed or </a:t>
            </a:r>
          </a:p>
          <a:p>
            <a:pPr lvl="1" algn="just"/>
            <a:r>
              <a:rPr lang="en-US" dirty="0" smtClean="0"/>
              <a:t>does not have a common meaning</a:t>
            </a:r>
          </a:p>
          <a:p>
            <a:pPr algn="just"/>
            <a:r>
              <a:rPr lang="en-US" dirty="0" smtClean="0"/>
              <a:t>For instance, individuals can interpret the definition of the words ‘freedom’ or ‘abuse’ quite differently.</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Steps for Writing an </a:t>
            </a:r>
            <a:r>
              <a:rPr lang="en-US" b="1" dirty="0" smtClean="0"/>
              <a:t>Definition </a:t>
            </a:r>
            <a:r>
              <a:rPr lang="en-US" b="1" dirty="0" smtClean="0"/>
              <a:t>Essay</a:t>
            </a:r>
            <a:endParaRPr lang="en-US" b="1" dirty="0"/>
          </a:p>
        </p:txBody>
      </p:sp>
      <p:sp>
        <p:nvSpPr>
          <p:cNvPr id="3" name="Content Placeholder 2"/>
          <p:cNvSpPr>
            <a:spLocks noGrp="1"/>
          </p:cNvSpPr>
          <p:nvPr>
            <p:ph idx="1"/>
          </p:nvPr>
        </p:nvSpPr>
        <p:spPr>
          <a:xfrm>
            <a:off x="228600" y="1600200"/>
            <a:ext cx="8458200" cy="5029200"/>
          </a:xfrm>
        </p:spPr>
        <p:txBody>
          <a:bodyPr>
            <a:normAutofit fontScale="92500" lnSpcReduction="20000"/>
          </a:bodyPr>
          <a:lstStyle/>
          <a:p>
            <a:pPr algn="just">
              <a:buNone/>
            </a:pPr>
            <a:r>
              <a:rPr lang="en-US" b="1" dirty="0"/>
              <a:t>Step # 1: </a:t>
            </a:r>
            <a:r>
              <a:rPr lang="en-US" dirty="0" smtClean="0"/>
              <a:t>	</a:t>
            </a:r>
            <a:r>
              <a:rPr lang="en-US" dirty="0" smtClean="0"/>
              <a:t>Choose a </a:t>
            </a:r>
            <a:r>
              <a:rPr lang="en-US" b="1" dirty="0" smtClean="0"/>
              <a:t>term </a:t>
            </a:r>
            <a:r>
              <a:rPr lang="en-US" dirty="0" smtClean="0"/>
              <a:t>that you want to 				</a:t>
            </a:r>
            <a:r>
              <a:rPr lang="en-US" i="1" dirty="0" smtClean="0"/>
              <a:t>define and introduce</a:t>
            </a:r>
            <a:r>
              <a:rPr lang="en-US" dirty="0" smtClean="0"/>
              <a:t> to your 					readers. This can be done in several 			ways, but your main goal at the 				outset is to indicate clearly the 				contents of your paper.</a:t>
            </a:r>
            <a:endParaRPr lang="en-US" dirty="0" smtClean="0"/>
          </a:p>
          <a:p>
            <a:pPr algn="just">
              <a:buNone/>
            </a:pPr>
            <a:r>
              <a:rPr lang="en-US" b="1" dirty="0" smtClean="0"/>
              <a:t>Step # 2:</a:t>
            </a:r>
            <a:r>
              <a:rPr lang="en-US" dirty="0" smtClean="0"/>
              <a:t>	</a:t>
            </a:r>
            <a:r>
              <a:rPr lang="en-US" dirty="0" smtClean="0"/>
              <a:t>Use </a:t>
            </a:r>
            <a:r>
              <a:rPr lang="en-US" b="1" dirty="0" smtClean="0"/>
              <a:t>several sources </a:t>
            </a:r>
            <a:r>
              <a:rPr lang="en-US" dirty="0" smtClean="0"/>
              <a:t>(dictionaries or 			encyclopedias) to see how the term you 			have chosen is usually defined. Then 			think of a way to combine or merge them 		to give your own, unique definition.</a:t>
            </a:r>
            <a:endParaRPr lang="en-US" dirty="0" smtClean="0"/>
          </a:p>
          <a:p>
            <a:pPr algn="just">
              <a:buNone/>
            </a:pPr>
            <a:r>
              <a:rPr lang="en-US" dirty="0" smtClean="0"/>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fontScale="92500" lnSpcReduction="10000"/>
          </a:bodyPr>
          <a:lstStyle/>
          <a:p>
            <a:pPr algn="just">
              <a:buNone/>
            </a:pPr>
            <a:r>
              <a:rPr lang="en-US" b="1" dirty="0"/>
              <a:t>Step # </a:t>
            </a:r>
            <a:r>
              <a:rPr lang="en-US" b="1" dirty="0" smtClean="0"/>
              <a:t>3: </a:t>
            </a:r>
            <a:r>
              <a:rPr lang="en-US" dirty="0" smtClean="0"/>
              <a:t>	</a:t>
            </a:r>
            <a:r>
              <a:rPr lang="en-US" b="1" dirty="0" smtClean="0"/>
              <a:t>Present the term </a:t>
            </a:r>
            <a:r>
              <a:rPr lang="en-US" dirty="0" smtClean="0"/>
              <a:t>you’ve chosen to your 		readers </a:t>
            </a:r>
            <a:r>
              <a:rPr lang="en-US" b="1" dirty="0" smtClean="0"/>
              <a:t>in the introductory </a:t>
            </a:r>
            <a:r>
              <a:rPr lang="en-US" dirty="0" smtClean="0"/>
              <a:t>part of your 		paper.</a:t>
            </a:r>
          </a:p>
          <a:p>
            <a:pPr algn="just">
              <a:buNone/>
            </a:pPr>
            <a:r>
              <a:rPr lang="en-US" b="1" dirty="0" smtClean="0"/>
              <a:t>Step # 4: </a:t>
            </a:r>
            <a:r>
              <a:rPr lang="en-US" dirty="0" smtClean="0"/>
              <a:t>	In the main body paragraphs, provide 		your readers with information about 		the 	term. Along with your own 			description, you can point out:</a:t>
            </a:r>
          </a:p>
          <a:p>
            <a:pPr lvl="5" algn="just"/>
            <a:r>
              <a:rPr lang="en-US" dirty="0" smtClean="0"/>
              <a:t> some cases in which this term is used, </a:t>
            </a:r>
          </a:p>
          <a:p>
            <a:pPr lvl="5" algn="just"/>
            <a:r>
              <a:rPr lang="en-US" dirty="0" smtClean="0"/>
              <a:t>as well as historical information about its origins </a:t>
            </a:r>
          </a:p>
          <a:p>
            <a:pPr lvl="5" algn="just"/>
            <a:r>
              <a:rPr lang="en-US" dirty="0" smtClean="0"/>
              <a:t>the evolution of its use in literature</a:t>
            </a:r>
          </a:p>
          <a:p>
            <a:pPr lvl="5" algn="just"/>
            <a:r>
              <a:rPr lang="en-US" dirty="0" smtClean="0"/>
              <a:t>you can highlight any common mistakes in its definition.</a:t>
            </a:r>
          </a:p>
          <a:p>
            <a:pPr algn="just">
              <a:buNone/>
            </a:pPr>
            <a:endParaRPr lang="en-US" dirty="0" smtClean="0"/>
          </a:p>
        </p:txBody>
      </p:sp>
      <p:sp>
        <p:nvSpPr>
          <p:cNvPr id="5" name="Title 1"/>
          <p:cNvSpPr txBox="1">
            <a:spLocks/>
          </p:cNvSpPr>
          <p:nvPr/>
        </p:nvSpPr>
        <p:spPr>
          <a:xfrm>
            <a:off x="457200" y="228600"/>
            <a:ext cx="8229600" cy="1143000"/>
          </a:xfrm>
          <a:prstGeom prst="rect">
            <a:avLst/>
          </a:prstGeom>
        </p:spPr>
        <p:txBody>
          <a:bodyPr vert="horz" lIns="91440" tIns="45720" rIns="91440" bIns="45720" rtlCol="0" anchor="ct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Steps for Writing an Definition Essay</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buNone/>
            </a:pPr>
            <a:r>
              <a:rPr lang="en-US" b="1" dirty="0"/>
              <a:t>Step # </a:t>
            </a:r>
            <a:r>
              <a:rPr lang="en-US" b="1" dirty="0" smtClean="0"/>
              <a:t>5: </a:t>
            </a:r>
            <a:r>
              <a:rPr lang="en-US" dirty="0" smtClean="0"/>
              <a:t>	</a:t>
            </a:r>
            <a:r>
              <a:rPr lang="en-US" dirty="0" smtClean="0"/>
              <a:t> Think of a couple of </a:t>
            </a:r>
            <a:r>
              <a:rPr lang="en-US" b="1" dirty="0" smtClean="0"/>
              <a:t>good examples </a:t>
            </a:r>
            <a:r>
              <a:rPr lang="en-US" dirty="0" smtClean="0"/>
              <a:t>		that will </a:t>
            </a:r>
            <a:r>
              <a:rPr lang="en-US" i="1" dirty="0" smtClean="0"/>
              <a:t>fully illustrate and explain </a:t>
            </a:r>
            <a:r>
              <a:rPr lang="en-US" dirty="0" smtClean="0"/>
              <a:t>		your definition.</a:t>
            </a:r>
            <a:endParaRPr lang="en-US" dirty="0" smtClean="0"/>
          </a:p>
        </p:txBody>
      </p:sp>
      <p:sp>
        <p:nvSpPr>
          <p:cNvPr id="5" name="Title 1"/>
          <p:cNvSpPr>
            <a:spLocks noGrp="1"/>
          </p:cNvSpPr>
          <p:nvPr>
            <p:ph type="title"/>
          </p:nvPr>
        </p:nvSpPr>
        <p:spPr>
          <a:xfrm>
            <a:off x="457200" y="274638"/>
            <a:ext cx="8229600" cy="1143000"/>
          </a:xfrm>
        </p:spPr>
        <p:txBody>
          <a:bodyPr>
            <a:normAutofit fontScale="90000"/>
          </a:bodyPr>
          <a:lstStyle/>
          <a:p>
            <a:r>
              <a:rPr lang="en-US" b="1" dirty="0" smtClean="0"/>
              <a:t>Steps for Writing an </a:t>
            </a:r>
            <a:r>
              <a:rPr lang="en-US" b="1" dirty="0" smtClean="0"/>
              <a:t>Definition </a:t>
            </a:r>
            <a:r>
              <a:rPr lang="en-US" b="1" dirty="0" smtClean="0"/>
              <a:t>Essay</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rmAutofit fontScale="77500" lnSpcReduction="20000"/>
          </a:bodyPr>
          <a:lstStyle/>
          <a:p>
            <a:pPr algn="just">
              <a:lnSpc>
                <a:spcPct val="200000"/>
              </a:lnSpc>
            </a:pPr>
            <a:r>
              <a:rPr lang="en-US" dirty="0" smtClean="0"/>
              <a:t>There are plenty of terms that we use every day. Many of them are clear to almost everybody, but still there is a vast body of </a:t>
            </a:r>
            <a:r>
              <a:rPr lang="en-US" i="1" dirty="0" smtClean="0"/>
              <a:t>abstract or scientific terms</a:t>
            </a:r>
            <a:r>
              <a:rPr lang="en-US" dirty="0" smtClean="0"/>
              <a:t>, that can become a topic of discussion. </a:t>
            </a:r>
          </a:p>
          <a:p>
            <a:pPr lvl="1" algn="just">
              <a:lnSpc>
                <a:spcPct val="200000"/>
              </a:lnSpc>
            </a:pPr>
            <a:r>
              <a:rPr lang="en-US" dirty="0" smtClean="0"/>
              <a:t>While all of us know what a phone, TV or dog is, concepts such as happiness, faith, love or calmness may be difficult for some people to grasp.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447800"/>
            <a:ext cx="8229600" cy="4678363"/>
          </a:xfrm>
        </p:spPr>
        <p:txBody>
          <a:bodyPr>
            <a:normAutofit lnSpcReduction="10000"/>
          </a:bodyPr>
          <a:lstStyle/>
          <a:p>
            <a:pPr>
              <a:buNone/>
            </a:pPr>
            <a:r>
              <a:rPr lang="en-US" dirty="0" smtClean="0"/>
              <a:t>	Some terms that could be chosen as a topic for your definition essay are listed below:</a:t>
            </a:r>
          </a:p>
          <a:p>
            <a:pPr lvl="2"/>
            <a:r>
              <a:rPr lang="en-US" dirty="0" smtClean="0"/>
              <a:t>God</a:t>
            </a:r>
          </a:p>
          <a:p>
            <a:pPr lvl="2"/>
            <a:r>
              <a:rPr lang="en-US" dirty="0" smtClean="0"/>
              <a:t>Love</a:t>
            </a:r>
          </a:p>
          <a:p>
            <a:pPr lvl="2"/>
            <a:r>
              <a:rPr lang="en-US" dirty="0" smtClean="0"/>
              <a:t>Hatred</a:t>
            </a:r>
          </a:p>
          <a:p>
            <a:pPr lvl="2"/>
            <a:r>
              <a:rPr lang="en-US" dirty="0" smtClean="0"/>
              <a:t>Beauty</a:t>
            </a:r>
          </a:p>
          <a:p>
            <a:pPr lvl="2"/>
            <a:r>
              <a:rPr lang="en-US" dirty="0" smtClean="0"/>
              <a:t>Morale</a:t>
            </a:r>
          </a:p>
          <a:p>
            <a:pPr lvl="2"/>
            <a:r>
              <a:rPr lang="en-US" dirty="0" smtClean="0"/>
              <a:t>Good and evil</a:t>
            </a:r>
          </a:p>
          <a:p>
            <a:pPr lvl="2"/>
            <a:r>
              <a:rPr lang="en-US" dirty="0" smtClean="0"/>
              <a:t>Happiness</a:t>
            </a:r>
          </a:p>
          <a:p>
            <a:pPr lvl="2"/>
            <a:r>
              <a:rPr lang="en-US" dirty="0" smtClean="0"/>
              <a:t>Confidence</a:t>
            </a:r>
          </a:p>
          <a:p>
            <a:pPr lvl="2"/>
            <a:r>
              <a:rPr lang="en-US" dirty="0" smtClean="0"/>
              <a:t>Intelligence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fontScale="92500" lnSpcReduction="10000"/>
          </a:bodyPr>
          <a:lstStyle/>
          <a:p>
            <a:pPr algn="just"/>
            <a:r>
              <a:rPr lang="en-US" dirty="0" smtClean="0"/>
              <a:t>Remember, that giving a definition </a:t>
            </a:r>
            <a:r>
              <a:rPr lang="en-US" b="1" dirty="0" smtClean="0"/>
              <a:t>is not just copying</a:t>
            </a:r>
            <a:r>
              <a:rPr lang="en-US" dirty="0" smtClean="0"/>
              <a:t> what has been written in other dictionaries. </a:t>
            </a:r>
          </a:p>
          <a:p>
            <a:pPr lvl="1" algn="just"/>
            <a:r>
              <a:rPr lang="en-US" dirty="0" smtClean="0"/>
              <a:t>If you cannot define a brand new meaning for some concept on your own, then use the definition that already exists, but give your own interpretation of it.</a:t>
            </a:r>
          </a:p>
          <a:p>
            <a:pPr algn="just"/>
            <a:r>
              <a:rPr lang="en-US" b="1" i="1" dirty="0" smtClean="0"/>
              <a:t>Choose terms that you understand.</a:t>
            </a:r>
            <a:r>
              <a:rPr lang="en-US" dirty="0" smtClean="0"/>
              <a:t> Do not try to define a term that you don’t understand else you will confuse your readers with the wrong explanation.</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dirty="0" smtClean="0"/>
              <a:t>You can define something by explaining its:</a:t>
            </a:r>
          </a:p>
          <a:p>
            <a:pPr lvl="1" algn="just"/>
            <a:r>
              <a:rPr lang="en-US" dirty="0" smtClean="0"/>
              <a:t> functions</a:t>
            </a:r>
          </a:p>
          <a:p>
            <a:pPr lvl="1" algn="just"/>
            <a:r>
              <a:rPr lang="en-US" dirty="0" smtClean="0"/>
              <a:t>structure or </a:t>
            </a:r>
          </a:p>
          <a:p>
            <a:pPr lvl="1" algn="just"/>
            <a:r>
              <a:rPr lang="en-US" dirty="0" smtClean="0"/>
              <a:t>nature </a:t>
            </a:r>
          </a:p>
          <a:p>
            <a:pPr algn="just"/>
            <a:r>
              <a:rPr lang="en-US" dirty="0" smtClean="0"/>
              <a:t>You can also define the term by:</a:t>
            </a:r>
          </a:p>
          <a:p>
            <a:pPr lvl="1" algn="just"/>
            <a:r>
              <a:rPr lang="en-US" dirty="0" smtClean="0"/>
              <a:t> specifying what it does not mean</a:t>
            </a:r>
          </a:p>
          <a:p>
            <a:pPr lvl="1" algn="just"/>
            <a:r>
              <a:rPr lang="en-US" dirty="0" smtClean="0"/>
              <a:t>by comparing it with other members of the same class emphasizing the differences.</a:t>
            </a:r>
            <a:endParaRPr lang="en-US" dirty="0"/>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a:bodyPr>
          <a:lstStyle/>
          <a:p>
            <a:pPr algn="just">
              <a:lnSpc>
                <a:spcPct val="150000"/>
              </a:lnSpc>
            </a:pPr>
            <a:r>
              <a:rPr lang="en-US" dirty="0" smtClean="0"/>
              <a:t>Follow the structure of your essay. It would be logical to:</a:t>
            </a:r>
          </a:p>
          <a:p>
            <a:pPr lvl="1" algn="just">
              <a:lnSpc>
                <a:spcPct val="150000"/>
              </a:lnSpc>
            </a:pPr>
            <a:r>
              <a:rPr lang="en-US" dirty="0" smtClean="0"/>
              <a:t>Present your term in the introduction</a:t>
            </a:r>
          </a:p>
          <a:p>
            <a:pPr lvl="1" algn="just">
              <a:lnSpc>
                <a:spcPct val="150000"/>
              </a:lnSpc>
            </a:pPr>
            <a:r>
              <a:rPr lang="en-US" dirty="0" smtClean="0"/>
              <a:t>give extended explanations in the main body paragraphs, and</a:t>
            </a:r>
          </a:p>
          <a:p>
            <a:pPr lvl="1" algn="just">
              <a:lnSpc>
                <a:spcPct val="150000"/>
              </a:lnSpc>
            </a:pPr>
            <a:r>
              <a:rPr lang="en-US" dirty="0" smtClean="0"/>
              <a:t>end with brief conclusions</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a:bodyPr>
          <a:lstStyle/>
          <a:p>
            <a:pPr algn="just">
              <a:lnSpc>
                <a:spcPct val="150000"/>
              </a:lnSpc>
            </a:pPr>
            <a:r>
              <a:rPr lang="en-US" dirty="0" smtClean="0"/>
              <a:t>Do </a:t>
            </a:r>
            <a:r>
              <a:rPr lang="en-US" b="1" dirty="0" smtClean="0"/>
              <a:t>narrow down the term </a:t>
            </a:r>
            <a:r>
              <a:rPr lang="en-US" dirty="0" smtClean="0"/>
              <a:t>if it has an excessively wide meaning. </a:t>
            </a:r>
          </a:p>
          <a:p>
            <a:pPr lvl="1" algn="just">
              <a:lnSpc>
                <a:spcPct val="150000"/>
              </a:lnSpc>
            </a:pPr>
            <a:r>
              <a:rPr lang="en-US" dirty="0" smtClean="0"/>
              <a:t>For instance, you might need to write many pages to define adequately the term ‘fear’, but if you limit your topic to ‘panic fear’, it will be much easier for you to craft your essay.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lstStyle/>
          <a:p>
            <a:pPr algn="just">
              <a:lnSpc>
                <a:spcPct val="150000"/>
              </a:lnSpc>
            </a:pPr>
            <a:r>
              <a:rPr lang="en-US" dirty="0" smtClean="0"/>
              <a:t>Do look for </a:t>
            </a:r>
            <a:r>
              <a:rPr lang="en-US" b="1" dirty="0" smtClean="0"/>
              <a:t>good transitions </a:t>
            </a:r>
            <a:r>
              <a:rPr lang="en-US" dirty="0" smtClean="0"/>
              <a:t>to connect the parts of your essay together.</a:t>
            </a:r>
          </a:p>
          <a:p>
            <a:pPr algn="just">
              <a:lnSpc>
                <a:spcPct val="150000"/>
              </a:lnSpc>
            </a:pPr>
            <a:r>
              <a:rPr lang="en-US" dirty="0" smtClean="0"/>
              <a:t>Do </a:t>
            </a:r>
            <a:r>
              <a:rPr lang="en-US" b="1" dirty="0" smtClean="0"/>
              <a:t>proofread</a:t>
            </a:r>
            <a:r>
              <a:rPr lang="en-US" dirty="0" smtClean="0"/>
              <a:t> your essay carefully to avoid factual mistakes.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lstStyle/>
          <a:p>
            <a:pPr algn="just">
              <a:lnSpc>
                <a:spcPct val="150000"/>
              </a:lnSpc>
            </a:pPr>
            <a:r>
              <a:rPr lang="en-US" dirty="0" smtClean="0"/>
              <a:t>Do try to think of a definition that would be uniquely yours.</a:t>
            </a:r>
          </a:p>
          <a:p>
            <a:pPr lvl="1" algn="just">
              <a:lnSpc>
                <a:spcPct val="150000"/>
              </a:lnSpc>
            </a:pPr>
            <a:r>
              <a:rPr lang="en-US" dirty="0" smtClean="0"/>
              <a:t>Don’t be afraid to be creative in giving non-standard explanations; that approach should be encouraged.</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p:txBody>
          <a:bodyPr>
            <a:normAutofit/>
          </a:bodyPr>
          <a:lstStyle/>
          <a:p>
            <a:pPr algn="just">
              <a:lnSpc>
                <a:spcPct val="150000"/>
              </a:lnSpc>
            </a:pPr>
            <a:r>
              <a:rPr lang="en-US" dirty="0" smtClean="0"/>
              <a:t>Don’t use definitions like: </a:t>
            </a:r>
          </a:p>
          <a:p>
            <a:pPr lvl="1" algn="just">
              <a:lnSpc>
                <a:spcPct val="150000"/>
              </a:lnSpc>
            </a:pPr>
            <a:r>
              <a:rPr lang="en-US" dirty="0" smtClean="0"/>
              <a:t>‘X is when’ or ‘Y is where’. </a:t>
            </a:r>
          </a:p>
          <a:p>
            <a:pPr algn="just">
              <a:lnSpc>
                <a:spcPct val="150000"/>
              </a:lnSpc>
            </a:pPr>
            <a:r>
              <a:rPr lang="en-US" dirty="0" smtClean="0"/>
              <a:t>Try to make you definitions look more scientific.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smtClean="0"/>
              <a:t>Don’t try to write a paper on a too narrow topic or a well-known obvious term. </a:t>
            </a:r>
          </a:p>
          <a:p>
            <a:pPr lvl="1" algn="just">
              <a:lnSpc>
                <a:spcPct val="150000"/>
              </a:lnSpc>
            </a:pPr>
            <a:r>
              <a:rPr lang="en-US" dirty="0" smtClean="0"/>
              <a:t>It will be extremely hard to write an extended essay about a ‘tree’ or a ‘cat’.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dirty="0" smtClean="0"/>
              <a:t>Do not write in a </a:t>
            </a:r>
            <a:r>
              <a:rPr lang="en-US" b="1" dirty="0" smtClean="0"/>
              <a:t>superfluously detailed manner. </a:t>
            </a:r>
            <a:r>
              <a:rPr lang="en-US" dirty="0" smtClean="0"/>
              <a:t>However, </a:t>
            </a:r>
            <a:r>
              <a:rPr lang="en-US" b="1" dirty="0" smtClean="0"/>
              <a:t>don’t be too brief either</a:t>
            </a:r>
            <a:r>
              <a:rPr lang="en-US" dirty="0" smtClean="0"/>
              <a:t>. Consider the word limit of your essay before you begin writing.</a:t>
            </a:r>
          </a:p>
          <a:p>
            <a:pPr algn="just">
              <a:lnSpc>
                <a:spcPct val="150000"/>
              </a:lnSpc>
            </a:pPr>
            <a:r>
              <a:rPr lang="en-US" dirty="0" smtClean="0"/>
              <a:t>Don’t repeat the defined term within the bounds of the definition itself. No one will appreciate your prose if you write something like </a:t>
            </a:r>
            <a:r>
              <a:rPr lang="en-US" i="1" dirty="0" smtClean="0"/>
              <a:t>‘Swine flu is a flu that people can catch from </a:t>
            </a:r>
            <a:r>
              <a:rPr lang="en-US" i="1" dirty="0" err="1" smtClean="0"/>
              <a:t>swines</a:t>
            </a:r>
            <a:r>
              <a:rPr lang="en-US" i="1" dirty="0" smtClean="0"/>
              <a:t>’.</a:t>
            </a:r>
            <a:endParaRPr lang="en-US" i="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82000" cy="4953000"/>
          </a:xfrm>
        </p:spPr>
        <p:txBody>
          <a:bodyPr>
            <a:normAutofit/>
          </a:bodyPr>
          <a:lstStyle/>
          <a:p>
            <a:pPr algn="just"/>
            <a:r>
              <a:rPr lang="en-US" dirty="0" smtClean="0"/>
              <a:t>Trying to define a term that is </a:t>
            </a:r>
            <a:r>
              <a:rPr lang="en-US" b="1" dirty="0" smtClean="0"/>
              <a:t>too broad in scope </a:t>
            </a:r>
            <a:r>
              <a:rPr lang="en-US" dirty="0" smtClean="0"/>
              <a:t>for the essay.</a:t>
            </a:r>
          </a:p>
          <a:p>
            <a:pPr algn="just"/>
            <a:endParaRPr lang="en-US" dirty="0" smtClean="0"/>
          </a:p>
          <a:p>
            <a:pPr algn="just"/>
            <a:r>
              <a:rPr lang="en-US" b="1" dirty="0" smtClean="0"/>
              <a:t>Forgetting to emphasize the term that one is defining. </a:t>
            </a:r>
          </a:p>
          <a:p>
            <a:pPr lvl="1" algn="just"/>
            <a:r>
              <a:rPr lang="en-US" dirty="0" smtClean="0"/>
              <a:t>In this case, it may be hard for the readers to understand what your essay is ultimately about.</a:t>
            </a:r>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50000"/>
              </a:lnSpc>
            </a:pPr>
            <a:r>
              <a:rPr lang="en-US" dirty="0" smtClean="0"/>
              <a:t>Writing about things that are well-known and which do not have conflicting interpretations. There is no need to explain terms that everyone is familiar with.</a:t>
            </a:r>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lnSpcReduction="10000"/>
          </a:bodyPr>
          <a:lstStyle/>
          <a:p>
            <a:pPr algn="just"/>
            <a:r>
              <a:rPr lang="en-US" b="1" dirty="0" smtClean="0"/>
              <a:t>Ignoring the necessity of examples</a:t>
            </a:r>
            <a:r>
              <a:rPr lang="en-US" dirty="0" smtClean="0"/>
              <a:t>. No matter how detailed and clear your definition is, without concrete examples, it may be hard for your readers to understand how or when a certain term should be used.</a:t>
            </a:r>
          </a:p>
          <a:p>
            <a:pPr algn="just"/>
            <a:endParaRPr lang="en-US" dirty="0" smtClean="0"/>
          </a:p>
          <a:p>
            <a:pPr algn="just"/>
            <a:r>
              <a:rPr lang="en-US" b="1" dirty="0" smtClean="0"/>
              <a:t>Copying the existing definition word by word. </a:t>
            </a:r>
            <a:r>
              <a:rPr lang="en-US" dirty="0" smtClean="0"/>
              <a:t>Instead, reinterpret the meaning. Do not be afraid to expound your own thoughts on a new unique definition.</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Example of </a:t>
            </a:r>
            <a:r>
              <a:rPr lang="en-US" b="1" dirty="0" smtClean="0"/>
              <a:t>Definition </a:t>
            </a:r>
            <a:r>
              <a:rPr lang="en-US" b="1" dirty="0" smtClean="0"/>
              <a:t>Essay</a:t>
            </a:r>
            <a:endParaRPr lang="en-US" b="1" dirty="0"/>
          </a:p>
        </p:txBody>
      </p:sp>
      <p:sp>
        <p:nvSpPr>
          <p:cNvPr id="3" name="Content Placeholder 2"/>
          <p:cNvSpPr>
            <a:spLocks noGrp="1"/>
          </p:cNvSpPr>
          <p:nvPr>
            <p:ph idx="1"/>
          </p:nvPr>
        </p:nvSpPr>
        <p:spPr>
          <a:xfrm>
            <a:off x="381000" y="2514600"/>
            <a:ext cx="8382000" cy="1295400"/>
          </a:xfrm>
        </p:spPr>
        <p:txBody>
          <a:bodyPr>
            <a:normAutofit/>
          </a:bodyPr>
          <a:lstStyle/>
          <a:p>
            <a:pPr algn="ctr">
              <a:buNone/>
            </a:pPr>
            <a:r>
              <a:rPr lang="en-US" sz="6600" b="1" dirty="0" smtClean="0"/>
              <a:t>What is Democracy?</a:t>
            </a:r>
            <a:endParaRPr lang="en-US" sz="66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55000" lnSpcReduction="20000"/>
          </a:bodyPr>
          <a:lstStyle/>
          <a:p>
            <a:pPr algn="just">
              <a:lnSpc>
                <a:spcPct val="170000"/>
              </a:lnSpc>
              <a:buNone/>
            </a:pPr>
            <a:r>
              <a:rPr lang="en-US" dirty="0" smtClean="0"/>
              <a:t>	</a:t>
            </a:r>
            <a:r>
              <a:rPr lang="en-US" sz="3800" dirty="0" smtClean="0"/>
              <a:t>Turn on your TV and switch to a news channel. Take a pencil and a sheet of paper and prepare to take notes. Your aim is to count the use of one of the most popular words in the modern world. This word is ‘democracy’. I bet that you’ll hear it at least 5-6 times within an hour. The word ‘democratic’ has almost become a synonym to such adjectives as ‘good’, ‘fair’ or ‘equal’. Politicians of all countries use it to evaluate the domestic and foreign policies of their neighbors, opponents and allies. Simultaneously, it is obvious that in many cases this word is misunderstood, as well as used for various kinds of manipulations.</a:t>
            </a:r>
          </a:p>
          <a:p>
            <a:pPr algn="just">
              <a:lnSpc>
                <a:spcPct val="170000"/>
              </a:lnSpc>
              <a:buNone/>
            </a:pPr>
            <a:r>
              <a:rPr lang="en-US" sz="3800" dirty="0" smtClean="0"/>
              <a:t>	So what is democracy? Why has it become the cornerstone of the modern civilization?</a:t>
            </a:r>
            <a:endParaRPr lang="en-US" sz="3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1295400"/>
            <a:ext cx="8763000" cy="4724400"/>
          </a:xfrm>
        </p:spPr>
        <p:txBody>
          <a:bodyPr>
            <a:noAutofit/>
          </a:bodyPr>
          <a:lstStyle/>
          <a:p>
            <a:pPr algn="just">
              <a:lnSpc>
                <a:spcPct val="170000"/>
              </a:lnSpc>
              <a:buNone/>
            </a:pPr>
            <a:r>
              <a:rPr lang="en-US" sz="1800" dirty="0" smtClean="0"/>
              <a:t>	</a:t>
            </a:r>
            <a:r>
              <a:rPr lang="en-US" sz="2400" dirty="0" smtClean="0"/>
              <a:t>Democracy can be understood as a process of people governing their state and managing community affairs all together, based on consensus. Though democracy is often defined as a form of government, to my mind it’s more reasonable to contemplate it as a process, a constant opportunity by which citizens may bring changes into their social and political life.</a:t>
            </a:r>
            <a:endParaRPr lang="en-US" sz="2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fontScale="70000" lnSpcReduction="20000"/>
          </a:bodyPr>
          <a:lstStyle/>
          <a:p>
            <a:pPr algn="just">
              <a:lnSpc>
                <a:spcPct val="160000"/>
              </a:lnSpc>
              <a:buNone/>
            </a:pPr>
            <a:r>
              <a:rPr lang="en-US" dirty="0" smtClean="0"/>
              <a:t>	</a:t>
            </a:r>
            <a:r>
              <a:rPr lang="en-US" dirty="0" smtClean="0"/>
              <a:t>The origins of democracy lie in Ancient Greece. This very term was constructed from two Greek words ‘demos’, which means ‘people’, and ‘</a:t>
            </a:r>
            <a:r>
              <a:rPr lang="en-US" dirty="0" err="1" smtClean="0"/>
              <a:t>cratos</a:t>
            </a:r>
            <a:r>
              <a:rPr lang="en-US" dirty="0" smtClean="0"/>
              <a:t>’, which means ‘power’. A long time ago Greek men used to gather on the town square to make decisions about urgent political issues. Greek democracy was direct – not only in the sense that citizens could vote for decisions personally, but also in the sense that they could control the political process and the authorities. It must be pointed out, that back then not everyone could take part in voting – this privilege was only available to male citizens. Slaves – and ancient Greece was a slavery state – and women couldn’t affect the social and political life.</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lnSpc>
                <a:spcPct val="160000"/>
              </a:lnSpc>
              <a:buNone/>
            </a:pPr>
            <a:r>
              <a:rPr lang="en-US" dirty="0" smtClean="0"/>
              <a:t>	Along with the population’s growth and the complication of political processes, it had become almost impossible to conduct direct democracy. This had led to a representative democracy, the model, which is used all over the world today. It may be constitutional, parliamentary, or presidential – the main common feature is that people affect political life through the representatives they’ve chosen through elections.</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3. </a:t>
            </a:r>
            <a:r>
              <a:rPr lang="en-US" dirty="0" smtClean="0"/>
              <a:t>Supporting Details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458200" cy="4906963"/>
          </a:xfrm>
        </p:spPr>
        <p:txBody>
          <a:bodyPr>
            <a:normAutofit fontScale="55000" lnSpcReduction="20000"/>
          </a:bodyPr>
          <a:lstStyle/>
          <a:p>
            <a:pPr algn="just">
              <a:lnSpc>
                <a:spcPct val="170000"/>
              </a:lnSpc>
              <a:buNone/>
            </a:pPr>
            <a:r>
              <a:rPr lang="en-US" dirty="0" smtClean="0"/>
              <a:t>	</a:t>
            </a:r>
            <a:r>
              <a:rPr lang="en-US" sz="3800" dirty="0" smtClean="0"/>
              <a:t>Modern democracy implies many privileges that ancient Greeks didn’t know. For example, people now can vote regardless of their gender, skin color, social status or financial position. Democracy is considered to be the optimal way to run the state. However, many critics talk about democratic tyranny and even the injustice of this form of government. Imagine that on presidential elections 49% of electorate vote for one candidate, and 51% vote for another. The second candidate wins the elections, but what about those people, whose interests were subjected to the will of the majority?</a:t>
            </a:r>
            <a:endParaRPr lang="en-US" sz="3800"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4. </a:t>
            </a:r>
            <a:r>
              <a:rPr lang="en-US" dirty="0" smtClean="0"/>
              <a:t>Supporting Details</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410200"/>
          </a:xfrm>
        </p:spPr>
        <p:txBody>
          <a:bodyPr>
            <a:normAutofit/>
          </a:bodyPr>
          <a:lstStyle/>
          <a:p>
            <a:pPr algn="just">
              <a:lnSpc>
                <a:spcPct val="200000"/>
              </a:lnSpc>
              <a:buNone/>
            </a:pPr>
            <a:r>
              <a:rPr lang="en-US" dirty="0" smtClean="0"/>
              <a:t>	</a:t>
            </a:r>
            <a:r>
              <a:rPr lang="en-US" sz="2800" dirty="0" smtClean="0"/>
              <a:t> Democracy is a complicated and versatile phenomenon that can be studied from different approaches. However, as Sir Winston Churchill had said once: “Democracy is the worst form of government except for all those others that have been tried”.</a:t>
            </a:r>
            <a:endParaRPr lang="en-US" sz="28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How to Write a </a:t>
            </a:r>
            <a:r>
              <a:rPr lang="en-US" dirty="0" smtClean="0"/>
              <a:t>Definition Essay</a:t>
            </a:r>
            <a:r>
              <a:rPr lang="en-US" dirty="0" smtClean="0"/>
              <a:t>?</a:t>
            </a:r>
          </a:p>
          <a:p>
            <a:r>
              <a:rPr lang="en-US" dirty="0" smtClean="0"/>
              <a:t>Steps for Writing an </a:t>
            </a:r>
            <a:r>
              <a:rPr lang="en-US" dirty="0" smtClean="0"/>
              <a:t>Definition </a:t>
            </a:r>
            <a:r>
              <a:rPr lang="en-US" dirty="0" smtClean="0"/>
              <a:t>Essay</a:t>
            </a:r>
          </a:p>
          <a:p>
            <a:r>
              <a:rPr lang="en-US" dirty="0" smtClean="0"/>
              <a:t>Topic Selection for </a:t>
            </a:r>
            <a:r>
              <a:rPr lang="en-US" dirty="0" smtClean="0"/>
              <a:t>Definition </a:t>
            </a:r>
            <a:r>
              <a:rPr lang="en-US" dirty="0" smtClean="0"/>
              <a:t>Essay</a:t>
            </a:r>
          </a:p>
          <a:p>
            <a:r>
              <a:rPr lang="en-US" dirty="0" smtClean="0"/>
              <a:t>Key Points to Consider</a:t>
            </a:r>
          </a:p>
          <a:p>
            <a:r>
              <a:rPr lang="en-US" dirty="0" smtClean="0"/>
              <a:t>Dos and Don’ts</a:t>
            </a:r>
          </a:p>
          <a:p>
            <a:r>
              <a:rPr lang="en-US" dirty="0" smtClean="0"/>
              <a:t>Common Mistakes</a:t>
            </a:r>
          </a:p>
          <a:p>
            <a:r>
              <a:rPr lang="en-US" dirty="0" smtClean="0"/>
              <a:t>Example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pPr algn="just"/>
            <a:r>
              <a:rPr lang="en-US" sz="4000" dirty="0" smtClean="0">
                <a:hlinkClick r:id="rId2"/>
              </a:rPr>
              <a:t>http://academichelp.net/academic-assignments/essay/write-definition-essay.html</a:t>
            </a:r>
            <a:endParaRPr lang="en-US" sz="4000" dirty="0" smtClean="0"/>
          </a:p>
          <a:p>
            <a:pPr algn="just"/>
            <a:r>
              <a:rPr lang="en-US" sz="4000" dirty="0" smtClean="0">
                <a:hlinkClick r:id="rId3"/>
              </a:rPr>
              <a:t>http://academichelp.net/samples/essays/definition/democracy.html</a:t>
            </a:r>
            <a:endParaRPr lang="en-US" sz="4000" dirty="0" smtClean="0"/>
          </a:p>
          <a:p>
            <a:pPr algn="just"/>
            <a:endParaRPr lang="en-US" sz="4000" dirty="0" smtClean="0"/>
          </a:p>
          <a:p>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839</Words>
  <Application>Microsoft Office PowerPoint</Application>
  <PresentationFormat>On-screen Show (4:3)</PresentationFormat>
  <Paragraphs>129</Paragraphs>
  <Slides>30</Slides>
  <Notes>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Definition Essay</vt:lpstr>
      <vt:lpstr>Recap</vt:lpstr>
      <vt:lpstr>Definition Essay</vt:lpstr>
      <vt:lpstr>How to Write a Definition Essay?</vt:lpstr>
      <vt:lpstr>Steps for Writing an Definition Essay</vt:lpstr>
      <vt:lpstr>Slide 6</vt:lpstr>
      <vt:lpstr>Steps for Writing an Definition Essay</vt:lpstr>
      <vt:lpstr>Topic Selection</vt:lpstr>
      <vt:lpstr>Topic Selection</vt:lpstr>
      <vt:lpstr>Key Points to Consider</vt:lpstr>
      <vt:lpstr>Key Points to Consider</vt:lpstr>
      <vt:lpstr>Key Points to Consider</vt:lpstr>
      <vt:lpstr>Dos</vt:lpstr>
      <vt:lpstr>Dos</vt:lpstr>
      <vt:lpstr>Dos</vt:lpstr>
      <vt:lpstr>Don'ts</vt:lpstr>
      <vt:lpstr>Don’ts</vt:lpstr>
      <vt:lpstr>Don’ts</vt:lpstr>
      <vt:lpstr>Common Mistakes</vt:lpstr>
      <vt:lpstr>Common Mistakes</vt:lpstr>
      <vt:lpstr>Common Mistakes</vt:lpstr>
      <vt:lpstr>Example of Definition Essay</vt:lpstr>
      <vt:lpstr>Introduction Paragraph</vt:lpstr>
      <vt:lpstr>1. Supporting Details</vt:lpstr>
      <vt:lpstr>2. Supporting Details</vt:lpstr>
      <vt:lpstr>3. Supporting Details</vt:lpstr>
      <vt:lpstr>4. Supporting Details</vt:lpstr>
      <vt:lpstr>Conclusion</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Essay</dc:title>
  <dc:creator>Anila</dc:creator>
  <cp:lastModifiedBy>Anila</cp:lastModifiedBy>
  <cp:revision>13</cp:revision>
  <dcterms:created xsi:type="dcterms:W3CDTF">2012-12-21T17:29:19Z</dcterms:created>
  <dcterms:modified xsi:type="dcterms:W3CDTF">2012-12-21T18:08:11Z</dcterms:modified>
</cp:coreProperties>
</file>