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81" r:id="rId3"/>
    <p:sldId id="280" r:id="rId4"/>
    <p:sldId id="257" r:id="rId5"/>
    <p:sldId id="258" r:id="rId6"/>
    <p:sldId id="283" r:id="rId7"/>
    <p:sldId id="282"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4" r:id="rId30"/>
    <p:sldId id="285" r:id="rId31"/>
    <p:sldId id="286" r:id="rId32"/>
    <p:sldId id="287"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B87280-B746-4B46-93FB-0BE4BA0EEED5}" type="datetimeFigureOut">
              <a:rPr lang="en-US" smtClean="0"/>
              <a:pPr/>
              <a:t>12/21/2012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B56DD9-36B8-46C0-8B19-B727CF57370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96217A-D6CE-4FFA-87EB-9A569D74B091}" type="slidenum">
              <a:rPr lang="en-US" smtClean="0"/>
              <a:pPr/>
              <a:t>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CA398FC-72A6-4A2D-A190-D0728FA52F59}" type="datetimeFigureOut">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4FD749-D724-46BD-B919-E5ED1B29AEC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A398FC-72A6-4A2D-A190-D0728FA52F59}" type="datetimeFigureOut">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4FD749-D724-46BD-B919-E5ED1B29AEC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A398FC-72A6-4A2D-A190-D0728FA52F59}" type="datetimeFigureOut">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4FD749-D724-46BD-B919-E5ED1B29AEC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CA398FC-72A6-4A2D-A190-D0728FA52F59}" type="datetimeFigureOut">
              <a:rPr lang="en-US" smtClean="0"/>
              <a:pPr/>
              <a:t>12/21/2012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4FD749-D724-46BD-B919-E5ED1B29AEC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CA398FC-72A6-4A2D-A190-D0728FA52F59}" type="datetimeFigureOut">
              <a:rPr lang="en-US" smtClean="0"/>
              <a:pPr/>
              <a:t>12/21/2012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4FD749-D724-46BD-B919-E5ED1B29AEC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CA398FC-72A6-4A2D-A190-D0728FA52F59}" type="datetimeFigureOut">
              <a:rPr lang="en-US" smtClean="0"/>
              <a:pPr/>
              <a:t>12/21/2012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4FD749-D724-46BD-B919-E5ED1B29AEC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98FC-72A6-4A2D-A190-D0728FA52F59}" type="datetimeFigureOut">
              <a:rPr lang="en-US" smtClean="0"/>
              <a:pPr/>
              <a:t>12/21/2012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4FD749-D724-46BD-B919-E5ED1B29AEC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A398FC-72A6-4A2D-A190-D0728FA52F59}" type="datetimeFigureOut">
              <a:rPr lang="en-US" smtClean="0"/>
              <a:pPr/>
              <a:t>12/21/2012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4FD749-D724-46BD-B919-E5ED1B29AEC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A398FC-72A6-4A2D-A190-D0728FA52F59}" type="datetimeFigureOut">
              <a:rPr lang="en-US" smtClean="0"/>
              <a:pPr/>
              <a:t>12/21/2012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4FD749-D724-46BD-B919-E5ED1B29AEC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A398FC-72A6-4A2D-A190-D0728FA52F59}" type="datetimeFigureOut">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4FD749-D724-46BD-B919-E5ED1B29AEC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A398FC-72A6-4A2D-A190-D0728FA52F59}" type="datetimeFigureOut">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4FD749-D724-46BD-B919-E5ED1B29AEC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A398FC-72A6-4A2D-A190-D0728FA52F59}" type="datetimeFigureOut">
              <a:rPr lang="en-US" smtClean="0"/>
              <a:pPr/>
              <a:t>12/21/2012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4FD749-D724-46BD-B919-E5ED1B29AEC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academichelp.net/academic-assignments/essay/write-descriptive-essay.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200400"/>
            <a:ext cx="7772400" cy="1470025"/>
          </a:xfrm>
        </p:spPr>
        <p:txBody>
          <a:bodyPr>
            <a:normAutofit/>
          </a:bodyPr>
          <a:lstStyle/>
          <a:p>
            <a:r>
              <a:rPr lang="en-US" sz="7200" b="1" dirty="0" smtClean="0"/>
              <a:t>Descriptive Essay</a:t>
            </a:r>
            <a:endParaRPr lang="en-US" sz="7200" b="1" dirty="0"/>
          </a:p>
        </p:txBody>
      </p:sp>
      <p:sp>
        <p:nvSpPr>
          <p:cNvPr id="3" name="Subtitle 2"/>
          <p:cNvSpPr>
            <a:spLocks noGrp="1"/>
          </p:cNvSpPr>
          <p:nvPr>
            <p:ph type="subTitle" idx="1"/>
          </p:nvPr>
        </p:nvSpPr>
        <p:spPr>
          <a:xfrm>
            <a:off x="1371600" y="1371600"/>
            <a:ext cx="6400800" cy="838200"/>
          </a:xfrm>
        </p:spPr>
        <p:txBody>
          <a:bodyPr>
            <a:noAutofit/>
          </a:bodyPr>
          <a:lstStyle/>
          <a:p>
            <a:r>
              <a:rPr lang="en-US" sz="5400" b="1" dirty="0" smtClean="0">
                <a:solidFill>
                  <a:schemeClr val="tx1"/>
                </a:solidFill>
              </a:rPr>
              <a:t>Lecture 8</a:t>
            </a:r>
            <a:endParaRPr lang="en-US" sz="54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sz="5400" b="1" dirty="0" smtClean="0"/>
              <a:t>Recap</a:t>
            </a:r>
            <a:endParaRPr lang="en-US" sz="5400" b="1" dirty="0"/>
          </a:p>
        </p:txBody>
      </p:sp>
      <p:sp>
        <p:nvSpPr>
          <p:cNvPr id="2" name="Content Placeholder 1"/>
          <p:cNvSpPr>
            <a:spLocks noGrp="1"/>
          </p:cNvSpPr>
          <p:nvPr>
            <p:ph idx="1"/>
          </p:nvPr>
        </p:nvSpPr>
        <p:spPr>
          <a:xfrm>
            <a:off x="457200" y="1600200"/>
            <a:ext cx="8229600" cy="4953000"/>
          </a:xfrm>
        </p:spPr>
        <p:txBody>
          <a:bodyPr>
            <a:normAutofit fontScale="77500" lnSpcReduction="20000"/>
          </a:bodyPr>
          <a:lstStyle/>
          <a:p>
            <a:pPr>
              <a:buNone/>
            </a:pPr>
            <a:r>
              <a:rPr lang="en-US" dirty="0" smtClean="0"/>
              <a:t>	The following types were discussed thoroughly in the previous lecture:</a:t>
            </a:r>
          </a:p>
          <a:p>
            <a:r>
              <a:rPr lang="en-US" b="1" dirty="0" smtClean="0"/>
              <a:t> 	Descriptive Essay</a:t>
            </a:r>
          </a:p>
          <a:p>
            <a:r>
              <a:rPr lang="en-US" b="1" dirty="0" smtClean="0"/>
              <a:t>	Definition Essay</a:t>
            </a:r>
          </a:p>
          <a:p>
            <a:r>
              <a:rPr lang="en-US" b="1" dirty="0" smtClean="0"/>
              <a:t>	Compare and Contrast Essay</a:t>
            </a:r>
          </a:p>
          <a:p>
            <a:r>
              <a:rPr lang="en-US" b="1" dirty="0" smtClean="0"/>
              <a:t> 	Cause and Effect Essay</a:t>
            </a:r>
          </a:p>
          <a:p>
            <a:r>
              <a:rPr lang="en-US" b="1" dirty="0" smtClean="0"/>
              <a:t>	Narrative Essay</a:t>
            </a:r>
          </a:p>
          <a:p>
            <a:r>
              <a:rPr lang="en-US" b="1" dirty="0" smtClean="0"/>
              <a:t>	Argumentative Essay</a:t>
            </a:r>
          </a:p>
          <a:p>
            <a:r>
              <a:rPr lang="en-US" b="1" dirty="0" smtClean="0"/>
              <a:t>	Critical Essay</a:t>
            </a:r>
          </a:p>
          <a:p>
            <a:r>
              <a:rPr lang="en-US" b="1" dirty="0" smtClean="0"/>
              <a:t>	Evaluation Essay</a:t>
            </a:r>
          </a:p>
          <a:p>
            <a:r>
              <a:rPr lang="en-US" b="1" dirty="0" smtClean="0"/>
              <a:t>	Analysis Essay</a:t>
            </a:r>
          </a:p>
          <a:p>
            <a:r>
              <a:rPr lang="en-US" b="1" dirty="0" smtClean="0"/>
              <a:t>	Reflective Essay</a:t>
            </a:r>
          </a:p>
          <a:p>
            <a:r>
              <a:rPr lang="en-US" b="1" dirty="0" smtClean="0"/>
              <a:t>	Expository Essay</a:t>
            </a:r>
          </a:p>
          <a:p>
            <a:endParaRPr lang="en-US" dirty="0"/>
          </a:p>
        </p:txBody>
      </p:sp>
      <p:sp>
        <p:nvSpPr>
          <p:cNvPr id="3" name="Slide Number Placeholder 2"/>
          <p:cNvSpPr>
            <a:spLocks noGrp="1"/>
          </p:cNvSpPr>
          <p:nvPr>
            <p:ph type="sldNum" sz="quarter" idx="12"/>
          </p:nvPr>
        </p:nvSpPr>
        <p:spPr/>
        <p:txBody>
          <a:bodyPr/>
          <a:lstStyle/>
          <a:p>
            <a:fld id="{9FFA460D-D413-4A4F-96F2-FCE1F5E5CE9E}"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8763000" cy="792162"/>
          </a:xfrm>
        </p:spPr>
        <p:txBody>
          <a:bodyPr vert="horz" lIns="91440" tIns="45720" rIns="91440" bIns="45720" rtlCol="0" anchor="ctr">
            <a:noAutofit/>
          </a:bodyPr>
          <a:lstStyle/>
          <a:p>
            <a:r>
              <a:rPr lang="en-US" b="1" dirty="0">
                <a:latin typeface="Calibri" pitchFamily="34" charset="0"/>
                <a:cs typeface="Calibri" pitchFamily="34" charset="0"/>
              </a:rPr>
              <a:t>Descriptive Essay</a:t>
            </a:r>
            <a:endParaRPr lang="en-US" sz="4400" b="1" dirty="0">
              <a:latin typeface="Calibri" pitchFamily="34" charset="0"/>
              <a:cs typeface="Calibri" pitchFamily="34" charset="0"/>
            </a:endParaRPr>
          </a:p>
        </p:txBody>
      </p:sp>
      <p:sp>
        <p:nvSpPr>
          <p:cNvPr id="3" name="Content Placeholder 2"/>
          <p:cNvSpPr>
            <a:spLocks noGrp="1"/>
          </p:cNvSpPr>
          <p:nvPr>
            <p:ph idx="1"/>
          </p:nvPr>
        </p:nvSpPr>
        <p:spPr>
          <a:xfrm>
            <a:off x="228600" y="1676400"/>
            <a:ext cx="8686800" cy="4953000"/>
          </a:xfrm>
        </p:spPr>
        <p:txBody>
          <a:bodyPr>
            <a:normAutofit/>
          </a:bodyPr>
          <a:lstStyle/>
          <a:p>
            <a:pPr marL="514350" indent="-514350" algn="just">
              <a:buNone/>
            </a:pPr>
            <a:r>
              <a:rPr lang="en-US" sz="2400" dirty="0" smtClean="0">
                <a:latin typeface="Calibri" pitchFamily="34" charset="0"/>
                <a:cs typeface="Calibri" pitchFamily="34" charset="0"/>
              </a:rPr>
              <a:t>	The </a:t>
            </a:r>
            <a:r>
              <a:rPr lang="en-US" sz="2400" b="1" dirty="0" smtClean="0">
                <a:latin typeface="Calibri" pitchFamily="34" charset="0"/>
                <a:cs typeface="Calibri" pitchFamily="34" charset="0"/>
              </a:rPr>
              <a:t>descriptive essay</a:t>
            </a:r>
            <a:r>
              <a:rPr lang="en-US" sz="2400" dirty="0" smtClean="0">
                <a:latin typeface="Calibri" pitchFamily="34" charset="0"/>
                <a:cs typeface="Calibri" pitchFamily="34" charset="0"/>
              </a:rPr>
              <a:t> provides details about how something looks, feels, tastes, smells, makes one feel, or sounds. </a:t>
            </a:r>
          </a:p>
          <a:p>
            <a:pPr marL="514350" indent="-514350" algn="just">
              <a:buNone/>
            </a:pPr>
            <a:r>
              <a:rPr lang="en-US" sz="2400" dirty="0">
                <a:latin typeface="Calibri" pitchFamily="34" charset="0"/>
                <a:cs typeface="Calibri" pitchFamily="34" charset="0"/>
              </a:rPr>
              <a:t>	</a:t>
            </a:r>
            <a:r>
              <a:rPr lang="en-US" sz="2400" dirty="0" smtClean="0">
                <a:latin typeface="Calibri" pitchFamily="34" charset="0"/>
                <a:cs typeface="Calibri" pitchFamily="34" charset="0"/>
              </a:rPr>
              <a:t>It can also describe what something is, or how something happened. </a:t>
            </a:r>
          </a:p>
          <a:p>
            <a:pPr marL="514350" indent="-514350" algn="just">
              <a:buNone/>
            </a:pPr>
            <a:r>
              <a:rPr lang="en-US" sz="2400" dirty="0">
                <a:latin typeface="Calibri" pitchFamily="34" charset="0"/>
                <a:cs typeface="Calibri" pitchFamily="34" charset="0"/>
              </a:rPr>
              <a:t>	</a:t>
            </a:r>
            <a:r>
              <a:rPr lang="en-US" sz="2400" dirty="0" smtClean="0">
                <a:latin typeface="Calibri" pitchFamily="34" charset="0"/>
                <a:cs typeface="Calibri" pitchFamily="34" charset="0"/>
              </a:rPr>
              <a:t>These essays generally use a lot of sensory details. The essay could be a list-like description that provides point by point details.</a:t>
            </a:r>
          </a:p>
          <a:p>
            <a:pPr marL="514350" indent="-514350" algn="just">
              <a:buNone/>
            </a:pPr>
            <a:r>
              <a:rPr lang="en-US" sz="2400" dirty="0" smtClean="0">
                <a:latin typeface="Calibri" pitchFamily="34" charset="0"/>
                <a:cs typeface="Calibri" pitchFamily="34" charset="0"/>
              </a:rPr>
              <a:t> </a:t>
            </a:r>
          </a:p>
          <a:p>
            <a:pPr>
              <a:buNone/>
            </a:pPr>
            <a:r>
              <a:rPr lang="en-US" sz="2400" b="1" dirty="0">
                <a:solidFill>
                  <a:srgbClr val="FF0000"/>
                </a:solidFill>
                <a:latin typeface="Calibri" pitchFamily="34" charset="0"/>
                <a:cs typeface="Calibri" pitchFamily="34" charset="0"/>
              </a:rPr>
              <a:t>	</a:t>
            </a:r>
            <a:r>
              <a:rPr lang="en-US" sz="2400" b="1" u="sng" dirty="0" smtClean="0">
                <a:latin typeface="Calibri" pitchFamily="34" charset="0"/>
                <a:cs typeface="Calibri" pitchFamily="34" charset="0"/>
              </a:rPr>
              <a:t>Examples:</a:t>
            </a:r>
            <a:r>
              <a:rPr lang="en-US" sz="2400" b="1" dirty="0" smtClean="0">
                <a:latin typeface="Calibri" pitchFamily="34" charset="0"/>
                <a:cs typeface="Calibri" pitchFamily="34" charset="0"/>
              </a:rPr>
              <a:t> 	</a:t>
            </a:r>
            <a:r>
              <a:rPr lang="en-US" sz="2400" dirty="0" smtClean="0">
                <a:latin typeface="Calibri" pitchFamily="34" charset="0"/>
                <a:cs typeface="Calibri" pitchFamily="34" charset="0"/>
              </a:rPr>
              <a:t>A </a:t>
            </a:r>
            <a:r>
              <a:rPr lang="en-US" sz="2400" b="1" dirty="0" smtClean="0">
                <a:latin typeface="Calibri" pitchFamily="34" charset="0"/>
                <a:cs typeface="Calibri" pitchFamily="34" charset="0"/>
              </a:rPr>
              <a:t>descriptive essay</a:t>
            </a:r>
            <a:r>
              <a:rPr lang="en-US" sz="2400" dirty="0" smtClean="0">
                <a:latin typeface="Calibri" pitchFamily="34" charset="0"/>
                <a:cs typeface="Calibri" pitchFamily="34" charset="0"/>
              </a:rPr>
              <a:t> could describe . . .</a:t>
            </a:r>
          </a:p>
          <a:p>
            <a:pPr marL="45720" indent="0">
              <a:buNone/>
            </a:pPr>
            <a:r>
              <a:rPr lang="en-US" sz="2400" b="1" dirty="0" smtClean="0">
                <a:latin typeface="Calibri" pitchFamily="34" charset="0"/>
                <a:cs typeface="Calibri" pitchFamily="34" charset="0"/>
              </a:rPr>
              <a:t>		* a tree in my backyard;</a:t>
            </a:r>
            <a:r>
              <a:rPr lang="en-US" sz="2400" dirty="0" smtClean="0">
                <a:latin typeface="Calibri" pitchFamily="34" charset="0"/>
                <a:cs typeface="Calibri" pitchFamily="34" charset="0"/>
              </a:rPr>
              <a:t> </a:t>
            </a:r>
          </a:p>
          <a:p>
            <a:pPr marL="45720" indent="0">
              <a:buNone/>
            </a:pPr>
            <a:r>
              <a:rPr lang="en-US" sz="2400" b="1" dirty="0" smtClean="0">
                <a:latin typeface="Calibri" pitchFamily="34" charset="0"/>
                <a:cs typeface="Calibri" pitchFamily="34" charset="0"/>
              </a:rPr>
              <a:t>		* a visit to the children's ward of a hospital;</a:t>
            </a:r>
            <a:r>
              <a:rPr lang="en-US" sz="2400" dirty="0" smtClean="0">
                <a:latin typeface="Calibri" pitchFamily="34" charset="0"/>
                <a:cs typeface="Calibri" pitchFamily="34" charset="0"/>
              </a:rPr>
              <a:t> </a:t>
            </a:r>
          </a:p>
          <a:p>
            <a:pPr marL="514350" indent="-514350" algn="just">
              <a:buAutoNum type="arabicPeriod"/>
            </a:pPr>
            <a:endParaRPr lang="en-US" dirty="0" smtClean="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3</a:t>
            </a:fld>
            <a:endParaRPr lang="en-US"/>
          </a:p>
        </p:txBody>
      </p:sp>
    </p:spTree>
    <p:extLst>
      <p:ext uri="{BB962C8B-B14F-4D97-AF65-F5344CB8AC3E}">
        <p14:creationId xmlns="" xmlns:p14="http://schemas.microsoft.com/office/powerpoint/2010/main" val="37169249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Write a Descriptive Essay?</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A descriptive essay is a form of academic writing that is built around:</a:t>
            </a:r>
          </a:p>
          <a:p>
            <a:pPr lvl="1"/>
            <a:r>
              <a:rPr lang="en-US" dirty="0" smtClean="0"/>
              <a:t> a detailed description of a person </a:t>
            </a:r>
          </a:p>
          <a:p>
            <a:pPr lvl="1"/>
            <a:r>
              <a:rPr lang="en-US" dirty="0" smtClean="0"/>
              <a:t>building </a:t>
            </a:r>
          </a:p>
          <a:p>
            <a:pPr lvl="1"/>
            <a:r>
              <a:rPr lang="en-US" dirty="0" smtClean="0"/>
              <a:t>place </a:t>
            </a:r>
          </a:p>
          <a:p>
            <a:pPr lvl="1"/>
            <a:r>
              <a:rPr lang="en-US" dirty="0" smtClean="0"/>
              <a:t>Situation</a:t>
            </a:r>
            <a:r>
              <a:rPr lang="en-US" dirty="0"/>
              <a:t> </a:t>
            </a:r>
            <a:r>
              <a:rPr lang="en-US" dirty="0" smtClean="0"/>
              <a:t>etc. </a:t>
            </a:r>
          </a:p>
          <a:p>
            <a:r>
              <a:rPr lang="en-US" dirty="0" smtClean="0"/>
              <a:t>The main purpose of a descriptive essay is to </a:t>
            </a:r>
            <a:r>
              <a:rPr lang="en-US" b="1" i="1" dirty="0" smtClean="0"/>
              <a:t>describe something in a vivid and particular manner, </a:t>
            </a:r>
            <a:r>
              <a:rPr lang="en-US" dirty="0" smtClean="0"/>
              <a:t>so that the readers can easily picture the described object, person or state, in their mind.</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Steps for Writing an Descriptive Essay</a:t>
            </a:r>
            <a:endParaRPr lang="en-US" b="1" dirty="0"/>
          </a:p>
        </p:txBody>
      </p:sp>
      <p:sp>
        <p:nvSpPr>
          <p:cNvPr id="3" name="Content Placeholder 2"/>
          <p:cNvSpPr>
            <a:spLocks noGrp="1"/>
          </p:cNvSpPr>
          <p:nvPr>
            <p:ph idx="1"/>
          </p:nvPr>
        </p:nvSpPr>
        <p:spPr/>
        <p:txBody>
          <a:bodyPr>
            <a:normAutofit fontScale="92500" lnSpcReduction="20000"/>
          </a:bodyPr>
          <a:lstStyle/>
          <a:p>
            <a:pPr algn="just">
              <a:buNone/>
            </a:pPr>
            <a:r>
              <a:rPr lang="en-US" b="1" dirty="0"/>
              <a:t>Step # 1: </a:t>
            </a:r>
            <a:r>
              <a:rPr lang="en-US" dirty="0" smtClean="0"/>
              <a:t>	Choose a </a:t>
            </a:r>
            <a:r>
              <a:rPr lang="en-US" b="1" dirty="0" smtClean="0"/>
              <a:t>subject</a:t>
            </a:r>
            <a:r>
              <a:rPr lang="en-US" dirty="0" smtClean="0"/>
              <a:t> on which you want to 		write and decide what, or who, you will 		describe.</a:t>
            </a:r>
          </a:p>
          <a:p>
            <a:pPr algn="just">
              <a:buNone/>
            </a:pPr>
            <a:r>
              <a:rPr lang="en-US" b="1" dirty="0" smtClean="0"/>
              <a:t>Step # 2:</a:t>
            </a:r>
            <a:r>
              <a:rPr lang="en-US" dirty="0" smtClean="0"/>
              <a:t>	Do an </a:t>
            </a:r>
            <a:r>
              <a:rPr lang="en-US" b="1" dirty="0" smtClean="0"/>
              <a:t>outline</a:t>
            </a:r>
            <a:r>
              <a:rPr lang="en-US" dirty="0" smtClean="0"/>
              <a:t> or a sketch, listing the 		facts, characteristics you will develop 		throughout your essay.</a:t>
            </a:r>
          </a:p>
          <a:p>
            <a:pPr algn="just">
              <a:buNone/>
            </a:pPr>
            <a:r>
              <a:rPr lang="en-US" b="1" dirty="0"/>
              <a:t>Step # 3: </a:t>
            </a:r>
            <a:r>
              <a:rPr lang="en-US" dirty="0" smtClean="0"/>
              <a:t>	Gather </a:t>
            </a:r>
            <a:r>
              <a:rPr lang="en-US" b="1" dirty="0" smtClean="0"/>
              <a:t>information for the 				introductory paragraph</a:t>
            </a:r>
            <a:r>
              <a:rPr lang="en-US" dirty="0" smtClean="0"/>
              <a:t>, if necessary (in 		case you choose to write about a 			certain holiday, historical event, 			building, place or well-known figure).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Steps for Writing an Descriptive Essay</a:t>
            </a:r>
            <a:endParaRPr lang="en-US" b="1" dirty="0"/>
          </a:p>
        </p:txBody>
      </p:sp>
      <p:sp>
        <p:nvSpPr>
          <p:cNvPr id="3" name="Content Placeholder 2"/>
          <p:cNvSpPr>
            <a:spLocks noGrp="1"/>
          </p:cNvSpPr>
          <p:nvPr>
            <p:ph idx="1"/>
          </p:nvPr>
        </p:nvSpPr>
        <p:spPr/>
        <p:txBody>
          <a:bodyPr>
            <a:normAutofit/>
          </a:bodyPr>
          <a:lstStyle/>
          <a:p>
            <a:pPr algn="just">
              <a:buNone/>
            </a:pPr>
            <a:r>
              <a:rPr lang="en-US" b="1" dirty="0"/>
              <a:t>Step # </a:t>
            </a:r>
            <a:r>
              <a:rPr lang="en-US" b="1" dirty="0" smtClean="0"/>
              <a:t>4: </a:t>
            </a:r>
            <a:r>
              <a:rPr lang="en-US" dirty="0" smtClean="0"/>
              <a:t>	 Decide upon the </a:t>
            </a:r>
            <a:r>
              <a:rPr lang="en-US" b="1" dirty="0" smtClean="0"/>
              <a:t>main idea for each 		of your paragraphs</a:t>
            </a:r>
            <a:r>
              <a:rPr lang="en-US" dirty="0" smtClean="0"/>
              <a:t> in the Main Body 		section.</a:t>
            </a:r>
          </a:p>
          <a:p>
            <a:pPr algn="just">
              <a:buNone/>
            </a:pPr>
            <a:r>
              <a:rPr lang="en-US" b="1" dirty="0" smtClean="0"/>
              <a:t>Step # 5:</a:t>
            </a:r>
            <a:r>
              <a:rPr lang="en-US" dirty="0" smtClean="0"/>
              <a:t>	 Write each of the paragraphs, 			starting from an </a:t>
            </a:r>
            <a:r>
              <a:rPr lang="en-US" b="1" dirty="0" smtClean="0"/>
              <a:t>introductory 			sentence</a:t>
            </a:r>
            <a:r>
              <a:rPr lang="en-US" dirty="0" smtClean="0"/>
              <a:t> and then going into details 		as you develop your thoughts.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Steps for Writing an Descriptive Essay</a:t>
            </a:r>
            <a:endParaRPr lang="en-US" b="1" dirty="0"/>
          </a:p>
        </p:txBody>
      </p:sp>
      <p:sp>
        <p:nvSpPr>
          <p:cNvPr id="3" name="Content Placeholder 2"/>
          <p:cNvSpPr>
            <a:spLocks noGrp="1"/>
          </p:cNvSpPr>
          <p:nvPr>
            <p:ph idx="1"/>
          </p:nvPr>
        </p:nvSpPr>
        <p:spPr>
          <a:xfrm>
            <a:off x="457200" y="2133600"/>
            <a:ext cx="8229600" cy="3992563"/>
          </a:xfrm>
        </p:spPr>
        <p:txBody>
          <a:bodyPr>
            <a:normAutofit/>
          </a:bodyPr>
          <a:lstStyle/>
          <a:p>
            <a:pPr algn="just">
              <a:buNone/>
            </a:pPr>
            <a:r>
              <a:rPr lang="en-US" b="1" dirty="0"/>
              <a:t>Step # 6</a:t>
            </a:r>
            <a:r>
              <a:rPr lang="en-US" b="1" dirty="0" smtClean="0"/>
              <a:t>: </a:t>
            </a:r>
            <a:r>
              <a:rPr lang="en-US" dirty="0" smtClean="0"/>
              <a:t>	Write the </a:t>
            </a:r>
            <a:r>
              <a:rPr lang="en-US" b="1" dirty="0" smtClean="0"/>
              <a:t>introduction and 				conclusion.</a:t>
            </a:r>
          </a:p>
          <a:p>
            <a:pPr algn="just">
              <a:buNone/>
            </a:pPr>
            <a:r>
              <a:rPr lang="en-US" b="1" dirty="0" smtClean="0"/>
              <a:t>Step # 7: </a:t>
            </a:r>
            <a:r>
              <a:rPr lang="en-US" dirty="0" smtClean="0"/>
              <a:t>	Lay your work aside for some time 		and then do a thorough 				</a:t>
            </a:r>
            <a:r>
              <a:rPr lang="en-US" b="1" dirty="0" smtClean="0"/>
              <a:t>proofreading.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Topic Selection</a:t>
            </a:r>
            <a:endParaRPr lang="en-US" b="1" dirty="0"/>
          </a:p>
        </p:txBody>
      </p:sp>
      <p:sp>
        <p:nvSpPr>
          <p:cNvPr id="3" name="Content Placeholder 2"/>
          <p:cNvSpPr>
            <a:spLocks noGrp="1"/>
          </p:cNvSpPr>
          <p:nvPr>
            <p:ph idx="1"/>
          </p:nvPr>
        </p:nvSpPr>
        <p:spPr/>
        <p:txBody>
          <a:bodyPr/>
          <a:lstStyle/>
          <a:p>
            <a:pPr algn="just">
              <a:lnSpc>
                <a:spcPct val="200000"/>
              </a:lnSpc>
            </a:pPr>
            <a:r>
              <a:rPr lang="en-US" dirty="0" smtClean="0"/>
              <a:t>There are various kinds of descriptive essays.</a:t>
            </a:r>
          </a:p>
          <a:p>
            <a:pPr algn="just">
              <a:lnSpc>
                <a:spcPct val="200000"/>
              </a:lnSpc>
            </a:pPr>
            <a:r>
              <a:rPr lang="en-US" dirty="0" smtClean="0"/>
              <a:t>The three most common ones are those that focus around describing </a:t>
            </a:r>
            <a:r>
              <a:rPr lang="en-US" b="1" i="1" dirty="0" smtClean="0"/>
              <a:t>people</a:t>
            </a:r>
            <a:r>
              <a:rPr lang="en-US" dirty="0" smtClean="0"/>
              <a:t>, describing </a:t>
            </a:r>
            <a:r>
              <a:rPr lang="en-US" b="1" i="1" dirty="0" smtClean="0"/>
              <a:t>places</a:t>
            </a:r>
            <a:r>
              <a:rPr lang="en-US" i="1" dirty="0" smtClean="0"/>
              <a:t> or </a:t>
            </a:r>
            <a:r>
              <a:rPr lang="en-US" b="1" i="1" dirty="0" smtClean="0"/>
              <a:t>buildings </a:t>
            </a:r>
            <a:r>
              <a:rPr lang="en-US" dirty="0" smtClean="0"/>
              <a:t>and describing </a:t>
            </a:r>
            <a:r>
              <a:rPr lang="en-US" b="1" i="1" dirty="0" smtClean="0"/>
              <a:t>objects.</a:t>
            </a:r>
            <a:endParaRPr lang="en-US" b="1" i="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Topic Selection</a:t>
            </a:r>
            <a:endParaRPr lang="en-US" b="1" dirty="0"/>
          </a:p>
        </p:txBody>
      </p:sp>
      <p:sp>
        <p:nvSpPr>
          <p:cNvPr id="3" name="Content Placeholder 2"/>
          <p:cNvSpPr>
            <a:spLocks noGrp="1"/>
          </p:cNvSpPr>
          <p:nvPr>
            <p:ph idx="1"/>
          </p:nvPr>
        </p:nvSpPr>
        <p:spPr/>
        <p:txBody>
          <a:bodyPr>
            <a:normAutofit fontScale="62500" lnSpcReduction="20000"/>
          </a:bodyPr>
          <a:lstStyle/>
          <a:p>
            <a:pPr>
              <a:buNone/>
            </a:pPr>
            <a:r>
              <a:rPr lang="en-US" dirty="0" smtClean="0"/>
              <a:t>Here are several examples of good topics for each category:</a:t>
            </a:r>
          </a:p>
          <a:p>
            <a:endParaRPr lang="en-US" dirty="0" smtClean="0"/>
          </a:p>
          <a:p>
            <a:r>
              <a:rPr lang="en-US" dirty="0" smtClean="0"/>
              <a:t>A person I will never forget</a:t>
            </a:r>
          </a:p>
          <a:p>
            <a:r>
              <a:rPr lang="en-US" dirty="0" smtClean="0"/>
              <a:t>A place I have always wanted to go</a:t>
            </a:r>
          </a:p>
          <a:p>
            <a:r>
              <a:rPr lang="en-US" dirty="0" smtClean="0"/>
              <a:t>A person I admire</a:t>
            </a:r>
          </a:p>
          <a:p>
            <a:r>
              <a:rPr lang="en-US" dirty="0" smtClean="0"/>
              <a:t>The house of my dreams</a:t>
            </a:r>
          </a:p>
          <a:p>
            <a:r>
              <a:rPr lang="en-US" dirty="0" smtClean="0"/>
              <a:t>A visit to a theatre/ museum/ modern art gallery</a:t>
            </a:r>
          </a:p>
          <a:p>
            <a:r>
              <a:rPr lang="en-US" dirty="0" smtClean="0"/>
              <a:t>My Remembrance Day celebration in London</a:t>
            </a:r>
          </a:p>
          <a:p>
            <a:r>
              <a:rPr lang="en-US" dirty="0" smtClean="0"/>
              <a:t>My best friend</a:t>
            </a:r>
          </a:p>
          <a:p>
            <a:r>
              <a:rPr lang="en-US" dirty="0" smtClean="0"/>
              <a:t>Our family trip to Europe</a:t>
            </a:r>
          </a:p>
          <a:p>
            <a:r>
              <a:rPr lang="en-US" dirty="0" smtClean="0"/>
              <a:t>My ideal wedding</a:t>
            </a:r>
          </a:p>
          <a:p>
            <a:r>
              <a:rPr lang="en-US" dirty="0" smtClean="0"/>
              <a:t>A person who changed my life</a:t>
            </a:r>
          </a:p>
          <a:p>
            <a:r>
              <a:rPr lang="en-US" dirty="0" smtClean="0"/>
              <a:t>Venice – the city of eternal romance</a:t>
            </a:r>
          </a:p>
          <a:p>
            <a:r>
              <a:rPr lang="en-US" dirty="0" smtClean="0"/>
              <a:t>My favorite fiction writer/poet</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Key Points to Consider</a:t>
            </a:r>
            <a:endParaRPr lang="en-US" b="1" dirty="0"/>
          </a:p>
        </p:txBody>
      </p:sp>
      <p:sp>
        <p:nvSpPr>
          <p:cNvPr id="3" name="Content Placeholder 2"/>
          <p:cNvSpPr>
            <a:spLocks noGrp="1"/>
          </p:cNvSpPr>
          <p:nvPr>
            <p:ph idx="1"/>
          </p:nvPr>
        </p:nvSpPr>
        <p:spPr/>
        <p:txBody>
          <a:bodyPr>
            <a:normAutofit lnSpcReduction="10000"/>
          </a:bodyPr>
          <a:lstStyle/>
          <a:p>
            <a:pPr algn="just"/>
            <a:r>
              <a:rPr lang="en-US" dirty="0" smtClean="0"/>
              <a:t>A descriptive essay, as with any other successfully written piece, needs to have a </a:t>
            </a:r>
            <a:r>
              <a:rPr lang="en-US" b="1" dirty="0" smtClean="0"/>
              <a:t>clear well-balanced structure</a:t>
            </a:r>
            <a:r>
              <a:rPr lang="en-US" dirty="0" smtClean="0"/>
              <a:t>. </a:t>
            </a:r>
          </a:p>
          <a:p>
            <a:pPr algn="just"/>
            <a:r>
              <a:rPr lang="en-US" dirty="0" smtClean="0"/>
              <a:t>Normally, you should start with an </a:t>
            </a:r>
            <a:r>
              <a:rPr lang="en-US" b="1" dirty="0" smtClean="0"/>
              <a:t>Introduction</a:t>
            </a:r>
            <a:r>
              <a:rPr lang="en-US" dirty="0" smtClean="0"/>
              <a:t> of the object, person or place you plan to describe. </a:t>
            </a:r>
          </a:p>
          <a:p>
            <a:pPr algn="just"/>
            <a:r>
              <a:rPr lang="en-US" dirty="0" smtClean="0"/>
              <a:t>While introducing, you should </a:t>
            </a:r>
            <a:r>
              <a:rPr lang="en-US" b="1" dirty="0" smtClean="0"/>
              <a:t>specify your relation </a:t>
            </a:r>
            <a:r>
              <a:rPr lang="en-US" dirty="0" smtClean="0"/>
              <a:t>to the person, the location of the place, the purpose of the object, etc.</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just"/>
            <a:r>
              <a:rPr lang="en-US" dirty="0" smtClean="0"/>
              <a:t>In the </a:t>
            </a:r>
            <a:r>
              <a:rPr lang="en-US" b="1" dirty="0" smtClean="0"/>
              <a:t>Main Body</a:t>
            </a:r>
            <a:r>
              <a:rPr lang="en-US" dirty="0" smtClean="0"/>
              <a:t>, you should focus on </a:t>
            </a:r>
            <a:r>
              <a:rPr lang="en-US" b="1" i="1" dirty="0" smtClean="0"/>
              <a:t>specific qualities</a:t>
            </a:r>
            <a:r>
              <a:rPr lang="en-US" dirty="0" smtClean="0"/>
              <a:t> of the chosen subject, and go into details of each of the most unusual qualities in the following paragraphs. </a:t>
            </a:r>
          </a:p>
          <a:p>
            <a:pPr lvl="1" algn="just"/>
            <a:r>
              <a:rPr lang="en-US" dirty="0" smtClean="0"/>
              <a:t>For instance, </a:t>
            </a:r>
            <a:r>
              <a:rPr lang="en-US" i="1" dirty="0" smtClean="0"/>
              <a:t>if you chose to write about a person</a:t>
            </a:r>
            <a:r>
              <a:rPr lang="en-US" dirty="0" smtClean="0"/>
              <a:t>,</a:t>
            </a:r>
          </a:p>
          <a:p>
            <a:pPr lvl="2" algn="just"/>
            <a:r>
              <a:rPr lang="en-US" dirty="0" smtClean="0"/>
              <a:t>you could include a paragraph about their </a:t>
            </a:r>
            <a:r>
              <a:rPr lang="en-US" i="1" dirty="0" smtClean="0"/>
              <a:t>appearance</a:t>
            </a:r>
            <a:r>
              <a:rPr lang="en-US" dirty="0" smtClean="0"/>
              <a:t>, </a:t>
            </a:r>
          </a:p>
          <a:p>
            <a:pPr lvl="2" algn="just"/>
            <a:r>
              <a:rPr lang="en-US" dirty="0" smtClean="0"/>
              <a:t>another one about their </a:t>
            </a:r>
            <a:r>
              <a:rPr lang="en-US" i="1" dirty="0" smtClean="0"/>
              <a:t>personality, traits</a:t>
            </a:r>
            <a:r>
              <a:rPr lang="en-US" dirty="0" smtClean="0"/>
              <a:t> and </a:t>
            </a:r>
            <a:r>
              <a:rPr lang="en-US" i="1" dirty="0" smtClean="0"/>
              <a:t>justification</a:t>
            </a:r>
            <a:r>
              <a:rPr lang="en-US" dirty="0" smtClean="0"/>
              <a:t>, and </a:t>
            </a:r>
          </a:p>
          <a:p>
            <a:pPr lvl="2" algn="just"/>
            <a:r>
              <a:rPr lang="en-US" dirty="0" smtClean="0"/>
              <a:t>the third paragraph of the main body can be about the </a:t>
            </a:r>
            <a:r>
              <a:rPr lang="en-US" i="1" dirty="0" smtClean="0"/>
              <a:t>person’s hobbies, talents and interests.</a:t>
            </a:r>
            <a:endParaRPr lang="en-US" i="1" dirty="0"/>
          </a:p>
        </p:txBody>
      </p:sp>
      <p:sp>
        <p:nvSpPr>
          <p:cNvPr id="4" name="Title 1"/>
          <p:cNvSpPr>
            <a:spLocks noGrp="1"/>
          </p:cNvSpPr>
          <p:nvPr>
            <p:ph type="title"/>
          </p:nvPr>
        </p:nvSpPr>
        <p:spPr/>
        <p:txBody>
          <a:bodyPr/>
          <a:lstStyle/>
          <a:p>
            <a:r>
              <a:rPr lang="en-US" b="1" dirty="0" smtClean="0"/>
              <a:t>Key Points to Consider</a:t>
            </a:r>
            <a:endParaRPr lang="en-US"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Key Points to Consider</a:t>
            </a:r>
            <a:endParaRPr lang="en-US" b="1" dirty="0"/>
          </a:p>
        </p:txBody>
      </p:sp>
      <p:sp>
        <p:nvSpPr>
          <p:cNvPr id="3" name="Content Placeholder 2"/>
          <p:cNvSpPr>
            <a:spLocks noGrp="1"/>
          </p:cNvSpPr>
          <p:nvPr>
            <p:ph idx="1"/>
          </p:nvPr>
        </p:nvSpPr>
        <p:spPr/>
        <p:txBody>
          <a:bodyPr/>
          <a:lstStyle/>
          <a:p>
            <a:pPr algn="just">
              <a:lnSpc>
                <a:spcPct val="150000"/>
              </a:lnSpc>
            </a:pPr>
            <a:r>
              <a:rPr lang="en-US" dirty="0" smtClean="0"/>
              <a:t>Your </a:t>
            </a:r>
            <a:r>
              <a:rPr lang="en-US" b="1" dirty="0" smtClean="0"/>
              <a:t>Conclusion</a:t>
            </a:r>
            <a:r>
              <a:rPr lang="en-US" dirty="0" smtClean="0"/>
              <a:t> should focus on your personal feelings about the chosen subject, justifying why it had such an influence on you that you decided to write about it.</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Key Points to Consider</a:t>
            </a:r>
            <a:endParaRPr lang="en-US" b="1" dirty="0"/>
          </a:p>
        </p:txBody>
      </p:sp>
      <p:sp>
        <p:nvSpPr>
          <p:cNvPr id="3" name="Content Placeholder 2"/>
          <p:cNvSpPr>
            <a:spLocks noGrp="1"/>
          </p:cNvSpPr>
          <p:nvPr>
            <p:ph idx="1"/>
          </p:nvPr>
        </p:nvSpPr>
        <p:spPr/>
        <p:txBody>
          <a:bodyPr>
            <a:normAutofit fontScale="92500"/>
          </a:bodyPr>
          <a:lstStyle/>
          <a:p>
            <a:pPr algn="just"/>
            <a:r>
              <a:rPr lang="en-US" dirty="0" smtClean="0"/>
              <a:t>A descriptive essay focuses on details, so make sure to be </a:t>
            </a:r>
            <a:r>
              <a:rPr lang="en-US" b="1" i="1" dirty="0" smtClean="0"/>
              <a:t>specific</a:t>
            </a:r>
            <a:r>
              <a:rPr lang="en-US" dirty="0" smtClean="0"/>
              <a:t> in your descriptions.</a:t>
            </a:r>
          </a:p>
          <a:p>
            <a:pPr algn="just"/>
            <a:r>
              <a:rPr lang="en-US" dirty="0" smtClean="0"/>
              <a:t>Including as many </a:t>
            </a:r>
            <a:r>
              <a:rPr lang="en-US" b="1" i="1" dirty="0" smtClean="0"/>
              <a:t>colorful adjectives </a:t>
            </a:r>
            <a:r>
              <a:rPr lang="en-US" dirty="0" smtClean="0"/>
              <a:t>as you can is always a good idea. </a:t>
            </a:r>
          </a:p>
          <a:p>
            <a:pPr algn="just"/>
            <a:r>
              <a:rPr lang="en-US" dirty="0" smtClean="0"/>
              <a:t>Another tip is to introduce some unusual facts, situations and words that you associate with the person, place or object you are describing. </a:t>
            </a:r>
          </a:p>
          <a:p>
            <a:pPr algn="just"/>
            <a:r>
              <a:rPr lang="en-US" b="1" dirty="0" smtClean="0"/>
              <a:t>The more innovative and unique you get, the better.</a:t>
            </a:r>
            <a:endParaRPr lang="en-US"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105400"/>
          </a:xfrm>
        </p:spPr>
        <p:txBody>
          <a:bodyPr>
            <a:normAutofit fontScale="77500" lnSpcReduction="20000"/>
          </a:bodyPr>
          <a:lstStyle/>
          <a:p>
            <a:pPr algn="just"/>
            <a:r>
              <a:rPr lang="en-US" dirty="0" smtClean="0"/>
              <a:t>When going into the details of your description, group </a:t>
            </a:r>
            <a:r>
              <a:rPr lang="en-US" b="1" i="1" dirty="0" smtClean="0"/>
              <a:t>similar and opposing qualities </a:t>
            </a:r>
            <a:r>
              <a:rPr lang="en-US" dirty="0" smtClean="0"/>
              <a:t>together to make your writing sound more versatile. </a:t>
            </a:r>
          </a:p>
          <a:p>
            <a:pPr algn="just"/>
            <a:r>
              <a:rPr lang="en-US" dirty="0" smtClean="0"/>
              <a:t>For similar qualities, use:</a:t>
            </a:r>
          </a:p>
          <a:p>
            <a:pPr lvl="1" algn="just"/>
            <a:r>
              <a:rPr lang="en-US" dirty="0" smtClean="0"/>
              <a:t> “also”</a:t>
            </a:r>
          </a:p>
          <a:p>
            <a:pPr lvl="1" algn="just"/>
            <a:r>
              <a:rPr lang="en-US" dirty="0" smtClean="0"/>
              <a:t>“as well as”</a:t>
            </a:r>
          </a:p>
          <a:p>
            <a:pPr lvl="1" algn="just"/>
            <a:r>
              <a:rPr lang="en-US" dirty="0" smtClean="0"/>
              <a:t>“in addition to”</a:t>
            </a:r>
          </a:p>
          <a:p>
            <a:pPr lvl="1" algn="just"/>
            <a:r>
              <a:rPr lang="en-US" dirty="0"/>
              <a:t> </a:t>
            </a:r>
            <a:r>
              <a:rPr lang="en-US" dirty="0" smtClean="0"/>
              <a:t>“in connection to”</a:t>
            </a:r>
          </a:p>
          <a:p>
            <a:pPr algn="just"/>
            <a:r>
              <a:rPr lang="en-US" dirty="0" smtClean="0"/>
              <a:t>For opposite qualities use:</a:t>
            </a:r>
          </a:p>
          <a:p>
            <a:pPr lvl="1" algn="just"/>
            <a:r>
              <a:rPr lang="en-US" dirty="0" smtClean="0"/>
              <a:t>“at the same time”</a:t>
            </a:r>
          </a:p>
          <a:p>
            <a:pPr lvl="1" algn="just"/>
            <a:r>
              <a:rPr lang="en-US" dirty="0" smtClean="0"/>
              <a:t>“in spite of this”</a:t>
            </a:r>
          </a:p>
          <a:p>
            <a:pPr lvl="1" algn="just"/>
            <a:r>
              <a:rPr lang="en-US" dirty="0" smtClean="0"/>
              <a:t>“nevertheless”</a:t>
            </a:r>
          </a:p>
          <a:p>
            <a:pPr lvl="1" algn="just"/>
            <a:r>
              <a:rPr lang="en-US" dirty="0" smtClean="0"/>
              <a:t>“although”</a:t>
            </a:r>
          </a:p>
          <a:p>
            <a:pPr lvl="1" algn="just"/>
            <a:r>
              <a:rPr lang="en-US" dirty="0" smtClean="0"/>
              <a:t>“however”</a:t>
            </a:r>
            <a:endParaRPr lang="en-US" dirty="0"/>
          </a:p>
        </p:txBody>
      </p:sp>
      <p:sp>
        <p:nvSpPr>
          <p:cNvPr id="5" name="Title 1"/>
          <p:cNvSpPr>
            <a:spLocks noGrp="1"/>
          </p:cNvSpPr>
          <p:nvPr>
            <p:ph type="title"/>
          </p:nvPr>
        </p:nvSpPr>
        <p:spPr/>
        <p:txBody>
          <a:bodyPr/>
          <a:lstStyle/>
          <a:p>
            <a:r>
              <a:rPr lang="en-US" b="1" dirty="0" smtClean="0"/>
              <a:t>Key Points to Consider</a:t>
            </a:r>
            <a:endParaRPr lang="en-US"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5000"/>
            <a:ext cx="8229600" cy="1143000"/>
          </a:xfrm>
        </p:spPr>
        <p:txBody>
          <a:bodyPr>
            <a:noAutofit/>
          </a:bodyPr>
          <a:lstStyle/>
          <a:p>
            <a:r>
              <a:rPr lang="en-US" sz="8800" b="1" dirty="0" smtClean="0"/>
              <a:t>Dos and Don’ts</a:t>
            </a:r>
            <a:endParaRPr lang="en-US" sz="8800"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Dos</a:t>
            </a:r>
            <a:endParaRPr lang="en-US" sz="5400" b="1" dirty="0"/>
          </a:p>
        </p:txBody>
      </p:sp>
      <p:sp>
        <p:nvSpPr>
          <p:cNvPr id="3" name="Content Placeholder 2"/>
          <p:cNvSpPr>
            <a:spLocks noGrp="1"/>
          </p:cNvSpPr>
          <p:nvPr>
            <p:ph idx="1"/>
          </p:nvPr>
        </p:nvSpPr>
        <p:spPr>
          <a:xfrm>
            <a:off x="457200" y="1600200"/>
            <a:ext cx="8229600" cy="4876800"/>
          </a:xfrm>
        </p:spPr>
        <p:txBody>
          <a:bodyPr>
            <a:normAutofit lnSpcReduction="10000"/>
          </a:bodyPr>
          <a:lstStyle/>
          <a:p>
            <a:r>
              <a:rPr lang="en-US" dirty="0" smtClean="0"/>
              <a:t>Do use a </a:t>
            </a:r>
            <a:r>
              <a:rPr lang="en-US" b="1" dirty="0" smtClean="0"/>
              <a:t>variety of connective words </a:t>
            </a:r>
            <a:r>
              <a:rPr lang="en-US" dirty="0" smtClean="0"/>
              <a:t>to make your descriptions more </a:t>
            </a:r>
            <a:r>
              <a:rPr lang="en-US" i="1" dirty="0" smtClean="0"/>
              <a:t>logical and connect one idea with another.</a:t>
            </a:r>
          </a:p>
          <a:p>
            <a:r>
              <a:rPr lang="en-US" dirty="0" smtClean="0"/>
              <a:t>Do use </a:t>
            </a:r>
            <a:r>
              <a:rPr lang="en-US" b="1" dirty="0" smtClean="0"/>
              <a:t>comparisons</a:t>
            </a:r>
            <a:r>
              <a:rPr lang="en-US" dirty="0" smtClean="0"/>
              <a:t> to make your descriptions more vivid and brighter. </a:t>
            </a:r>
          </a:p>
          <a:p>
            <a:pPr lvl="1"/>
            <a:r>
              <a:rPr lang="en-US" dirty="0" smtClean="0"/>
              <a:t>For example, when describing an object, say what its shape reminds you of; </a:t>
            </a:r>
          </a:p>
          <a:p>
            <a:pPr lvl="1"/>
            <a:r>
              <a:rPr lang="en-US" dirty="0" smtClean="0"/>
              <a:t>when talking about a person, compare their characteristics with that of an animal, flower, or whatever you associate with the person.</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Dos</a:t>
            </a:r>
          </a:p>
        </p:txBody>
      </p:sp>
      <p:sp>
        <p:nvSpPr>
          <p:cNvPr id="3" name="Content Placeholder 2"/>
          <p:cNvSpPr>
            <a:spLocks noGrp="1"/>
          </p:cNvSpPr>
          <p:nvPr>
            <p:ph idx="1"/>
          </p:nvPr>
        </p:nvSpPr>
        <p:spPr/>
        <p:txBody>
          <a:bodyPr/>
          <a:lstStyle/>
          <a:p>
            <a:r>
              <a:rPr lang="en-US" dirty="0" smtClean="0"/>
              <a:t>Do use your </a:t>
            </a:r>
            <a:r>
              <a:rPr lang="en-US" b="1" dirty="0" smtClean="0"/>
              <a:t>emotions,</a:t>
            </a:r>
            <a:r>
              <a:rPr lang="en-US" dirty="0" smtClean="0"/>
              <a:t> analyze:</a:t>
            </a:r>
          </a:p>
          <a:p>
            <a:pPr lvl="1"/>
            <a:r>
              <a:rPr lang="en-US" dirty="0" smtClean="0"/>
              <a:t> </a:t>
            </a:r>
            <a:r>
              <a:rPr lang="en-US" i="1" dirty="0" smtClean="0"/>
              <a:t>how you feel </a:t>
            </a:r>
            <a:r>
              <a:rPr lang="en-US" dirty="0" smtClean="0"/>
              <a:t>about the described person, place or object</a:t>
            </a:r>
          </a:p>
          <a:p>
            <a:pPr lvl="1"/>
            <a:r>
              <a:rPr lang="en-US" dirty="0" smtClean="0"/>
              <a:t>do not be afraid to include your </a:t>
            </a:r>
            <a:r>
              <a:rPr lang="en-US" i="1" dirty="0" smtClean="0"/>
              <a:t>subjective opinion.</a:t>
            </a:r>
          </a:p>
          <a:p>
            <a:r>
              <a:rPr lang="en-US" dirty="0" smtClean="0"/>
              <a:t>Be </a:t>
            </a:r>
            <a:r>
              <a:rPr lang="en-US" b="1" dirty="0" smtClean="0"/>
              <a:t>creative</a:t>
            </a:r>
            <a:r>
              <a:rPr lang="en-US" dirty="0" smtClean="0"/>
              <a:t> in your descriptions.</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Dos</a:t>
            </a:r>
          </a:p>
        </p:txBody>
      </p:sp>
      <p:sp>
        <p:nvSpPr>
          <p:cNvPr id="3" name="Content Placeholder 2"/>
          <p:cNvSpPr>
            <a:spLocks noGrp="1"/>
          </p:cNvSpPr>
          <p:nvPr>
            <p:ph idx="1"/>
          </p:nvPr>
        </p:nvSpPr>
        <p:spPr/>
        <p:txBody>
          <a:bodyPr/>
          <a:lstStyle/>
          <a:p>
            <a:pPr>
              <a:lnSpc>
                <a:spcPct val="150000"/>
              </a:lnSpc>
            </a:pPr>
            <a:r>
              <a:rPr lang="en-US" dirty="0" smtClean="0"/>
              <a:t>Do not be afraid to approach your description from an </a:t>
            </a:r>
            <a:r>
              <a:rPr lang="en-US" b="1" i="1" dirty="0" smtClean="0"/>
              <a:t>innovative angle</a:t>
            </a:r>
            <a:r>
              <a:rPr lang="en-US" dirty="0" smtClean="0"/>
              <a:t>.</a:t>
            </a:r>
          </a:p>
          <a:p>
            <a:pPr>
              <a:lnSpc>
                <a:spcPct val="150000"/>
              </a:lnSpc>
            </a:pPr>
            <a:r>
              <a:rPr lang="en-US" dirty="0" smtClean="0"/>
              <a:t>Do use a </a:t>
            </a:r>
            <a:r>
              <a:rPr lang="en-US" b="1" i="1" dirty="0" smtClean="0"/>
              <a:t>variety of techniques </a:t>
            </a:r>
            <a:r>
              <a:rPr lang="en-US" dirty="0" smtClean="0"/>
              <a:t>to express your thoughts.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Don'ts</a:t>
            </a:r>
            <a:endParaRPr lang="en-US" sz="5400" b="1" dirty="0"/>
          </a:p>
        </p:txBody>
      </p:sp>
      <p:sp>
        <p:nvSpPr>
          <p:cNvPr id="3" name="Content Placeholder 2"/>
          <p:cNvSpPr>
            <a:spLocks noGrp="1"/>
          </p:cNvSpPr>
          <p:nvPr>
            <p:ph idx="1"/>
          </p:nvPr>
        </p:nvSpPr>
        <p:spPr/>
        <p:txBody>
          <a:bodyPr>
            <a:normAutofit/>
          </a:bodyPr>
          <a:lstStyle/>
          <a:p>
            <a:pPr algn="just">
              <a:lnSpc>
                <a:spcPct val="150000"/>
              </a:lnSpc>
            </a:pPr>
            <a:r>
              <a:rPr lang="en-US" b="1" i="1" dirty="0" smtClean="0"/>
              <a:t>Don’t begin all your sentences in a similar way </a:t>
            </a:r>
            <a:r>
              <a:rPr lang="en-US" dirty="0" smtClean="0"/>
              <a:t>as it will make your essay sound boring and template-like.</a:t>
            </a:r>
          </a:p>
          <a:p>
            <a:pPr algn="just">
              <a:lnSpc>
                <a:spcPct val="150000"/>
              </a:lnSpc>
            </a:pPr>
            <a:r>
              <a:rPr lang="en-US" b="1" i="1" dirty="0" smtClean="0"/>
              <a:t>Don’t write too generally</a:t>
            </a:r>
            <a:r>
              <a:rPr lang="en-US" dirty="0" smtClean="0"/>
              <a:t>. Go underneath the surface in your descriptions to make your essay sound more realistic.</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Don’ts</a:t>
            </a:r>
          </a:p>
        </p:txBody>
      </p:sp>
      <p:sp>
        <p:nvSpPr>
          <p:cNvPr id="3" name="Content Placeholder 2"/>
          <p:cNvSpPr>
            <a:spLocks noGrp="1"/>
          </p:cNvSpPr>
          <p:nvPr>
            <p:ph idx="1"/>
          </p:nvPr>
        </p:nvSpPr>
        <p:spPr/>
        <p:txBody>
          <a:bodyPr>
            <a:normAutofit fontScale="92500"/>
          </a:bodyPr>
          <a:lstStyle/>
          <a:p>
            <a:pPr algn="just"/>
            <a:r>
              <a:rPr lang="en-US" b="1" i="1" dirty="0" smtClean="0"/>
              <a:t>Don’t switch from present tense to the past and back. </a:t>
            </a:r>
          </a:p>
          <a:p>
            <a:pPr algn="just"/>
            <a:r>
              <a:rPr lang="en-US" dirty="0" smtClean="0"/>
              <a:t>If you chose to describe an event that occurred in the past (your visit to some place, a person you used to be close with etc.), then only write in the past tense throughout your essay. </a:t>
            </a:r>
          </a:p>
          <a:p>
            <a:pPr algn="just"/>
            <a:r>
              <a:rPr lang="en-US" dirty="0" smtClean="0"/>
              <a:t>Similarly, if you chose to describe everything in the present or future form, be consistent throughout.</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Don’ts</a:t>
            </a:r>
          </a:p>
        </p:txBody>
      </p:sp>
      <p:sp>
        <p:nvSpPr>
          <p:cNvPr id="3" name="Content Placeholder 2"/>
          <p:cNvSpPr>
            <a:spLocks noGrp="1"/>
          </p:cNvSpPr>
          <p:nvPr>
            <p:ph idx="1"/>
          </p:nvPr>
        </p:nvSpPr>
        <p:spPr/>
        <p:txBody>
          <a:bodyPr/>
          <a:lstStyle/>
          <a:p>
            <a:pPr algn="just">
              <a:lnSpc>
                <a:spcPct val="150000"/>
              </a:lnSpc>
            </a:pPr>
            <a:r>
              <a:rPr lang="en-US" b="1" i="1" dirty="0" smtClean="0"/>
              <a:t>Don’t write about everything you can think of. </a:t>
            </a:r>
          </a:p>
          <a:p>
            <a:pPr lvl="1" algn="just">
              <a:lnSpc>
                <a:spcPct val="150000"/>
              </a:lnSpc>
            </a:pPr>
            <a:r>
              <a:rPr lang="en-US" dirty="0" smtClean="0"/>
              <a:t>Whether it is a person or building that you chose to describe, think of the most peculiar and interesting characteristics that distinguish and highlight this particular person or building for you.</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lnSpc>
                <a:spcPct val="150000"/>
              </a:lnSpc>
            </a:pPr>
            <a:r>
              <a:rPr lang="en-US" dirty="0" smtClean="0"/>
              <a:t>Don’t focus on what is generally known, believed or considered about your subject.</a:t>
            </a:r>
          </a:p>
          <a:p>
            <a:pPr algn="just">
              <a:lnSpc>
                <a:spcPct val="150000"/>
              </a:lnSpc>
            </a:pPr>
            <a:r>
              <a:rPr lang="en-US" dirty="0" smtClean="0"/>
              <a:t> Write about things that matter to you personally.</a:t>
            </a:r>
            <a:endParaRPr lang="en-US" dirty="0"/>
          </a:p>
        </p:txBody>
      </p:sp>
      <p:sp>
        <p:nvSpPr>
          <p:cNvPr id="4" name="Title 1"/>
          <p:cNvSpPr>
            <a:spLocks noGrp="1"/>
          </p:cNvSpPr>
          <p:nvPr>
            <p:ph type="title"/>
          </p:nvPr>
        </p:nvSpPr>
        <p:spPr/>
        <p:txBody>
          <a:bodyPr>
            <a:normAutofit/>
          </a:bodyPr>
          <a:lstStyle/>
          <a:p>
            <a:r>
              <a:rPr lang="en-US" sz="5400" b="1" dirty="0"/>
              <a:t>Don’ts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b="1" dirty="0" smtClean="0"/>
              <a:t>Absence of a main idea:</a:t>
            </a:r>
          </a:p>
          <a:p>
            <a:pPr algn="just">
              <a:lnSpc>
                <a:spcPct val="150000"/>
              </a:lnSpc>
              <a:buNone/>
            </a:pPr>
            <a:r>
              <a:rPr lang="en-US" dirty="0"/>
              <a:t>	</a:t>
            </a:r>
            <a:r>
              <a:rPr lang="en-US" dirty="0" smtClean="0"/>
              <a:t>Your essay should focus around one main idea that needs to be transparent. </a:t>
            </a:r>
          </a:p>
          <a:p>
            <a:pPr algn="just">
              <a:lnSpc>
                <a:spcPct val="150000"/>
              </a:lnSpc>
              <a:buNone/>
            </a:pPr>
            <a:r>
              <a:rPr lang="en-US" dirty="0"/>
              <a:t>	</a:t>
            </a:r>
            <a:r>
              <a:rPr lang="en-US" dirty="0" smtClean="0"/>
              <a:t>Students often forget about this rule and get lost in separate striking descriptions, which make the whole essay sound abrupt and inconsistent.</a:t>
            </a:r>
            <a:endParaRPr lang="en-US" dirty="0"/>
          </a:p>
        </p:txBody>
      </p:sp>
      <p:sp>
        <p:nvSpPr>
          <p:cNvPr id="4" name="Title 1"/>
          <p:cNvSpPr>
            <a:spLocks noGrp="1"/>
          </p:cNvSpPr>
          <p:nvPr>
            <p:ph type="title"/>
          </p:nvPr>
        </p:nvSpPr>
        <p:spPr/>
        <p:txBody>
          <a:bodyPr>
            <a:normAutofit/>
          </a:bodyPr>
          <a:lstStyle/>
          <a:p>
            <a:r>
              <a:rPr lang="en-US" sz="5400" b="1" dirty="0" smtClean="0"/>
              <a:t>Common Mistakes</a:t>
            </a:r>
            <a:endParaRPr lang="en-US" sz="5400"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lnSpc>
                <a:spcPct val="150000"/>
              </a:lnSpc>
            </a:pPr>
            <a:r>
              <a:rPr lang="en-US" dirty="0" smtClean="0"/>
              <a:t>Usage of too many ordinary and petty adjectives which make your writing sound mediocre. </a:t>
            </a:r>
          </a:p>
          <a:p>
            <a:pPr algn="just">
              <a:lnSpc>
                <a:spcPct val="150000"/>
              </a:lnSpc>
            </a:pPr>
            <a:r>
              <a:rPr lang="en-US" dirty="0" smtClean="0"/>
              <a:t>Instead, try to describe the object or person from a personal perspective, using your emotions and feelings.</a:t>
            </a:r>
            <a:endParaRPr lang="en-US" dirty="0"/>
          </a:p>
        </p:txBody>
      </p:sp>
      <p:sp>
        <p:nvSpPr>
          <p:cNvPr id="4" name="Title 1"/>
          <p:cNvSpPr>
            <a:spLocks noGrp="1"/>
          </p:cNvSpPr>
          <p:nvPr>
            <p:ph type="title"/>
          </p:nvPr>
        </p:nvSpPr>
        <p:spPr/>
        <p:txBody>
          <a:bodyPr>
            <a:normAutofit/>
          </a:bodyPr>
          <a:lstStyle/>
          <a:p>
            <a:r>
              <a:rPr lang="en-US" sz="5400" b="1" dirty="0" smtClean="0"/>
              <a:t>Common Mistakes</a:t>
            </a:r>
            <a:endParaRPr lang="en-US" sz="5400"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Applying an </a:t>
            </a:r>
            <a:r>
              <a:rPr lang="en-US" b="1" dirty="0" smtClean="0"/>
              <a:t>out-and-out approach </a:t>
            </a:r>
            <a:r>
              <a:rPr lang="en-US" dirty="0" smtClean="0"/>
              <a:t>when you include negative adjectives in your description. </a:t>
            </a:r>
          </a:p>
          <a:p>
            <a:r>
              <a:rPr lang="en-US" dirty="0" smtClean="0"/>
              <a:t>Try to use mild language in such cases. For example, you can replace “John is arrogant” with “John can sometimes be rather arrogant”.</a:t>
            </a:r>
            <a:endParaRPr lang="en-US" dirty="0"/>
          </a:p>
        </p:txBody>
      </p:sp>
      <p:sp>
        <p:nvSpPr>
          <p:cNvPr id="4" name="Title 1"/>
          <p:cNvSpPr>
            <a:spLocks noGrp="1"/>
          </p:cNvSpPr>
          <p:nvPr>
            <p:ph type="title"/>
          </p:nvPr>
        </p:nvSpPr>
        <p:spPr/>
        <p:txBody>
          <a:bodyPr>
            <a:normAutofit/>
          </a:bodyPr>
          <a:lstStyle/>
          <a:p>
            <a:r>
              <a:rPr lang="en-US" sz="5400" b="1" dirty="0" smtClean="0"/>
              <a:t>Common Mistakes</a:t>
            </a:r>
            <a:endParaRPr lang="en-US" sz="5400"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Example of Descriptive Essay</a:t>
            </a:r>
            <a:endParaRPr lang="en-US" b="1" dirty="0"/>
          </a:p>
        </p:txBody>
      </p:sp>
      <p:sp>
        <p:nvSpPr>
          <p:cNvPr id="3" name="Content Placeholder 2"/>
          <p:cNvSpPr>
            <a:spLocks noGrp="1"/>
          </p:cNvSpPr>
          <p:nvPr>
            <p:ph idx="1"/>
          </p:nvPr>
        </p:nvSpPr>
        <p:spPr>
          <a:xfrm>
            <a:off x="381000" y="2514600"/>
            <a:ext cx="8382000" cy="1295400"/>
          </a:xfrm>
        </p:spPr>
        <p:txBody>
          <a:bodyPr>
            <a:normAutofit/>
          </a:bodyPr>
          <a:lstStyle/>
          <a:p>
            <a:pPr>
              <a:buNone/>
            </a:pPr>
            <a:r>
              <a:rPr lang="en-US" sz="6600" b="1" dirty="0" smtClean="0"/>
              <a:t>My Favorite Restaurant</a:t>
            </a:r>
            <a:endParaRPr lang="en-US" sz="6600" b="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Introduction Paragraph</a:t>
            </a:r>
            <a:endParaRPr lang="en-US" dirty="0"/>
          </a:p>
        </p:txBody>
      </p:sp>
      <p:sp>
        <p:nvSpPr>
          <p:cNvPr id="3" name="Content Placeholder 2"/>
          <p:cNvSpPr>
            <a:spLocks noGrp="1"/>
          </p:cNvSpPr>
          <p:nvPr>
            <p:ph idx="1"/>
          </p:nvPr>
        </p:nvSpPr>
        <p:spPr>
          <a:xfrm>
            <a:off x="228600" y="990600"/>
            <a:ext cx="8458200" cy="5638800"/>
          </a:xfrm>
        </p:spPr>
        <p:txBody>
          <a:bodyPr>
            <a:normAutofit fontScale="62500" lnSpcReduction="20000"/>
          </a:bodyPr>
          <a:lstStyle/>
          <a:p>
            <a:pPr algn="just">
              <a:lnSpc>
                <a:spcPct val="170000"/>
              </a:lnSpc>
              <a:buNone/>
            </a:pPr>
            <a:r>
              <a:rPr lang="en-US" dirty="0" smtClean="0"/>
              <a:t>	As a child, I wasn’t fond of eating out. My family would eat out at least once a week, often more than once, and every time we went anywhere, but for a little place called </a:t>
            </a:r>
            <a:r>
              <a:rPr lang="en-US" dirty="0" err="1" smtClean="0"/>
              <a:t>Rivenee’s</a:t>
            </a:r>
            <a:r>
              <a:rPr lang="en-US" dirty="0" smtClean="0"/>
              <a:t>, it was a challenge for my parents. </a:t>
            </a:r>
            <a:r>
              <a:rPr lang="en-US" dirty="0" err="1" smtClean="0"/>
              <a:t>Rivenee’s</a:t>
            </a:r>
            <a:r>
              <a:rPr lang="en-US" dirty="0" smtClean="0"/>
              <a:t> was that lucky exception – I loved the place and this made my parents love it too. The place seemed so magical and fascinating to me then, when I was still an elementary school kid, and surprisingly, the place still very much fascinates me today. Just recently, when I visited my old family house for Thanksgiving, I was surprised and pleased to find out the place still operated and, in fact, was still run by the same family. Apart from the house in which I grew up, </a:t>
            </a:r>
            <a:r>
              <a:rPr lang="en-US" dirty="0" err="1" smtClean="0"/>
              <a:t>Rivenee’s</a:t>
            </a:r>
            <a:r>
              <a:rPr lang="en-US" dirty="0" smtClean="0"/>
              <a:t> is probably the dearest place to me in the little town, just outside of San Ramon, where I was born and raised. What is so special about the place? Well, it is hard to answer this question in just a few words.</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5962"/>
          </a:xfrm>
        </p:spPr>
        <p:txBody>
          <a:bodyPr>
            <a:normAutofit fontScale="90000"/>
          </a:bodyPr>
          <a:lstStyle/>
          <a:p>
            <a:r>
              <a:rPr lang="en-US" dirty="0" smtClean="0"/>
              <a:t>1. Supporting Details</a:t>
            </a:r>
            <a:endParaRPr lang="en-US" dirty="0"/>
          </a:p>
        </p:txBody>
      </p:sp>
      <p:sp>
        <p:nvSpPr>
          <p:cNvPr id="3" name="Content Placeholder 2"/>
          <p:cNvSpPr>
            <a:spLocks noGrp="1"/>
          </p:cNvSpPr>
          <p:nvPr>
            <p:ph idx="1"/>
          </p:nvPr>
        </p:nvSpPr>
        <p:spPr>
          <a:xfrm>
            <a:off x="152400" y="685800"/>
            <a:ext cx="8763000" cy="6019800"/>
          </a:xfrm>
        </p:spPr>
        <p:txBody>
          <a:bodyPr>
            <a:noAutofit/>
          </a:bodyPr>
          <a:lstStyle/>
          <a:p>
            <a:pPr algn="just">
              <a:lnSpc>
                <a:spcPct val="170000"/>
              </a:lnSpc>
              <a:buNone/>
            </a:pPr>
            <a:r>
              <a:rPr lang="en-US" sz="1800" dirty="0" smtClean="0"/>
              <a:t>	First of all, </a:t>
            </a:r>
            <a:r>
              <a:rPr lang="en-US" sz="1800" dirty="0" err="1" smtClean="0"/>
              <a:t>Rivenee’s</a:t>
            </a:r>
            <a:r>
              <a:rPr lang="en-US" sz="1800" dirty="0" smtClean="0"/>
              <a:t> is a small and cozy place, and this is what probably earned my love in the first place. This, and the people who worked, and still work there of course. Unlike the bigger restaurants, diners and chain buffets my parents also took me to, </a:t>
            </a:r>
            <a:r>
              <a:rPr lang="en-US" sz="1800" dirty="0" err="1" smtClean="0"/>
              <a:t>Rivenee’s</a:t>
            </a:r>
            <a:r>
              <a:rPr lang="en-US" sz="1800" dirty="0" smtClean="0"/>
              <a:t> was a family-owned business run by a middle-aged couple, Janette and Derek. When I think about them now, I still remember their warm smiles and sincere care for everyone around them. Missis Jan, as I would call her, loved orange shades, both in her outfits and in the restaurant’s interior decor. Warm orange and yellow-pomegranate furniture, sunny-colored napkins and curtains, country-style hard wooden tables and stools at the bar – everything was solid and comfortable about the place. Missis Jan would always have something orange in her outfit – to match the place, as I then thought. Be it a bright orange ribbon in her hair, or a peachy neat cotton dress, or creamy red nail polish – this woman always belonged to the place like nobody else, and I doubt it was only the external resemblance.</a:t>
            </a:r>
            <a:endParaRPr lang="en-US" sz="1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762000"/>
            <a:ext cx="8763000" cy="5867400"/>
          </a:xfrm>
        </p:spPr>
        <p:txBody>
          <a:bodyPr>
            <a:normAutofit fontScale="70000" lnSpcReduction="20000"/>
          </a:bodyPr>
          <a:lstStyle/>
          <a:p>
            <a:pPr algn="just">
              <a:lnSpc>
                <a:spcPct val="160000"/>
              </a:lnSpc>
              <a:buNone/>
            </a:pPr>
            <a:r>
              <a:rPr lang="en-US" dirty="0" smtClean="0"/>
              <a:t>	Her husband Mr. Derek was older, with graying hair and a little moustache, which made him look a little strict to me at the time. But the moment he started talking, his deep, soft and half-laughing voice, with that particular tender frog-in-the-throat vibes, he would make me listen to his every word with my mouth open. The man was like a magician to me:  mysterious and a little scary even, yet so fascinating and magnetic. And of course there was his daughter, the first love of mine, then a five-year old. She was a blonde pony-tailed girl of 7 or 8 with cute bangs, very lively and active. She would be running around the place, attracting the attention of visitors with her echoing laughter that made you laugh in return, or at least smile back at the little sunny creature running around the place.</a:t>
            </a:r>
            <a:endParaRPr lang="en-US" dirty="0"/>
          </a:p>
        </p:txBody>
      </p:sp>
      <p:sp>
        <p:nvSpPr>
          <p:cNvPr id="4" name="Title 1"/>
          <p:cNvSpPr>
            <a:spLocks noGrp="1"/>
          </p:cNvSpPr>
          <p:nvPr>
            <p:ph type="title"/>
          </p:nvPr>
        </p:nvSpPr>
        <p:spPr>
          <a:xfrm>
            <a:off x="0" y="0"/>
            <a:ext cx="9144000" cy="639762"/>
          </a:xfrm>
        </p:spPr>
        <p:txBody>
          <a:bodyPr>
            <a:normAutofit fontScale="90000"/>
          </a:bodyPr>
          <a:lstStyle/>
          <a:p>
            <a:r>
              <a:rPr lang="en-US" dirty="0" smtClean="0"/>
              <a:t>2. Supporting Details</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715962"/>
          </a:xfrm>
        </p:spPr>
        <p:txBody>
          <a:bodyPr>
            <a:normAutofit fontScale="90000"/>
          </a:bodyPr>
          <a:lstStyle/>
          <a:p>
            <a:r>
              <a:rPr lang="en-US" dirty="0" smtClean="0"/>
              <a:t>Conclusion</a:t>
            </a:r>
            <a:endParaRPr lang="en-US" dirty="0"/>
          </a:p>
        </p:txBody>
      </p:sp>
      <p:sp>
        <p:nvSpPr>
          <p:cNvPr id="3" name="Content Placeholder 2"/>
          <p:cNvSpPr>
            <a:spLocks noGrp="1"/>
          </p:cNvSpPr>
          <p:nvPr>
            <p:ph idx="1"/>
          </p:nvPr>
        </p:nvSpPr>
        <p:spPr>
          <a:xfrm>
            <a:off x="152400" y="1143000"/>
            <a:ext cx="8839200" cy="5410200"/>
          </a:xfrm>
        </p:spPr>
        <p:txBody>
          <a:bodyPr>
            <a:normAutofit fontScale="70000" lnSpcReduction="20000"/>
          </a:bodyPr>
          <a:lstStyle/>
          <a:p>
            <a:pPr algn="just">
              <a:lnSpc>
                <a:spcPct val="160000"/>
              </a:lnSpc>
              <a:buNone/>
            </a:pPr>
            <a:r>
              <a:rPr lang="en-US" dirty="0" smtClean="0"/>
              <a:t>	When I visited </a:t>
            </a:r>
            <a:r>
              <a:rPr lang="en-US" dirty="0" err="1" smtClean="0"/>
              <a:t>Rivenee’s</a:t>
            </a:r>
            <a:r>
              <a:rPr lang="en-US" dirty="0" smtClean="0"/>
              <a:t> after all these years, the memories flashed back through my mind in a heartbeat, and I suddenly felt like a child again. The place was still a sunny planet of orange and light, very bright, yet comfortably relaxing with fresh energy. I instantly felt like home, and a big bouquet of freshly cut wild daisies, neatly tied with an orange ribbon, made me think of Missis Jan. The food tasted the same – crispy and puffy home-made corn bread was my favorite part of the meal then, and it tasted like it did in my childhood to me now. My parents still eat at the </a:t>
            </a:r>
            <a:r>
              <a:rPr lang="en-US" dirty="0" err="1" smtClean="0"/>
              <a:t>Rivenee’s</a:t>
            </a:r>
            <a:r>
              <a:rPr lang="en-US" dirty="0" smtClean="0"/>
              <a:t> from time to time, still order their favorite specials and enjoy the evening with Missis Jan and Mr. Derek, remembering the good old times.</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How to Write a Descriptive Essay?</a:t>
            </a:r>
          </a:p>
          <a:p>
            <a:r>
              <a:rPr lang="en-US" dirty="0" smtClean="0"/>
              <a:t>Steps for Writing an Descriptive Essay</a:t>
            </a:r>
          </a:p>
          <a:p>
            <a:r>
              <a:rPr lang="en-US" dirty="0" smtClean="0"/>
              <a:t>Topic Selection for Descriptive Essay</a:t>
            </a:r>
          </a:p>
          <a:p>
            <a:r>
              <a:rPr lang="en-US" dirty="0" smtClean="0"/>
              <a:t>Key Points to Consider</a:t>
            </a:r>
          </a:p>
          <a:p>
            <a:r>
              <a:rPr lang="en-US" dirty="0" smtClean="0"/>
              <a:t>Dos and Don’ts</a:t>
            </a:r>
          </a:p>
          <a:p>
            <a:r>
              <a:rPr lang="en-US" dirty="0" smtClean="0"/>
              <a:t>Common Mistakes</a:t>
            </a:r>
          </a:p>
          <a:p>
            <a:r>
              <a:rPr lang="en-US" dirty="0" smtClean="0"/>
              <a:t>Example</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smtClean="0">
                <a:hlinkClick r:id="rId2"/>
              </a:rPr>
              <a:t>http://academichelp.net/academic-assignments/essay/write-descriptive-essay.html</a:t>
            </a:r>
            <a:endParaRPr lang="en-US" dirty="0" smtClean="0"/>
          </a:p>
          <a:p>
            <a:pPr>
              <a:buNone/>
            </a:pP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TotalTime>
  <Words>1022</Words>
  <Application>Microsoft Office PowerPoint</Application>
  <PresentationFormat>On-screen Show (4:3)</PresentationFormat>
  <Paragraphs>148</Paragraphs>
  <Slides>32</Slides>
  <Notes>1</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Descriptive Essay</vt:lpstr>
      <vt:lpstr>Recap</vt:lpstr>
      <vt:lpstr>Descriptive Essay</vt:lpstr>
      <vt:lpstr>How to Write a Descriptive Essay?</vt:lpstr>
      <vt:lpstr>Steps for Writing an Descriptive Essay</vt:lpstr>
      <vt:lpstr>Steps for Writing an Descriptive Essay</vt:lpstr>
      <vt:lpstr>Steps for Writing an Descriptive Essay</vt:lpstr>
      <vt:lpstr>Topic Selection</vt:lpstr>
      <vt:lpstr>Topic Selection</vt:lpstr>
      <vt:lpstr>Key Points to Consider</vt:lpstr>
      <vt:lpstr>Key Points to Consider</vt:lpstr>
      <vt:lpstr>Key Points to Consider</vt:lpstr>
      <vt:lpstr>Key Points to Consider</vt:lpstr>
      <vt:lpstr>Key Points to Consider</vt:lpstr>
      <vt:lpstr>Dos and Don’ts</vt:lpstr>
      <vt:lpstr>Dos</vt:lpstr>
      <vt:lpstr>Dos</vt:lpstr>
      <vt:lpstr>Dos</vt:lpstr>
      <vt:lpstr>Don'ts</vt:lpstr>
      <vt:lpstr>Don’ts</vt:lpstr>
      <vt:lpstr>Don’ts</vt:lpstr>
      <vt:lpstr>Don’ts</vt:lpstr>
      <vt:lpstr>Common Mistakes</vt:lpstr>
      <vt:lpstr>Common Mistakes</vt:lpstr>
      <vt:lpstr>Common Mistakes</vt:lpstr>
      <vt:lpstr>Example of Descriptive Essay</vt:lpstr>
      <vt:lpstr>Introduction Paragraph</vt:lpstr>
      <vt:lpstr>1. Supporting Details</vt:lpstr>
      <vt:lpstr>2. Supporting Details</vt:lpstr>
      <vt:lpstr>Conclusion</vt:lpstr>
      <vt:lpstr>Summary</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Essay</dc:title>
  <dc:creator>Anila</dc:creator>
  <cp:lastModifiedBy>Anila</cp:lastModifiedBy>
  <cp:revision>16</cp:revision>
  <dcterms:created xsi:type="dcterms:W3CDTF">2012-12-21T14:22:47Z</dcterms:created>
  <dcterms:modified xsi:type="dcterms:W3CDTF">2012-12-21T17:37:30Z</dcterms:modified>
</cp:coreProperties>
</file>