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5"/>
  </p:notesMasterIdLst>
  <p:sldIdLst>
    <p:sldId id="256" r:id="rId2"/>
    <p:sldId id="290" r:id="rId3"/>
    <p:sldId id="269" r:id="rId4"/>
    <p:sldId id="257" r:id="rId5"/>
    <p:sldId id="270" r:id="rId6"/>
    <p:sldId id="271" r:id="rId7"/>
    <p:sldId id="288" r:id="rId8"/>
    <p:sldId id="283" r:id="rId9"/>
    <p:sldId id="272" r:id="rId10"/>
    <p:sldId id="273" r:id="rId11"/>
    <p:sldId id="274" r:id="rId12"/>
    <p:sldId id="275" r:id="rId13"/>
    <p:sldId id="276" r:id="rId14"/>
    <p:sldId id="277" r:id="rId15"/>
    <p:sldId id="278" r:id="rId16"/>
    <p:sldId id="284" r:id="rId17"/>
    <p:sldId id="285" r:id="rId18"/>
    <p:sldId id="286" r:id="rId19"/>
    <p:sldId id="287" r:id="rId20"/>
    <p:sldId id="279" r:id="rId21"/>
    <p:sldId id="282" r:id="rId22"/>
    <p:sldId id="281" r:id="rId23"/>
    <p:sldId id="28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50" autoAdjust="0"/>
    <p:restoredTop sz="94660"/>
  </p:normalViewPr>
  <p:slideViewPr>
    <p:cSldViewPr>
      <p:cViewPr>
        <p:scale>
          <a:sx n="70" d="100"/>
          <a:sy n="70" d="100"/>
        </p:scale>
        <p:origin x="-1356" y="-3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62767-8E50-46C8-887B-BCD94DA452FC}" type="datetimeFigureOut">
              <a:rPr lang="en-US" smtClean="0"/>
              <a:pPr/>
              <a:t>12/22/2012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4C3211-ABF3-4D4F-8F31-28655F1600E8}" type="slidenum">
              <a:rPr lang="en-US" smtClean="0"/>
              <a:pPr/>
              <a:t>‹#›</a:t>
            </a:fld>
            <a:endParaRPr lang="en-US"/>
          </a:p>
        </p:txBody>
      </p:sp>
    </p:spTree>
    <p:extLst>
      <p:ext uri="{BB962C8B-B14F-4D97-AF65-F5344CB8AC3E}">
        <p14:creationId xmlns="" xmlns:p14="http://schemas.microsoft.com/office/powerpoint/2010/main" val="932779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9</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10</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11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12</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732821-29DD-472D-AE98-43A37BE10EBF}" type="datetime1">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C7E34-B64C-4726-9528-19AF0C65AB4D}" type="datetime1">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B3612F-D451-4D14-9E3E-320B9D937012}" type="datetime1">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C78372-9E4B-4BBE-A610-4D9473A88C63}" type="datetime1">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90FF7B-3559-49A5-915A-A3AD439C9245}" type="datetime1">
              <a:rPr lang="en-US" smtClean="0"/>
              <a:pPr/>
              <a:t>12/22/2012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A0BB96-73F1-4F19-BD59-E754C303CA81}" type="datetime1">
              <a:rPr lang="en-US" smtClean="0"/>
              <a:pPr/>
              <a:t>12/22/2012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CA771-3B01-469D-B595-777941E92437}" type="datetime1">
              <a:rPr lang="en-US" smtClean="0"/>
              <a:pPr/>
              <a:t>12/22/2012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0598C-29B6-4F21-ADCE-7A138EB9B758}" type="datetime1">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81FA2-25AB-4885-B50C-FA86A04A78C4}" type="datetime1">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F5A1E1-7D0B-49CF-9248-051AF5F4BFC3}" type="datetime1">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1F823E-1863-447B-81A5-A9D139CF8B5C}" type="datetime1">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4D595-8AF2-4280-924C-CC968D60F024}" type="datetime1">
              <a:rPr lang="en-US" smtClean="0"/>
              <a:pPr/>
              <a:t>12/22/2012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460D-D413-4A4F-96F2-FCE1F5E5CE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academichelp.net/academic-assignments/essa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52960"/>
            <a:ext cx="8001000" cy="2214240"/>
          </a:xfrm>
        </p:spPr>
        <p:txBody>
          <a:bodyPr/>
          <a:lstStyle/>
          <a:p>
            <a:pPr algn="ctr"/>
            <a:r>
              <a:rPr lang="en-US" sz="4600" b="1" dirty="0" smtClean="0">
                <a:latin typeface="Calibri" pitchFamily="34" charset="0"/>
                <a:cs typeface="Calibri" pitchFamily="34" charset="0"/>
              </a:rPr>
              <a:t/>
            </a:r>
            <a:br>
              <a:rPr lang="en-US" sz="4600" b="1" dirty="0" smtClean="0">
                <a:latin typeface="Calibri" pitchFamily="34" charset="0"/>
                <a:cs typeface="Calibri" pitchFamily="34" charset="0"/>
              </a:rPr>
            </a:br>
            <a:r>
              <a:rPr lang="en-US" sz="6600" b="1" dirty="0" smtClean="0">
                <a:latin typeface="Calibri" pitchFamily="34" charset="0"/>
                <a:cs typeface="Calibri" pitchFamily="34" charset="0"/>
              </a:rPr>
              <a:t>Types of Essays</a:t>
            </a:r>
            <a:endParaRPr lang="en-US" sz="6600" b="1" dirty="0">
              <a:latin typeface="Calibri" pitchFamily="34" charset="0"/>
              <a:cs typeface="Calibri" pitchFamily="34" charset="0"/>
            </a:endParaRPr>
          </a:p>
        </p:txBody>
      </p:sp>
      <p:sp>
        <p:nvSpPr>
          <p:cNvPr id="3" name="Subtitle 2"/>
          <p:cNvSpPr>
            <a:spLocks noGrp="1"/>
          </p:cNvSpPr>
          <p:nvPr>
            <p:ph type="subTitle" idx="1"/>
          </p:nvPr>
        </p:nvSpPr>
        <p:spPr>
          <a:xfrm>
            <a:off x="1219200" y="1447800"/>
            <a:ext cx="6400800" cy="762000"/>
          </a:xfrm>
        </p:spPr>
        <p:txBody>
          <a:bodyPr>
            <a:normAutofit/>
          </a:bodyPr>
          <a:lstStyle/>
          <a:p>
            <a:pPr algn="ctr"/>
            <a:r>
              <a:rPr lang="en-US" sz="3600" b="1" smtClean="0">
                <a:solidFill>
                  <a:schemeClr val="tx1"/>
                </a:solidFill>
                <a:latin typeface="Calibri" pitchFamily="34" charset="0"/>
                <a:cs typeface="Calibri" pitchFamily="34" charset="0"/>
              </a:rPr>
              <a:t>Lecture </a:t>
            </a:r>
            <a:r>
              <a:rPr lang="en-US" sz="3600" b="1" dirty="0" smtClean="0">
                <a:solidFill>
                  <a:schemeClr val="tx1"/>
                </a:solidFill>
                <a:latin typeface="Calibri" pitchFamily="34" charset="0"/>
                <a:cs typeface="Calibri" pitchFamily="34" charset="0"/>
              </a:rPr>
              <a:t>7</a:t>
            </a:r>
            <a:endParaRPr lang="en-US" sz="3600" b="1" dirty="0">
              <a:solidFill>
                <a:schemeClr val="tx1"/>
              </a:solidFill>
              <a:latin typeface="Calibri" pitchFamily="34" charset="0"/>
              <a:cs typeface="Calibri" pitchFamily="34" charset="0"/>
            </a:endParaRPr>
          </a:p>
        </p:txBody>
      </p:sp>
    </p:spTree>
    <p:extLst>
      <p:ext uri="{BB962C8B-B14F-4D97-AF65-F5344CB8AC3E}">
        <p14:creationId xmlns="" xmlns:p14="http://schemas.microsoft.com/office/powerpoint/2010/main" val="2496412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l" eaLnBrk="1" hangingPunct="1"/>
            <a:r>
              <a:rPr lang="en-US" b="1" dirty="0" smtClean="0"/>
              <a:t>Recap</a:t>
            </a:r>
          </a:p>
        </p:txBody>
      </p:sp>
      <p:sp>
        <p:nvSpPr>
          <p:cNvPr id="19459" name="Rectangle 3"/>
          <p:cNvSpPr>
            <a:spLocks noGrp="1" noChangeArrowheads="1"/>
          </p:cNvSpPr>
          <p:nvPr>
            <p:ph idx="1"/>
          </p:nvPr>
        </p:nvSpPr>
        <p:spPr/>
        <p:txBody>
          <a:bodyPr rtlCol="0">
            <a:normAutofit/>
          </a:bodyPr>
          <a:lstStyle/>
          <a:p>
            <a:pPr marL="812800" indent="-812800" eaLnBrk="1" fontAlgn="auto" hangingPunct="1">
              <a:lnSpc>
                <a:spcPct val="80000"/>
              </a:lnSpc>
              <a:spcAft>
                <a:spcPts val="0"/>
              </a:spcAft>
              <a:buFontTx/>
              <a:buNone/>
              <a:defRPr/>
            </a:pPr>
            <a:r>
              <a:rPr lang="en-US" sz="2000" dirty="0" smtClean="0"/>
              <a:t>                       		</a:t>
            </a:r>
          </a:p>
          <a:p>
            <a:pPr marL="812800" indent="-812800" eaLnBrk="1" fontAlgn="auto" hangingPunct="1">
              <a:lnSpc>
                <a:spcPct val="80000"/>
              </a:lnSpc>
              <a:spcAft>
                <a:spcPts val="0"/>
              </a:spcAft>
              <a:buFontTx/>
              <a:buNone/>
              <a:defRPr/>
            </a:pPr>
            <a:r>
              <a:rPr lang="en-US" sz="2800" dirty="0" smtClean="0"/>
              <a:t>I. </a:t>
            </a:r>
            <a:r>
              <a:rPr lang="en-US" sz="2800" b="1" dirty="0" smtClean="0"/>
              <a:t>What is an Outline?</a:t>
            </a:r>
          </a:p>
          <a:p>
            <a:pPr marL="812800" indent="-812800" eaLnBrk="1" fontAlgn="auto" hangingPunct="1">
              <a:lnSpc>
                <a:spcPct val="80000"/>
              </a:lnSpc>
              <a:spcAft>
                <a:spcPts val="0"/>
              </a:spcAft>
              <a:buFontTx/>
              <a:buNone/>
              <a:defRPr/>
            </a:pPr>
            <a:r>
              <a:rPr lang="en-US" sz="2800" dirty="0" smtClean="0"/>
              <a:t>      A. Sentence outline</a:t>
            </a:r>
          </a:p>
          <a:p>
            <a:pPr marL="812800" indent="-812800" eaLnBrk="1" fontAlgn="auto" hangingPunct="1">
              <a:lnSpc>
                <a:spcPct val="80000"/>
              </a:lnSpc>
              <a:spcAft>
                <a:spcPts val="0"/>
              </a:spcAft>
              <a:buFontTx/>
              <a:buNone/>
              <a:defRPr/>
            </a:pPr>
            <a:r>
              <a:rPr lang="en-US" sz="2800" dirty="0" smtClean="0"/>
              <a:t>      B. Topic Outline</a:t>
            </a:r>
          </a:p>
          <a:p>
            <a:pPr marL="812800" indent="-812800" eaLnBrk="1" fontAlgn="auto" hangingPunct="1">
              <a:lnSpc>
                <a:spcPct val="80000"/>
              </a:lnSpc>
              <a:spcAft>
                <a:spcPts val="0"/>
              </a:spcAft>
              <a:buFontTx/>
              <a:buNone/>
              <a:defRPr/>
            </a:pPr>
            <a:endParaRPr lang="en-US" sz="2800" dirty="0" smtClean="0"/>
          </a:p>
          <a:p>
            <a:pPr marL="812800" indent="-812800" eaLnBrk="1" fontAlgn="auto" hangingPunct="1">
              <a:lnSpc>
                <a:spcPct val="80000"/>
              </a:lnSpc>
              <a:spcAft>
                <a:spcPts val="0"/>
              </a:spcAft>
              <a:buFontTx/>
              <a:buNone/>
              <a:defRPr/>
            </a:pPr>
            <a:r>
              <a:rPr lang="en-US" sz="2800" dirty="0" smtClean="0"/>
              <a:t>II. </a:t>
            </a:r>
            <a:r>
              <a:rPr lang="en-US" sz="2800" b="1" dirty="0" smtClean="0"/>
              <a:t>Purpose for Using an Outline</a:t>
            </a:r>
          </a:p>
          <a:p>
            <a:pPr marL="812800" indent="-812800" eaLnBrk="1" fontAlgn="auto" hangingPunct="1">
              <a:lnSpc>
                <a:spcPct val="80000"/>
              </a:lnSpc>
              <a:spcAft>
                <a:spcPts val="0"/>
              </a:spcAft>
              <a:buFontTx/>
              <a:buNone/>
              <a:defRPr/>
            </a:pPr>
            <a:r>
              <a:rPr lang="en-US" sz="2800" dirty="0" smtClean="0"/>
              <a:t>    A. To help organize key ideas in writing an essay or research paper</a:t>
            </a:r>
          </a:p>
          <a:p>
            <a:pPr marL="812800" indent="-812800" eaLnBrk="1" fontAlgn="auto" hangingPunct="1">
              <a:lnSpc>
                <a:spcPct val="80000"/>
              </a:lnSpc>
              <a:spcAft>
                <a:spcPts val="0"/>
              </a:spcAft>
              <a:buFontTx/>
              <a:buNone/>
              <a:defRPr/>
            </a:pPr>
            <a:r>
              <a:rPr lang="en-US" sz="2800" dirty="0" smtClean="0"/>
              <a:t>    B. To help summarize key ideas in reading</a:t>
            </a:r>
          </a:p>
          <a:p>
            <a:pPr marL="812800" indent="-812800" eaLnBrk="1" fontAlgn="auto" hangingPunct="1">
              <a:lnSpc>
                <a:spcPct val="80000"/>
              </a:lnSpc>
              <a:spcAft>
                <a:spcPts val="0"/>
              </a:spcAft>
              <a:buFontTx/>
              <a:buNone/>
              <a:defRPr/>
            </a:pPr>
            <a:r>
              <a:rPr lang="en-US" sz="2800" dirty="0" smtClean="0"/>
              <a:t>    C. To help you develop subtopics</a:t>
            </a:r>
          </a:p>
          <a:p>
            <a:pPr marL="812800" indent="-812800" eaLnBrk="1" fontAlgn="auto" hangingPunct="1">
              <a:lnSpc>
                <a:spcPct val="80000"/>
              </a:lnSpc>
              <a:spcAft>
                <a:spcPts val="0"/>
              </a:spcAft>
              <a:buFontTx/>
              <a:buNone/>
              <a:defRPr/>
            </a:pPr>
            <a:r>
              <a:rPr lang="en-US" sz="2800" dirty="0" smtClean="0"/>
              <a:t>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53000"/>
          </a:xfrm>
        </p:spPr>
        <p:txBody>
          <a:bodyPr>
            <a:noAutofit/>
          </a:bodyPr>
          <a:lstStyle/>
          <a:p>
            <a:pPr algn="just"/>
            <a:r>
              <a:rPr lang="en-US" sz="4000" dirty="0" smtClean="0">
                <a:latin typeface="Times New Roman" pitchFamily="18" charset="0"/>
                <a:cs typeface="Times New Roman" pitchFamily="18" charset="0"/>
              </a:rPr>
              <a:t> </a:t>
            </a:r>
            <a:r>
              <a:rPr lang="en-US" sz="3200" dirty="0" smtClean="0">
                <a:latin typeface="Calibri" pitchFamily="34" charset="0"/>
                <a:cs typeface="Calibri" pitchFamily="34" charset="0"/>
              </a:rPr>
              <a:t>	</a:t>
            </a:r>
            <a:r>
              <a:rPr lang="en-US" sz="3600" dirty="0" smtClean="0">
                <a:latin typeface="Calibri" pitchFamily="34" charset="0"/>
                <a:cs typeface="Calibri" pitchFamily="34" charset="0"/>
              </a:rPr>
              <a:t>An essay is an organized 	collection of 	your thoughts on a 	particular topic.</a:t>
            </a:r>
          </a:p>
          <a:p>
            <a:pPr algn="just"/>
            <a:r>
              <a:rPr lang="en-US" sz="3600" dirty="0">
                <a:latin typeface="Calibri" pitchFamily="34" charset="0"/>
                <a:cs typeface="Calibri" pitchFamily="34" charset="0"/>
              </a:rPr>
              <a:t> </a:t>
            </a:r>
            <a:r>
              <a:rPr lang="en-US" sz="3600" dirty="0" smtClean="0">
                <a:latin typeface="Calibri" pitchFamily="34" charset="0"/>
                <a:cs typeface="Calibri" pitchFamily="34" charset="0"/>
              </a:rPr>
              <a:t>	An essay consists of three major 	parts:</a:t>
            </a:r>
          </a:p>
          <a:p>
            <a:pPr marL="1520190" lvl="4" indent="-514350" algn="just">
              <a:buFont typeface="+mj-lt"/>
              <a:buAutoNum type="arabicPeriod"/>
            </a:pPr>
            <a:r>
              <a:rPr lang="en-US" sz="3600" b="1" dirty="0" smtClean="0">
                <a:latin typeface="Calibri" pitchFamily="34" charset="0"/>
                <a:cs typeface="Calibri" pitchFamily="34" charset="0"/>
              </a:rPr>
              <a:t>Introduction</a:t>
            </a:r>
          </a:p>
          <a:p>
            <a:pPr marL="1520190" lvl="4" indent="-514350" algn="just">
              <a:buFont typeface="+mj-lt"/>
              <a:buAutoNum type="arabicPeriod"/>
            </a:pPr>
            <a:r>
              <a:rPr lang="en-US" sz="3600" b="1" dirty="0">
                <a:latin typeface="Calibri" pitchFamily="34" charset="0"/>
                <a:cs typeface="Calibri" pitchFamily="34" charset="0"/>
              </a:rPr>
              <a:t>M</a:t>
            </a:r>
            <a:r>
              <a:rPr lang="en-US" sz="3600" b="1" dirty="0" smtClean="0">
                <a:latin typeface="Calibri" pitchFamily="34" charset="0"/>
                <a:cs typeface="Calibri" pitchFamily="34" charset="0"/>
              </a:rPr>
              <a:t>ain body</a:t>
            </a:r>
          </a:p>
          <a:p>
            <a:pPr marL="1520190" lvl="4" indent="-514350" algn="just">
              <a:buFont typeface="+mj-lt"/>
              <a:buAutoNum type="arabicPeriod"/>
            </a:pPr>
            <a:r>
              <a:rPr lang="en-US" sz="3600" b="1" dirty="0">
                <a:latin typeface="Calibri" pitchFamily="34" charset="0"/>
                <a:cs typeface="Calibri" pitchFamily="34" charset="0"/>
              </a:rPr>
              <a:t>C</a:t>
            </a:r>
            <a:r>
              <a:rPr lang="en-US" sz="3600" b="1" dirty="0" smtClean="0">
                <a:latin typeface="Calibri" pitchFamily="34" charset="0"/>
                <a:cs typeface="Calibri" pitchFamily="34" charset="0"/>
              </a:rPr>
              <a:t>onclusion</a:t>
            </a:r>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
        <p:nvSpPr>
          <p:cNvPr id="2" name="Rectangle 1"/>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 xmlns:p14="http://schemas.microsoft.com/office/powerpoint/2010/main" val="1890482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b="1" dirty="0" smtClean="0">
                <a:latin typeface="Calibri" pitchFamily="34" charset="0"/>
                <a:cs typeface="Calibri" pitchFamily="34" charset="0"/>
              </a:rPr>
              <a:t>Writing Process</a:t>
            </a:r>
            <a:endParaRPr lang="en-US" sz="4400" b="1" dirty="0">
              <a:latin typeface="Calibri" pitchFamily="34" charset="0"/>
              <a:cs typeface="Calibri" pitchFamily="34" charset="0"/>
            </a:endParaRPr>
          </a:p>
        </p:txBody>
      </p:sp>
      <p:sp>
        <p:nvSpPr>
          <p:cNvPr id="2" name="Content Placeholder 1"/>
          <p:cNvSpPr>
            <a:spLocks noGrp="1"/>
          </p:cNvSpPr>
          <p:nvPr>
            <p:ph idx="1"/>
          </p:nvPr>
        </p:nvSpPr>
        <p:spPr/>
        <p:txBody>
          <a:bodyPr>
            <a:normAutofit/>
          </a:bodyPr>
          <a:lstStyle/>
          <a:p>
            <a:r>
              <a:rPr lang="en-US" sz="4000" b="1" dirty="0" smtClean="0">
                <a:latin typeface="Calibri" pitchFamily="34" charset="0"/>
                <a:cs typeface="Calibri" pitchFamily="34" charset="0"/>
              </a:rPr>
              <a:t> Pre-writing Stage</a:t>
            </a:r>
          </a:p>
          <a:p>
            <a:pPr lvl="3">
              <a:buFont typeface="Courier New" pitchFamily="49" charset="0"/>
              <a:buChar char="o"/>
            </a:pPr>
            <a:r>
              <a:rPr lang="en-US" sz="2400" b="1" dirty="0" smtClean="0">
                <a:latin typeface="Calibri" pitchFamily="34" charset="0"/>
                <a:cs typeface="Calibri" pitchFamily="34" charset="0"/>
              </a:rPr>
              <a:t>  Pre-writing</a:t>
            </a:r>
            <a:endParaRPr lang="en-US" sz="2400" b="1" dirty="0">
              <a:latin typeface="Calibri" pitchFamily="34" charset="0"/>
              <a:cs typeface="Calibri" pitchFamily="34" charset="0"/>
            </a:endParaRPr>
          </a:p>
          <a:p>
            <a:pPr lvl="3">
              <a:buFont typeface="Courier New" pitchFamily="49" charset="0"/>
              <a:buChar char="o"/>
            </a:pPr>
            <a:r>
              <a:rPr lang="en-US" sz="2400" b="1" dirty="0" smtClean="0">
                <a:latin typeface="Calibri" pitchFamily="34" charset="0"/>
                <a:cs typeface="Calibri" pitchFamily="34" charset="0"/>
              </a:rPr>
              <a:t>  Free-writing</a:t>
            </a:r>
            <a:endParaRPr lang="en-US" sz="2400" b="1" dirty="0">
              <a:latin typeface="Calibri" pitchFamily="34" charset="0"/>
              <a:cs typeface="Calibri" pitchFamily="34" charset="0"/>
            </a:endParaRPr>
          </a:p>
          <a:p>
            <a:pPr lvl="3">
              <a:buFont typeface="Courier New" pitchFamily="49" charset="0"/>
              <a:buChar char="o"/>
            </a:pPr>
            <a:r>
              <a:rPr lang="en-US" sz="2400" b="1" dirty="0" smtClean="0">
                <a:latin typeface="Calibri" pitchFamily="34" charset="0"/>
                <a:cs typeface="Calibri" pitchFamily="34" charset="0"/>
              </a:rPr>
              <a:t>  Note </a:t>
            </a:r>
            <a:r>
              <a:rPr lang="en-US" sz="2400" b="1" dirty="0">
                <a:latin typeface="Calibri" pitchFamily="34" charset="0"/>
                <a:cs typeface="Calibri" pitchFamily="34" charset="0"/>
              </a:rPr>
              <a:t>keeping</a:t>
            </a:r>
          </a:p>
          <a:p>
            <a:pPr lvl="3">
              <a:buFont typeface="Courier New" pitchFamily="49" charset="0"/>
              <a:buChar char="o"/>
            </a:pPr>
            <a:r>
              <a:rPr lang="en-US" sz="2400" b="1" dirty="0" smtClean="0">
                <a:latin typeface="Calibri" pitchFamily="34" charset="0"/>
                <a:cs typeface="Calibri" pitchFamily="34" charset="0"/>
              </a:rPr>
              <a:t>  Brain </a:t>
            </a:r>
            <a:r>
              <a:rPr lang="en-US" sz="2400" b="1" dirty="0">
                <a:latin typeface="Calibri" pitchFamily="34" charset="0"/>
                <a:cs typeface="Calibri" pitchFamily="34" charset="0"/>
              </a:rPr>
              <a:t>storming</a:t>
            </a:r>
          </a:p>
          <a:p>
            <a:pPr lvl="3">
              <a:buFont typeface="Courier New" pitchFamily="49" charset="0"/>
              <a:buChar char="o"/>
            </a:pPr>
            <a:r>
              <a:rPr lang="en-US" sz="2400" b="1" dirty="0" smtClean="0">
                <a:latin typeface="Calibri" pitchFamily="34" charset="0"/>
                <a:cs typeface="Calibri" pitchFamily="34" charset="0"/>
              </a:rPr>
              <a:t>  Mind Mapping</a:t>
            </a:r>
          </a:p>
          <a:p>
            <a:pPr>
              <a:buFont typeface="Wingdings" pitchFamily="2" charset="2"/>
              <a:buChar char="§"/>
            </a:pPr>
            <a:r>
              <a:rPr lang="en-US" sz="4000" b="1" dirty="0" smtClean="0">
                <a:latin typeface="Calibri" pitchFamily="34" charset="0"/>
                <a:cs typeface="Calibri" pitchFamily="34" charset="0"/>
              </a:rPr>
              <a:t> Writing Stage</a:t>
            </a:r>
          </a:p>
          <a:p>
            <a:pPr>
              <a:buFont typeface="Wingdings" pitchFamily="2" charset="2"/>
              <a:buChar char="§"/>
            </a:pPr>
            <a:r>
              <a:rPr lang="en-US" sz="4000" b="1" dirty="0" smtClean="0">
                <a:latin typeface="Calibri" pitchFamily="34" charset="0"/>
                <a:cs typeface="Calibri" pitchFamily="34" charset="0"/>
              </a:rPr>
              <a:t> Re-writing</a:t>
            </a:r>
            <a:endParaRPr lang="en-US" sz="4000" b="1" dirty="0">
              <a:latin typeface="Calibri" pitchFamily="34" charset="0"/>
              <a:cs typeface="Calibri" pitchFamily="34" charset="0"/>
            </a:endParaRP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4</a:t>
            </a:fld>
            <a:endParaRPr lang="en-US"/>
          </a:p>
        </p:txBody>
      </p:sp>
    </p:spTree>
    <p:extLst>
      <p:ext uri="{BB962C8B-B14F-4D97-AF65-F5344CB8AC3E}">
        <p14:creationId xmlns="" xmlns:p14="http://schemas.microsoft.com/office/powerpoint/2010/main" val="1449647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572000"/>
          </a:xfrm>
        </p:spPr>
        <p:txBody>
          <a:bodyPr>
            <a:normAutofit fontScale="92500" lnSpcReduction="10000"/>
          </a:bodyPr>
          <a:lstStyle/>
          <a:p>
            <a:pPr algn="just"/>
            <a:r>
              <a:rPr lang="en-US" sz="4800" dirty="0" smtClean="0">
                <a:latin typeface="Times New Roman" pitchFamily="18" charset="0"/>
                <a:cs typeface="Times New Roman" pitchFamily="18" charset="0"/>
              </a:rPr>
              <a:t> 	</a:t>
            </a:r>
            <a:r>
              <a:rPr lang="en-US" sz="4800" dirty="0" smtClean="0">
                <a:latin typeface="Calibri" pitchFamily="34" charset="0"/>
                <a:cs typeface="Calibri" pitchFamily="34" charset="0"/>
              </a:rPr>
              <a:t>Essays can be either:</a:t>
            </a:r>
          </a:p>
          <a:p>
            <a:pPr lvl="2" algn="just">
              <a:buFont typeface="Courier New" pitchFamily="49" charset="0"/>
              <a:buChar char="o"/>
            </a:pPr>
            <a:r>
              <a:rPr lang="en-US" sz="4100" dirty="0" smtClean="0">
                <a:latin typeface="Calibri" pitchFamily="34" charset="0"/>
                <a:cs typeface="Calibri" pitchFamily="34" charset="0"/>
              </a:rPr>
              <a:t> 	Long or Short</a:t>
            </a:r>
          </a:p>
          <a:p>
            <a:pPr lvl="2" algn="just">
              <a:buFont typeface="Courier New" pitchFamily="49" charset="0"/>
              <a:buChar char="o"/>
            </a:pPr>
            <a:r>
              <a:rPr lang="en-US" sz="4100" dirty="0" smtClean="0">
                <a:latin typeface="Calibri" pitchFamily="34" charset="0"/>
                <a:cs typeface="Calibri" pitchFamily="34" charset="0"/>
              </a:rPr>
              <a:t> 	Serious or Humorous </a:t>
            </a:r>
          </a:p>
          <a:p>
            <a:pPr lvl="2" algn="just">
              <a:buFont typeface="Courier New" pitchFamily="49" charset="0"/>
              <a:buChar char="o"/>
            </a:pPr>
            <a:r>
              <a:rPr lang="en-US" sz="4100" dirty="0">
                <a:latin typeface="Calibri" pitchFamily="34" charset="0"/>
                <a:cs typeface="Calibri" pitchFamily="34" charset="0"/>
              </a:rPr>
              <a:t> </a:t>
            </a:r>
            <a:r>
              <a:rPr lang="en-US" sz="4100" dirty="0" smtClean="0">
                <a:latin typeface="Calibri" pitchFamily="34" charset="0"/>
                <a:cs typeface="Calibri" pitchFamily="34" charset="0"/>
              </a:rPr>
              <a:t>	Formal or Informal</a:t>
            </a:r>
          </a:p>
          <a:p>
            <a:pPr lvl="2" algn="just">
              <a:buFont typeface="Courier New" pitchFamily="49" charset="0"/>
              <a:buChar char="o"/>
            </a:pPr>
            <a:r>
              <a:rPr lang="en-US" sz="4100" dirty="0">
                <a:latin typeface="Calibri" pitchFamily="34" charset="0"/>
                <a:cs typeface="Calibri" pitchFamily="34" charset="0"/>
              </a:rPr>
              <a:t> </a:t>
            </a:r>
            <a:r>
              <a:rPr lang="en-US" sz="4100" dirty="0" smtClean="0">
                <a:latin typeface="Calibri" pitchFamily="34" charset="0"/>
                <a:cs typeface="Calibri" pitchFamily="34" charset="0"/>
              </a:rPr>
              <a:t>	Can describe your opinions 		or be a synopsis of expert 		opinions.</a:t>
            </a:r>
          </a:p>
          <a:p>
            <a:endParaRPr lang="en-US" dirty="0"/>
          </a:p>
        </p:txBody>
      </p:sp>
      <p:sp>
        <p:nvSpPr>
          <p:cNvPr id="2" name="Slide Number Placeholder 1"/>
          <p:cNvSpPr>
            <a:spLocks noGrp="1"/>
          </p:cNvSpPr>
          <p:nvPr>
            <p:ph type="sldNum" sz="quarter" idx="12"/>
          </p:nvPr>
        </p:nvSpPr>
        <p:spPr/>
        <p:txBody>
          <a:bodyPr/>
          <a:lstStyle/>
          <a:p>
            <a:fld id="{9FFA460D-D413-4A4F-96F2-FCE1F5E5CE9E}" type="slidenum">
              <a:rPr lang="en-US" smtClean="0"/>
              <a:pPr/>
              <a:t>5</a:t>
            </a:fld>
            <a:endParaRPr lang="en-US"/>
          </a:p>
        </p:txBody>
      </p:sp>
      <p:sp>
        <p:nvSpPr>
          <p:cNvPr id="4" name="Rectangle 3"/>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 xmlns:p14="http://schemas.microsoft.com/office/powerpoint/2010/main" val="22667555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800600"/>
          </a:xfrm>
        </p:spPr>
        <p:txBody>
          <a:bodyPr>
            <a:normAutofit/>
          </a:bodyPr>
          <a:lstStyle/>
          <a:p>
            <a:pPr>
              <a:buNone/>
            </a:pPr>
            <a:r>
              <a:rPr lang="en-US" sz="3000" b="1" dirty="0" smtClean="0">
                <a:latin typeface="Calibri" pitchFamily="34" charset="0"/>
                <a:cs typeface="Calibri" pitchFamily="34" charset="0"/>
              </a:rPr>
              <a:t>Writers use essays to: </a:t>
            </a:r>
          </a:p>
          <a:p>
            <a:r>
              <a:rPr lang="en-US" sz="2400" dirty="0" smtClean="0">
                <a:latin typeface="Calibri" pitchFamily="34" charset="0"/>
                <a:cs typeface="Calibri" pitchFamily="34" charset="0"/>
              </a:rPr>
              <a:t> 	Describe or define a subject (What is an Essay?) </a:t>
            </a:r>
          </a:p>
          <a:p>
            <a:r>
              <a:rPr lang="en-US" sz="2400" dirty="0" smtClean="0">
                <a:latin typeface="Calibri" pitchFamily="34" charset="0"/>
                <a:cs typeface="Calibri" pitchFamily="34" charset="0"/>
              </a:rPr>
              <a:t> 	Compare related items in a subject </a:t>
            </a:r>
          </a:p>
          <a:p>
            <a:pPr>
              <a:buNone/>
            </a:pPr>
            <a:r>
              <a:rPr lang="en-US" sz="2400" dirty="0" smtClean="0">
                <a:latin typeface="Calibri" pitchFamily="34" charset="0"/>
                <a:cs typeface="Calibri" pitchFamily="34" charset="0"/>
              </a:rPr>
              <a:t>		(The Difference Between Apples and Oranges) </a:t>
            </a:r>
          </a:p>
          <a:p>
            <a:r>
              <a:rPr lang="en-US" sz="2400" dirty="0" smtClean="0">
                <a:latin typeface="Calibri" pitchFamily="34" charset="0"/>
                <a:cs typeface="Calibri" pitchFamily="34" charset="0"/>
              </a:rPr>
              <a:t> 	Show cause and effect (If You Write It, They Will 	Read) </a:t>
            </a:r>
          </a:p>
          <a:p>
            <a:r>
              <a:rPr lang="en-US" sz="2400" dirty="0" smtClean="0">
                <a:latin typeface="Calibri" pitchFamily="34" charset="0"/>
                <a:cs typeface="Calibri" pitchFamily="34" charset="0"/>
              </a:rPr>
              <a:t> 	Write a narrative (My Summer Vacation) </a:t>
            </a:r>
          </a:p>
          <a:p>
            <a:r>
              <a:rPr lang="en-US" sz="2400" dirty="0" smtClean="0">
                <a:latin typeface="Calibri" pitchFamily="34" charset="0"/>
                <a:cs typeface="Calibri" pitchFamily="34" charset="0"/>
              </a:rPr>
              <a:t> 	Explain a process (How to Write an Essay) </a:t>
            </a:r>
          </a:p>
          <a:p>
            <a:r>
              <a:rPr lang="en-US" sz="2400" dirty="0" smtClean="0">
                <a:latin typeface="Calibri" pitchFamily="34" charset="0"/>
                <a:cs typeface="Calibri" pitchFamily="34" charset="0"/>
              </a:rPr>
              <a:t> 	Deliver an argument (The Case Against Essay 	Questions) </a:t>
            </a:r>
          </a:p>
          <a:p>
            <a:r>
              <a:rPr lang="en-US" sz="2400" dirty="0" smtClean="0">
                <a:latin typeface="Calibri" pitchFamily="34" charset="0"/>
                <a:cs typeface="Calibri" pitchFamily="34" charset="0"/>
              </a:rPr>
              <a:t> 	Critique (My Least Favorite Movie) </a:t>
            </a:r>
          </a:p>
          <a:p>
            <a:endParaRPr lang="en-US" dirty="0"/>
          </a:p>
        </p:txBody>
      </p:sp>
      <p:sp>
        <p:nvSpPr>
          <p:cNvPr id="2" name="Slide Number Placeholder 1"/>
          <p:cNvSpPr>
            <a:spLocks noGrp="1"/>
          </p:cNvSpPr>
          <p:nvPr>
            <p:ph type="sldNum" sz="quarter" idx="12"/>
          </p:nvPr>
        </p:nvSpPr>
        <p:spPr/>
        <p:txBody>
          <a:bodyPr/>
          <a:lstStyle/>
          <a:p>
            <a:fld id="{9FFA460D-D413-4A4F-96F2-FCE1F5E5CE9E}" type="slidenum">
              <a:rPr lang="en-US" smtClean="0"/>
              <a:pPr/>
              <a:t>6</a:t>
            </a:fld>
            <a:endParaRPr lang="en-US"/>
          </a:p>
        </p:txBody>
      </p:sp>
      <p:sp>
        <p:nvSpPr>
          <p:cNvPr id="4" name="Rectangle 3"/>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 xmlns:p14="http://schemas.microsoft.com/office/powerpoint/2010/main" val="1505203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Write an Essay</a:t>
            </a:r>
            <a:endParaRPr lang="en-US" b="1" dirty="0"/>
          </a:p>
        </p:txBody>
      </p:sp>
      <p:sp>
        <p:nvSpPr>
          <p:cNvPr id="3" name="Content Placeholder 2"/>
          <p:cNvSpPr>
            <a:spLocks noGrp="1"/>
          </p:cNvSpPr>
          <p:nvPr>
            <p:ph idx="1"/>
          </p:nvPr>
        </p:nvSpPr>
        <p:spPr>
          <a:xfrm>
            <a:off x="457200" y="1600200"/>
            <a:ext cx="8458200" cy="4525963"/>
          </a:xfrm>
        </p:spPr>
        <p:txBody>
          <a:bodyPr>
            <a:normAutofit fontScale="47500" lnSpcReduction="20000"/>
          </a:bodyPr>
          <a:lstStyle/>
          <a:p>
            <a:pPr algn="just">
              <a:buNone/>
            </a:pPr>
            <a:r>
              <a:rPr lang="en-US" sz="5900" dirty="0" smtClean="0"/>
              <a:t>	A successful essay should meet a number of other criteria. Consider these points to perfect your essay writing skills:</a:t>
            </a:r>
          </a:p>
          <a:p>
            <a:pPr algn="just">
              <a:buNone/>
            </a:pPr>
            <a:endParaRPr lang="en-US" dirty="0"/>
          </a:p>
          <a:p>
            <a:pPr algn="just"/>
            <a:r>
              <a:rPr lang="en-US" sz="5100" dirty="0" smtClean="0"/>
              <a:t>Before starting your essay, think of the main objective that you set for yourself and keep it in mind throughout your writing. </a:t>
            </a:r>
          </a:p>
          <a:p>
            <a:pPr algn="just"/>
            <a:r>
              <a:rPr lang="en-US" sz="5100" dirty="0" smtClean="0"/>
              <a:t>Make sure you know what you are writing about. </a:t>
            </a:r>
          </a:p>
          <a:p>
            <a:pPr algn="just"/>
            <a:r>
              <a:rPr lang="en-US" sz="5100" dirty="0" smtClean="0"/>
              <a:t>Try to start each paragraph with a topic sentence, then develop it in the following sentences, and end with a conclusion. </a:t>
            </a:r>
          </a:p>
          <a:p>
            <a:pPr algn="just"/>
            <a:r>
              <a:rPr lang="en-US" sz="5100" dirty="0" smtClean="0"/>
              <a:t>Do not be afraid to go into details. </a:t>
            </a:r>
          </a:p>
          <a:p>
            <a:pPr algn="just"/>
            <a:r>
              <a:rPr lang="en-US" sz="5100" dirty="0" smtClean="0"/>
              <a:t>Be creative in your writing. </a:t>
            </a:r>
          </a:p>
          <a:p>
            <a:pPr algn="just"/>
            <a:r>
              <a:rPr lang="en-US" sz="5100" dirty="0" smtClean="0"/>
              <a:t>Do a thorough proofreading after you have completed your essay.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Types of Essays</a:t>
            </a:r>
            <a:endParaRPr lang="en-US" b="1" dirty="0"/>
          </a:p>
        </p:txBody>
      </p:sp>
      <p:sp>
        <p:nvSpPr>
          <p:cNvPr id="2" name="Content Placeholder 1"/>
          <p:cNvSpPr>
            <a:spLocks noGrp="1"/>
          </p:cNvSpPr>
          <p:nvPr>
            <p:ph idx="1"/>
          </p:nvPr>
        </p:nvSpPr>
        <p:spPr/>
        <p:txBody>
          <a:bodyPr>
            <a:normAutofit fontScale="70000" lnSpcReduction="20000"/>
          </a:bodyPr>
          <a:lstStyle/>
          <a:p>
            <a:pPr>
              <a:buNone/>
            </a:pPr>
            <a:r>
              <a:rPr lang="en-US" dirty="0" smtClean="0"/>
              <a:t>	There are many different kinds of essays. The following are a some of the most common ones:</a:t>
            </a:r>
          </a:p>
          <a:p>
            <a:r>
              <a:rPr lang="en-US" dirty="0" smtClean="0"/>
              <a:t> 	Descriptive Essay</a:t>
            </a:r>
          </a:p>
          <a:p>
            <a:r>
              <a:rPr lang="en-US" dirty="0" smtClean="0"/>
              <a:t>	Definition Essay</a:t>
            </a:r>
          </a:p>
          <a:p>
            <a:r>
              <a:rPr lang="en-US" dirty="0" smtClean="0"/>
              <a:t>	Compare and Contrast Essay</a:t>
            </a:r>
          </a:p>
          <a:p>
            <a:r>
              <a:rPr lang="en-US" dirty="0" smtClean="0"/>
              <a:t> 	Cause and Effect Essay</a:t>
            </a:r>
          </a:p>
          <a:p>
            <a:r>
              <a:rPr lang="en-US" dirty="0" smtClean="0"/>
              <a:t>	Narrative Essay</a:t>
            </a:r>
          </a:p>
          <a:p>
            <a:r>
              <a:rPr lang="en-US" dirty="0" smtClean="0"/>
              <a:t>	Argumentative Essay</a:t>
            </a:r>
          </a:p>
          <a:p>
            <a:r>
              <a:rPr lang="en-US" dirty="0" smtClean="0"/>
              <a:t>	Critical Essay</a:t>
            </a:r>
          </a:p>
          <a:p>
            <a:r>
              <a:rPr lang="en-US" dirty="0" smtClean="0"/>
              <a:t>	Evaluation Essay</a:t>
            </a:r>
          </a:p>
          <a:p>
            <a:r>
              <a:rPr lang="en-US" dirty="0" smtClean="0"/>
              <a:t>	Analysis Essay</a:t>
            </a:r>
          </a:p>
          <a:p>
            <a:r>
              <a:rPr lang="en-US" dirty="0" smtClean="0"/>
              <a:t>	Reflective Essay</a:t>
            </a:r>
          </a:p>
          <a:p>
            <a:r>
              <a:rPr lang="en-US" dirty="0" smtClean="0"/>
              <a:t>	Expository Essay</a:t>
            </a:r>
          </a:p>
          <a:p>
            <a:endParaRPr lang="en-US" dirty="0"/>
          </a:p>
        </p:txBody>
      </p:sp>
      <p:sp>
        <p:nvSpPr>
          <p:cNvPr id="3" name="Slide Number Placeholder 2"/>
          <p:cNvSpPr>
            <a:spLocks noGrp="1"/>
          </p:cNvSpPr>
          <p:nvPr>
            <p:ph type="sldNum" sz="quarter" idx="12"/>
          </p:nvPr>
        </p:nvSpPr>
        <p:spPr/>
        <p:txBody>
          <a:bodyPr/>
          <a:lstStyle/>
          <a:p>
            <a:fld id="{9FFA460D-D413-4A4F-96F2-FCE1F5E5CE9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763000" cy="792162"/>
          </a:xfrm>
        </p:spPr>
        <p:txBody>
          <a:bodyPr vert="horz" lIns="91440" tIns="45720" rIns="91440" bIns="45720" rtlCol="0" anchor="ctr">
            <a:noAutofit/>
          </a:bodyPr>
          <a:lstStyle/>
          <a:p>
            <a:r>
              <a:rPr lang="en-US" b="1" dirty="0">
                <a:latin typeface="Calibri" pitchFamily="34" charset="0"/>
                <a:cs typeface="Calibri" pitchFamily="34" charset="0"/>
              </a:rPr>
              <a:t>Descriptive Essay</a:t>
            </a:r>
            <a:endParaRPr lang="en-US" sz="4400" b="1" dirty="0">
              <a:latin typeface="Calibri" pitchFamily="34" charset="0"/>
              <a:cs typeface="Calibri" pitchFamily="34" charset="0"/>
            </a:endParaRPr>
          </a:p>
        </p:txBody>
      </p:sp>
      <p:sp>
        <p:nvSpPr>
          <p:cNvPr id="3" name="Content Placeholder 2"/>
          <p:cNvSpPr>
            <a:spLocks noGrp="1"/>
          </p:cNvSpPr>
          <p:nvPr>
            <p:ph idx="1"/>
          </p:nvPr>
        </p:nvSpPr>
        <p:spPr>
          <a:xfrm>
            <a:off x="228600" y="1676400"/>
            <a:ext cx="8686800" cy="4953000"/>
          </a:xfrm>
        </p:spPr>
        <p:txBody>
          <a:bodyPr>
            <a:normAutofit/>
          </a:bodyPr>
          <a:lstStyle/>
          <a:p>
            <a:pPr marL="514350" indent="-514350" algn="just">
              <a:buNone/>
            </a:pPr>
            <a:r>
              <a:rPr lang="en-US" sz="2400" dirty="0" smtClean="0">
                <a:latin typeface="Calibri" pitchFamily="34" charset="0"/>
                <a:cs typeface="Calibri" pitchFamily="34" charset="0"/>
              </a:rPr>
              <a:t>	The </a:t>
            </a:r>
            <a:r>
              <a:rPr lang="en-US" sz="2400" b="1" dirty="0" smtClean="0">
                <a:latin typeface="Calibri" pitchFamily="34" charset="0"/>
                <a:cs typeface="Calibri" pitchFamily="34" charset="0"/>
              </a:rPr>
              <a:t>descriptive essay</a:t>
            </a:r>
            <a:r>
              <a:rPr lang="en-US" sz="2400" dirty="0" smtClean="0">
                <a:latin typeface="Calibri" pitchFamily="34" charset="0"/>
                <a:cs typeface="Calibri" pitchFamily="34" charset="0"/>
              </a:rPr>
              <a:t> provides details about how something looks, feels, tastes, smells, makes one feel, or sounds. </a:t>
            </a:r>
          </a:p>
          <a:p>
            <a:pPr marL="514350" indent="-514350" algn="just">
              <a:buNone/>
            </a:pPr>
            <a:r>
              <a:rPr lang="en-US" sz="2400" dirty="0">
                <a:latin typeface="Calibri" pitchFamily="34" charset="0"/>
                <a:cs typeface="Calibri" pitchFamily="34" charset="0"/>
              </a:rPr>
              <a:t>	</a:t>
            </a:r>
            <a:r>
              <a:rPr lang="en-US" sz="2400" dirty="0" smtClean="0">
                <a:latin typeface="Calibri" pitchFamily="34" charset="0"/>
                <a:cs typeface="Calibri" pitchFamily="34" charset="0"/>
              </a:rPr>
              <a:t>It can also describe what something is, or how something happened. </a:t>
            </a:r>
          </a:p>
          <a:p>
            <a:pPr marL="514350" indent="-514350" algn="just">
              <a:buNone/>
            </a:pPr>
            <a:r>
              <a:rPr lang="en-US" sz="2400" dirty="0">
                <a:latin typeface="Calibri" pitchFamily="34" charset="0"/>
                <a:cs typeface="Calibri" pitchFamily="34" charset="0"/>
              </a:rPr>
              <a:t>	</a:t>
            </a:r>
            <a:r>
              <a:rPr lang="en-US" sz="2400" dirty="0" smtClean="0">
                <a:latin typeface="Calibri" pitchFamily="34" charset="0"/>
                <a:cs typeface="Calibri" pitchFamily="34" charset="0"/>
              </a:rPr>
              <a:t>These essays generally use a lot of sensory details. The essay could be a list-like description that provides point by point details.</a:t>
            </a:r>
          </a:p>
          <a:p>
            <a:pPr marL="514350" indent="-514350" algn="just">
              <a:buNone/>
            </a:pPr>
            <a:r>
              <a:rPr lang="en-US" sz="2400" dirty="0" smtClean="0">
                <a:latin typeface="Calibri" pitchFamily="34" charset="0"/>
                <a:cs typeface="Calibri" pitchFamily="34" charset="0"/>
              </a:rPr>
              <a:t> </a:t>
            </a:r>
          </a:p>
          <a:p>
            <a:pPr>
              <a:buNone/>
            </a:pPr>
            <a:r>
              <a:rPr lang="en-US" sz="2400" b="1" dirty="0">
                <a:solidFill>
                  <a:srgbClr val="FF0000"/>
                </a:solidFill>
                <a:latin typeface="Calibri" pitchFamily="34" charset="0"/>
                <a:cs typeface="Calibri" pitchFamily="34" charset="0"/>
              </a:rPr>
              <a:t>	</a:t>
            </a:r>
            <a:r>
              <a:rPr lang="en-US" sz="2400" b="1" dirty="0" smtClean="0">
                <a:solidFill>
                  <a:srgbClr val="FF0000"/>
                </a:solidFill>
                <a:latin typeface="Calibri" pitchFamily="34" charset="0"/>
                <a:cs typeface="Calibri" pitchFamily="34" charset="0"/>
              </a:rPr>
              <a:t>	</a:t>
            </a:r>
            <a:r>
              <a:rPr lang="en-US" sz="2400" b="1" u="sng" dirty="0" smtClean="0">
                <a:solidFill>
                  <a:srgbClr val="FF0000"/>
                </a:solidFill>
                <a:latin typeface="Calibri" pitchFamily="34" charset="0"/>
                <a:cs typeface="Calibri" pitchFamily="34" charset="0"/>
              </a:rPr>
              <a:t>Examples:</a:t>
            </a:r>
            <a:r>
              <a:rPr lang="en-US" sz="2400" b="1" dirty="0" smtClean="0">
                <a:solidFill>
                  <a:srgbClr val="FF0000"/>
                </a:solidFill>
                <a:latin typeface="Calibri" pitchFamily="34" charset="0"/>
                <a:cs typeface="Calibri" pitchFamily="34" charset="0"/>
              </a:rPr>
              <a:t> </a:t>
            </a:r>
            <a:r>
              <a:rPr lang="en-US" sz="2400" dirty="0" smtClean="0">
                <a:latin typeface="Calibri" pitchFamily="34" charset="0"/>
                <a:cs typeface="Calibri" pitchFamily="34" charset="0"/>
              </a:rPr>
              <a:t>A </a:t>
            </a:r>
            <a:r>
              <a:rPr lang="en-US" sz="2400" b="1" dirty="0" smtClean="0">
                <a:latin typeface="Calibri" pitchFamily="34" charset="0"/>
                <a:cs typeface="Calibri" pitchFamily="34" charset="0"/>
              </a:rPr>
              <a:t>descriptive essay</a:t>
            </a:r>
            <a:r>
              <a:rPr lang="en-US" sz="2400" dirty="0" smtClean="0">
                <a:latin typeface="Calibri" pitchFamily="34" charset="0"/>
                <a:cs typeface="Calibri" pitchFamily="34" charset="0"/>
              </a:rPr>
              <a:t> could describe . . .</a:t>
            </a:r>
          </a:p>
          <a:p>
            <a:pPr marL="45720" indent="0">
              <a:buNone/>
            </a:pPr>
            <a:r>
              <a:rPr lang="en-US" sz="2400" b="1" dirty="0" smtClean="0">
                <a:latin typeface="Calibri" pitchFamily="34" charset="0"/>
                <a:cs typeface="Calibri" pitchFamily="34" charset="0"/>
              </a:rPr>
              <a:t>		* a tree in my backyard;</a:t>
            </a:r>
            <a:r>
              <a:rPr lang="en-US" sz="2400" dirty="0" smtClean="0">
                <a:latin typeface="Calibri" pitchFamily="34" charset="0"/>
                <a:cs typeface="Calibri" pitchFamily="34" charset="0"/>
              </a:rPr>
              <a:t> </a:t>
            </a:r>
          </a:p>
          <a:p>
            <a:pPr marL="45720" indent="0">
              <a:buNone/>
            </a:pPr>
            <a:r>
              <a:rPr lang="en-US" sz="2400" b="1" dirty="0" smtClean="0">
                <a:latin typeface="Calibri" pitchFamily="34" charset="0"/>
                <a:cs typeface="Calibri" pitchFamily="34" charset="0"/>
              </a:rPr>
              <a:t>		* a visit to the children's ward of a hospital;</a:t>
            </a:r>
            <a:r>
              <a:rPr lang="en-US" sz="2400" dirty="0" smtClean="0">
                <a:latin typeface="Calibri" pitchFamily="34" charset="0"/>
                <a:cs typeface="Calibri" pitchFamily="34" charset="0"/>
              </a:rPr>
              <a:t> </a:t>
            </a:r>
          </a:p>
          <a:p>
            <a:pPr marL="514350" indent="-514350" algn="just">
              <a:buAutoNum type="arabicPeriod"/>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9</a:t>
            </a:fld>
            <a:endParaRPr lang="en-US"/>
          </a:p>
        </p:txBody>
      </p:sp>
    </p:spTree>
    <p:extLst>
      <p:ext uri="{BB962C8B-B14F-4D97-AF65-F5344CB8AC3E}">
        <p14:creationId xmlns="" xmlns:p14="http://schemas.microsoft.com/office/powerpoint/2010/main" val="37169249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953000"/>
          </a:xfrm>
        </p:spPr>
        <p:txBody>
          <a:bodyPr>
            <a:normAutofit fontScale="25000" lnSpcReduction="20000"/>
          </a:bodyPr>
          <a:lstStyle/>
          <a:p>
            <a:pPr algn="just">
              <a:buNone/>
            </a:pPr>
            <a:r>
              <a:rPr lang="en-US" sz="11200" dirty="0" smtClean="0">
                <a:latin typeface="Calibri" pitchFamily="34" charset="0"/>
                <a:cs typeface="Calibri" pitchFamily="34" charset="0"/>
              </a:rPr>
              <a:t>	</a:t>
            </a:r>
            <a:r>
              <a:rPr lang="en-US" sz="16000" dirty="0" smtClean="0">
                <a:latin typeface="Calibri" pitchFamily="34" charset="0"/>
                <a:cs typeface="Calibri" pitchFamily="34" charset="0"/>
              </a:rPr>
              <a:t>A </a:t>
            </a:r>
            <a:r>
              <a:rPr lang="en-US" sz="16000" b="1" dirty="0" smtClean="0">
                <a:latin typeface="Calibri" pitchFamily="34" charset="0"/>
                <a:cs typeface="Calibri" pitchFamily="34" charset="0"/>
              </a:rPr>
              <a:t>definition essay</a:t>
            </a:r>
            <a:r>
              <a:rPr lang="en-US" sz="16000" dirty="0" smtClean="0">
                <a:latin typeface="Calibri" pitchFamily="34" charset="0"/>
                <a:cs typeface="Calibri" pitchFamily="34" charset="0"/>
              </a:rPr>
              <a:t> attempts to define a specific term. It could try to pin down the meaning of a specific word, or define an abstract concept. </a:t>
            </a:r>
          </a:p>
          <a:p>
            <a:pPr algn="just">
              <a:buNone/>
            </a:pPr>
            <a:endParaRPr lang="en-US" sz="9600" b="1" u="sng" dirty="0">
              <a:solidFill>
                <a:srgbClr val="FF0000"/>
              </a:solidFill>
              <a:latin typeface="Calibri" pitchFamily="34" charset="0"/>
              <a:cs typeface="Calibri" pitchFamily="34" charset="0"/>
            </a:endParaRPr>
          </a:p>
          <a:p>
            <a:pPr algn="just">
              <a:buNone/>
            </a:pPr>
            <a:r>
              <a:rPr lang="en-US" sz="9600" b="1" u="sng" dirty="0" smtClean="0">
                <a:solidFill>
                  <a:srgbClr val="FF0000"/>
                </a:solidFill>
                <a:latin typeface="Calibri" pitchFamily="34" charset="0"/>
                <a:cs typeface="Calibri" pitchFamily="34" charset="0"/>
              </a:rPr>
              <a:t>Examples:</a:t>
            </a:r>
            <a:r>
              <a:rPr lang="en-US" sz="9600" b="1" dirty="0" smtClean="0">
                <a:solidFill>
                  <a:srgbClr val="FF0000"/>
                </a:solidFill>
                <a:latin typeface="Calibri" pitchFamily="34" charset="0"/>
                <a:cs typeface="Calibri" pitchFamily="34" charset="0"/>
              </a:rPr>
              <a:t> </a:t>
            </a:r>
            <a:r>
              <a:rPr lang="en-US" sz="9600" dirty="0" smtClean="0">
                <a:latin typeface="Calibri" pitchFamily="34" charset="0"/>
                <a:cs typeface="Calibri" pitchFamily="34" charset="0"/>
              </a:rPr>
              <a:t>A </a:t>
            </a:r>
            <a:r>
              <a:rPr lang="en-US" sz="9600" b="1" dirty="0" smtClean="0">
                <a:latin typeface="Calibri" pitchFamily="34" charset="0"/>
                <a:cs typeface="Calibri" pitchFamily="34" charset="0"/>
              </a:rPr>
              <a:t>definition essay</a:t>
            </a:r>
            <a:r>
              <a:rPr lang="en-US" sz="9600" dirty="0" smtClean="0">
                <a:latin typeface="Calibri" pitchFamily="34" charset="0"/>
                <a:cs typeface="Calibri" pitchFamily="34" charset="0"/>
              </a:rPr>
              <a:t> may try and define . . .</a:t>
            </a:r>
          </a:p>
          <a:p>
            <a:pPr marL="45720" indent="0" algn="just">
              <a:buNone/>
            </a:pPr>
            <a:r>
              <a:rPr lang="en-US" sz="9600" b="1" dirty="0" smtClean="0">
                <a:latin typeface="Calibri" pitchFamily="34" charset="0"/>
                <a:cs typeface="Calibri" pitchFamily="34" charset="0"/>
              </a:rPr>
              <a:t>* 	the meaning of an abstract concept, like </a:t>
            </a:r>
            <a:r>
              <a:rPr lang="en-US" sz="9600" b="1" i="1" dirty="0" smtClean="0">
                <a:latin typeface="Calibri" pitchFamily="34" charset="0"/>
                <a:cs typeface="Calibri" pitchFamily="34" charset="0"/>
              </a:rPr>
              <a:t>love;</a:t>
            </a:r>
          </a:p>
          <a:p>
            <a:pPr marL="45720" indent="0" algn="just">
              <a:buNone/>
            </a:pPr>
            <a:r>
              <a:rPr lang="en-US" sz="9600" b="1" dirty="0" smtClean="0">
                <a:latin typeface="Calibri" pitchFamily="34" charset="0"/>
                <a:cs typeface="Calibri" pitchFamily="34" charset="0"/>
              </a:rPr>
              <a:t>* 	the true meaning and importance of </a:t>
            </a:r>
            <a:r>
              <a:rPr lang="en-US" sz="9600" b="1" i="1" dirty="0" smtClean="0">
                <a:latin typeface="Calibri" pitchFamily="34" charset="0"/>
                <a:cs typeface="Calibri" pitchFamily="34" charset="0"/>
              </a:rPr>
              <a:t>honesty;</a:t>
            </a:r>
            <a:r>
              <a:rPr lang="en-US" sz="9600" dirty="0" smtClean="0">
                <a:latin typeface="Calibri" pitchFamily="34" charset="0"/>
                <a:cs typeface="Calibri" pitchFamily="34" charset="0"/>
              </a:rPr>
              <a:t> </a:t>
            </a:r>
          </a:p>
          <a:p>
            <a:pPr marL="45720" indent="0" algn="just">
              <a:buNone/>
            </a:pPr>
            <a:r>
              <a:rPr lang="en-US" sz="9600" b="1" dirty="0" smtClean="0">
                <a:latin typeface="Calibri" pitchFamily="34" charset="0"/>
                <a:cs typeface="Calibri" pitchFamily="34" charset="0"/>
              </a:rPr>
              <a:t>* 	how the meaning of </a:t>
            </a:r>
            <a:r>
              <a:rPr lang="en-US" sz="9600" b="1" i="1" dirty="0" smtClean="0">
                <a:latin typeface="Calibri" pitchFamily="34" charset="0"/>
                <a:cs typeface="Calibri" pitchFamily="34" charset="0"/>
              </a:rPr>
              <a:t>family</a:t>
            </a:r>
            <a:r>
              <a:rPr lang="en-US" sz="9600" b="1" dirty="0" smtClean="0">
                <a:latin typeface="Calibri" pitchFamily="34" charset="0"/>
                <a:cs typeface="Calibri" pitchFamily="34" charset="0"/>
              </a:rPr>
              <a:t> goes deeper than just 	your 	blood relatives.</a:t>
            </a:r>
            <a:r>
              <a:rPr lang="en-US" sz="9600" dirty="0" smtClean="0">
                <a:latin typeface="Calibri" pitchFamily="34" charset="0"/>
                <a:cs typeface="Calibri" pitchFamily="34" charset="0"/>
              </a:rPr>
              <a:t>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10</a:t>
            </a:fld>
            <a:endParaRPr lang="en-US"/>
          </a:p>
        </p:txBody>
      </p:sp>
      <p:sp>
        <p:nvSpPr>
          <p:cNvPr id="2" name="Rectangle 1"/>
          <p:cNvSpPr/>
          <p:nvPr/>
        </p:nvSpPr>
        <p:spPr>
          <a:xfrm>
            <a:off x="152400" y="366623"/>
            <a:ext cx="8763000" cy="776377"/>
          </a:xfrm>
          <a:prstGeom prst="rect">
            <a:avLst/>
          </a:prstGeom>
        </p:spPr>
        <p:txBody>
          <a:bodyPr vert="horz" lIns="91440" tIns="45720" rIns="91440" bIns="45720" rtlCol="0" anchor="ctr">
            <a:noAutofit/>
          </a:bodyPr>
          <a:lstStyle/>
          <a:p>
            <a:pPr algn="ctr">
              <a:spcBef>
                <a:spcPct val="0"/>
              </a:spcBef>
            </a:pPr>
            <a:r>
              <a:rPr lang="en-US" sz="4400" b="1" cap="all" spc="200" dirty="0" smtClean="0">
                <a:solidFill>
                  <a:schemeClr val="bg1"/>
                </a:solidFill>
                <a:latin typeface="Calibri" pitchFamily="34" charset="0"/>
                <a:ea typeface="+mj-ea"/>
                <a:cs typeface="Calibri" pitchFamily="34" charset="0"/>
              </a:rPr>
              <a:t>2</a:t>
            </a:r>
            <a:r>
              <a:rPr lang="en-US" sz="4400" b="1" cap="all" spc="200" dirty="0">
                <a:solidFill>
                  <a:schemeClr val="bg1"/>
                </a:solidFill>
                <a:latin typeface="Calibri" pitchFamily="34" charset="0"/>
                <a:ea typeface="+mj-ea"/>
                <a:cs typeface="Calibri" pitchFamily="34" charset="0"/>
              </a:rPr>
              <a:t>. </a:t>
            </a:r>
            <a:r>
              <a:rPr lang="en-US" sz="4400" b="1" dirty="0">
                <a:latin typeface="Calibri" pitchFamily="34" charset="0"/>
                <a:ea typeface="+mj-ea"/>
                <a:cs typeface="Calibri" pitchFamily="34" charset="0"/>
              </a:rPr>
              <a:t>Definition </a:t>
            </a:r>
            <a:r>
              <a:rPr lang="en-US" sz="4400" b="1" dirty="0" smtClean="0">
                <a:latin typeface="Calibri" pitchFamily="34" charset="0"/>
                <a:ea typeface="+mj-ea"/>
                <a:cs typeface="Calibri" pitchFamily="34" charset="0"/>
              </a:rPr>
              <a:t>Essay</a:t>
            </a:r>
            <a:endParaRPr lang="en-US" sz="4400" b="1" dirty="0">
              <a:latin typeface="Calibri" pitchFamily="34" charset="0"/>
              <a:ea typeface="+mj-ea"/>
              <a:cs typeface="Calibri" pitchFamily="34" charset="0"/>
            </a:endParaRPr>
          </a:p>
        </p:txBody>
      </p:sp>
    </p:spTree>
    <p:extLst>
      <p:ext uri="{BB962C8B-B14F-4D97-AF65-F5344CB8AC3E}">
        <p14:creationId xmlns="" xmlns:p14="http://schemas.microsoft.com/office/powerpoint/2010/main" val="2506332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686800" cy="4876800"/>
          </a:xfrm>
        </p:spPr>
        <p:txBody>
          <a:bodyPr>
            <a:normAutofit fontScale="25000" lnSpcReduction="20000"/>
          </a:bodyPr>
          <a:lstStyle/>
          <a:p>
            <a:pPr algn="just">
              <a:buNone/>
            </a:pPr>
            <a:r>
              <a:rPr lang="en-US" sz="11200" dirty="0">
                <a:latin typeface="Times New Roman" pitchFamily="18" charset="0"/>
                <a:cs typeface="Times New Roman" pitchFamily="18" charset="0"/>
              </a:rPr>
              <a:t>	</a:t>
            </a:r>
            <a:r>
              <a:rPr lang="en-US" sz="11200" dirty="0" smtClean="0">
                <a:latin typeface="Calibri" pitchFamily="34" charset="0"/>
                <a:cs typeface="Calibri" pitchFamily="34" charset="0"/>
              </a:rPr>
              <a:t>The </a:t>
            </a:r>
            <a:r>
              <a:rPr lang="en-US" sz="11200" b="1" dirty="0" smtClean="0">
                <a:latin typeface="Calibri" pitchFamily="34" charset="0"/>
                <a:cs typeface="Calibri" pitchFamily="34" charset="0"/>
              </a:rPr>
              <a:t>compare/contrast</a:t>
            </a:r>
            <a:r>
              <a:rPr lang="en-US" sz="11200" dirty="0" smtClean="0">
                <a:latin typeface="Calibri" pitchFamily="34" charset="0"/>
                <a:cs typeface="Calibri" pitchFamily="34" charset="0"/>
              </a:rPr>
              <a:t> essay discusses the similarities and differences between two things, people, concepts, places, etc. </a:t>
            </a:r>
          </a:p>
          <a:p>
            <a:pPr algn="just"/>
            <a:r>
              <a:rPr lang="en-US" sz="11200" dirty="0">
                <a:latin typeface="Calibri" pitchFamily="34" charset="0"/>
                <a:cs typeface="Calibri" pitchFamily="34" charset="0"/>
              </a:rPr>
              <a:t>	</a:t>
            </a:r>
            <a:r>
              <a:rPr lang="en-US" sz="11200" dirty="0" smtClean="0">
                <a:latin typeface="Calibri" pitchFamily="34" charset="0"/>
                <a:cs typeface="Calibri" pitchFamily="34" charset="0"/>
              </a:rPr>
              <a:t>A </a:t>
            </a:r>
            <a:r>
              <a:rPr lang="en-US" sz="11200" b="1" i="1" dirty="0" smtClean="0">
                <a:latin typeface="Calibri" pitchFamily="34" charset="0"/>
                <a:cs typeface="Calibri" pitchFamily="34" charset="0"/>
              </a:rPr>
              <a:t>comparison essay</a:t>
            </a:r>
            <a:r>
              <a:rPr lang="en-US" sz="11200" dirty="0" smtClean="0">
                <a:latin typeface="Calibri" pitchFamily="34" charset="0"/>
                <a:cs typeface="Calibri" pitchFamily="34" charset="0"/>
              </a:rPr>
              <a:t> usually discusses the 	similarities between two things</a:t>
            </a:r>
          </a:p>
          <a:p>
            <a:pPr algn="just"/>
            <a:r>
              <a:rPr lang="en-US" sz="11200" dirty="0">
                <a:latin typeface="Calibri" pitchFamily="34" charset="0"/>
                <a:cs typeface="Calibri" pitchFamily="34" charset="0"/>
              </a:rPr>
              <a:t>	</a:t>
            </a:r>
            <a:r>
              <a:rPr lang="en-US" sz="11200" dirty="0" smtClean="0">
                <a:latin typeface="Calibri" pitchFamily="34" charset="0"/>
                <a:cs typeface="Calibri" pitchFamily="34" charset="0"/>
              </a:rPr>
              <a:t>the </a:t>
            </a:r>
            <a:r>
              <a:rPr lang="en-US" sz="11200" b="1" i="1" dirty="0" smtClean="0">
                <a:latin typeface="Calibri" pitchFamily="34" charset="0"/>
                <a:cs typeface="Calibri" pitchFamily="34" charset="0"/>
              </a:rPr>
              <a:t>contrast essay</a:t>
            </a:r>
            <a:r>
              <a:rPr lang="en-US" sz="11200" dirty="0" smtClean="0">
                <a:latin typeface="Calibri" pitchFamily="34" charset="0"/>
                <a:cs typeface="Calibri" pitchFamily="34" charset="0"/>
              </a:rPr>
              <a:t> discusses the differences.</a:t>
            </a:r>
          </a:p>
          <a:p>
            <a:pPr marL="45720" indent="0" algn="just">
              <a:buNone/>
            </a:pPr>
            <a:r>
              <a:rPr lang="en-US" sz="11200" dirty="0" smtClean="0">
                <a:latin typeface="Calibri" pitchFamily="34" charset="0"/>
                <a:cs typeface="Calibri" pitchFamily="34" charset="0"/>
              </a:rPr>
              <a:t> </a:t>
            </a:r>
          </a:p>
          <a:p>
            <a:pPr algn="just">
              <a:buNone/>
            </a:pPr>
            <a:r>
              <a:rPr lang="en-US" sz="9600" b="1" u="sng" dirty="0" smtClean="0">
                <a:solidFill>
                  <a:srgbClr val="FF0000"/>
                </a:solidFill>
                <a:latin typeface="Calibri" pitchFamily="34" charset="0"/>
                <a:cs typeface="Calibri" pitchFamily="34" charset="0"/>
              </a:rPr>
              <a:t>Examples</a:t>
            </a:r>
            <a:r>
              <a:rPr lang="en-US" sz="9600" b="1" dirty="0" smtClean="0">
                <a:solidFill>
                  <a:srgbClr val="FF0000"/>
                </a:solidFill>
                <a:latin typeface="Calibri" pitchFamily="34" charset="0"/>
                <a:cs typeface="Calibri" pitchFamily="34" charset="0"/>
              </a:rPr>
              <a:t>: </a:t>
            </a:r>
            <a:r>
              <a:rPr lang="en-US" sz="9600" dirty="0" smtClean="0">
                <a:latin typeface="Calibri" pitchFamily="34" charset="0"/>
                <a:cs typeface="Calibri" pitchFamily="34" charset="0"/>
              </a:rPr>
              <a:t>A </a:t>
            </a:r>
            <a:r>
              <a:rPr lang="en-US" sz="9600" b="1" dirty="0" smtClean="0">
                <a:latin typeface="Calibri" pitchFamily="34" charset="0"/>
                <a:cs typeface="Calibri" pitchFamily="34" charset="0"/>
              </a:rPr>
              <a:t>compare/contrast</a:t>
            </a:r>
            <a:r>
              <a:rPr lang="en-US" sz="9600" dirty="0" smtClean="0">
                <a:latin typeface="Calibri" pitchFamily="34" charset="0"/>
                <a:cs typeface="Calibri" pitchFamily="34" charset="0"/>
              </a:rPr>
              <a:t> essay may discuss …</a:t>
            </a:r>
          </a:p>
          <a:p>
            <a:pPr marL="45720" indent="0" algn="just">
              <a:buNone/>
            </a:pPr>
            <a:r>
              <a:rPr lang="en-US" sz="9600" dirty="0" smtClean="0">
                <a:latin typeface="Calibri" pitchFamily="34" charset="0"/>
                <a:cs typeface="Calibri" pitchFamily="34" charset="0"/>
              </a:rPr>
              <a:t>* 	the likenesses and differences between two 	places, 	like New York City and Los Angeles; </a:t>
            </a:r>
          </a:p>
          <a:p>
            <a:pPr marL="45720" indent="0" algn="just">
              <a:buNone/>
            </a:pPr>
            <a:r>
              <a:rPr lang="en-US" sz="9600" dirty="0" smtClean="0">
                <a:latin typeface="Calibri" pitchFamily="34" charset="0"/>
                <a:cs typeface="Calibri" pitchFamily="34" charset="0"/>
              </a:rPr>
              <a:t>* 	the similarities and differences between two 	religions, like Christianity and Islam; </a:t>
            </a:r>
          </a:p>
          <a:p>
            <a:pPr marL="45720" indent="0" algn="just">
              <a:buNone/>
            </a:pPr>
            <a:r>
              <a:rPr lang="en-US" sz="9600" dirty="0" smtClean="0">
                <a:latin typeface="Calibri" pitchFamily="34" charset="0"/>
                <a:cs typeface="Calibri" pitchFamily="34" charset="0"/>
              </a:rPr>
              <a:t>* 	two people, like my brother and myself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11</a:t>
            </a:fld>
            <a:endParaRPr lang="en-US"/>
          </a:p>
        </p:txBody>
      </p:sp>
      <p:sp>
        <p:nvSpPr>
          <p:cNvPr id="2" name="Rectangle 1"/>
          <p:cNvSpPr/>
          <p:nvPr/>
        </p:nvSpPr>
        <p:spPr>
          <a:xfrm>
            <a:off x="0" y="609600"/>
            <a:ext cx="9144000" cy="650543"/>
          </a:xfrm>
          <a:prstGeom prst="rect">
            <a:avLst/>
          </a:prstGeom>
        </p:spPr>
        <p:txBody>
          <a:bodyPr vert="horz" lIns="91440" tIns="45720" rIns="91440" bIns="45720" rtlCol="0" anchor="ctr">
            <a:noAutofit/>
          </a:bodyPr>
          <a:lstStyle/>
          <a:p>
            <a:pPr algn="ctr">
              <a:spcBef>
                <a:spcPct val="0"/>
              </a:spcBef>
            </a:pPr>
            <a:r>
              <a:rPr lang="en-US" sz="4400" b="1" cap="all" spc="200" dirty="0" smtClean="0">
                <a:latin typeface="Calibri" pitchFamily="34" charset="0"/>
                <a:ea typeface="+mj-ea"/>
                <a:cs typeface="Calibri" pitchFamily="34" charset="0"/>
              </a:rPr>
              <a:t>       </a:t>
            </a:r>
            <a:r>
              <a:rPr lang="en-US" sz="4400" b="1" dirty="0" smtClean="0">
                <a:latin typeface="Calibri" pitchFamily="34" charset="0"/>
                <a:ea typeface="+mj-ea"/>
                <a:cs typeface="Calibri" pitchFamily="34" charset="0"/>
              </a:rPr>
              <a:t>Compare/Contrast Essay </a:t>
            </a:r>
            <a:endParaRPr lang="en-US" sz="4400" b="1" dirty="0">
              <a:latin typeface="Calibri" pitchFamily="34" charset="0"/>
              <a:ea typeface="+mj-ea"/>
              <a:cs typeface="Calibri" pitchFamily="34" charset="0"/>
            </a:endParaRPr>
          </a:p>
        </p:txBody>
      </p:sp>
    </p:spTree>
    <p:extLst>
      <p:ext uri="{BB962C8B-B14F-4D97-AF65-F5344CB8AC3E}">
        <p14:creationId xmlns="" xmlns:p14="http://schemas.microsoft.com/office/powerpoint/2010/main" val="29236704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53000"/>
          </a:xfrm>
        </p:spPr>
        <p:txBody>
          <a:bodyPr>
            <a:normAutofit fontScale="92500"/>
          </a:bodyPr>
          <a:lstStyle/>
          <a:p>
            <a:pPr algn="just">
              <a:buNone/>
            </a:pPr>
            <a:r>
              <a:rPr lang="en-US" sz="3300" dirty="0" smtClean="0">
                <a:latin typeface="Calibri" pitchFamily="34" charset="0"/>
                <a:cs typeface="Calibri" pitchFamily="34" charset="0"/>
              </a:rPr>
              <a:t> </a:t>
            </a:r>
            <a:r>
              <a:rPr lang="en-US" sz="3000" dirty="0" smtClean="0">
                <a:latin typeface="Calibri" pitchFamily="34" charset="0"/>
                <a:cs typeface="Calibri" pitchFamily="34" charset="0"/>
              </a:rPr>
              <a:t>The </a:t>
            </a:r>
            <a:r>
              <a:rPr lang="en-US" sz="3000" b="1" dirty="0" smtClean="0">
                <a:latin typeface="Calibri" pitchFamily="34" charset="0"/>
                <a:cs typeface="Calibri" pitchFamily="34" charset="0"/>
              </a:rPr>
              <a:t>cause/effect</a:t>
            </a:r>
            <a:r>
              <a:rPr lang="en-US" sz="3000" dirty="0" smtClean="0">
                <a:latin typeface="Calibri" pitchFamily="34" charset="0"/>
                <a:cs typeface="Calibri" pitchFamily="34" charset="0"/>
              </a:rPr>
              <a:t> essay explains why or how some event happened, and what resulted from the event. </a:t>
            </a:r>
          </a:p>
          <a:p>
            <a:pPr algn="just"/>
            <a:r>
              <a:rPr lang="en-US" sz="3000" dirty="0">
                <a:latin typeface="Calibri" pitchFamily="34" charset="0"/>
                <a:cs typeface="Calibri" pitchFamily="34" charset="0"/>
              </a:rPr>
              <a:t> </a:t>
            </a:r>
            <a:r>
              <a:rPr lang="en-US" sz="3000" dirty="0" smtClean="0">
                <a:latin typeface="Calibri" pitchFamily="34" charset="0"/>
                <a:cs typeface="Calibri" pitchFamily="34" charset="0"/>
              </a:rPr>
              <a:t>	A </a:t>
            </a:r>
            <a:r>
              <a:rPr lang="en-US" sz="3000" b="1" i="1" dirty="0" smtClean="0">
                <a:latin typeface="Calibri" pitchFamily="34" charset="0"/>
                <a:cs typeface="Calibri" pitchFamily="34" charset="0"/>
              </a:rPr>
              <a:t>cause essay</a:t>
            </a:r>
            <a:r>
              <a:rPr lang="en-US" sz="3000" dirty="0" smtClean="0">
                <a:latin typeface="Calibri" pitchFamily="34" charset="0"/>
                <a:cs typeface="Calibri" pitchFamily="34" charset="0"/>
              </a:rPr>
              <a:t> usually discusses the 	reasons why something happened</a:t>
            </a:r>
          </a:p>
          <a:p>
            <a:pPr algn="just"/>
            <a:r>
              <a:rPr lang="en-US" sz="3000" dirty="0">
                <a:latin typeface="Calibri" pitchFamily="34" charset="0"/>
                <a:cs typeface="Calibri" pitchFamily="34" charset="0"/>
              </a:rPr>
              <a:t> </a:t>
            </a:r>
            <a:r>
              <a:rPr lang="en-US" sz="3000" dirty="0" smtClean="0">
                <a:latin typeface="Calibri" pitchFamily="34" charset="0"/>
                <a:cs typeface="Calibri" pitchFamily="34" charset="0"/>
              </a:rPr>
              <a:t>	An </a:t>
            </a:r>
            <a:r>
              <a:rPr lang="en-US" sz="3000" b="1" i="1" dirty="0" smtClean="0">
                <a:latin typeface="Calibri" pitchFamily="34" charset="0"/>
                <a:cs typeface="Calibri" pitchFamily="34" charset="0"/>
              </a:rPr>
              <a:t>effect essay</a:t>
            </a:r>
            <a:r>
              <a:rPr lang="en-US" sz="3000" dirty="0" smtClean="0">
                <a:latin typeface="Calibri" pitchFamily="34" charset="0"/>
                <a:cs typeface="Calibri" pitchFamily="34" charset="0"/>
              </a:rPr>
              <a:t> discusses what happens 	after a specific event or circumstance.</a:t>
            </a:r>
          </a:p>
          <a:p>
            <a:pPr marL="45720" indent="0" algn="just">
              <a:buNone/>
            </a:pPr>
            <a:endParaRPr lang="en-US" sz="2600" dirty="0" smtClean="0">
              <a:latin typeface="Calibri" pitchFamily="34" charset="0"/>
              <a:cs typeface="Calibri" pitchFamily="34" charset="0"/>
            </a:endParaRPr>
          </a:p>
          <a:p>
            <a:pPr>
              <a:buNone/>
            </a:pPr>
            <a:r>
              <a:rPr lang="en-US" sz="2800" b="1" u="sng" dirty="0" smtClean="0">
                <a:solidFill>
                  <a:srgbClr val="FF0000"/>
                </a:solidFill>
                <a:latin typeface="Calibri" pitchFamily="34" charset="0"/>
                <a:cs typeface="Calibri" pitchFamily="34" charset="0"/>
              </a:rPr>
              <a:t>Examples</a:t>
            </a:r>
            <a:r>
              <a:rPr lang="en-US" sz="2800" b="1" dirty="0" smtClean="0">
                <a:solidFill>
                  <a:srgbClr val="FF0000"/>
                </a:solidFill>
                <a:latin typeface="Calibri" pitchFamily="34" charset="0"/>
                <a:cs typeface="Calibri" pitchFamily="34" charset="0"/>
              </a:rPr>
              <a:t>: </a:t>
            </a:r>
            <a:r>
              <a:rPr lang="en-US" sz="2800" dirty="0" smtClean="0">
                <a:latin typeface="Calibri" pitchFamily="34" charset="0"/>
                <a:cs typeface="Calibri" pitchFamily="34" charset="0"/>
              </a:rPr>
              <a:t>A </a:t>
            </a:r>
            <a:r>
              <a:rPr lang="en-US" sz="2800" b="1" dirty="0" smtClean="0">
                <a:latin typeface="Calibri" pitchFamily="34" charset="0"/>
                <a:cs typeface="Calibri" pitchFamily="34" charset="0"/>
              </a:rPr>
              <a:t>cause/effect</a:t>
            </a:r>
            <a:r>
              <a:rPr lang="en-US" sz="2800" dirty="0" smtClean="0">
                <a:latin typeface="Calibri" pitchFamily="34" charset="0"/>
                <a:cs typeface="Calibri" pitchFamily="34" charset="0"/>
              </a:rPr>
              <a:t> essay may explain . . .</a:t>
            </a:r>
          </a:p>
          <a:p>
            <a:pPr marL="45720" indent="0">
              <a:buNone/>
            </a:pPr>
            <a:r>
              <a:rPr lang="en-US" sz="2800" dirty="0" smtClean="0">
                <a:latin typeface="Calibri" pitchFamily="34" charset="0"/>
                <a:cs typeface="Calibri" pitchFamily="34" charset="0"/>
              </a:rPr>
              <a:t>	* 	why a volcano erupts, and what 			happens afterwards; </a:t>
            </a:r>
          </a:p>
        </p:txBody>
      </p:sp>
      <p:sp>
        <p:nvSpPr>
          <p:cNvPr id="4" name="Slide Number Placeholder 3"/>
          <p:cNvSpPr>
            <a:spLocks noGrp="1"/>
          </p:cNvSpPr>
          <p:nvPr>
            <p:ph type="sldNum" sz="quarter" idx="12"/>
          </p:nvPr>
        </p:nvSpPr>
        <p:spPr/>
        <p:txBody>
          <a:bodyPr/>
          <a:lstStyle/>
          <a:p>
            <a:fld id="{9FFA460D-D413-4A4F-96F2-FCE1F5E5CE9E}" type="slidenum">
              <a:rPr lang="en-US" smtClean="0"/>
              <a:pPr/>
              <a:t>12</a:t>
            </a:fld>
            <a:endParaRPr lang="en-US"/>
          </a:p>
        </p:txBody>
      </p:sp>
      <p:sp>
        <p:nvSpPr>
          <p:cNvPr id="2" name="Rectangle 1"/>
          <p:cNvSpPr/>
          <p:nvPr/>
        </p:nvSpPr>
        <p:spPr>
          <a:xfrm>
            <a:off x="152400" y="381000"/>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Cause/Effect Essay </a:t>
            </a:r>
            <a:endParaRPr lang="en-US" sz="4400" b="1" dirty="0">
              <a:latin typeface="Calibri" pitchFamily="34" charset="0"/>
              <a:ea typeface="+mj-ea"/>
              <a:cs typeface="Calibri" pitchFamily="34" charset="0"/>
            </a:endParaRPr>
          </a:p>
        </p:txBody>
      </p:sp>
    </p:spTree>
    <p:extLst>
      <p:ext uri="{BB962C8B-B14F-4D97-AF65-F5344CB8AC3E}">
        <p14:creationId xmlns="" xmlns:p14="http://schemas.microsoft.com/office/powerpoint/2010/main" val="2548582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449763"/>
          </a:xfrm>
        </p:spPr>
        <p:txBody>
          <a:bodyPr>
            <a:normAutofit fontScale="92500" lnSpcReduction="10000"/>
          </a:bodyPr>
          <a:lstStyle/>
          <a:p>
            <a:pPr algn="just">
              <a:buNone/>
            </a:pPr>
            <a:r>
              <a:rPr lang="en-US" sz="3500" dirty="0" smtClean="0">
                <a:latin typeface="Calibri" pitchFamily="34" charset="0"/>
                <a:cs typeface="Calibri" pitchFamily="34" charset="0"/>
              </a:rPr>
              <a:t>The </a:t>
            </a:r>
            <a:r>
              <a:rPr lang="en-US" sz="3500" b="1" dirty="0" smtClean="0">
                <a:latin typeface="Calibri" pitchFamily="34" charset="0"/>
                <a:cs typeface="Calibri" pitchFamily="34" charset="0"/>
              </a:rPr>
              <a:t>narrative essay</a:t>
            </a:r>
            <a:r>
              <a:rPr lang="en-US" sz="3500" dirty="0" smtClean="0">
                <a:latin typeface="Calibri" pitchFamily="34" charset="0"/>
                <a:cs typeface="Calibri" pitchFamily="34" charset="0"/>
              </a:rPr>
              <a:t> tells a story. It can also be called a "short story." </a:t>
            </a:r>
          </a:p>
          <a:p>
            <a:pPr algn="just"/>
            <a:r>
              <a:rPr lang="en-US" sz="3500" dirty="0">
                <a:latin typeface="Calibri" pitchFamily="34" charset="0"/>
                <a:cs typeface="Calibri" pitchFamily="34" charset="0"/>
              </a:rPr>
              <a:t> </a:t>
            </a:r>
            <a:r>
              <a:rPr lang="en-US" sz="3500" dirty="0" smtClean="0">
                <a:latin typeface="Calibri" pitchFamily="34" charset="0"/>
                <a:cs typeface="Calibri" pitchFamily="34" charset="0"/>
              </a:rPr>
              <a:t>	Conversational in style</a:t>
            </a:r>
          </a:p>
          <a:p>
            <a:pPr algn="just"/>
            <a:r>
              <a:rPr lang="en-US" sz="3500" dirty="0">
                <a:latin typeface="Calibri" pitchFamily="34" charset="0"/>
                <a:cs typeface="Calibri" pitchFamily="34" charset="0"/>
              </a:rPr>
              <a:t> </a:t>
            </a:r>
            <a:r>
              <a:rPr lang="en-US" sz="3500" dirty="0" smtClean="0">
                <a:latin typeface="Calibri" pitchFamily="34" charset="0"/>
                <a:cs typeface="Calibri" pitchFamily="34" charset="0"/>
              </a:rPr>
              <a:t>	Tells of a personal experience</a:t>
            </a:r>
          </a:p>
          <a:p>
            <a:pPr marL="45720" indent="0" algn="just">
              <a:buNone/>
            </a:pPr>
            <a:endParaRPr lang="en-US" sz="1700" b="1" u="sng" dirty="0">
              <a:solidFill>
                <a:srgbClr val="FF0000"/>
              </a:solidFill>
              <a:latin typeface="Calibri" pitchFamily="34" charset="0"/>
              <a:cs typeface="Calibri" pitchFamily="34" charset="0"/>
            </a:endParaRPr>
          </a:p>
          <a:p>
            <a:pPr marL="45720" indent="0" algn="just">
              <a:buNone/>
            </a:pPr>
            <a:r>
              <a:rPr lang="en-US" sz="3500" b="1" u="sng" dirty="0" smtClean="0">
                <a:solidFill>
                  <a:srgbClr val="FF0000"/>
                </a:solidFill>
                <a:latin typeface="Calibri" pitchFamily="34" charset="0"/>
                <a:cs typeface="Calibri" pitchFamily="34" charset="0"/>
              </a:rPr>
              <a:t>Examples:</a:t>
            </a:r>
            <a:r>
              <a:rPr lang="en-US" sz="3500" b="1" dirty="0" smtClean="0">
                <a:solidFill>
                  <a:srgbClr val="FF0000"/>
                </a:solidFill>
                <a:latin typeface="Calibri" pitchFamily="34" charset="0"/>
                <a:cs typeface="Calibri" pitchFamily="34" charset="0"/>
              </a:rPr>
              <a:t> </a:t>
            </a:r>
            <a:r>
              <a:rPr lang="en-US" sz="3500" dirty="0" smtClean="0">
                <a:latin typeface="Calibri" pitchFamily="34" charset="0"/>
                <a:cs typeface="Calibri" pitchFamily="34" charset="0"/>
              </a:rPr>
              <a:t>A</a:t>
            </a:r>
            <a:r>
              <a:rPr lang="en-US" sz="3500" b="1" dirty="0" smtClean="0">
                <a:latin typeface="Calibri" pitchFamily="34" charset="0"/>
                <a:cs typeface="Calibri" pitchFamily="34" charset="0"/>
              </a:rPr>
              <a:t> narrative essay</a:t>
            </a:r>
            <a:r>
              <a:rPr lang="en-US" sz="3500" dirty="0" smtClean="0">
                <a:latin typeface="Calibri" pitchFamily="34" charset="0"/>
                <a:cs typeface="Calibri" pitchFamily="34" charset="0"/>
              </a:rPr>
              <a:t> could tell of ...</a:t>
            </a:r>
          </a:p>
          <a:p>
            <a:pPr marL="594360" lvl="2" indent="0">
              <a:buNone/>
            </a:pPr>
            <a:r>
              <a:rPr lang="en-US" sz="2800" dirty="0" smtClean="0">
                <a:latin typeface="Calibri" pitchFamily="34" charset="0"/>
                <a:cs typeface="Calibri" pitchFamily="34" charset="0"/>
              </a:rPr>
              <a:t>* my brother's and my fishing trips; </a:t>
            </a:r>
          </a:p>
          <a:p>
            <a:pPr marL="594360" lvl="2" indent="0">
              <a:buNone/>
            </a:pPr>
            <a:r>
              <a:rPr lang="en-US" sz="2800" dirty="0" smtClean="0">
                <a:latin typeface="Calibri" pitchFamily="34" charset="0"/>
                <a:cs typeface="Calibri" pitchFamily="34" charset="0"/>
              </a:rPr>
              <a:t>* a boring trip to the grocery store; </a:t>
            </a:r>
          </a:p>
          <a:p>
            <a:pPr marL="594360" lvl="2" indent="0">
              <a:buNone/>
            </a:pPr>
            <a:r>
              <a:rPr lang="en-US" sz="2800" dirty="0" smtClean="0">
                <a:latin typeface="Calibri" pitchFamily="34" charset="0"/>
                <a:cs typeface="Calibri" pitchFamily="34" charset="0"/>
              </a:rPr>
              <a:t>* my near-death experience at the beach.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13</a:t>
            </a:fld>
            <a:endParaRPr lang="en-US"/>
          </a:p>
        </p:txBody>
      </p:sp>
      <p:sp>
        <p:nvSpPr>
          <p:cNvPr id="2" name="Rectangle 1"/>
          <p:cNvSpPr/>
          <p:nvPr/>
        </p:nvSpPr>
        <p:spPr>
          <a:xfrm>
            <a:off x="152400" y="533400"/>
            <a:ext cx="8763000" cy="6170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Narrative Essay </a:t>
            </a:r>
            <a:endParaRPr lang="en-US" sz="4400" b="1" dirty="0">
              <a:latin typeface="Calibri" pitchFamily="34" charset="0"/>
              <a:ea typeface="+mj-ea"/>
              <a:cs typeface="Calibri" pitchFamily="34" charset="0"/>
            </a:endParaRPr>
          </a:p>
        </p:txBody>
      </p:sp>
    </p:spTree>
    <p:extLst>
      <p:ext uri="{BB962C8B-B14F-4D97-AF65-F5344CB8AC3E}">
        <p14:creationId xmlns="" xmlns:p14="http://schemas.microsoft.com/office/powerpoint/2010/main" val="3167953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800600"/>
          </a:xfrm>
        </p:spPr>
        <p:txBody>
          <a:bodyPr>
            <a:normAutofit/>
          </a:bodyPr>
          <a:lstStyle/>
          <a:p>
            <a:pPr algn="just">
              <a:buNone/>
            </a:pPr>
            <a:r>
              <a:rPr lang="en-US" sz="3000" dirty="0" smtClean="0">
                <a:latin typeface="Calibri" pitchFamily="34" charset="0"/>
                <a:cs typeface="Calibri" pitchFamily="34" charset="0"/>
              </a:rPr>
              <a:t>	An </a:t>
            </a:r>
            <a:r>
              <a:rPr lang="en-US" sz="3000" b="1" dirty="0" smtClean="0">
                <a:latin typeface="Calibri" pitchFamily="34" charset="0"/>
                <a:cs typeface="Calibri" pitchFamily="34" charset="0"/>
              </a:rPr>
              <a:t>argumentative essay</a:t>
            </a:r>
            <a:r>
              <a:rPr lang="en-US" sz="3000" dirty="0" smtClean="0">
                <a:latin typeface="Calibri" pitchFamily="34" charset="0"/>
                <a:cs typeface="Calibri" pitchFamily="34" charset="0"/>
              </a:rPr>
              <a:t> is one that attempts to persuade the reader to the writer's point of view. </a:t>
            </a:r>
          </a:p>
          <a:p>
            <a:pPr algn="just">
              <a:buNone/>
            </a:pPr>
            <a:r>
              <a:rPr lang="en-US" sz="3000" dirty="0">
                <a:latin typeface="Calibri" pitchFamily="34" charset="0"/>
                <a:cs typeface="Calibri" pitchFamily="34" charset="0"/>
              </a:rPr>
              <a:t>	</a:t>
            </a:r>
            <a:r>
              <a:rPr lang="en-US" sz="3000" dirty="0" smtClean="0">
                <a:latin typeface="Calibri" pitchFamily="34" charset="0"/>
                <a:cs typeface="Calibri" pitchFamily="34" charset="0"/>
              </a:rPr>
              <a:t>The writer can either be serious or funny, but always tries to convince the reader of the validity of his or her opinion. </a:t>
            </a:r>
          </a:p>
          <a:p>
            <a:pPr>
              <a:buNone/>
            </a:pPr>
            <a:r>
              <a:rPr lang="en-US" sz="2600" b="1" u="sng" dirty="0" smtClean="0">
                <a:solidFill>
                  <a:srgbClr val="FF0000"/>
                </a:solidFill>
                <a:latin typeface="Calibri" pitchFamily="34" charset="0"/>
                <a:cs typeface="Calibri" pitchFamily="34" charset="0"/>
              </a:rPr>
              <a:t>Examples</a:t>
            </a:r>
            <a:r>
              <a:rPr lang="en-US" sz="2600" b="1" dirty="0" smtClean="0">
                <a:solidFill>
                  <a:srgbClr val="FF0000"/>
                </a:solidFill>
                <a:latin typeface="Calibri" pitchFamily="34" charset="0"/>
                <a:cs typeface="Calibri" pitchFamily="34" charset="0"/>
              </a:rPr>
              <a:t>: </a:t>
            </a:r>
            <a:r>
              <a:rPr lang="en-US" sz="2600" dirty="0" smtClean="0">
                <a:latin typeface="Calibri" pitchFamily="34" charset="0"/>
                <a:cs typeface="Calibri" pitchFamily="34" charset="0"/>
              </a:rPr>
              <a:t>An </a:t>
            </a:r>
            <a:r>
              <a:rPr lang="en-US" sz="2600" b="1" dirty="0" smtClean="0">
                <a:latin typeface="Calibri" pitchFamily="34" charset="0"/>
                <a:cs typeface="Calibri" pitchFamily="34" charset="0"/>
              </a:rPr>
              <a:t>argumentative essay</a:t>
            </a:r>
            <a:r>
              <a:rPr lang="en-US" sz="2600" dirty="0" smtClean="0">
                <a:latin typeface="Calibri" pitchFamily="34" charset="0"/>
                <a:cs typeface="Calibri" pitchFamily="34" charset="0"/>
              </a:rPr>
              <a:t> may persuade a reader that . . .</a:t>
            </a:r>
          </a:p>
          <a:p>
            <a:pPr marL="45720" indent="0">
              <a:buNone/>
            </a:pPr>
            <a:r>
              <a:rPr lang="en-US" sz="2600" dirty="0" smtClean="0">
                <a:latin typeface="Calibri" pitchFamily="34" charset="0"/>
                <a:cs typeface="Calibri" pitchFamily="34" charset="0"/>
              </a:rPr>
              <a:t>	* 	he or she should use public 					transportation instead of driving </a:t>
            </a:r>
          </a:p>
          <a:p>
            <a:pPr marL="45720" indent="0">
              <a:buNone/>
            </a:pPr>
            <a:r>
              <a:rPr lang="en-US" sz="2600" dirty="0" smtClean="0">
                <a:latin typeface="Calibri" pitchFamily="34" charset="0"/>
                <a:cs typeface="Calibri" pitchFamily="34" charset="0"/>
              </a:rPr>
              <a:t>	* 	cats are better than dogs</a:t>
            </a:r>
            <a:endParaRPr lang="en-US" sz="2600" dirty="0">
              <a:latin typeface="Calibri" pitchFamily="34" charset="0"/>
              <a:cs typeface="Calibri" pitchFamily="34" charset="0"/>
            </a:endParaRPr>
          </a:p>
        </p:txBody>
      </p:sp>
      <p:sp>
        <p:nvSpPr>
          <p:cNvPr id="2" name="Slide Number Placeholder 1"/>
          <p:cNvSpPr>
            <a:spLocks noGrp="1"/>
          </p:cNvSpPr>
          <p:nvPr>
            <p:ph type="sldNum" sz="quarter" idx="12"/>
          </p:nvPr>
        </p:nvSpPr>
        <p:spPr/>
        <p:txBody>
          <a:bodyPr/>
          <a:lstStyle/>
          <a:p>
            <a:fld id="{9FFA460D-D413-4A4F-96F2-FCE1F5E5CE9E}" type="slidenum">
              <a:rPr lang="en-US" smtClean="0"/>
              <a:pPr/>
              <a:t>14</a:t>
            </a:fld>
            <a:endParaRPr lang="en-US"/>
          </a:p>
        </p:txBody>
      </p:sp>
      <p:sp>
        <p:nvSpPr>
          <p:cNvPr id="4" name="Rectangle 3"/>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Argumentative Essay </a:t>
            </a:r>
            <a:endParaRPr lang="en-US" sz="4400" b="1" dirty="0">
              <a:latin typeface="Calibri" pitchFamily="34" charset="0"/>
              <a:ea typeface="+mj-ea"/>
              <a:cs typeface="Calibri" pitchFamily="34" charset="0"/>
            </a:endParaRPr>
          </a:p>
        </p:txBody>
      </p:sp>
    </p:spTree>
    <p:extLst>
      <p:ext uri="{BB962C8B-B14F-4D97-AF65-F5344CB8AC3E}">
        <p14:creationId xmlns="" xmlns:p14="http://schemas.microsoft.com/office/powerpoint/2010/main" val="18771261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382000" cy="4724400"/>
          </a:xfrm>
        </p:spPr>
        <p:txBody>
          <a:bodyPr>
            <a:normAutofit/>
          </a:bodyPr>
          <a:lstStyle/>
          <a:p>
            <a:pPr algn="just">
              <a:buNone/>
            </a:pP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 </a:t>
            </a:r>
            <a:r>
              <a:rPr lang="en-US" sz="2800" b="1" dirty="0" smtClean="0">
                <a:latin typeface="Times New Roman" pitchFamily="18" charset="0"/>
                <a:cs typeface="Times New Roman" pitchFamily="18" charset="0"/>
              </a:rPr>
              <a:t>critical essay</a:t>
            </a:r>
            <a:r>
              <a:rPr lang="en-US" sz="2800" dirty="0" smtClean="0">
                <a:latin typeface="Times New Roman" pitchFamily="18" charset="0"/>
                <a:cs typeface="Times New Roman" pitchFamily="18" charset="0"/>
              </a:rPr>
              <a:t> analyzes the strengths, weaknesses and methods of someone else's work. </a:t>
            </a:r>
          </a:p>
          <a:p>
            <a:pPr algn="just">
              <a:buNone/>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A critical essay can be written about another essay, story, book, poem, movie, or work of art.</a:t>
            </a:r>
          </a:p>
          <a:p>
            <a:pPr algn="just">
              <a:buNone/>
            </a:pPr>
            <a:endParaRPr lang="en-US" sz="2800" dirty="0" smtClean="0">
              <a:latin typeface="Times New Roman" pitchFamily="18" charset="0"/>
              <a:cs typeface="Times New Roman" pitchFamily="18" charset="0"/>
            </a:endParaRPr>
          </a:p>
          <a:p>
            <a:pPr>
              <a:buNone/>
            </a:pPr>
            <a:r>
              <a:rPr lang="en-US" sz="2800" b="1" u="sng" dirty="0" smtClean="0">
                <a:solidFill>
                  <a:srgbClr val="FF0000"/>
                </a:solidFill>
                <a:latin typeface="Times New Roman" pitchFamily="18" charset="0"/>
                <a:cs typeface="Times New Roman" pitchFamily="18" charset="0"/>
              </a:rPr>
              <a:t> Examples</a:t>
            </a:r>
            <a:r>
              <a:rPr lang="en-US" sz="2800" b="1" dirty="0" smtClean="0">
                <a:solidFill>
                  <a:srgbClr val="FF0000"/>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A </a:t>
            </a:r>
            <a:r>
              <a:rPr lang="en-US" sz="2800" b="1" dirty="0" smtClean="0">
                <a:latin typeface="Times New Roman" pitchFamily="18" charset="0"/>
                <a:cs typeface="Times New Roman" pitchFamily="18" charset="0"/>
              </a:rPr>
              <a:t>critical essay</a:t>
            </a:r>
            <a:r>
              <a:rPr lang="en-US" sz="2800" dirty="0" smtClean="0">
                <a:latin typeface="Times New Roman" pitchFamily="18" charset="0"/>
                <a:cs typeface="Times New Roman" pitchFamily="18" charset="0"/>
              </a:rPr>
              <a:t> may analyze . . .</a:t>
            </a:r>
          </a:p>
          <a:p>
            <a:pPr marL="594360" lvl="2" indent="0">
              <a:buNone/>
            </a:pPr>
            <a:r>
              <a:rPr lang="en-US" sz="2400" dirty="0" smtClean="0">
                <a:latin typeface="Times New Roman" pitchFamily="18" charset="0"/>
                <a:cs typeface="Times New Roman" pitchFamily="18" charset="0"/>
              </a:rPr>
              <a:t>* 	how Shakespeare presents the character, Hamlet, in 	his play, </a:t>
            </a:r>
            <a:r>
              <a:rPr lang="en-US" sz="2400" i="1" dirty="0" smtClean="0">
                <a:latin typeface="Times New Roman" pitchFamily="18" charset="0"/>
                <a:cs typeface="Times New Roman" pitchFamily="18" charset="0"/>
              </a:rPr>
              <a:t>Hamlet;</a:t>
            </a:r>
          </a:p>
          <a:p>
            <a:pPr marL="594360" lvl="2" indent="0">
              <a:buNone/>
            </a:pPr>
            <a:r>
              <a:rPr lang="en-US" sz="2400" dirty="0" smtClean="0">
                <a:latin typeface="Times New Roman" pitchFamily="18" charset="0"/>
                <a:cs typeface="Times New Roman" pitchFamily="18" charset="0"/>
              </a:rPr>
              <a:t>* 	the strengths and weaknesses of the movie, </a:t>
            </a:r>
            <a:r>
              <a:rPr lang="en-US" sz="2400" i="1" dirty="0" err="1" smtClean="0">
                <a:latin typeface="Times New Roman" pitchFamily="18" charset="0"/>
                <a:cs typeface="Times New Roman" pitchFamily="18" charset="0"/>
              </a:rPr>
              <a:t>Bol</a:t>
            </a:r>
            <a:r>
              <a:rPr lang="en-US" sz="2400" i="1" dirty="0" smtClean="0">
                <a:latin typeface="Times New Roman" pitchFamily="18" charset="0"/>
                <a:cs typeface="Times New Roman" pitchFamily="18" charset="0"/>
              </a:rPr>
              <a:t>;</a:t>
            </a:r>
          </a:p>
          <a:p>
            <a:pPr marL="594360" lvl="2" indent="0">
              <a:buNone/>
            </a:pPr>
            <a:r>
              <a:rPr lang="en-US" sz="2400" dirty="0" smtClean="0">
                <a:latin typeface="Times New Roman" pitchFamily="18" charset="0"/>
                <a:cs typeface="Times New Roman" pitchFamily="18" charset="0"/>
              </a:rPr>
              <a:t>* 	the use of color in Monet's painting, </a:t>
            </a:r>
            <a:r>
              <a:rPr lang="en-US" sz="2400" i="1" dirty="0" smtClean="0">
                <a:latin typeface="Times New Roman" pitchFamily="18" charset="0"/>
                <a:cs typeface="Times New Roman" pitchFamily="18" charset="0"/>
              </a:rPr>
              <a:t>Sunflowers.</a:t>
            </a:r>
            <a:r>
              <a:rPr lang="en-US" sz="2400" dirty="0" smtClean="0">
                <a:latin typeface="Times New Roman" pitchFamily="18" charset="0"/>
                <a:cs typeface="Times New Roman" pitchFamily="18" charset="0"/>
              </a:rPr>
              <a:t>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15</a:t>
            </a:fld>
            <a:endParaRPr lang="en-US"/>
          </a:p>
        </p:txBody>
      </p:sp>
      <p:sp>
        <p:nvSpPr>
          <p:cNvPr id="5" name="Rectangle 4"/>
          <p:cNvSpPr/>
          <p:nvPr/>
        </p:nvSpPr>
        <p:spPr>
          <a:xfrm>
            <a:off x="228600" y="533400"/>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Critical Essay </a:t>
            </a:r>
            <a:endParaRPr lang="en-US" sz="4400" b="1" dirty="0">
              <a:latin typeface="Calibri" pitchFamily="34" charset="0"/>
              <a:ea typeface="+mj-ea"/>
              <a:cs typeface="Calibri" pitchFamily="34" charset="0"/>
            </a:endParaRPr>
          </a:p>
        </p:txBody>
      </p:sp>
    </p:spTree>
    <p:extLst>
      <p:ext uri="{BB962C8B-B14F-4D97-AF65-F5344CB8AC3E}">
        <p14:creationId xmlns="" xmlns:p14="http://schemas.microsoft.com/office/powerpoint/2010/main" val="19289816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US" dirty="0" smtClean="0"/>
              <a:t>Each day we face various facts and scenes, and to act adequately we need to develop our assessment of them. </a:t>
            </a:r>
          </a:p>
          <a:p>
            <a:pPr algn="just"/>
            <a:r>
              <a:rPr lang="en-US" dirty="0" smtClean="0"/>
              <a:t>Writing an evaluation essay is a good way to size up a certain item, phenomenon, entity, or any other object.</a:t>
            </a:r>
          </a:p>
          <a:p>
            <a:pPr algn="just">
              <a:buNone/>
            </a:pPr>
            <a:r>
              <a:rPr lang="en-US" dirty="0" smtClean="0"/>
              <a:t> </a:t>
            </a:r>
            <a:r>
              <a:rPr lang="en-US" sz="3000" b="1" u="sng" dirty="0">
                <a:solidFill>
                  <a:srgbClr val="FF0000"/>
                </a:solidFill>
                <a:latin typeface="Times New Roman" pitchFamily="18" charset="0"/>
                <a:cs typeface="Times New Roman" pitchFamily="18" charset="0"/>
              </a:rPr>
              <a:t>Examples:</a:t>
            </a:r>
          </a:p>
          <a:p>
            <a:pPr lvl="1"/>
            <a:r>
              <a:rPr lang="en-US" dirty="0" smtClean="0"/>
              <a:t>a vacation spot;</a:t>
            </a:r>
          </a:p>
          <a:p>
            <a:pPr lvl="1"/>
            <a:r>
              <a:rPr lang="en-US" dirty="0" smtClean="0"/>
              <a:t>a new restaurant;</a:t>
            </a:r>
          </a:p>
          <a:p>
            <a:pPr lvl="1"/>
            <a:r>
              <a:rPr lang="en-US" dirty="0" smtClean="0"/>
              <a:t>an educational website;</a:t>
            </a:r>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16</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Evaluation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In reflective essay, you express your thoughts and emotions about certain events or phenomena. </a:t>
            </a:r>
          </a:p>
          <a:p>
            <a:r>
              <a:rPr lang="en-US" dirty="0" smtClean="0"/>
              <a:t>Writing this type of essay is good training to sharpen your critical thinking skills, as well as your ability to develop and express opinions on a particular topic.</a:t>
            </a:r>
          </a:p>
          <a:p>
            <a:pPr>
              <a:buNone/>
            </a:pPr>
            <a:r>
              <a:rPr lang="en-US" sz="3000" b="1" u="sng" dirty="0">
                <a:solidFill>
                  <a:srgbClr val="FF0000"/>
                </a:solidFill>
                <a:latin typeface="Times New Roman" pitchFamily="18" charset="0"/>
                <a:cs typeface="Times New Roman" pitchFamily="18" charset="0"/>
              </a:rPr>
              <a:t>Examples:</a:t>
            </a:r>
          </a:p>
          <a:p>
            <a:pPr lvl="1"/>
            <a:r>
              <a:rPr lang="en-US" dirty="0" smtClean="0"/>
              <a:t>a trip to an exotic place;</a:t>
            </a:r>
          </a:p>
          <a:p>
            <a:pPr lvl="1"/>
            <a:r>
              <a:rPr lang="en-US" dirty="0" smtClean="0"/>
              <a:t>a book that you have recently read;</a:t>
            </a:r>
          </a:p>
          <a:p>
            <a:pPr>
              <a:buNone/>
            </a:pPr>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17</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Reflective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4525963"/>
          </a:xfrm>
        </p:spPr>
        <p:txBody>
          <a:bodyPr>
            <a:normAutofit/>
          </a:bodyPr>
          <a:lstStyle/>
          <a:p>
            <a:pPr algn="just"/>
            <a:r>
              <a:rPr lang="en-US" dirty="0" smtClean="0"/>
              <a:t>An analysis essay assumes that you break a larger subject into subcategories</a:t>
            </a:r>
          </a:p>
          <a:p>
            <a:pPr lvl="1" algn="just"/>
            <a:r>
              <a:rPr lang="en-US" dirty="0" smtClean="0"/>
              <a:t>then examine each subcategory to form an opinion about the whole</a:t>
            </a:r>
          </a:p>
          <a:p>
            <a:pPr lvl="1" algn="just"/>
            <a:r>
              <a:rPr lang="en-US" dirty="0" smtClean="0"/>
              <a:t>explain how each subcategory is interrelated and come up with your own conclusions</a:t>
            </a:r>
          </a:p>
          <a:p>
            <a:pPr>
              <a:buNone/>
            </a:pPr>
            <a:r>
              <a:rPr lang="en-US" sz="2800" b="1" u="sng" dirty="0">
                <a:solidFill>
                  <a:srgbClr val="FF0000"/>
                </a:solidFill>
                <a:latin typeface="Times New Roman" pitchFamily="18" charset="0"/>
                <a:cs typeface="Times New Roman" pitchFamily="18" charset="0"/>
              </a:rPr>
              <a:t>Examples:</a:t>
            </a:r>
          </a:p>
          <a:p>
            <a:r>
              <a:rPr lang="en-US" sz="2800" dirty="0" smtClean="0"/>
              <a:t>Economic crisis and the rate of unemployment;</a:t>
            </a:r>
          </a:p>
          <a:p>
            <a:r>
              <a:rPr lang="en-US" sz="2800" dirty="0" smtClean="0"/>
              <a:t>Replacing School Textbooks With Laptops</a:t>
            </a:r>
            <a:endParaRPr lang="en-US" sz="2800"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18</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Analysis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They are pieces of scholarly writing which </a:t>
            </a:r>
            <a:r>
              <a:rPr lang="en-US" b="1" dirty="0" smtClean="0"/>
              <a:t>describe </a:t>
            </a:r>
            <a:r>
              <a:rPr lang="en-US" dirty="0" smtClean="0"/>
              <a:t>or</a:t>
            </a:r>
            <a:r>
              <a:rPr lang="en-US" b="1" dirty="0" smtClean="0"/>
              <a:t> examine </a:t>
            </a:r>
            <a:r>
              <a:rPr lang="en-US" dirty="0" smtClean="0"/>
              <a:t>a process of some kind in a comprehensive way:</a:t>
            </a:r>
          </a:p>
          <a:p>
            <a:pPr lvl="1"/>
            <a:r>
              <a:rPr lang="en-US" dirty="0" smtClean="0"/>
              <a:t>analyze a concept</a:t>
            </a:r>
          </a:p>
          <a:p>
            <a:pPr lvl="1"/>
            <a:r>
              <a:rPr lang="en-US" dirty="0" smtClean="0"/>
              <a:t>describe and explore a written work or an event; </a:t>
            </a:r>
          </a:p>
          <a:p>
            <a:pPr lvl="1"/>
            <a:r>
              <a:rPr lang="en-US" dirty="0" smtClean="0"/>
              <a:t>explain detailed instructions or a description of a method or procedure</a:t>
            </a:r>
          </a:p>
          <a:p>
            <a:pPr>
              <a:buNone/>
            </a:pPr>
            <a:r>
              <a:rPr lang="en-US" sz="3000" b="1" u="sng" dirty="0">
                <a:solidFill>
                  <a:srgbClr val="FF0000"/>
                </a:solidFill>
                <a:latin typeface="Times New Roman" pitchFamily="18" charset="0"/>
                <a:cs typeface="Times New Roman" pitchFamily="18" charset="0"/>
              </a:rPr>
              <a:t>Examples:</a:t>
            </a:r>
          </a:p>
          <a:p>
            <a:r>
              <a:rPr lang="en-US" sz="2800" dirty="0" smtClean="0"/>
              <a:t>The Influences of Culture and Environment</a:t>
            </a:r>
          </a:p>
          <a:p>
            <a:r>
              <a:rPr lang="en-US" sz="2800" dirty="0" smtClean="0"/>
              <a:t>The Internet and Society</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19</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Expository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b="1" dirty="0" smtClean="0">
                <a:latin typeface="Calibri" pitchFamily="34" charset="0"/>
                <a:cs typeface="Calibri" pitchFamily="34" charset="0"/>
              </a:rPr>
              <a:t>Common methods of beginning: Cohesion and Coherence</a:t>
            </a:r>
            <a:endParaRPr lang="en-US" b="1" dirty="0">
              <a:latin typeface="Calibri" pitchFamily="34" charset="0"/>
              <a:cs typeface="Calibri" pitchFamily="34" charset="0"/>
            </a:endParaRPr>
          </a:p>
        </p:txBody>
      </p:sp>
      <p:sp>
        <p:nvSpPr>
          <p:cNvPr id="3" name="Content Placeholder 2"/>
          <p:cNvSpPr>
            <a:spLocks noGrp="1"/>
          </p:cNvSpPr>
          <p:nvPr>
            <p:ph idx="1"/>
          </p:nvPr>
        </p:nvSpPr>
        <p:spPr>
          <a:xfrm>
            <a:off x="457200" y="1752600"/>
            <a:ext cx="8229600" cy="4724400"/>
          </a:xfrm>
        </p:spPr>
        <p:txBody>
          <a:bodyPr>
            <a:normAutofit fontScale="32500" lnSpcReduction="20000"/>
          </a:bodyPr>
          <a:lstStyle/>
          <a:p>
            <a:pPr algn="just"/>
            <a:r>
              <a:rPr lang="en-US" sz="11200" dirty="0" smtClean="0">
                <a:latin typeface="Calibri" pitchFamily="34" charset="0"/>
                <a:cs typeface="Calibri" pitchFamily="34" charset="0"/>
              </a:rPr>
              <a:t> </a:t>
            </a:r>
            <a:r>
              <a:rPr lang="en-US" sz="12300" dirty="0" smtClean="0">
                <a:latin typeface="Calibri" pitchFamily="34" charset="0"/>
                <a:cs typeface="Calibri" pitchFamily="34" charset="0"/>
              </a:rPr>
              <a:t>	The </a:t>
            </a:r>
            <a:r>
              <a:rPr lang="en-US" sz="12300" b="1" dirty="0" smtClean="0">
                <a:solidFill>
                  <a:srgbClr val="FF0000"/>
                </a:solidFill>
                <a:latin typeface="Calibri" pitchFamily="34" charset="0"/>
                <a:cs typeface="Calibri" pitchFamily="34" charset="0"/>
              </a:rPr>
              <a:t>introduction</a:t>
            </a:r>
            <a:r>
              <a:rPr lang="en-US" sz="12300" dirty="0" smtClean="0">
                <a:latin typeface="Calibri" pitchFamily="34" charset="0"/>
                <a:cs typeface="Calibri" pitchFamily="34" charset="0"/>
              </a:rPr>
              <a:t> and the 	</a:t>
            </a:r>
            <a:r>
              <a:rPr lang="en-US" sz="12300" b="1" dirty="0" smtClean="0">
                <a:solidFill>
                  <a:srgbClr val="FF0000"/>
                </a:solidFill>
                <a:latin typeface="Calibri" pitchFamily="34" charset="0"/>
                <a:cs typeface="Calibri" pitchFamily="34" charset="0"/>
              </a:rPr>
              <a:t>conclusion</a:t>
            </a:r>
            <a:r>
              <a:rPr lang="en-US" sz="12300" dirty="0" smtClean="0">
                <a:latin typeface="Calibri" pitchFamily="34" charset="0"/>
                <a:cs typeface="Calibri" pitchFamily="34" charset="0"/>
              </a:rPr>
              <a:t>, 	although very 	important, are often 	relatively 	short</a:t>
            </a:r>
          </a:p>
          <a:p>
            <a:pPr algn="just"/>
            <a:r>
              <a:rPr lang="en-US" sz="12300" dirty="0">
                <a:latin typeface="Calibri" pitchFamily="34" charset="0"/>
                <a:cs typeface="Calibri" pitchFamily="34" charset="0"/>
              </a:rPr>
              <a:t> </a:t>
            </a:r>
            <a:r>
              <a:rPr lang="en-US" sz="12300" dirty="0" smtClean="0">
                <a:latin typeface="Calibri" pitchFamily="34" charset="0"/>
                <a:cs typeface="Calibri" pitchFamily="34" charset="0"/>
              </a:rPr>
              <a:t>	The bulk of an essay, both in 	form and substance, is 	contained in the </a:t>
            </a:r>
            <a:r>
              <a:rPr lang="en-US" sz="12300" b="1" dirty="0" smtClean="0">
                <a:solidFill>
                  <a:srgbClr val="FF0000"/>
                </a:solidFill>
                <a:latin typeface="Calibri" pitchFamily="34" charset="0"/>
                <a:cs typeface="Calibri" pitchFamily="34" charset="0"/>
              </a:rPr>
              <a:t>main body</a:t>
            </a:r>
            <a:endParaRPr lang="en-US" sz="12300" dirty="0" smtClean="0">
              <a:latin typeface="Calibri" pitchFamily="34" charset="0"/>
              <a:cs typeface="Calibri" pitchFamily="34" charset="0"/>
            </a:endParaRPr>
          </a:p>
          <a:p>
            <a:pPr algn="just">
              <a:buNone/>
            </a:pPr>
            <a:endParaRPr lang="en-US" sz="11200" dirty="0" smtClean="0">
              <a:latin typeface="Calibri" pitchFamily="34" charset="0"/>
              <a:cs typeface="Calibri" pitchFamily="34" charset="0"/>
            </a:endParaRPr>
          </a:p>
          <a:p>
            <a:pPr>
              <a:buNone/>
            </a:pPr>
            <a:r>
              <a:rPr lang="en-US" sz="3400" dirty="0" smtClean="0">
                <a:latin typeface="Times New Roman" pitchFamily="18" charset="0"/>
                <a:cs typeface="Times New Roman" pitchFamily="18" charset="0"/>
              </a:rPr>
              <a:t/>
            </a:r>
            <a:br>
              <a:rPr lang="en-US" sz="3400" dirty="0" smtClean="0">
                <a:latin typeface="Times New Roman" pitchFamily="18" charset="0"/>
                <a:cs typeface="Times New Roman" pitchFamily="18" charset="0"/>
              </a:rPr>
            </a:br>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20</a:t>
            </a:fld>
            <a:endParaRPr lang="en-US"/>
          </a:p>
        </p:txBody>
      </p:sp>
    </p:spTree>
    <p:extLst>
      <p:ext uri="{BB962C8B-B14F-4D97-AF65-F5344CB8AC3E}">
        <p14:creationId xmlns="" xmlns:p14="http://schemas.microsoft.com/office/powerpoint/2010/main" val="2108936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305" y="381000"/>
            <a:ext cx="8839200" cy="6109365"/>
          </a:xfrm>
          <a:prstGeom prst="rect">
            <a:avLst/>
          </a:prstGeom>
        </p:spPr>
        <p:txBody>
          <a:bodyPr wrap="square">
            <a:spAutoFit/>
          </a:bodyPr>
          <a:lstStyle/>
          <a:p>
            <a:pPr marL="457200" indent="-457200" algn="just">
              <a:buAutoNum type="arabicPeriod"/>
            </a:pPr>
            <a:r>
              <a:rPr lang="en-US" sz="2300" b="1" dirty="0" smtClean="0">
                <a:solidFill>
                  <a:srgbClr val="FF0000"/>
                </a:solidFill>
                <a:latin typeface="Calibri" pitchFamily="34" charset="0"/>
                <a:cs typeface="Calibri" pitchFamily="34" charset="0"/>
              </a:rPr>
              <a:t> 	The introduction </a:t>
            </a:r>
            <a:r>
              <a:rPr lang="en-US" sz="2300" dirty="0" smtClean="0">
                <a:latin typeface="Calibri" pitchFamily="34" charset="0"/>
                <a:cs typeface="Calibri" pitchFamily="34" charset="0"/>
              </a:rPr>
              <a:t>is intended to lead the reader into the topic 	and clarify what the essay will specifically deal with;</a:t>
            </a:r>
          </a:p>
          <a:p>
            <a:pPr marL="1257300" lvl="2" indent="-342900" algn="just">
              <a:buFont typeface="Arial" pitchFamily="34" charset="0"/>
              <a:buChar char="•"/>
            </a:pPr>
            <a:r>
              <a:rPr lang="en-US" sz="2300" dirty="0" smtClean="0">
                <a:latin typeface="Calibri" pitchFamily="34" charset="0"/>
                <a:cs typeface="Calibri" pitchFamily="34" charset="0"/>
              </a:rPr>
              <a:t>usually consists of one paragraph</a:t>
            </a:r>
          </a:p>
          <a:p>
            <a:pPr marL="1257300" lvl="2" indent="-342900" algn="just">
              <a:buFont typeface="Arial" pitchFamily="34" charset="0"/>
              <a:buChar char="•"/>
            </a:pPr>
            <a:r>
              <a:rPr lang="en-US" sz="2300" dirty="0" smtClean="0">
                <a:latin typeface="Calibri" pitchFamily="34" charset="0"/>
                <a:cs typeface="Calibri" pitchFamily="34" charset="0"/>
              </a:rPr>
              <a:t>the amount of background information the context requires</a:t>
            </a:r>
          </a:p>
          <a:p>
            <a:pPr marL="1257300" lvl="2" indent="-342900" algn="just">
              <a:buFont typeface="Arial" pitchFamily="34" charset="0"/>
              <a:buChar char="•"/>
            </a:pPr>
            <a:r>
              <a:rPr lang="en-US" sz="2300" dirty="0" smtClean="0">
                <a:latin typeface="Calibri" pitchFamily="34" charset="0"/>
                <a:cs typeface="Calibri" pitchFamily="34" charset="0"/>
              </a:rPr>
              <a:t>Introduction will contain a key sentence (or, if 	necessary, more than one).</a:t>
            </a:r>
          </a:p>
          <a:p>
            <a:pPr algn="just"/>
            <a:endParaRPr lang="en-US" sz="2300" dirty="0" smtClean="0">
              <a:latin typeface="Calibri" pitchFamily="34" charset="0"/>
              <a:cs typeface="Calibri" pitchFamily="34" charset="0"/>
            </a:endParaRPr>
          </a:p>
          <a:p>
            <a:pPr marL="457200" indent="-457200" algn="just">
              <a:buAutoNum type="arabicPeriod" startAt="2"/>
            </a:pPr>
            <a:r>
              <a:rPr lang="en-US" sz="2300" b="1" dirty="0" smtClean="0">
                <a:solidFill>
                  <a:srgbClr val="FF0000"/>
                </a:solidFill>
                <a:latin typeface="Calibri" pitchFamily="34" charset="0"/>
                <a:cs typeface="Calibri" pitchFamily="34" charset="0"/>
              </a:rPr>
              <a:t> 	The main body </a:t>
            </a:r>
            <a:r>
              <a:rPr lang="en-US" sz="2300" dirty="0" smtClean="0">
                <a:latin typeface="Calibri" pitchFamily="34" charset="0"/>
                <a:cs typeface="Calibri" pitchFamily="34" charset="0"/>
              </a:rPr>
              <a:t>deals with the major ideas that support the 	statement;</a:t>
            </a:r>
          </a:p>
          <a:p>
            <a:pPr marL="1257300" lvl="2" indent="-342900" algn="just">
              <a:buFont typeface="Arial" pitchFamily="34" charset="0"/>
              <a:buChar char="•"/>
            </a:pPr>
            <a:r>
              <a:rPr lang="en-US" sz="2300" dirty="0" smtClean="0">
                <a:latin typeface="Calibri" pitchFamily="34" charset="0"/>
                <a:cs typeface="Calibri" pitchFamily="34" charset="0"/>
              </a:rPr>
              <a:t>Each main idea is presented in a separate paragraph</a:t>
            </a:r>
          </a:p>
          <a:p>
            <a:pPr marL="1257300" lvl="2" indent="-342900" algn="just">
              <a:buFont typeface="Arial" pitchFamily="34" charset="0"/>
              <a:buChar char="•"/>
            </a:pPr>
            <a:r>
              <a:rPr lang="en-US" sz="2300" dirty="0" smtClean="0">
                <a:latin typeface="Calibri" pitchFamily="34" charset="0"/>
                <a:cs typeface="Calibri" pitchFamily="34" charset="0"/>
              </a:rPr>
              <a:t>developed with supporting ideas in the form of explanations, definitions, or similar, and illustrated with 	examples where appropriate or necessary.</a:t>
            </a:r>
          </a:p>
          <a:p>
            <a:pPr algn="just">
              <a:buNone/>
            </a:pPr>
            <a:endParaRPr lang="en-US" sz="2300" dirty="0" smtClean="0">
              <a:latin typeface="Calibri" pitchFamily="34" charset="0"/>
              <a:cs typeface="Calibri" pitchFamily="34" charset="0"/>
            </a:endParaRPr>
          </a:p>
          <a:p>
            <a:pPr algn="just">
              <a:buNone/>
            </a:pPr>
            <a:r>
              <a:rPr lang="en-US" sz="2300" b="1" dirty="0" smtClean="0">
                <a:solidFill>
                  <a:srgbClr val="FF0000"/>
                </a:solidFill>
                <a:latin typeface="Calibri" pitchFamily="34" charset="0"/>
                <a:cs typeface="Calibri" pitchFamily="34" charset="0"/>
              </a:rPr>
              <a:t>3.  	The conclusion </a:t>
            </a:r>
            <a:r>
              <a:rPr lang="en-US" sz="2300" dirty="0" smtClean="0">
                <a:latin typeface="Calibri" pitchFamily="34" charset="0"/>
                <a:cs typeface="Calibri" pitchFamily="34" charset="0"/>
              </a:rPr>
              <a:t>brings the reader back to the purpose of the 	essay and draws all the points together before making a final 	comment on the result of the discussion. </a:t>
            </a:r>
            <a:endParaRPr lang="en-US" sz="2300"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9FFA460D-D413-4A4F-96F2-FCE1F5E5CE9E}" type="slidenum">
              <a:rPr lang="en-US" smtClean="0"/>
              <a:pPr/>
              <a:t>21</a:t>
            </a:fld>
            <a:endParaRPr lang="en-US"/>
          </a:p>
        </p:txBody>
      </p:sp>
    </p:spTree>
    <p:extLst>
      <p:ext uri="{BB962C8B-B14F-4D97-AF65-F5344CB8AC3E}">
        <p14:creationId xmlns="" xmlns:p14="http://schemas.microsoft.com/office/powerpoint/2010/main" val="29152111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382000" cy="4724400"/>
          </a:xfrm>
        </p:spPr>
        <p:txBody>
          <a:bodyPr>
            <a:normAutofit fontScale="85000" lnSpcReduction="20000"/>
          </a:bodyPr>
          <a:lstStyle/>
          <a:p>
            <a:pPr algn="just">
              <a:buNone/>
            </a:pPr>
            <a:r>
              <a:rPr lang="en-US" sz="3500" dirty="0" smtClean="0">
                <a:latin typeface="Calibri" pitchFamily="34" charset="0"/>
                <a:cs typeface="Calibri" pitchFamily="34" charset="0"/>
              </a:rPr>
              <a:t>	Ultimately an essay will show a progression from a general level (in the introduction) down to the specific (the statement and body) and back up to the general level again(conclusion). The reader will be expecting this so it gives your essay a sense of completion. In other words, the essay must have  Coherence and Cohesion</a:t>
            </a:r>
          </a:p>
          <a:p>
            <a:pPr algn="just"/>
            <a:r>
              <a:rPr lang="en-US" sz="3500" b="1" dirty="0" smtClean="0">
                <a:solidFill>
                  <a:srgbClr val="FF0000"/>
                </a:solidFill>
                <a:latin typeface="Calibri" pitchFamily="34" charset="0"/>
                <a:cs typeface="Calibri" pitchFamily="34" charset="0"/>
              </a:rPr>
              <a:t> 	Coherence</a:t>
            </a:r>
            <a:r>
              <a:rPr lang="en-US" sz="3500" dirty="0" smtClean="0">
                <a:latin typeface="Calibri" pitchFamily="34" charset="0"/>
                <a:cs typeface="Calibri" pitchFamily="34" charset="0"/>
              </a:rPr>
              <a:t> means connecting your ideas 	together in a logical way, depending on the 	type of essay you are writing. </a:t>
            </a:r>
          </a:p>
          <a:p>
            <a:pPr algn="just"/>
            <a:r>
              <a:rPr lang="en-US" sz="3500" b="1" dirty="0" smtClean="0">
                <a:solidFill>
                  <a:srgbClr val="FF0000"/>
                </a:solidFill>
                <a:latin typeface="Calibri" pitchFamily="34" charset="0"/>
                <a:cs typeface="Calibri" pitchFamily="34" charset="0"/>
              </a:rPr>
              <a:t> 	Cohesion</a:t>
            </a:r>
            <a:r>
              <a:rPr lang="en-US" sz="3500" dirty="0" smtClean="0">
                <a:latin typeface="Calibri" pitchFamily="34" charset="0"/>
                <a:cs typeface="Calibri" pitchFamily="34" charset="0"/>
              </a:rPr>
              <a:t> means using pronouns, conjunctions 	etc. to tie the ideas in your essay together</a:t>
            </a:r>
            <a:r>
              <a:rPr lang="en-US" sz="3500" dirty="0" smtClean="0">
                <a:latin typeface="Times New Roman" pitchFamily="18" charset="0"/>
                <a:cs typeface="Times New Roman" pitchFamily="18" charset="0"/>
              </a:rPr>
              <a:t>.</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22</a:t>
            </a:fld>
            <a:endParaRPr lang="en-US"/>
          </a:p>
        </p:txBody>
      </p:sp>
      <p:sp>
        <p:nvSpPr>
          <p:cNvPr id="2" name="Rectangle 1"/>
          <p:cNvSpPr/>
          <p:nvPr/>
        </p:nvSpPr>
        <p:spPr>
          <a:xfrm>
            <a:off x="152400" y="493594"/>
            <a:ext cx="8839200" cy="584775"/>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Coherence and Cohesion</a:t>
            </a:r>
          </a:p>
        </p:txBody>
      </p:sp>
    </p:spTree>
    <p:extLst>
      <p:ext uri="{BB962C8B-B14F-4D97-AF65-F5344CB8AC3E}">
        <p14:creationId xmlns="" xmlns:p14="http://schemas.microsoft.com/office/powerpoint/2010/main" val="28906015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smtClean="0">
                <a:hlinkClick r:id="rId2"/>
              </a:rPr>
              <a:t>http://academichelp.net/academic-assignments/essay/</a:t>
            </a:r>
            <a:endParaRPr lang="en-US" smtClean="0"/>
          </a:p>
          <a:p>
            <a:pPr>
              <a:buNone/>
            </a:pPr>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23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151</TotalTime>
  <Words>383</Words>
  <Application>Microsoft Office PowerPoint</Application>
  <PresentationFormat>On-screen Show (4:3)</PresentationFormat>
  <Paragraphs>202</Paragraphs>
  <Slides>23</Slides>
  <Notes>12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 Types of Essays</vt:lpstr>
      <vt:lpstr>Recap</vt:lpstr>
      <vt:lpstr>Slide 3</vt:lpstr>
      <vt:lpstr>Writing Process</vt:lpstr>
      <vt:lpstr>Slide 5</vt:lpstr>
      <vt:lpstr>Slide 6</vt:lpstr>
      <vt:lpstr>How to Write an Essay</vt:lpstr>
      <vt:lpstr>Types of Essays</vt:lpstr>
      <vt:lpstr>Descriptive Essay</vt:lpstr>
      <vt:lpstr>Slide 10</vt:lpstr>
      <vt:lpstr>Slide 11</vt:lpstr>
      <vt:lpstr>Slide 12</vt:lpstr>
      <vt:lpstr>Slide 13</vt:lpstr>
      <vt:lpstr>Slide 14</vt:lpstr>
      <vt:lpstr>Slide 15</vt:lpstr>
      <vt:lpstr>Slide 16</vt:lpstr>
      <vt:lpstr>Slide 17</vt:lpstr>
      <vt:lpstr>Slide 18</vt:lpstr>
      <vt:lpstr>Slide 19</vt:lpstr>
      <vt:lpstr>Common methods of beginning: Cohesion and Coherence</vt:lpstr>
      <vt:lpstr>Slide 21</vt:lpstr>
      <vt:lpstr>Slide 22</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Paragraph Writing &amp; Essay Writing</dc:title>
  <dc:creator>Anila</dc:creator>
  <cp:lastModifiedBy>Anila</cp:lastModifiedBy>
  <cp:revision>32</cp:revision>
  <dcterms:created xsi:type="dcterms:W3CDTF">2011-11-28T11:46:25Z</dcterms:created>
  <dcterms:modified xsi:type="dcterms:W3CDTF">2012-12-22T09:34:52Z</dcterms:modified>
</cp:coreProperties>
</file>