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ms-office.legacyDiagramTex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legacyDocTextInfo.bin" ContentType="application/vnd.ms-office.legacyDocTextInf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38"/>
  </p:notesMasterIdLst>
  <p:sldIdLst>
    <p:sldId id="256" r:id="rId2"/>
    <p:sldId id="316" r:id="rId3"/>
    <p:sldId id="283" r:id="rId4"/>
    <p:sldId id="258" r:id="rId5"/>
    <p:sldId id="259" r:id="rId6"/>
    <p:sldId id="260" r:id="rId7"/>
    <p:sldId id="261" r:id="rId8"/>
    <p:sldId id="262" r:id="rId9"/>
    <p:sldId id="263" r:id="rId10"/>
    <p:sldId id="264" r:id="rId11"/>
    <p:sldId id="265" r:id="rId12"/>
    <p:sldId id="266" r:id="rId13"/>
    <p:sldId id="267" r:id="rId14"/>
    <p:sldId id="269" r:id="rId15"/>
    <p:sldId id="315" r:id="rId16"/>
    <p:sldId id="286" r:id="rId17"/>
    <p:sldId id="287" r:id="rId18"/>
    <p:sldId id="290" r:id="rId19"/>
    <p:sldId id="291" r:id="rId20"/>
    <p:sldId id="292" r:id="rId21"/>
    <p:sldId id="309" r:id="rId22"/>
    <p:sldId id="310" r:id="rId23"/>
    <p:sldId id="295" r:id="rId24"/>
    <p:sldId id="297" r:id="rId25"/>
    <p:sldId id="298" r:id="rId26"/>
    <p:sldId id="299" r:id="rId27"/>
    <p:sldId id="301" r:id="rId28"/>
    <p:sldId id="303" r:id="rId29"/>
    <p:sldId id="305" r:id="rId30"/>
    <p:sldId id="306" r:id="rId31"/>
    <p:sldId id="307" r:id="rId32"/>
    <p:sldId id="311" r:id="rId33"/>
    <p:sldId id="312" r:id="rId34"/>
    <p:sldId id="313" r:id="rId35"/>
    <p:sldId id="314" r:id="rId36"/>
    <p:sldId id="308"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7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06/relationships/legacyDocTextInfo" Target="legacyDocTextInfo.bin"/></Relationships>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 Id="rId6" Type="http://schemas.microsoft.com/office/2006/relationships/legacyDiagramText" Target="legacyDiagramText6.bin"/><Relationship Id="rId5" Type="http://schemas.microsoft.com/office/2006/relationships/legacyDiagramText" Target="legacyDiagramText5.bin"/><Relationship Id="rId4" Type="http://schemas.microsoft.com/office/2006/relationships/legacyDiagramText" Target="legacyDiagramText4.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062767-8E50-46C8-887B-BCD94DA452FC}" type="datetimeFigureOut">
              <a:rPr lang="en-US" smtClean="0"/>
              <a:pPr/>
              <a:t>12/21/2012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4C3211-ABF3-4D4F-8F31-28655F1600E8}" type="slidenum">
              <a:rPr lang="en-US" smtClean="0"/>
              <a:pPr/>
              <a:t>‹#›</a:t>
            </a:fld>
            <a:endParaRPr lang="en-US"/>
          </a:p>
        </p:txBody>
      </p:sp>
    </p:spTree>
    <p:extLst>
      <p:ext uri="{BB962C8B-B14F-4D97-AF65-F5344CB8AC3E}">
        <p14:creationId xmlns:p14="http://schemas.microsoft.com/office/powerpoint/2010/main" xmlns="" val="932779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1535A8D-FA48-4D1D-80E8-54681617E7F5}"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1535A8D-FA48-4D1D-80E8-54681617E7F5}"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1535A8D-FA48-4D1D-80E8-54681617E7F5}"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1535A8D-FA48-4D1D-80E8-54681617E7F5}"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1535A8D-FA48-4D1D-80E8-54681617E7F5}"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1535A8D-FA48-4D1D-80E8-54681617E7F5}"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1535A8D-FA48-4D1D-80E8-54681617E7F5}"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14</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0840C9-EB29-41B9-9507-70A5A8C66AA7}" type="slidenum">
              <a:rPr lang="en-GB"/>
              <a:pPr/>
              <a:t>19</a:t>
            </a:fld>
            <a:endParaRPr lang="en-GB"/>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66D40F-F726-4A4E-8FD1-4585D0DB2180}" type="slidenum">
              <a:rPr lang="en-GB"/>
              <a:pPr/>
              <a:t>20</a:t>
            </a:fld>
            <a:endParaRPr lang="en-GB"/>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A54F6D-BA28-4EEA-AEC1-A9960D5C7EFF}" type="slidenum">
              <a:rPr lang="en-GB"/>
              <a:pPr/>
              <a:t>21</a:t>
            </a:fld>
            <a:endParaRPr lang="en-GB"/>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BA28DE-6FFF-4C48-8733-56E4372079F7}" type="slidenum">
              <a:rPr lang="en-GB"/>
              <a:pPr/>
              <a:t>22</a:t>
            </a:fld>
            <a:endParaRPr lang="en-GB"/>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1C9123-8062-4DFE-B24C-684F636D97CD}" type="slidenum">
              <a:rPr lang="en-GB"/>
              <a:pPr/>
              <a:t>23</a:t>
            </a:fld>
            <a:endParaRPr lang="en-GB"/>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3910DC-26EA-461D-AE96-4FE4EB780170}" type="slidenum">
              <a:rPr lang="en-GB"/>
              <a:pPr/>
              <a:t>24</a:t>
            </a:fld>
            <a:endParaRPr lang="en-GB"/>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D05C08-0FE5-4F09-8F63-C73669EC955A}" type="slidenum">
              <a:rPr lang="en-GB"/>
              <a:pPr/>
              <a:t>25</a:t>
            </a:fld>
            <a:endParaRPr lang="en-GB"/>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634125-AD4F-49AD-BBB2-B11B4CF1762A}" type="slidenum">
              <a:rPr lang="en-GB"/>
              <a:pPr/>
              <a:t>26</a:t>
            </a:fld>
            <a:endParaRPr lang="en-GB"/>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292939-E8C2-455F-8659-B66E26ACC9E6}" type="slidenum">
              <a:rPr lang="en-GB"/>
              <a:pPr/>
              <a:t>27</a:t>
            </a:fld>
            <a:endParaRPr lang="en-GB"/>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789CEA-C849-4614-8C92-25AD328D8447}" type="slidenum">
              <a:rPr lang="en-GB"/>
              <a:pPr/>
              <a:t>28</a:t>
            </a:fld>
            <a:endParaRPr lang="en-GB"/>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459CD4-0901-4F89-826A-34BBD9B6BA89}" type="slidenum">
              <a:rPr lang="en-GB"/>
              <a:pPr/>
              <a:t>29</a:t>
            </a:fld>
            <a:endParaRPr lang="en-GB"/>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0B7F0E-1041-4103-9C72-A018382ECED9}" type="slidenum">
              <a:rPr lang="en-GB"/>
              <a:pPr/>
              <a:t>30</a:t>
            </a:fld>
            <a:endParaRPr lang="en-GB"/>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3505CD-96BF-47D4-8729-059BC53891CC}" type="slidenum">
              <a:rPr lang="en-GB"/>
              <a:pPr/>
              <a:t>31</a:t>
            </a:fld>
            <a:endParaRPr lang="en-GB"/>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4B5FD1-68D7-429B-8F97-D8DEBFF5D2EA}" type="slidenum">
              <a:rPr lang="en-GB"/>
              <a:pPr/>
              <a:t>36</a:t>
            </a:fld>
            <a:endParaRPr lang="en-GB"/>
          </a:p>
        </p:txBody>
      </p:sp>
      <p:sp>
        <p:nvSpPr>
          <p:cNvPr id="46082" name="Rectangle 2"/>
          <p:cNvSpPr>
            <a:spLocks noGrp="1" noRot="1" noChangeAspect="1" noChangeArrowheads="1" noTextEdit="1"/>
          </p:cNvSpPr>
          <p:nvPr>
            <p:ph type="sldImg"/>
          </p:nvPr>
        </p:nvSpPr>
        <p:spPr>
          <a:xfrm>
            <a:off x="1144588" y="685800"/>
            <a:ext cx="4572000" cy="3429000"/>
          </a:xfrm>
          <a:ln/>
        </p:spPr>
      </p:sp>
      <p:sp>
        <p:nvSpPr>
          <p:cNvPr id="46083" name="Rectangle 3"/>
          <p:cNvSpPr>
            <a:spLocks noGrp="1" noChangeArrowheads="1"/>
          </p:cNvSpPr>
          <p:nvPr>
            <p:ph type="body" idx="1"/>
          </p:nvPr>
        </p:nvSpPr>
        <p:spPr>
          <a:xfrm>
            <a:off x="914400" y="4343400"/>
            <a:ext cx="5029200" cy="4114800"/>
          </a:xfrm>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732821-29DD-472D-AE98-43A37BE10EBF}" type="datetime1">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6C7E34-B64C-4726-9528-19AF0C65AB4D}" type="datetime1">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B3612F-D451-4D14-9E3E-320B9D937012}" type="datetime1">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C78372-9E4B-4BBE-A610-4D9473A88C63}" type="datetime1">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890FF7B-3559-49A5-915A-A3AD439C9245}" type="datetime1">
              <a:rPr lang="en-US" smtClean="0"/>
              <a:pPr/>
              <a:t>12/21/2012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CA0BB96-73F1-4F19-BD59-E754C303CA81}" type="datetime1">
              <a:rPr lang="en-US" smtClean="0"/>
              <a:pPr/>
              <a:t>12/21/2012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9CA771-3B01-469D-B595-777941E92437}" type="datetime1">
              <a:rPr lang="en-US" smtClean="0"/>
              <a:pPr/>
              <a:t>12/21/2012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E0598C-29B6-4F21-ADCE-7A138EB9B758}" type="datetime1">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981FA2-25AB-4885-B50C-FA86A04A78C4}" type="datetime1">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F5A1E1-7D0B-49CF-9248-051AF5F4BFC3}" type="datetime1">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1F823E-1863-447B-81A5-A9D139CF8B5C}" type="datetime1">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4D595-8AF2-4280-924C-CC968D60F024}" type="datetime1">
              <a:rPr lang="en-US" smtClean="0"/>
              <a:pPr/>
              <a:t>12/21/2012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FA460D-D413-4A4F-96F2-FCE1F5E5CE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0"/>
            <a:ext cx="7924800" cy="2214240"/>
          </a:xfrm>
        </p:spPr>
        <p:txBody>
          <a:bodyPr>
            <a:normAutofit/>
          </a:bodyPr>
          <a:lstStyle/>
          <a:p>
            <a:pPr algn="ctr"/>
            <a:r>
              <a:rPr lang="en-US" sz="4600" b="1" dirty="0" smtClean="0">
                <a:latin typeface="Calibri" pitchFamily="34" charset="0"/>
                <a:cs typeface="Calibri" pitchFamily="34" charset="0"/>
              </a:rPr>
              <a:t/>
            </a:r>
            <a:br>
              <a:rPr lang="en-US" sz="4600" b="1" dirty="0" smtClean="0">
                <a:latin typeface="Calibri" pitchFamily="34" charset="0"/>
                <a:cs typeface="Calibri" pitchFamily="34" charset="0"/>
              </a:rPr>
            </a:br>
            <a:r>
              <a:rPr lang="en-US" sz="7200" b="1" dirty="0" smtClean="0">
                <a:latin typeface="Calibri" pitchFamily="34" charset="0"/>
                <a:cs typeface="Calibri" pitchFamily="34" charset="0"/>
              </a:rPr>
              <a:t>Essay Writing Skills</a:t>
            </a:r>
            <a:endParaRPr lang="en-US" sz="7200" b="1" dirty="0">
              <a:latin typeface="Calibri" pitchFamily="34" charset="0"/>
              <a:cs typeface="Calibri" pitchFamily="34" charset="0"/>
            </a:endParaRPr>
          </a:p>
        </p:txBody>
      </p:sp>
      <p:sp>
        <p:nvSpPr>
          <p:cNvPr id="3" name="Subtitle 2"/>
          <p:cNvSpPr>
            <a:spLocks noGrp="1"/>
          </p:cNvSpPr>
          <p:nvPr>
            <p:ph type="subTitle" idx="1"/>
          </p:nvPr>
        </p:nvSpPr>
        <p:spPr>
          <a:xfrm>
            <a:off x="1219200" y="990600"/>
            <a:ext cx="6400800" cy="1295400"/>
          </a:xfrm>
        </p:spPr>
        <p:txBody>
          <a:bodyPr>
            <a:normAutofit/>
          </a:bodyPr>
          <a:lstStyle/>
          <a:p>
            <a:pPr algn="ctr"/>
            <a:r>
              <a:rPr lang="en-US" sz="4000" b="1" smtClean="0">
                <a:solidFill>
                  <a:schemeClr val="tx1"/>
                </a:solidFill>
                <a:latin typeface="Calibri" pitchFamily="34" charset="0"/>
                <a:cs typeface="Calibri" pitchFamily="34" charset="0"/>
              </a:rPr>
              <a:t>Lecture 5</a:t>
            </a:r>
            <a:endParaRPr lang="en-US" sz="4000" b="1" dirty="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xmlns="" val="249641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a:t>
            </a:r>
            <a:endParaRPr lang="en-US" b="1" dirty="0"/>
          </a:p>
        </p:txBody>
      </p:sp>
      <p:sp>
        <p:nvSpPr>
          <p:cNvPr id="3" name="Content Placeholder 2"/>
          <p:cNvSpPr>
            <a:spLocks noGrp="1"/>
          </p:cNvSpPr>
          <p:nvPr>
            <p:ph idx="1"/>
          </p:nvPr>
        </p:nvSpPr>
        <p:spPr/>
        <p:txBody>
          <a:bodyPr/>
          <a:lstStyle/>
          <a:p>
            <a:r>
              <a:rPr lang="en-US" dirty="0" smtClean="0"/>
              <a:t>The three Writing Stages</a:t>
            </a:r>
          </a:p>
          <a:p>
            <a:pPr lvl="1"/>
            <a:r>
              <a:rPr lang="en-US" dirty="0" smtClean="0"/>
              <a:t>Pre-writing</a:t>
            </a:r>
          </a:p>
          <a:p>
            <a:pPr lvl="1"/>
            <a:r>
              <a:rPr lang="en-US" dirty="0" smtClean="0"/>
              <a:t>Writing</a:t>
            </a:r>
          </a:p>
          <a:p>
            <a:pPr lvl="1"/>
            <a:r>
              <a:rPr lang="en-US" dirty="0" smtClean="0"/>
              <a:t>Re-writing</a:t>
            </a:r>
          </a:p>
          <a:p>
            <a:r>
              <a:rPr lang="en-US" smtClean="0"/>
              <a:t>Exercise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Topic Highlights</a:t>
            </a:r>
            <a:endParaRPr lang="en-US" b="1" dirty="0"/>
          </a:p>
        </p:txBody>
      </p:sp>
      <p:sp>
        <p:nvSpPr>
          <p:cNvPr id="3" name="Content Placeholder 2"/>
          <p:cNvSpPr>
            <a:spLocks noGrp="1"/>
          </p:cNvSpPr>
          <p:nvPr>
            <p:ph idx="1"/>
          </p:nvPr>
        </p:nvSpPr>
        <p:spPr>
          <a:xfrm>
            <a:off x="228600" y="1600200"/>
            <a:ext cx="8686800" cy="4876800"/>
          </a:xfrm>
        </p:spPr>
        <p:txBody>
          <a:bodyPr>
            <a:normAutofit/>
          </a:bodyPr>
          <a:lstStyle/>
          <a:p>
            <a:r>
              <a:rPr lang="en-US" sz="3600" dirty="0">
                <a:latin typeface="Calibri" pitchFamily="34" charset="0"/>
                <a:cs typeface="Calibri" pitchFamily="34" charset="0"/>
              </a:rPr>
              <a:t>What is Paragraph?</a:t>
            </a:r>
          </a:p>
          <a:p>
            <a:r>
              <a:rPr lang="en-US" sz="3600" dirty="0">
                <a:latin typeface="Calibri" pitchFamily="34" charset="0"/>
                <a:cs typeface="Calibri" pitchFamily="34" charset="0"/>
              </a:rPr>
              <a:t>Examples of Paragraph writing</a:t>
            </a:r>
          </a:p>
          <a:p>
            <a:r>
              <a:rPr lang="en-US" sz="3600" dirty="0">
                <a:latin typeface="Calibri" pitchFamily="34" charset="0"/>
                <a:cs typeface="Calibri" pitchFamily="34" charset="0"/>
              </a:rPr>
              <a:t>What is Essay?</a:t>
            </a:r>
          </a:p>
          <a:p>
            <a:r>
              <a:rPr lang="en-US" sz="3600" dirty="0">
                <a:latin typeface="Calibri" pitchFamily="34" charset="0"/>
                <a:cs typeface="Calibri" pitchFamily="34" charset="0"/>
              </a:rPr>
              <a:t>What makes a good essay?</a:t>
            </a:r>
          </a:p>
          <a:p>
            <a:r>
              <a:rPr lang="en-US" sz="3600" dirty="0">
                <a:latin typeface="Calibri" pitchFamily="34" charset="0"/>
                <a:cs typeface="Calibri" pitchFamily="34" charset="0"/>
              </a:rPr>
              <a:t>Dos and </a:t>
            </a:r>
            <a:r>
              <a:rPr lang="en-US" sz="3600" dirty="0" smtClean="0">
                <a:latin typeface="Calibri" pitchFamily="34" charset="0"/>
                <a:cs typeface="Calibri" pitchFamily="34" charset="0"/>
              </a:rPr>
              <a:t>Don'ts</a:t>
            </a:r>
            <a:endParaRPr lang="en-US" sz="3600" dirty="0">
              <a:latin typeface="Calibri" pitchFamily="34" charset="0"/>
              <a:cs typeface="Calibri" pitchFamily="34" charset="0"/>
            </a:endParaRPr>
          </a:p>
          <a:p>
            <a:r>
              <a:rPr lang="en-US" sz="3600" dirty="0">
                <a:latin typeface="Calibri" pitchFamily="34" charset="0"/>
                <a:cs typeface="Calibri" pitchFamily="34" charset="0"/>
              </a:rPr>
              <a:t>How to Write an Essay?</a:t>
            </a:r>
          </a:p>
          <a:p>
            <a:r>
              <a:rPr lang="en-US" sz="3600" dirty="0">
                <a:latin typeface="Calibri" pitchFamily="34" charset="0"/>
                <a:cs typeface="Calibri" pitchFamily="34" charset="0"/>
              </a:rPr>
              <a:t>Essay Format</a:t>
            </a:r>
          </a:p>
          <a:p>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800" b="1" dirty="0" smtClean="0">
                <a:latin typeface="Calibri" pitchFamily="34" charset="0"/>
                <a:cs typeface="Calibri" pitchFamily="34" charset="0"/>
              </a:rPr>
              <a:t>Paragraph Writing</a:t>
            </a:r>
            <a:endParaRPr lang="en-US" sz="4800" b="1" dirty="0">
              <a:latin typeface="Calibri" pitchFamily="34" charset="0"/>
              <a:cs typeface="Calibri" pitchFamily="34" charset="0"/>
            </a:endParaRPr>
          </a:p>
        </p:txBody>
      </p:sp>
      <p:sp>
        <p:nvSpPr>
          <p:cNvPr id="2" name="Content Placeholder 1"/>
          <p:cNvSpPr>
            <a:spLocks noGrp="1"/>
          </p:cNvSpPr>
          <p:nvPr>
            <p:ph idx="1"/>
          </p:nvPr>
        </p:nvSpPr>
        <p:spPr/>
        <p:txBody>
          <a:bodyPr>
            <a:normAutofit/>
          </a:bodyPr>
          <a:lstStyle/>
          <a:p>
            <a:r>
              <a:rPr lang="en-US" sz="4000" dirty="0" smtClean="0">
                <a:latin typeface="Times New Roman" pitchFamily="18" charset="0"/>
                <a:cs typeface="Times New Roman" pitchFamily="18" charset="0"/>
              </a:rPr>
              <a:t> </a:t>
            </a:r>
            <a:r>
              <a:rPr lang="en-US" sz="4000" dirty="0" smtClean="0">
                <a:latin typeface="Calibri" pitchFamily="34" charset="0"/>
                <a:cs typeface="Calibri" pitchFamily="34" charset="0"/>
              </a:rPr>
              <a:t>Definition</a:t>
            </a:r>
            <a:endParaRPr lang="en-US" sz="4000" dirty="0">
              <a:latin typeface="Calibri" pitchFamily="34" charset="0"/>
              <a:cs typeface="Calibri" pitchFamily="34" charset="0"/>
            </a:endParaRPr>
          </a:p>
          <a:p>
            <a:r>
              <a:rPr lang="en-US" sz="4000" dirty="0" smtClean="0">
                <a:latin typeface="Calibri" pitchFamily="34" charset="0"/>
                <a:cs typeface="Calibri" pitchFamily="34" charset="0"/>
              </a:rPr>
              <a:t> Unity</a:t>
            </a:r>
            <a:endParaRPr lang="en-US" sz="4000" dirty="0">
              <a:latin typeface="Calibri" pitchFamily="34" charset="0"/>
              <a:cs typeface="Calibri" pitchFamily="34" charset="0"/>
            </a:endParaRPr>
          </a:p>
          <a:p>
            <a:r>
              <a:rPr lang="en-US" sz="4000" dirty="0" smtClean="0">
                <a:latin typeface="Calibri" pitchFamily="34" charset="0"/>
                <a:cs typeface="Calibri" pitchFamily="34" charset="0"/>
              </a:rPr>
              <a:t> Topical </a:t>
            </a:r>
            <a:r>
              <a:rPr lang="en-US" sz="4000" dirty="0">
                <a:latin typeface="Calibri" pitchFamily="34" charset="0"/>
                <a:cs typeface="Calibri" pitchFamily="34" charset="0"/>
              </a:rPr>
              <a:t>Sentence</a:t>
            </a:r>
          </a:p>
          <a:p>
            <a:r>
              <a:rPr lang="en-US" sz="4000" dirty="0" smtClean="0">
                <a:latin typeface="Calibri" pitchFamily="34" charset="0"/>
                <a:cs typeface="Calibri" pitchFamily="34" charset="0"/>
              </a:rPr>
              <a:t> Supporting </a:t>
            </a:r>
            <a:r>
              <a:rPr lang="en-US" sz="4000" dirty="0">
                <a:latin typeface="Calibri" pitchFamily="34" charset="0"/>
                <a:cs typeface="Calibri" pitchFamily="34" charset="0"/>
              </a:rPr>
              <a:t>Details </a:t>
            </a:r>
          </a:p>
          <a:p>
            <a:r>
              <a:rPr lang="en-US" sz="4000" dirty="0" smtClean="0">
                <a:latin typeface="Calibri" pitchFamily="34" charset="0"/>
                <a:cs typeface="Calibri" pitchFamily="34" charset="0"/>
              </a:rPr>
              <a:t> Relevant Exercises</a:t>
            </a:r>
            <a:endParaRPr lang="en-US" sz="40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9FFA460D-D413-4A4F-96F2-FCE1F5E5CE9E}" type="slidenum">
              <a:rPr lang="en-US" smtClean="0"/>
              <a:pPr/>
              <a:t>4</a:t>
            </a:fld>
            <a:endParaRPr lang="en-US"/>
          </a:p>
        </p:txBody>
      </p:sp>
    </p:spTree>
    <p:extLst>
      <p:ext uri="{BB962C8B-B14F-4D97-AF65-F5344CB8AC3E}">
        <p14:creationId xmlns:p14="http://schemas.microsoft.com/office/powerpoint/2010/main" xmlns="" val="313846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animEffect transition="in" filter="fade">
                                      <p:cBhvr>
                                        <p:cTn id="35" dur="1000"/>
                                        <p:tgtEl>
                                          <p:spTgt spid="2">
                                            <p:txEl>
                                              <p:pRg st="3" end="3"/>
                                            </p:txEl>
                                          </p:spTgt>
                                        </p:tgtEl>
                                      </p:cBhvr>
                                    </p:animEffect>
                                    <p:anim calcmode="lin" valueType="num">
                                      <p:cBhvr>
                                        <p:cTn id="3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Effect transition="in" filter="fade">
                                      <p:cBhvr>
                                        <p:cTn id="42" dur="1000"/>
                                        <p:tgtEl>
                                          <p:spTgt spid="2">
                                            <p:txEl>
                                              <p:pRg st="4" end="4"/>
                                            </p:txEl>
                                          </p:spTgt>
                                        </p:tgtEl>
                                      </p:cBhvr>
                                    </p:animEffect>
                                    <p:anim calcmode="lin" valueType="num">
                                      <p:cBhvr>
                                        <p:cTn id="4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b="1" dirty="0">
                <a:latin typeface="Calibri" pitchFamily="34" charset="0"/>
                <a:cs typeface="Calibri" pitchFamily="34" charset="0"/>
              </a:rPr>
              <a:t>What is a paragraph</a:t>
            </a:r>
            <a:r>
              <a:rPr lang="en-US" sz="4000" b="1" dirty="0" smtClean="0">
                <a:latin typeface="Calibri" pitchFamily="34" charset="0"/>
                <a:cs typeface="Calibri" pitchFamily="34" charset="0"/>
              </a:rPr>
              <a:t>?</a:t>
            </a:r>
            <a:endParaRPr lang="en-US" sz="4000" dirty="0">
              <a:latin typeface="Calibri" pitchFamily="34" charset="0"/>
              <a:cs typeface="Calibri" pitchFamily="34" charset="0"/>
            </a:endParaRPr>
          </a:p>
        </p:txBody>
      </p:sp>
      <p:sp>
        <p:nvSpPr>
          <p:cNvPr id="2" name="Content Placeholder 1"/>
          <p:cNvSpPr>
            <a:spLocks noGrp="1"/>
          </p:cNvSpPr>
          <p:nvPr>
            <p:ph idx="1"/>
          </p:nvPr>
        </p:nvSpPr>
        <p:spPr>
          <a:xfrm>
            <a:off x="228600" y="1524000"/>
            <a:ext cx="8407893" cy="4834129"/>
          </a:xfrm>
        </p:spPr>
        <p:txBody>
          <a:bodyPr>
            <a:noAutofit/>
          </a:bodyPr>
          <a:lstStyle/>
          <a:p>
            <a:pPr algn="just"/>
            <a:r>
              <a:rPr lang="en-US" sz="3600" dirty="0" smtClean="0">
                <a:latin typeface="Calibri" pitchFamily="34" charset="0"/>
                <a:cs typeface="Calibri" pitchFamily="34" charset="0"/>
              </a:rPr>
              <a:t> 	It </a:t>
            </a:r>
            <a:r>
              <a:rPr lang="en-US" sz="3600" dirty="0">
                <a:latin typeface="Calibri" pitchFamily="34" charset="0"/>
                <a:cs typeface="Calibri" pitchFamily="34" charset="0"/>
              </a:rPr>
              <a:t>is a </a:t>
            </a:r>
            <a:r>
              <a:rPr lang="en-US" sz="3600" b="1" u="sng" dirty="0">
                <a:latin typeface="Calibri" pitchFamily="34" charset="0"/>
                <a:cs typeface="Calibri" pitchFamily="34" charset="0"/>
              </a:rPr>
              <a:t>group of sentences</a:t>
            </a:r>
            <a:r>
              <a:rPr lang="en-US" sz="3600" dirty="0">
                <a:latin typeface="Calibri" pitchFamily="34" charset="0"/>
                <a:cs typeface="Calibri" pitchFamily="34" charset="0"/>
              </a:rPr>
              <a:t> that </a:t>
            </a:r>
            <a:r>
              <a:rPr lang="en-US" sz="3600" dirty="0" smtClean="0">
                <a:latin typeface="Calibri" pitchFamily="34" charset="0"/>
                <a:cs typeface="Calibri" pitchFamily="34" charset="0"/>
              </a:rPr>
              <a:t>	</a:t>
            </a:r>
            <a:r>
              <a:rPr lang="en-US" sz="3600" b="1" u="sng" dirty="0" smtClean="0">
                <a:latin typeface="Calibri" pitchFamily="34" charset="0"/>
                <a:cs typeface="Calibri" pitchFamily="34" charset="0"/>
              </a:rPr>
              <a:t>introduces</a:t>
            </a:r>
            <a:r>
              <a:rPr lang="en-US" sz="3600" dirty="0">
                <a:latin typeface="Calibri" pitchFamily="34" charset="0"/>
                <a:cs typeface="Calibri" pitchFamily="34" charset="0"/>
              </a:rPr>
              <a:t>, </a:t>
            </a:r>
            <a:r>
              <a:rPr lang="en-US" sz="3600" b="1" u="sng" dirty="0">
                <a:latin typeface="Calibri" pitchFamily="34" charset="0"/>
                <a:cs typeface="Calibri" pitchFamily="34" charset="0"/>
              </a:rPr>
              <a:t>presents</a:t>
            </a:r>
            <a:r>
              <a:rPr lang="en-US" sz="3600" dirty="0">
                <a:latin typeface="Calibri" pitchFamily="34" charset="0"/>
                <a:cs typeface="Calibri" pitchFamily="34" charset="0"/>
              </a:rPr>
              <a:t> and </a:t>
            </a:r>
            <a:r>
              <a:rPr lang="en-US" sz="3600" b="1" u="sng" dirty="0">
                <a:latin typeface="Calibri" pitchFamily="34" charset="0"/>
                <a:cs typeface="Calibri" pitchFamily="34" charset="0"/>
              </a:rPr>
              <a:t>develops </a:t>
            </a:r>
            <a:r>
              <a:rPr lang="en-US" sz="3600" b="1" dirty="0" smtClean="0">
                <a:latin typeface="Calibri" pitchFamily="34" charset="0"/>
                <a:cs typeface="Calibri" pitchFamily="34" charset="0"/>
              </a:rPr>
              <a:t>	</a:t>
            </a:r>
            <a:r>
              <a:rPr lang="en-US" sz="3600" b="1" u="sng" dirty="0" smtClean="0">
                <a:latin typeface="Calibri" pitchFamily="34" charset="0"/>
                <a:cs typeface="Calibri" pitchFamily="34" charset="0"/>
              </a:rPr>
              <a:t>one </a:t>
            </a:r>
            <a:r>
              <a:rPr lang="en-US" sz="3600" b="1" u="sng" dirty="0">
                <a:latin typeface="Calibri" pitchFamily="34" charset="0"/>
                <a:cs typeface="Calibri" pitchFamily="34" charset="0"/>
              </a:rPr>
              <a:t>main idea about the </a:t>
            </a:r>
            <a:r>
              <a:rPr lang="en-US" sz="3600" b="1" u="sng" dirty="0" smtClean="0">
                <a:latin typeface="Calibri" pitchFamily="34" charset="0"/>
                <a:cs typeface="Calibri" pitchFamily="34" charset="0"/>
              </a:rPr>
              <a:t>topic</a:t>
            </a:r>
            <a:r>
              <a:rPr lang="en-US" sz="3600" u="sng" dirty="0" smtClean="0">
                <a:latin typeface="Calibri" pitchFamily="34" charset="0"/>
                <a:cs typeface="Calibri" pitchFamily="34" charset="0"/>
              </a:rPr>
              <a:t>.</a:t>
            </a:r>
          </a:p>
          <a:p>
            <a:pPr algn="just"/>
            <a:r>
              <a:rPr lang="en-US" sz="3600" dirty="0" smtClean="0">
                <a:latin typeface="Calibri" pitchFamily="34" charset="0"/>
                <a:cs typeface="Calibri" pitchFamily="34" charset="0"/>
              </a:rPr>
              <a:t> 	It </a:t>
            </a:r>
            <a:r>
              <a:rPr lang="en-US" sz="3600" dirty="0">
                <a:latin typeface="Calibri" pitchFamily="34" charset="0"/>
                <a:cs typeface="Calibri" pitchFamily="34" charset="0"/>
              </a:rPr>
              <a:t>can be divided into </a:t>
            </a:r>
            <a:r>
              <a:rPr lang="en-US" sz="3600" b="1" u="sng" dirty="0">
                <a:latin typeface="Calibri" pitchFamily="34" charset="0"/>
                <a:cs typeface="Calibri" pitchFamily="34" charset="0"/>
              </a:rPr>
              <a:t>three major </a:t>
            </a:r>
            <a:r>
              <a:rPr lang="en-US" sz="3600" b="1" dirty="0">
                <a:latin typeface="Calibri" pitchFamily="34" charset="0"/>
                <a:cs typeface="Calibri" pitchFamily="34" charset="0"/>
              </a:rPr>
              <a:t>	</a:t>
            </a:r>
            <a:r>
              <a:rPr lang="en-US" sz="3600" b="1" u="sng" dirty="0" smtClean="0">
                <a:latin typeface="Calibri" pitchFamily="34" charset="0"/>
                <a:cs typeface="Calibri" pitchFamily="34" charset="0"/>
              </a:rPr>
              <a:t>parts</a:t>
            </a:r>
            <a:r>
              <a:rPr lang="en-US" sz="3600" b="1" u="sng" dirty="0">
                <a:latin typeface="Calibri" pitchFamily="34" charset="0"/>
                <a:cs typeface="Calibri" pitchFamily="34" charset="0"/>
              </a:rPr>
              <a:t>. </a:t>
            </a:r>
            <a:endParaRPr lang="en-US" sz="3200" b="1" u="sng" dirty="0">
              <a:latin typeface="Calibri" pitchFamily="34" charset="0"/>
              <a:cs typeface="Calibri" pitchFamily="34" charset="0"/>
            </a:endParaRPr>
          </a:p>
          <a:p>
            <a:pPr lvl="3" algn="just"/>
            <a:r>
              <a:rPr lang="en-US" sz="3000" b="1" dirty="0" smtClean="0">
                <a:latin typeface="Calibri" pitchFamily="34" charset="0"/>
                <a:cs typeface="Calibri" pitchFamily="34" charset="0"/>
              </a:rPr>
              <a:t> 	Topic Sentence (Beginning)</a:t>
            </a:r>
          </a:p>
          <a:p>
            <a:pPr lvl="3" algn="just"/>
            <a:r>
              <a:rPr lang="en-US" sz="3000" b="1" dirty="0">
                <a:latin typeface="Calibri" pitchFamily="34" charset="0"/>
                <a:cs typeface="Calibri" pitchFamily="34" charset="0"/>
              </a:rPr>
              <a:t> </a:t>
            </a:r>
            <a:r>
              <a:rPr lang="en-US" sz="3000" b="1" dirty="0" smtClean="0">
                <a:latin typeface="Calibri" pitchFamily="34" charset="0"/>
                <a:cs typeface="Calibri" pitchFamily="34" charset="0"/>
              </a:rPr>
              <a:t>	Supporting Details (Middle)</a:t>
            </a:r>
          </a:p>
          <a:p>
            <a:pPr lvl="3" algn="just"/>
            <a:r>
              <a:rPr lang="en-US" sz="3000" b="1" dirty="0">
                <a:latin typeface="Calibri" pitchFamily="34" charset="0"/>
                <a:cs typeface="Calibri" pitchFamily="34" charset="0"/>
              </a:rPr>
              <a:t> </a:t>
            </a:r>
            <a:r>
              <a:rPr lang="en-US" sz="3000" b="1" dirty="0" smtClean="0">
                <a:latin typeface="Calibri" pitchFamily="34" charset="0"/>
                <a:cs typeface="Calibri" pitchFamily="34" charset="0"/>
              </a:rPr>
              <a:t>	Closing Sentence	(End)</a:t>
            </a:r>
            <a:endParaRPr lang="en-US" sz="30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9FFA460D-D413-4A4F-96F2-FCE1F5E5CE9E}" type="slidenum">
              <a:rPr lang="en-US" smtClean="0"/>
              <a:pPr/>
              <a:t>5</a:t>
            </a:fld>
            <a:endParaRPr lang="en-US"/>
          </a:p>
        </p:txBody>
      </p:sp>
    </p:spTree>
    <p:extLst>
      <p:ext uri="{BB962C8B-B14F-4D97-AF65-F5344CB8AC3E}">
        <p14:creationId xmlns:p14="http://schemas.microsoft.com/office/powerpoint/2010/main" xmlns="" val="155445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Effect transition="in" filter="fade">
                                      <p:cBhvr>
                                        <p:cTn id="26" dur="1000"/>
                                        <p:tgtEl>
                                          <p:spTgt spid="2">
                                            <p:txEl>
                                              <p:pRg st="2" end="2"/>
                                            </p:txEl>
                                          </p:spTgt>
                                        </p:tgtEl>
                                      </p:cBhvr>
                                    </p:animEffect>
                                    <p:anim calcmode="lin" valueType="num">
                                      <p:cBhvr>
                                        <p:cTn id="27"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Effect transition="in" filter="fade">
                                      <p:cBhvr>
                                        <p:cTn id="31" dur="1000"/>
                                        <p:tgtEl>
                                          <p:spTgt spid="2">
                                            <p:txEl>
                                              <p:pRg st="3" end="3"/>
                                            </p:txEl>
                                          </p:spTgt>
                                        </p:tgtEl>
                                      </p:cBhvr>
                                    </p:animEffect>
                                    <p:anim calcmode="lin" valueType="num">
                                      <p:cBhvr>
                                        <p:cTn id="3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
                                            <p:txEl>
                                              <p:pRg st="4" end="4"/>
                                            </p:txEl>
                                          </p:spTgt>
                                        </p:tgtEl>
                                        <p:attrNameLst>
                                          <p:attrName>style.visibility</p:attrName>
                                        </p:attrNameLst>
                                      </p:cBhvr>
                                      <p:to>
                                        <p:strVal val="visible"/>
                                      </p:to>
                                    </p:set>
                                    <p:animEffect transition="in" filter="fade">
                                      <p:cBhvr>
                                        <p:cTn id="36" dur="1000"/>
                                        <p:tgtEl>
                                          <p:spTgt spid="2">
                                            <p:txEl>
                                              <p:pRg st="4" end="4"/>
                                            </p:txEl>
                                          </p:spTgt>
                                        </p:tgtEl>
                                      </p:cBhvr>
                                    </p:animEffect>
                                    <p:anim calcmode="lin" valueType="num">
                                      <p:cBhvr>
                                        <p:cTn id="37"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457200" y="1905000"/>
            <a:ext cx="8229600" cy="4572000"/>
          </a:xfrm>
        </p:spPr>
        <p:txBody>
          <a:bodyPr>
            <a:normAutofit lnSpcReduction="10000"/>
          </a:bodyPr>
          <a:lstStyle/>
          <a:p>
            <a:r>
              <a:rPr lang="en-US" sz="3600" dirty="0" smtClean="0">
                <a:latin typeface="Times New Roman" pitchFamily="18" charset="0"/>
                <a:cs typeface="Times New Roman" pitchFamily="18" charset="0"/>
              </a:rPr>
              <a:t> </a:t>
            </a:r>
            <a:r>
              <a:rPr lang="en-US" sz="3600" dirty="0" smtClean="0">
                <a:latin typeface="Calibri" pitchFamily="34" charset="0"/>
                <a:cs typeface="Calibri" pitchFamily="34" charset="0"/>
              </a:rPr>
              <a:t>	Normally </a:t>
            </a:r>
            <a:r>
              <a:rPr lang="en-US" sz="3600" dirty="0">
                <a:latin typeface="Calibri" pitchFamily="34" charset="0"/>
                <a:cs typeface="Calibri" pitchFamily="34" charset="0"/>
              </a:rPr>
              <a:t>the </a:t>
            </a:r>
            <a:r>
              <a:rPr lang="en-US" sz="3600" b="1" i="1" dirty="0">
                <a:latin typeface="Calibri" pitchFamily="34" charset="0"/>
                <a:cs typeface="Calibri" pitchFamily="34" charset="0"/>
              </a:rPr>
              <a:t>first sentence </a:t>
            </a:r>
            <a:r>
              <a:rPr lang="en-US" sz="3600" dirty="0">
                <a:latin typeface="Calibri" pitchFamily="34" charset="0"/>
                <a:cs typeface="Calibri" pitchFamily="34" charset="0"/>
              </a:rPr>
              <a:t>of </a:t>
            </a:r>
            <a:r>
              <a:rPr lang="en-US" sz="3600" dirty="0" smtClean="0">
                <a:latin typeface="Calibri" pitchFamily="34" charset="0"/>
                <a:cs typeface="Calibri" pitchFamily="34" charset="0"/>
              </a:rPr>
              <a:t>the 	paragraph </a:t>
            </a:r>
            <a:endParaRPr lang="en-US" sz="3600" dirty="0">
              <a:latin typeface="Calibri" pitchFamily="34" charset="0"/>
              <a:cs typeface="Calibri" pitchFamily="34" charset="0"/>
            </a:endParaRPr>
          </a:p>
          <a:p>
            <a:r>
              <a:rPr lang="en-US" sz="3600" dirty="0" smtClean="0">
                <a:latin typeface="Calibri" pitchFamily="34" charset="0"/>
                <a:cs typeface="Calibri" pitchFamily="34" charset="0"/>
              </a:rPr>
              <a:t> 	Conveys </a:t>
            </a:r>
            <a:r>
              <a:rPr lang="en-US" sz="3600" dirty="0">
                <a:latin typeface="Calibri" pitchFamily="34" charset="0"/>
                <a:cs typeface="Calibri" pitchFamily="34" charset="0"/>
              </a:rPr>
              <a:t>the </a:t>
            </a:r>
            <a:r>
              <a:rPr lang="en-US" sz="3600" b="1" i="1" dirty="0">
                <a:latin typeface="Calibri" pitchFamily="34" charset="0"/>
                <a:cs typeface="Calibri" pitchFamily="34" charset="0"/>
              </a:rPr>
              <a:t>overall point of </a:t>
            </a:r>
            <a:r>
              <a:rPr lang="en-US" sz="3600" b="1" i="1" dirty="0" smtClean="0">
                <a:latin typeface="Calibri" pitchFamily="34" charset="0"/>
                <a:cs typeface="Calibri" pitchFamily="34" charset="0"/>
              </a:rPr>
              <a:t>view </a:t>
            </a:r>
            <a:r>
              <a:rPr lang="en-US" sz="3600" dirty="0" smtClean="0">
                <a:latin typeface="Calibri" pitchFamily="34" charset="0"/>
                <a:cs typeface="Calibri" pitchFamily="34" charset="0"/>
              </a:rPr>
              <a:t>of 	the paragraph</a:t>
            </a:r>
            <a:endParaRPr lang="en-US" sz="3600" dirty="0">
              <a:latin typeface="Calibri" pitchFamily="34" charset="0"/>
              <a:cs typeface="Calibri" pitchFamily="34" charset="0"/>
            </a:endParaRPr>
          </a:p>
          <a:p>
            <a:r>
              <a:rPr lang="en-US" sz="3600" dirty="0" smtClean="0">
                <a:latin typeface="Calibri" pitchFamily="34" charset="0"/>
                <a:cs typeface="Calibri" pitchFamily="34" charset="0"/>
              </a:rPr>
              <a:t> 	Helps </a:t>
            </a:r>
            <a:r>
              <a:rPr lang="en-US" sz="3600" dirty="0">
                <a:latin typeface="Calibri" pitchFamily="34" charset="0"/>
                <a:cs typeface="Calibri" pitchFamily="34" charset="0"/>
              </a:rPr>
              <a:t>the writer </a:t>
            </a:r>
            <a:r>
              <a:rPr lang="en-US" sz="3600" b="1" i="1" dirty="0">
                <a:latin typeface="Calibri" pitchFamily="34" charset="0"/>
                <a:cs typeface="Calibri" pitchFamily="34" charset="0"/>
              </a:rPr>
              <a:t>focus on the </a:t>
            </a:r>
            <a:r>
              <a:rPr lang="en-US" sz="3600" b="1" i="1" dirty="0" smtClean="0">
                <a:latin typeface="Calibri" pitchFamily="34" charset="0"/>
                <a:cs typeface="Calibri" pitchFamily="34" charset="0"/>
              </a:rPr>
              <a:t>	idea </a:t>
            </a:r>
            <a:r>
              <a:rPr lang="en-US" sz="3600" dirty="0" smtClean="0">
                <a:latin typeface="Calibri" pitchFamily="34" charset="0"/>
                <a:cs typeface="Calibri" pitchFamily="34" charset="0"/>
              </a:rPr>
              <a:t>written about </a:t>
            </a:r>
            <a:endParaRPr lang="en-US" sz="3600" dirty="0">
              <a:latin typeface="Calibri" pitchFamily="34" charset="0"/>
              <a:cs typeface="Calibri" pitchFamily="34" charset="0"/>
            </a:endParaRPr>
          </a:p>
          <a:p>
            <a:r>
              <a:rPr lang="en-US" sz="3600" dirty="0" smtClean="0">
                <a:latin typeface="Calibri" pitchFamily="34" charset="0"/>
                <a:cs typeface="Calibri" pitchFamily="34" charset="0"/>
              </a:rPr>
              <a:t> 	Helps </a:t>
            </a:r>
            <a:r>
              <a:rPr lang="en-US" sz="3600" dirty="0">
                <a:latin typeface="Calibri" pitchFamily="34" charset="0"/>
                <a:cs typeface="Calibri" pitchFamily="34" charset="0"/>
              </a:rPr>
              <a:t>the reader know </a:t>
            </a:r>
            <a:r>
              <a:rPr lang="en-US" sz="3600" dirty="0" smtClean="0">
                <a:latin typeface="Calibri" pitchFamily="34" charset="0"/>
                <a:cs typeface="Calibri" pitchFamily="34" charset="0"/>
              </a:rPr>
              <a:t>about	</a:t>
            </a:r>
            <a:r>
              <a:rPr lang="en-US" sz="3600" b="1" i="1" dirty="0" smtClean="0">
                <a:latin typeface="Calibri" pitchFamily="34" charset="0"/>
                <a:cs typeface="Calibri" pitchFamily="34" charset="0"/>
              </a:rPr>
              <a:t>what 	the </a:t>
            </a:r>
            <a:r>
              <a:rPr lang="en-US" sz="3600" b="1" i="1" dirty="0">
                <a:latin typeface="Calibri" pitchFamily="34" charset="0"/>
                <a:cs typeface="Calibri" pitchFamily="34" charset="0"/>
              </a:rPr>
              <a:t>paragraph is all </a:t>
            </a:r>
            <a:r>
              <a:rPr lang="en-US" sz="3600" b="1" i="1" dirty="0" smtClean="0">
                <a:latin typeface="Calibri" pitchFamily="34" charset="0"/>
                <a:cs typeface="Calibri" pitchFamily="34" charset="0"/>
              </a:rPr>
              <a:t>about</a:t>
            </a:r>
            <a:endParaRPr lang="en-US" sz="3600" b="1" i="1" dirty="0">
              <a:latin typeface="Calibri" pitchFamily="34" charset="0"/>
              <a:cs typeface="Calibri" pitchFamily="34" charset="0"/>
            </a:endParaRPr>
          </a:p>
          <a:p>
            <a:endParaRPr lang="en-US" dirty="0"/>
          </a:p>
        </p:txBody>
      </p:sp>
      <p:sp>
        <p:nvSpPr>
          <p:cNvPr id="3" name="Slide Number Placeholder 2"/>
          <p:cNvSpPr>
            <a:spLocks noGrp="1"/>
          </p:cNvSpPr>
          <p:nvPr>
            <p:ph type="sldNum" sz="quarter" idx="12"/>
          </p:nvPr>
        </p:nvSpPr>
        <p:spPr/>
        <p:txBody>
          <a:bodyPr/>
          <a:lstStyle/>
          <a:p>
            <a:fld id="{9FFA460D-D413-4A4F-96F2-FCE1F5E5CE9E}" type="slidenum">
              <a:rPr lang="en-US" smtClean="0"/>
              <a:pPr/>
              <a:t>6</a:t>
            </a:fld>
            <a:endParaRPr lang="en-US"/>
          </a:p>
        </p:txBody>
      </p:sp>
      <p:sp>
        <p:nvSpPr>
          <p:cNvPr id="2" name="Rectangle 1"/>
          <p:cNvSpPr/>
          <p:nvPr/>
        </p:nvSpPr>
        <p:spPr>
          <a:xfrm>
            <a:off x="604684" y="457200"/>
            <a:ext cx="8077200" cy="707886"/>
          </a:xfrm>
          <a:prstGeom prst="rect">
            <a:avLst/>
          </a:prstGeom>
        </p:spPr>
        <p:txBody>
          <a:bodyPr wrap="square">
            <a:spAutoFit/>
          </a:bodyPr>
          <a:lstStyle/>
          <a:p>
            <a:pPr algn="ctr">
              <a:buFontTx/>
              <a:buNone/>
            </a:pPr>
            <a:r>
              <a:rPr lang="en-US" sz="4000" b="1" cap="all" spc="200" dirty="0">
                <a:latin typeface="Calibri" pitchFamily="34" charset="0"/>
                <a:ea typeface="+mj-ea"/>
                <a:cs typeface="Calibri" pitchFamily="34" charset="0"/>
              </a:rPr>
              <a:t>a) The Topic Sentence </a:t>
            </a:r>
          </a:p>
        </p:txBody>
      </p:sp>
    </p:spTree>
    <p:extLst>
      <p:ext uri="{BB962C8B-B14F-4D97-AF65-F5344CB8AC3E}">
        <p14:creationId xmlns:p14="http://schemas.microsoft.com/office/powerpoint/2010/main" xmlns="" val="3786015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fade">
                                      <p:cBhvr>
                                        <p:cTn id="21" dur="1000"/>
                                        <p:tgtEl>
                                          <p:spTgt spid="7171">
                                            <p:txEl>
                                              <p:pRg st="2" end="2"/>
                                            </p:txEl>
                                          </p:spTgt>
                                        </p:tgtEl>
                                      </p:cBhvr>
                                    </p:animEffect>
                                    <p:anim calcmode="lin" valueType="num">
                                      <p:cBhvr>
                                        <p:cTn id="22"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171">
                                            <p:txEl>
                                              <p:pRg st="3" end="3"/>
                                            </p:txEl>
                                          </p:spTgt>
                                        </p:tgtEl>
                                        <p:attrNameLst>
                                          <p:attrName>style.visibility</p:attrName>
                                        </p:attrNameLst>
                                      </p:cBhvr>
                                      <p:to>
                                        <p:strVal val="visible"/>
                                      </p:to>
                                    </p:set>
                                    <p:animEffect transition="in" filter="fade">
                                      <p:cBhvr>
                                        <p:cTn id="28" dur="1000"/>
                                        <p:tgtEl>
                                          <p:spTgt spid="7171">
                                            <p:txEl>
                                              <p:pRg st="3" end="3"/>
                                            </p:txEl>
                                          </p:spTgt>
                                        </p:tgtEl>
                                      </p:cBhvr>
                                    </p:animEffect>
                                    <p:anim calcmode="lin" valueType="num">
                                      <p:cBhvr>
                                        <p:cTn id="29" dur="10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17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304800" y="1676400"/>
            <a:ext cx="8229600" cy="4495800"/>
          </a:xfrm>
        </p:spPr>
        <p:txBody>
          <a:bodyPr>
            <a:normAutofit/>
          </a:bodyPr>
          <a:lstStyle/>
          <a:p>
            <a:pPr algn="just">
              <a:lnSpc>
                <a:spcPct val="90000"/>
              </a:lnSpc>
            </a:pPr>
            <a:r>
              <a:rPr lang="en-US" sz="3600" dirty="0" smtClean="0">
                <a:latin typeface="Calibri" pitchFamily="34" charset="0"/>
                <a:cs typeface="Calibri" pitchFamily="34" charset="0"/>
              </a:rPr>
              <a:t> 	Sentences </a:t>
            </a:r>
            <a:r>
              <a:rPr lang="en-US" sz="3600" dirty="0">
                <a:latin typeface="Calibri" pitchFamily="34" charset="0"/>
                <a:cs typeface="Calibri" pitchFamily="34" charset="0"/>
              </a:rPr>
              <a:t>used to </a:t>
            </a:r>
            <a:r>
              <a:rPr lang="en-US" sz="3600" b="1" i="1" dirty="0">
                <a:latin typeface="Calibri" pitchFamily="34" charset="0"/>
                <a:cs typeface="Calibri" pitchFamily="34" charset="0"/>
              </a:rPr>
              <a:t>support the main </a:t>
            </a:r>
            <a:r>
              <a:rPr lang="en-US" sz="3600" b="1" i="1" dirty="0" smtClean="0">
                <a:latin typeface="Calibri" pitchFamily="34" charset="0"/>
                <a:cs typeface="Calibri" pitchFamily="34" charset="0"/>
              </a:rPr>
              <a:t>	idea</a:t>
            </a:r>
            <a:r>
              <a:rPr lang="en-US" sz="3600" dirty="0" smtClean="0">
                <a:latin typeface="Calibri" pitchFamily="34" charset="0"/>
                <a:cs typeface="Calibri" pitchFamily="34" charset="0"/>
              </a:rPr>
              <a:t> </a:t>
            </a:r>
            <a:r>
              <a:rPr lang="en-US" sz="3600" dirty="0">
                <a:latin typeface="Calibri" pitchFamily="34" charset="0"/>
                <a:cs typeface="Calibri" pitchFamily="34" charset="0"/>
              </a:rPr>
              <a:t>stated in the topic </a:t>
            </a:r>
            <a:r>
              <a:rPr lang="en-US" sz="3600" dirty="0" smtClean="0">
                <a:latin typeface="Calibri" pitchFamily="34" charset="0"/>
                <a:cs typeface="Calibri" pitchFamily="34" charset="0"/>
              </a:rPr>
              <a:t>sentence </a:t>
            </a:r>
            <a:endParaRPr lang="en-US" sz="3600" dirty="0">
              <a:latin typeface="Calibri" pitchFamily="34" charset="0"/>
              <a:cs typeface="Calibri" pitchFamily="34" charset="0"/>
            </a:endParaRPr>
          </a:p>
          <a:p>
            <a:pPr algn="just">
              <a:lnSpc>
                <a:spcPct val="90000"/>
              </a:lnSpc>
            </a:pPr>
            <a:r>
              <a:rPr lang="en-US" sz="3600" dirty="0" smtClean="0">
                <a:latin typeface="Calibri" pitchFamily="34" charset="0"/>
                <a:cs typeface="Calibri" pitchFamily="34" charset="0"/>
              </a:rPr>
              <a:t> 	Provide information </a:t>
            </a:r>
            <a:r>
              <a:rPr lang="en-US" sz="3600" dirty="0">
                <a:latin typeface="Calibri" pitchFamily="34" charset="0"/>
                <a:cs typeface="Calibri" pitchFamily="34" charset="0"/>
              </a:rPr>
              <a:t>about the main </a:t>
            </a:r>
            <a:r>
              <a:rPr lang="en-US" sz="3600" dirty="0" smtClean="0">
                <a:latin typeface="Calibri" pitchFamily="34" charset="0"/>
                <a:cs typeface="Calibri" pitchFamily="34" charset="0"/>
              </a:rPr>
              <a:t>	idea </a:t>
            </a:r>
            <a:r>
              <a:rPr lang="en-US" sz="3600" dirty="0">
                <a:latin typeface="Calibri" pitchFamily="34" charset="0"/>
                <a:cs typeface="Calibri" pitchFamily="34" charset="0"/>
              </a:rPr>
              <a:t>through </a:t>
            </a:r>
            <a:r>
              <a:rPr lang="en-US" sz="3600" b="1" i="1" dirty="0" smtClean="0">
                <a:latin typeface="Calibri" pitchFamily="34" charset="0"/>
                <a:cs typeface="Calibri" pitchFamily="34" charset="0"/>
              </a:rPr>
              <a:t>examples </a:t>
            </a:r>
            <a:endParaRPr lang="en-US" sz="3600" b="1" i="1" dirty="0">
              <a:latin typeface="Calibri" pitchFamily="34" charset="0"/>
              <a:cs typeface="Calibri" pitchFamily="34" charset="0"/>
            </a:endParaRPr>
          </a:p>
          <a:p>
            <a:pPr algn="just">
              <a:lnSpc>
                <a:spcPct val="90000"/>
              </a:lnSpc>
            </a:pPr>
            <a:r>
              <a:rPr lang="en-US" sz="3600" dirty="0" smtClean="0">
                <a:latin typeface="Calibri" pitchFamily="34" charset="0"/>
                <a:cs typeface="Calibri" pitchFamily="34" charset="0"/>
              </a:rPr>
              <a:t> 	Provide </a:t>
            </a:r>
            <a:r>
              <a:rPr lang="en-US" sz="3600" b="1" i="1" dirty="0" smtClean="0">
                <a:latin typeface="Calibri" pitchFamily="34" charset="0"/>
                <a:cs typeface="Calibri" pitchFamily="34" charset="0"/>
              </a:rPr>
              <a:t>clear </a:t>
            </a:r>
            <a:r>
              <a:rPr lang="en-US" sz="3600" b="1" i="1" dirty="0">
                <a:latin typeface="Calibri" pitchFamily="34" charset="0"/>
                <a:cs typeface="Calibri" pitchFamily="34" charset="0"/>
              </a:rPr>
              <a:t>evidence </a:t>
            </a:r>
            <a:r>
              <a:rPr lang="en-US" sz="3600" dirty="0">
                <a:latin typeface="Calibri" pitchFamily="34" charset="0"/>
                <a:cs typeface="Calibri" pitchFamily="34" charset="0"/>
              </a:rPr>
              <a:t>that </a:t>
            </a:r>
            <a:r>
              <a:rPr lang="en-US" sz="3600" dirty="0" smtClean="0">
                <a:latin typeface="Calibri" pitchFamily="34" charset="0"/>
                <a:cs typeface="Calibri" pitchFamily="34" charset="0"/>
              </a:rPr>
              <a:t>what 	the 	topic sentence says is trustworthy </a:t>
            </a:r>
            <a:endParaRPr lang="en-US" sz="3600" dirty="0">
              <a:latin typeface="Calibri" pitchFamily="34" charset="0"/>
              <a:cs typeface="Calibri" pitchFamily="34" charset="0"/>
            </a:endParaRPr>
          </a:p>
          <a:p>
            <a:pPr algn="just">
              <a:lnSpc>
                <a:spcPct val="90000"/>
              </a:lnSpc>
            </a:pPr>
            <a:r>
              <a:rPr lang="en-US" sz="3600" dirty="0" smtClean="0">
                <a:latin typeface="Calibri" pitchFamily="34" charset="0"/>
                <a:cs typeface="Calibri" pitchFamily="34" charset="0"/>
              </a:rPr>
              <a:t> 	Strong </a:t>
            </a:r>
            <a:r>
              <a:rPr lang="en-US" sz="3600" b="1" i="1" dirty="0" smtClean="0">
                <a:latin typeface="Calibri" pitchFamily="34" charset="0"/>
                <a:cs typeface="Calibri" pitchFamily="34" charset="0"/>
              </a:rPr>
              <a:t>convincing</a:t>
            </a:r>
            <a:r>
              <a:rPr lang="en-US" sz="3600" b="1" i="1" dirty="0">
                <a:latin typeface="Calibri" pitchFamily="34" charset="0"/>
                <a:cs typeface="Calibri" pitchFamily="34" charset="0"/>
              </a:rPr>
              <a:t> </a:t>
            </a:r>
            <a:r>
              <a:rPr lang="en-US" sz="3600" b="1" i="1" dirty="0" smtClean="0">
                <a:latin typeface="Calibri" pitchFamily="34" charset="0"/>
                <a:cs typeface="Calibri" pitchFamily="34" charset="0"/>
              </a:rPr>
              <a:t>points </a:t>
            </a:r>
            <a:r>
              <a:rPr lang="en-US" sz="3600" dirty="0" smtClean="0">
                <a:latin typeface="Calibri" pitchFamily="34" charset="0"/>
                <a:cs typeface="Calibri" pitchFamily="34" charset="0"/>
              </a:rPr>
              <a:t>on </a:t>
            </a:r>
            <a:r>
              <a:rPr lang="en-US" sz="3600" dirty="0">
                <a:latin typeface="Calibri" pitchFamily="34" charset="0"/>
                <a:cs typeface="Calibri" pitchFamily="34" charset="0"/>
              </a:rPr>
              <a:t>which </a:t>
            </a:r>
            <a:r>
              <a:rPr lang="en-US" sz="3600" dirty="0" smtClean="0">
                <a:latin typeface="Calibri" pitchFamily="34" charset="0"/>
                <a:cs typeface="Calibri" pitchFamily="34" charset="0"/>
              </a:rPr>
              <a:t>	the </a:t>
            </a:r>
            <a:r>
              <a:rPr lang="en-US" sz="3600" dirty="0">
                <a:latin typeface="Calibri" pitchFamily="34" charset="0"/>
                <a:cs typeface="Calibri" pitchFamily="34" charset="0"/>
              </a:rPr>
              <a:t>topic </a:t>
            </a:r>
            <a:r>
              <a:rPr lang="en-US" sz="3600" dirty="0" smtClean="0">
                <a:latin typeface="Calibri" pitchFamily="34" charset="0"/>
                <a:cs typeface="Calibri" pitchFamily="34" charset="0"/>
              </a:rPr>
              <a:t>sentence can </a:t>
            </a:r>
            <a:r>
              <a:rPr lang="en-US" sz="3600" dirty="0">
                <a:latin typeface="Calibri" pitchFamily="34" charset="0"/>
                <a:cs typeface="Calibri" pitchFamily="34" charset="0"/>
              </a:rPr>
              <a:t>rely </a:t>
            </a:r>
            <a:r>
              <a:rPr lang="en-US" sz="3600" dirty="0" smtClean="0">
                <a:latin typeface="Calibri" pitchFamily="34" charset="0"/>
                <a:cs typeface="Calibri" pitchFamily="34" charset="0"/>
              </a:rPr>
              <a:t>upon</a:t>
            </a:r>
            <a:endParaRPr lang="en-US" sz="3600" dirty="0">
              <a:latin typeface="Calibri" pitchFamily="34" charset="0"/>
              <a:cs typeface="Calibri" pitchFamily="34" charset="0"/>
            </a:endParaRPr>
          </a:p>
          <a:p>
            <a:pPr>
              <a:lnSpc>
                <a:spcPct val="90000"/>
              </a:lnSpc>
            </a:pPr>
            <a:endParaRPr lang="en-US" dirty="0"/>
          </a:p>
        </p:txBody>
      </p:sp>
      <p:sp>
        <p:nvSpPr>
          <p:cNvPr id="3" name="Slide Number Placeholder 2"/>
          <p:cNvSpPr>
            <a:spLocks noGrp="1"/>
          </p:cNvSpPr>
          <p:nvPr>
            <p:ph type="sldNum" sz="quarter" idx="12"/>
          </p:nvPr>
        </p:nvSpPr>
        <p:spPr/>
        <p:txBody>
          <a:bodyPr/>
          <a:lstStyle/>
          <a:p>
            <a:fld id="{9FFA460D-D413-4A4F-96F2-FCE1F5E5CE9E}" type="slidenum">
              <a:rPr lang="en-US" smtClean="0"/>
              <a:pPr/>
              <a:t>7</a:t>
            </a:fld>
            <a:endParaRPr lang="en-US"/>
          </a:p>
        </p:txBody>
      </p:sp>
      <p:sp>
        <p:nvSpPr>
          <p:cNvPr id="2" name="Rectangle 1"/>
          <p:cNvSpPr/>
          <p:nvPr/>
        </p:nvSpPr>
        <p:spPr>
          <a:xfrm>
            <a:off x="228600" y="457200"/>
            <a:ext cx="8610600" cy="707886"/>
          </a:xfrm>
          <a:prstGeom prst="rect">
            <a:avLst/>
          </a:prstGeom>
        </p:spPr>
        <p:txBody>
          <a:bodyPr wrap="square">
            <a:spAutoFit/>
          </a:bodyPr>
          <a:lstStyle/>
          <a:p>
            <a:pPr algn="ctr"/>
            <a:r>
              <a:rPr lang="en-US" sz="4000" b="1" cap="all" spc="200" dirty="0">
                <a:latin typeface="Calibri" pitchFamily="34" charset="0"/>
                <a:ea typeface="+mj-ea"/>
                <a:cs typeface="Calibri" pitchFamily="34" charset="0"/>
              </a:rPr>
              <a:t>b) The Supporting Details </a:t>
            </a:r>
          </a:p>
        </p:txBody>
      </p:sp>
    </p:spTree>
    <p:extLst>
      <p:ext uri="{BB962C8B-B14F-4D97-AF65-F5344CB8AC3E}">
        <p14:creationId xmlns:p14="http://schemas.microsoft.com/office/powerpoint/2010/main" xmlns="" val="348242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1000"/>
                                        <p:tgtEl>
                                          <p:spTgt spid="8195">
                                            <p:txEl>
                                              <p:pRg st="0" end="0"/>
                                            </p:txEl>
                                          </p:spTgt>
                                        </p:tgtEl>
                                      </p:cBhvr>
                                    </p:animEffect>
                                    <p:anim calcmode="lin" valueType="num">
                                      <p:cBhvr>
                                        <p:cTn id="8"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1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Effect transition="in" filter="fade">
                                      <p:cBhvr>
                                        <p:cTn id="14" dur="1000"/>
                                        <p:tgtEl>
                                          <p:spTgt spid="8195">
                                            <p:txEl>
                                              <p:pRg st="1" end="1"/>
                                            </p:txEl>
                                          </p:spTgt>
                                        </p:tgtEl>
                                      </p:cBhvr>
                                    </p:animEffect>
                                    <p:anim calcmode="lin" valueType="num">
                                      <p:cBhvr>
                                        <p:cTn id="1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1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195">
                                            <p:txEl>
                                              <p:pRg st="2" end="2"/>
                                            </p:txEl>
                                          </p:spTgt>
                                        </p:tgtEl>
                                        <p:attrNameLst>
                                          <p:attrName>style.visibility</p:attrName>
                                        </p:attrNameLst>
                                      </p:cBhvr>
                                      <p:to>
                                        <p:strVal val="visible"/>
                                      </p:to>
                                    </p:set>
                                    <p:animEffect transition="in" filter="fade">
                                      <p:cBhvr>
                                        <p:cTn id="21" dur="1000"/>
                                        <p:tgtEl>
                                          <p:spTgt spid="8195">
                                            <p:txEl>
                                              <p:pRg st="2" end="2"/>
                                            </p:txEl>
                                          </p:spTgt>
                                        </p:tgtEl>
                                      </p:cBhvr>
                                    </p:animEffect>
                                    <p:anim calcmode="lin" valueType="num">
                                      <p:cBhvr>
                                        <p:cTn id="22"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19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195">
                                            <p:txEl>
                                              <p:pRg st="3" end="3"/>
                                            </p:txEl>
                                          </p:spTgt>
                                        </p:tgtEl>
                                        <p:attrNameLst>
                                          <p:attrName>style.visibility</p:attrName>
                                        </p:attrNameLst>
                                      </p:cBhvr>
                                      <p:to>
                                        <p:strVal val="visible"/>
                                      </p:to>
                                    </p:set>
                                    <p:animEffect transition="in" filter="fade">
                                      <p:cBhvr>
                                        <p:cTn id="28" dur="1000"/>
                                        <p:tgtEl>
                                          <p:spTgt spid="8195">
                                            <p:txEl>
                                              <p:pRg st="3" end="3"/>
                                            </p:txEl>
                                          </p:spTgt>
                                        </p:tgtEl>
                                      </p:cBhvr>
                                    </p:animEffect>
                                    <p:anim calcmode="lin" valueType="num">
                                      <p:cBhvr>
                                        <p:cTn id="29"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19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302342" y="1676400"/>
            <a:ext cx="8613058" cy="4876800"/>
          </a:xfrm>
        </p:spPr>
        <p:txBody>
          <a:bodyPr>
            <a:normAutofit lnSpcReduction="10000"/>
          </a:bodyPr>
          <a:lstStyle/>
          <a:p>
            <a:pPr algn="just"/>
            <a:r>
              <a:rPr lang="en-US" sz="2800" dirty="0" smtClean="0">
                <a:latin typeface="Times New Roman" pitchFamily="18" charset="0"/>
                <a:cs typeface="Times New Roman" pitchFamily="18" charset="0"/>
              </a:rPr>
              <a:t> </a:t>
            </a:r>
            <a:r>
              <a:rPr lang="en-US" sz="2800" dirty="0" smtClean="0">
                <a:latin typeface="Calibri" pitchFamily="34" charset="0"/>
                <a:cs typeface="Calibri" pitchFamily="34" charset="0"/>
              </a:rPr>
              <a:t>	</a:t>
            </a:r>
            <a:r>
              <a:rPr lang="en-US" sz="2800" b="1" i="1" dirty="0" smtClean="0">
                <a:latin typeface="Calibri" pitchFamily="34" charset="0"/>
                <a:cs typeface="Calibri" pitchFamily="34" charset="0"/>
              </a:rPr>
              <a:t>Reflection</a:t>
            </a:r>
            <a:r>
              <a:rPr lang="en-US" sz="2800" dirty="0" smtClean="0">
                <a:latin typeface="Calibri" pitchFamily="34" charset="0"/>
                <a:cs typeface="Calibri" pitchFamily="34" charset="0"/>
              </a:rPr>
              <a:t> </a:t>
            </a:r>
            <a:r>
              <a:rPr lang="en-US" sz="2800" dirty="0">
                <a:latin typeface="Calibri" pitchFamily="34" charset="0"/>
                <a:cs typeface="Calibri" pitchFamily="34" charset="0"/>
              </a:rPr>
              <a:t>of the main idea pronounced in the </a:t>
            </a:r>
            <a:r>
              <a:rPr lang="en-US" sz="2800" dirty="0" smtClean="0">
                <a:latin typeface="Calibri" pitchFamily="34" charset="0"/>
                <a:cs typeface="Calibri" pitchFamily="34" charset="0"/>
              </a:rPr>
              <a:t>	topic sentence </a:t>
            </a:r>
            <a:endParaRPr lang="en-US" sz="2800" dirty="0">
              <a:latin typeface="Calibri" pitchFamily="34" charset="0"/>
              <a:cs typeface="Calibri" pitchFamily="34" charset="0"/>
            </a:endParaRPr>
          </a:p>
          <a:p>
            <a:pPr algn="just"/>
            <a:r>
              <a:rPr lang="en-US" sz="2800" dirty="0" smtClean="0">
                <a:latin typeface="Calibri" pitchFamily="34" charset="0"/>
                <a:cs typeface="Calibri" pitchFamily="34" charset="0"/>
              </a:rPr>
              <a:t> 	</a:t>
            </a:r>
            <a:r>
              <a:rPr lang="en-US" sz="2800" b="1" i="1" dirty="0" smtClean="0">
                <a:latin typeface="Calibri" pitchFamily="34" charset="0"/>
                <a:cs typeface="Calibri" pitchFamily="34" charset="0"/>
              </a:rPr>
              <a:t>Sums </a:t>
            </a:r>
            <a:r>
              <a:rPr lang="en-US" sz="2800" b="1" i="1" dirty="0">
                <a:latin typeface="Calibri" pitchFamily="34" charset="0"/>
                <a:cs typeface="Calibri" pitchFamily="34" charset="0"/>
              </a:rPr>
              <a:t>up </a:t>
            </a:r>
            <a:r>
              <a:rPr lang="en-US" sz="2800" dirty="0">
                <a:latin typeface="Calibri" pitchFamily="34" charset="0"/>
                <a:cs typeface="Calibri" pitchFamily="34" charset="0"/>
              </a:rPr>
              <a:t>what the topic sentence and the </a:t>
            </a:r>
            <a:r>
              <a:rPr lang="en-US" sz="2800" dirty="0" smtClean="0">
                <a:latin typeface="Calibri" pitchFamily="34" charset="0"/>
                <a:cs typeface="Calibri" pitchFamily="34" charset="0"/>
              </a:rPr>
              <a:t>	supporting </a:t>
            </a:r>
            <a:r>
              <a:rPr lang="en-US" sz="2800" dirty="0">
                <a:latin typeface="Calibri" pitchFamily="34" charset="0"/>
                <a:cs typeface="Calibri" pitchFamily="34" charset="0"/>
              </a:rPr>
              <a:t>details talk </a:t>
            </a:r>
            <a:r>
              <a:rPr lang="en-US" sz="2800" dirty="0" smtClean="0">
                <a:latin typeface="Calibri" pitchFamily="34" charset="0"/>
                <a:cs typeface="Calibri" pitchFamily="34" charset="0"/>
              </a:rPr>
              <a:t>about </a:t>
            </a:r>
            <a:endParaRPr lang="en-US" sz="2800" dirty="0">
              <a:latin typeface="Calibri" pitchFamily="34" charset="0"/>
              <a:cs typeface="Calibri" pitchFamily="34" charset="0"/>
            </a:endParaRPr>
          </a:p>
          <a:p>
            <a:pPr algn="just"/>
            <a:r>
              <a:rPr lang="en-US" sz="2800" dirty="0" smtClean="0">
                <a:latin typeface="Calibri" pitchFamily="34" charset="0"/>
                <a:cs typeface="Calibri" pitchFamily="34" charset="0"/>
              </a:rPr>
              <a:t> 	Closing </a:t>
            </a:r>
            <a:r>
              <a:rPr lang="en-US" sz="2800" dirty="0">
                <a:latin typeface="Calibri" pitchFamily="34" charset="0"/>
                <a:cs typeface="Calibri" pitchFamily="34" charset="0"/>
              </a:rPr>
              <a:t>sentence </a:t>
            </a:r>
            <a:r>
              <a:rPr lang="en-US" sz="2800" b="1" i="1" dirty="0" smtClean="0">
                <a:latin typeface="Calibri" pitchFamily="34" charset="0"/>
                <a:cs typeface="Calibri" pitchFamily="34" charset="0"/>
              </a:rPr>
              <a:t>reminds</a:t>
            </a:r>
            <a:r>
              <a:rPr lang="en-US" sz="2800" dirty="0" smtClean="0">
                <a:latin typeface="Calibri" pitchFamily="34" charset="0"/>
                <a:cs typeface="Calibri" pitchFamily="34" charset="0"/>
              </a:rPr>
              <a:t> </a:t>
            </a:r>
            <a:r>
              <a:rPr lang="en-US" sz="2800" dirty="0">
                <a:latin typeface="Calibri" pitchFamily="34" charset="0"/>
                <a:cs typeface="Calibri" pitchFamily="34" charset="0"/>
              </a:rPr>
              <a:t>the readers of what </a:t>
            </a:r>
            <a:r>
              <a:rPr lang="en-US" sz="2800" dirty="0" smtClean="0">
                <a:latin typeface="Calibri" pitchFamily="34" charset="0"/>
                <a:cs typeface="Calibri" pitchFamily="34" charset="0"/>
              </a:rPr>
              <a:t>	they </a:t>
            </a:r>
            <a:r>
              <a:rPr lang="en-US" sz="2800" dirty="0">
                <a:latin typeface="Calibri" pitchFamily="34" charset="0"/>
                <a:cs typeface="Calibri" pitchFamily="34" charset="0"/>
              </a:rPr>
              <a:t>have to </a:t>
            </a:r>
            <a:r>
              <a:rPr lang="en-US" sz="2800" dirty="0" smtClean="0">
                <a:latin typeface="Calibri" pitchFamily="34" charset="0"/>
                <a:cs typeface="Calibri" pitchFamily="34" charset="0"/>
              </a:rPr>
              <a:t>value</a:t>
            </a:r>
            <a:endParaRPr lang="en-US" sz="2800" dirty="0">
              <a:latin typeface="Calibri" pitchFamily="34" charset="0"/>
              <a:cs typeface="Calibri" pitchFamily="34" charset="0"/>
            </a:endParaRPr>
          </a:p>
          <a:p>
            <a:pPr algn="just"/>
            <a:r>
              <a:rPr lang="en-US" sz="2800" dirty="0" smtClean="0">
                <a:latin typeface="Calibri" pitchFamily="34" charset="0"/>
                <a:cs typeface="Calibri" pitchFamily="34" charset="0"/>
              </a:rPr>
              <a:t> 	It </a:t>
            </a:r>
            <a:r>
              <a:rPr lang="en-US" sz="2800" dirty="0">
                <a:latin typeface="Calibri" pitchFamily="34" charset="0"/>
                <a:cs typeface="Calibri" pitchFamily="34" charset="0"/>
              </a:rPr>
              <a:t>is compulsory for the </a:t>
            </a:r>
            <a:r>
              <a:rPr lang="en-US" sz="2800" b="1" i="1" dirty="0">
                <a:latin typeface="Calibri" pitchFamily="34" charset="0"/>
                <a:cs typeface="Calibri" pitchFamily="34" charset="0"/>
              </a:rPr>
              <a:t>completion</a:t>
            </a:r>
            <a:r>
              <a:rPr lang="en-US" sz="2800" dirty="0">
                <a:latin typeface="Calibri" pitchFamily="34" charset="0"/>
                <a:cs typeface="Calibri" pitchFamily="34" charset="0"/>
              </a:rPr>
              <a:t> of the </a:t>
            </a:r>
            <a:r>
              <a:rPr lang="en-US" sz="2800" dirty="0" smtClean="0">
                <a:latin typeface="Calibri" pitchFamily="34" charset="0"/>
                <a:cs typeface="Calibri" pitchFamily="34" charset="0"/>
              </a:rPr>
              <a:t>	paragraph unity </a:t>
            </a:r>
            <a:endParaRPr lang="en-US" sz="2800" dirty="0">
              <a:latin typeface="Calibri" pitchFamily="34" charset="0"/>
              <a:cs typeface="Calibri" pitchFamily="34" charset="0"/>
            </a:endParaRPr>
          </a:p>
          <a:p>
            <a:pPr algn="just"/>
            <a:r>
              <a:rPr lang="en-US" sz="2800" dirty="0" smtClean="0">
                <a:latin typeface="Calibri" pitchFamily="34" charset="0"/>
                <a:cs typeface="Calibri" pitchFamily="34" charset="0"/>
              </a:rPr>
              <a:t> 	Indicates </a:t>
            </a:r>
            <a:r>
              <a:rPr lang="en-US" sz="2800" dirty="0">
                <a:latin typeface="Calibri" pitchFamily="34" charset="0"/>
                <a:cs typeface="Calibri" pitchFamily="34" charset="0"/>
              </a:rPr>
              <a:t>the </a:t>
            </a:r>
            <a:r>
              <a:rPr lang="en-US" sz="2800" b="1" i="1" dirty="0">
                <a:latin typeface="Calibri" pitchFamily="34" charset="0"/>
                <a:cs typeface="Calibri" pitchFamily="34" charset="0"/>
              </a:rPr>
              <a:t>end </a:t>
            </a:r>
            <a:r>
              <a:rPr lang="en-US" sz="2800" dirty="0">
                <a:latin typeface="Calibri" pitchFamily="34" charset="0"/>
                <a:cs typeface="Calibri" pitchFamily="34" charset="0"/>
              </a:rPr>
              <a:t>of a </a:t>
            </a:r>
            <a:r>
              <a:rPr lang="en-US" sz="2800" dirty="0" smtClean="0">
                <a:latin typeface="Calibri" pitchFamily="34" charset="0"/>
                <a:cs typeface="Calibri" pitchFamily="34" charset="0"/>
              </a:rPr>
              <a:t>paragraph</a:t>
            </a:r>
            <a:endParaRPr lang="en-US" sz="2800" dirty="0">
              <a:latin typeface="Calibri" pitchFamily="34" charset="0"/>
              <a:cs typeface="Calibri" pitchFamily="34" charset="0"/>
            </a:endParaRPr>
          </a:p>
          <a:p>
            <a:pPr algn="just"/>
            <a:r>
              <a:rPr lang="en-US" sz="2800" dirty="0" smtClean="0">
                <a:latin typeface="Calibri" pitchFamily="34" charset="0"/>
                <a:cs typeface="Calibri" pitchFamily="34" charset="0"/>
              </a:rPr>
              <a:t> 	Prepares the </a:t>
            </a:r>
            <a:r>
              <a:rPr lang="en-US" sz="2800" dirty="0">
                <a:latin typeface="Calibri" pitchFamily="34" charset="0"/>
                <a:cs typeface="Calibri" pitchFamily="34" charset="0"/>
              </a:rPr>
              <a:t>reader for a </a:t>
            </a:r>
            <a:r>
              <a:rPr lang="en-US" sz="2800" b="1" i="1" dirty="0">
                <a:latin typeface="Calibri" pitchFamily="34" charset="0"/>
                <a:cs typeface="Calibri" pitchFamily="34" charset="0"/>
              </a:rPr>
              <a:t>smooth transition </a:t>
            </a:r>
            <a:r>
              <a:rPr lang="en-US" sz="2800" b="1" i="1" dirty="0" smtClean="0">
                <a:latin typeface="Calibri" pitchFamily="34" charset="0"/>
                <a:cs typeface="Calibri" pitchFamily="34" charset="0"/>
              </a:rPr>
              <a:t>	to the </a:t>
            </a:r>
            <a:r>
              <a:rPr lang="en-US" sz="2800" b="1" i="1" dirty="0">
                <a:latin typeface="Calibri" pitchFamily="34" charset="0"/>
                <a:cs typeface="Calibri" pitchFamily="34" charset="0"/>
              </a:rPr>
              <a:t>next paragraph</a:t>
            </a:r>
            <a:r>
              <a:rPr lang="en-US" sz="2800" dirty="0">
                <a:latin typeface="Calibri" pitchFamily="34" charset="0"/>
                <a:cs typeface="Calibri" pitchFamily="34" charset="0"/>
              </a:rPr>
              <a:t> if there is </a:t>
            </a:r>
            <a:r>
              <a:rPr lang="en-US" sz="2800" dirty="0" smtClean="0">
                <a:latin typeface="Calibri" pitchFamily="34" charset="0"/>
                <a:cs typeface="Calibri" pitchFamily="34" charset="0"/>
              </a:rPr>
              <a:t>one</a:t>
            </a:r>
            <a:endParaRPr lang="en-US" sz="2800" dirty="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9FFA460D-D413-4A4F-96F2-FCE1F5E5CE9E}" type="slidenum">
              <a:rPr lang="en-US" smtClean="0"/>
              <a:pPr/>
              <a:t>8</a:t>
            </a:fld>
            <a:endParaRPr lang="en-US"/>
          </a:p>
        </p:txBody>
      </p:sp>
      <p:sp>
        <p:nvSpPr>
          <p:cNvPr id="2" name="Rectangle 1"/>
          <p:cNvSpPr/>
          <p:nvPr/>
        </p:nvSpPr>
        <p:spPr>
          <a:xfrm>
            <a:off x="302342" y="408039"/>
            <a:ext cx="8458200" cy="707886"/>
          </a:xfrm>
          <a:prstGeom prst="rect">
            <a:avLst/>
          </a:prstGeom>
        </p:spPr>
        <p:txBody>
          <a:bodyPr wrap="square">
            <a:spAutoFit/>
          </a:bodyPr>
          <a:lstStyle/>
          <a:p>
            <a:pPr algn="ctr"/>
            <a:r>
              <a:rPr lang="en-US" sz="4000" b="1" cap="all" spc="200" dirty="0">
                <a:latin typeface="Calibri" pitchFamily="34" charset="0"/>
                <a:ea typeface="+mj-ea"/>
                <a:cs typeface="Calibri" pitchFamily="34" charset="0"/>
              </a:rPr>
              <a:t>c) The Concluding Sentence </a:t>
            </a:r>
          </a:p>
        </p:txBody>
      </p:sp>
    </p:spTree>
    <p:extLst>
      <p:ext uri="{BB962C8B-B14F-4D97-AF65-F5344CB8AC3E}">
        <p14:creationId xmlns:p14="http://schemas.microsoft.com/office/powerpoint/2010/main" xmlns="" val="351733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219">
                                            <p:txEl>
                                              <p:pRg st="0" end="0"/>
                                            </p:txEl>
                                          </p:spTgt>
                                        </p:tgtEl>
                                        <p:attrNameLst>
                                          <p:attrName>style.visibility</p:attrName>
                                        </p:attrNameLst>
                                      </p:cBhvr>
                                      <p:to>
                                        <p:strVal val="visible"/>
                                      </p:to>
                                    </p:set>
                                    <p:animEffect transition="in" filter="fade">
                                      <p:cBhvr>
                                        <p:cTn id="14" dur="1000"/>
                                        <p:tgtEl>
                                          <p:spTgt spid="9219">
                                            <p:txEl>
                                              <p:pRg st="0" end="0"/>
                                            </p:txEl>
                                          </p:spTgt>
                                        </p:tgtEl>
                                      </p:cBhvr>
                                    </p:animEffect>
                                    <p:anim calcmode="lin" valueType="num">
                                      <p:cBhvr>
                                        <p:cTn id="15" dur="10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92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219">
                                            <p:txEl>
                                              <p:pRg st="1" end="1"/>
                                            </p:txEl>
                                          </p:spTgt>
                                        </p:tgtEl>
                                        <p:attrNameLst>
                                          <p:attrName>style.visibility</p:attrName>
                                        </p:attrNameLst>
                                      </p:cBhvr>
                                      <p:to>
                                        <p:strVal val="visible"/>
                                      </p:to>
                                    </p:set>
                                    <p:animEffect transition="in" filter="fade">
                                      <p:cBhvr>
                                        <p:cTn id="21" dur="1000"/>
                                        <p:tgtEl>
                                          <p:spTgt spid="9219">
                                            <p:txEl>
                                              <p:pRg st="1" end="1"/>
                                            </p:txEl>
                                          </p:spTgt>
                                        </p:tgtEl>
                                      </p:cBhvr>
                                    </p:animEffect>
                                    <p:anim calcmode="lin" valueType="num">
                                      <p:cBhvr>
                                        <p:cTn id="22" dur="1000" fill="hold"/>
                                        <p:tgtEl>
                                          <p:spTgt spid="9219">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92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219">
                                            <p:txEl>
                                              <p:pRg st="2" end="2"/>
                                            </p:txEl>
                                          </p:spTgt>
                                        </p:tgtEl>
                                        <p:attrNameLst>
                                          <p:attrName>style.visibility</p:attrName>
                                        </p:attrNameLst>
                                      </p:cBhvr>
                                      <p:to>
                                        <p:strVal val="visible"/>
                                      </p:to>
                                    </p:set>
                                    <p:animEffect transition="in" filter="fade">
                                      <p:cBhvr>
                                        <p:cTn id="28" dur="1000"/>
                                        <p:tgtEl>
                                          <p:spTgt spid="9219">
                                            <p:txEl>
                                              <p:pRg st="2" end="2"/>
                                            </p:txEl>
                                          </p:spTgt>
                                        </p:tgtEl>
                                      </p:cBhvr>
                                    </p:animEffect>
                                    <p:anim calcmode="lin" valueType="num">
                                      <p:cBhvr>
                                        <p:cTn id="29" dur="1000" fill="hold"/>
                                        <p:tgtEl>
                                          <p:spTgt spid="9219">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921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219">
                                            <p:txEl>
                                              <p:pRg st="3" end="3"/>
                                            </p:txEl>
                                          </p:spTgt>
                                        </p:tgtEl>
                                        <p:attrNameLst>
                                          <p:attrName>style.visibility</p:attrName>
                                        </p:attrNameLst>
                                      </p:cBhvr>
                                      <p:to>
                                        <p:strVal val="visible"/>
                                      </p:to>
                                    </p:set>
                                    <p:animEffect transition="in" filter="fade">
                                      <p:cBhvr>
                                        <p:cTn id="35" dur="1000"/>
                                        <p:tgtEl>
                                          <p:spTgt spid="9219">
                                            <p:txEl>
                                              <p:pRg st="3" end="3"/>
                                            </p:txEl>
                                          </p:spTgt>
                                        </p:tgtEl>
                                      </p:cBhvr>
                                    </p:animEffect>
                                    <p:anim calcmode="lin" valueType="num">
                                      <p:cBhvr>
                                        <p:cTn id="36" dur="1000" fill="hold"/>
                                        <p:tgtEl>
                                          <p:spTgt spid="9219">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921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219">
                                            <p:txEl>
                                              <p:pRg st="4" end="4"/>
                                            </p:txEl>
                                          </p:spTgt>
                                        </p:tgtEl>
                                        <p:attrNameLst>
                                          <p:attrName>style.visibility</p:attrName>
                                        </p:attrNameLst>
                                      </p:cBhvr>
                                      <p:to>
                                        <p:strVal val="visible"/>
                                      </p:to>
                                    </p:set>
                                    <p:animEffect transition="in" filter="fade">
                                      <p:cBhvr>
                                        <p:cTn id="42" dur="1000"/>
                                        <p:tgtEl>
                                          <p:spTgt spid="9219">
                                            <p:txEl>
                                              <p:pRg st="4" end="4"/>
                                            </p:txEl>
                                          </p:spTgt>
                                        </p:tgtEl>
                                      </p:cBhvr>
                                    </p:animEffect>
                                    <p:anim calcmode="lin" valueType="num">
                                      <p:cBhvr>
                                        <p:cTn id="43" dur="1000" fill="hold"/>
                                        <p:tgtEl>
                                          <p:spTgt spid="9219">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921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9219">
                                            <p:txEl>
                                              <p:pRg st="5" end="5"/>
                                            </p:txEl>
                                          </p:spTgt>
                                        </p:tgtEl>
                                        <p:attrNameLst>
                                          <p:attrName>style.visibility</p:attrName>
                                        </p:attrNameLst>
                                      </p:cBhvr>
                                      <p:to>
                                        <p:strVal val="visible"/>
                                      </p:to>
                                    </p:set>
                                    <p:animEffect transition="in" filter="fade">
                                      <p:cBhvr>
                                        <p:cTn id="49" dur="1000"/>
                                        <p:tgtEl>
                                          <p:spTgt spid="9219">
                                            <p:txEl>
                                              <p:pRg st="5" end="5"/>
                                            </p:txEl>
                                          </p:spTgt>
                                        </p:tgtEl>
                                      </p:cBhvr>
                                    </p:animEffect>
                                    <p:anim calcmode="lin" valueType="num">
                                      <p:cBhvr>
                                        <p:cTn id="50" dur="1000" fill="hold"/>
                                        <p:tgtEl>
                                          <p:spTgt spid="9219">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921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rmAutofit fontScale="90000"/>
          </a:bodyPr>
          <a:lstStyle/>
          <a:p>
            <a:pPr algn="l">
              <a:lnSpc>
                <a:spcPct val="80000"/>
              </a:lnSpc>
            </a:pPr>
            <a:r>
              <a:rPr lang="en-US" sz="2800" b="1" dirty="0" smtClean="0">
                <a:latin typeface="Calibri" pitchFamily="34" charset="0"/>
                <a:cs typeface="Calibri" pitchFamily="34" charset="0"/>
              </a:rPr>
              <a:t>Example: 1   		</a:t>
            </a:r>
            <a:r>
              <a:rPr lang="en-US" sz="2800" b="1" dirty="0" smtClean="0">
                <a:solidFill>
                  <a:srgbClr val="C00000"/>
                </a:solidFill>
                <a:latin typeface="Calibri" pitchFamily="34" charset="0"/>
                <a:cs typeface="Calibri" pitchFamily="34" charset="0"/>
              </a:rPr>
              <a:t>TOPIC SENTENCE</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US" sz="2800" b="1" dirty="0" smtClean="0">
                <a:latin typeface="Calibri" pitchFamily="34" charset="0"/>
                <a:cs typeface="Calibri" pitchFamily="34" charset="0"/>
              </a:rPr>
              <a:t>			</a:t>
            </a:r>
            <a:r>
              <a:rPr lang="en-US" sz="2800" b="1" dirty="0" smtClean="0">
                <a:solidFill>
                  <a:srgbClr val="00B050"/>
                </a:solidFill>
                <a:latin typeface="Calibri" pitchFamily="34" charset="0"/>
                <a:cs typeface="Calibri" pitchFamily="34" charset="0"/>
              </a:rPr>
              <a:t>SUPPORTING DETAILS</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US" sz="2800" b="1" dirty="0" smtClean="0">
                <a:latin typeface="Calibri" pitchFamily="34" charset="0"/>
                <a:cs typeface="Calibri" pitchFamily="34" charset="0"/>
              </a:rPr>
              <a:t>			</a:t>
            </a:r>
            <a:r>
              <a:rPr lang="en-US" sz="2800" b="1" dirty="0" smtClean="0">
                <a:solidFill>
                  <a:srgbClr val="0070C0"/>
                </a:solidFill>
                <a:latin typeface="Calibri" pitchFamily="34" charset="0"/>
                <a:cs typeface="Calibri" pitchFamily="34" charset="0"/>
              </a:rPr>
              <a:t>CLOSING SENTENCE</a:t>
            </a:r>
          </a:p>
        </p:txBody>
      </p:sp>
      <p:sp>
        <p:nvSpPr>
          <p:cNvPr id="3" name="Content Placeholder 2"/>
          <p:cNvSpPr>
            <a:spLocks noGrp="1"/>
          </p:cNvSpPr>
          <p:nvPr>
            <p:ph idx="1"/>
          </p:nvPr>
        </p:nvSpPr>
        <p:spPr>
          <a:xfrm>
            <a:off x="152400" y="1524000"/>
            <a:ext cx="8839200" cy="5181600"/>
          </a:xfrm>
          <a:solidFill>
            <a:schemeClr val="bg1"/>
          </a:solidFill>
        </p:spPr>
        <p:txBody>
          <a:bodyPr>
            <a:noAutofit/>
          </a:bodyPr>
          <a:lstStyle/>
          <a:p>
            <a:pPr marL="45720" indent="0" algn="just">
              <a:lnSpc>
                <a:spcPct val="80000"/>
              </a:lnSpc>
              <a:buNone/>
            </a:pPr>
            <a:r>
              <a:rPr lang="en-US" sz="3200" b="1" dirty="0" smtClean="0">
                <a:solidFill>
                  <a:srgbClr val="C00000"/>
                </a:solidFill>
                <a:latin typeface="Calibri" pitchFamily="34" charset="0"/>
                <a:cs typeface="Calibri" pitchFamily="34" charset="0"/>
              </a:rPr>
              <a:t>There are three reasons why Canada is one of the best countries in the world. </a:t>
            </a:r>
            <a:r>
              <a:rPr lang="en-US" sz="3200" b="1" dirty="0" smtClean="0">
                <a:solidFill>
                  <a:srgbClr val="00B050"/>
                </a:solidFill>
                <a:latin typeface="Calibri" pitchFamily="34" charset="0"/>
                <a:cs typeface="Calibri" pitchFamily="34" charset="0"/>
              </a:rPr>
              <a:t>First, Canada has an excellent health care system. All Canadians have access to medical services at a reasonable price. Second, Canada has a high standard of education. Students are taught by well-trained teachers and are encouraged to continue studying at university. Finally, Canada's cities are clean and efficiently managed. Canadian cities have many parks and lots of space for people to live. </a:t>
            </a:r>
            <a:r>
              <a:rPr lang="en-US" sz="3200" b="1" dirty="0" smtClean="0">
                <a:solidFill>
                  <a:srgbClr val="0070C0"/>
                </a:solidFill>
                <a:latin typeface="Calibri" pitchFamily="34" charset="0"/>
                <a:cs typeface="Calibri" pitchFamily="34" charset="0"/>
              </a:rPr>
              <a:t>As a result, Canada is a desirable place to live. </a:t>
            </a:r>
            <a:endParaRPr lang="en-US" sz="3200" b="1" dirty="0">
              <a:solidFill>
                <a:srgbClr val="0070C0"/>
              </a:solidFill>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9FFA460D-D413-4A4F-96F2-FCE1F5E5CE9E}" type="slidenum">
              <a:rPr lang="en-US" smtClean="0"/>
              <a:pPr/>
              <a:t>9</a:t>
            </a:fld>
            <a:endParaRPr lang="en-US"/>
          </a:p>
        </p:txBody>
      </p:sp>
    </p:spTree>
    <p:extLst>
      <p:ext uri="{BB962C8B-B14F-4D97-AF65-F5344CB8AC3E}">
        <p14:creationId xmlns:p14="http://schemas.microsoft.com/office/powerpoint/2010/main" xmlns="" val="701426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000"/>
                                        <p:tgtEl>
                                          <p:spTgt spid="3">
                                            <p:bg/>
                                          </p:spTgt>
                                        </p:tgtEl>
                                      </p:cBhvr>
                                    </p:animEffect>
                                    <p:anim calcmode="lin" valueType="num">
                                      <p:cBhvr>
                                        <p:cTn id="15" dur="1000" fill="hold"/>
                                        <p:tgtEl>
                                          <p:spTgt spid="3">
                                            <p:bg/>
                                          </p:spTgt>
                                        </p:tgtEl>
                                        <p:attrNameLst>
                                          <p:attrName>ppt_x</p:attrName>
                                        </p:attrNameLst>
                                      </p:cBhvr>
                                      <p:tavLst>
                                        <p:tav tm="0">
                                          <p:val>
                                            <p:strVal val="#ppt_x"/>
                                          </p:val>
                                        </p:tav>
                                        <p:tav tm="100000">
                                          <p:val>
                                            <p:strVal val="#ppt_x"/>
                                          </p:val>
                                        </p:tav>
                                      </p:tavLst>
                                    </p:anim>
                                    <p:anim calcmode="lin" valueType="num">
                                      <p:cBhvr>
                                        <p:cTn id="16"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55847"/>
            <a:ext cx="8381260" cy="1015753"/>
          </a:xfrm>
        </p:spPr>
        <p:txBody>
          <a:bodyPr>
            <a:normAutofit fontScale="90000"/>
          </a:bodyPr>
          <a:lstStyle/>
          <a:p>
            <a:pPr algn="l"/>
            <a:r>
              <a:rPr lang="en-US" sz="2800" b="1" dirty="0" smtClean="0">
                <a:latin typeface="Calibri" pitchFamily="34" charset="0"/>
                <a:cs typeface="Calibri" pitchFamily="34" charset="0"/>
              </a:rPr>
              <a:t>Example: 2   		</a:t>
            </a:r>
            <a:r>
              <a:rPr lang="en-US" sz="2800" b="1" dirty="0" smtClean="0">
                <a:solidFill>
                  <a:srgbClr val="C00000"/>
                </a:solidFill>
                <a:latin typeface="Calibri" pitchFamily="34" charset="0"/>
                <a:cs typeface="Calibri" pitchFamily="34" charset="0"/>
              </a:rPr>
              <a:t>TOPIC SENTENCE</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US" sz="2800" b="1" dirty="0" smtClean="0">
                <a:latin typeface="Calibri" pitchFamily="34" charset="0"/>
                <a:cs typeface="Calibri" pitchFamily="34" charset="0"/>
              </a:rPr>
              <a:t>			</a:t>
            </a:r>
            <a:r>
              <a:rPr lang="en-US" sz="2800" b="1" dirty="0" smtClean="0">
                <a:solidFill>
                  <a:srgbClr val="00B050"/>
                </a:solidFill>
                <a:latin typeface="Calibri" pitchFamily="34" charset="0"/>
                <a:cs typeface="Calibri" pitchFamily="34" charset="0"/>
              </a:rPr>
              <a:t>SUPPORTING DETAILS</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US" sz="2800" b="1" dirty="0" smtClean="0">
                <a:latin typeface="Calibri" pitchFamily="34" charset="0"/>
                <a:cs typeface="Calibri" pitchFamily="34" charset="0"/>
              </a:rPr>
              <a:t>			</a:t>
            </a:r>
            <a:r>
              <a:rPr lang="en-US" sz="2800" b="1" dirty="0" smtClean="0">
                <a:solidFill>
                  <a:srgbClr val="0070C0"/>
                </a:solidFill>
                <a:latin typeface="Calibri" pitchFamily="34" charset="0"/>
                <a:cs typeface="Calibri" pitchFamily="34" charset="0"/>
              </a:rPr>
              <a:t>CLOSING SENTENCE</a:t>
            </a:r>
            <a:endParaRPr lang="en-US" sz="2800" dirty="0">
              <a:latin typeface="Calibri" pitchFamily="34" charset="0"/>
              <a:cs typeface="Calibri" pitchFamily="34" charset="0"/>
            </a:endParaRPr>
          </a:p>
        </p:txBody>
      </p:sp>
      <p:sp>
        <p:nvSpPr>
          <p:cNvPr id="3" name="Content Placeholder 2"/>
          <p:cNvSpPr>
            <a:spLocks noGrp="1"/>
          </p:cNvSpPr>
          <p:nvPr>
            <p:ph idx="1"/>
          </p:nvPr>
        </p:nvSpPr>
        <p:spPr>
          <a:xfrm>
            <a:off x="76200" y="1600200"/>
            <a:ext cx="8915400" cy="5181600"/>
          </a:xfrm>
          <a:solidFill>
            <a:schemeClr val="bg1"/>
          </a:solidFill>
        </p:spPr>
        <p:txBody>
          <a:bodyPr>
            <a:noAutofit/>
          </a:bodyPr>
          <a:lstStyle/>
          <a:p>
            <a:pPr marL="45720" indent="0" algn="just">
              <a:buNone/>
            </a:pPr>
            <a:r>
              <a:rPr lang="en-US" sz="3200" b="1" dirty="0" smtClean="0">
                <a:solidFill>
                  <a:srgbClr val="C00000"/>
                </a:solidFill>
                <a:latin typeface="Calibri" pitchFamily="34" charset="0"/>
                <a:cs typeface="Calibri" pitchFamily="34" charset="0"/>
              </a:rPr>
              <a:t>I don't like tests. </a:t>
            </a:r>
            <a:r>
              <a:rPr lang="en-US" sz="3200" b="1" dirty="0" smtClean="0">
                <a:solidFill>
                  <a:srgbClr val="00B050"/>
                </a:solidFill>
                <a:latin typeface="Calibri" pitchFamily="34" charset="0"/>
                <a:cs typeface="Calibri" pitchFamily="34" charset="0"/>
              </a:rPr>
              <a:t>Every time I take a test, I feel nervous. When I study for a test, I don't know if I will be able to get a good grade. Often I worry about taking a test and can't sleep. Sometimes I daydream or draw pictures in class. After the test is over, I worry about my grade. When my teacher gives the test back to me with a grade, I still can't relax because I know I will have another test soon. </a:t>
            </a:r>
            <a:r>
              <a:rPr lang="en-US" sz="3200" b="1" dirty="0" smtClean="0">
                <a:solidFill>
                  <a:srgbClr val="0070C0"/>
                </a:solidFill>
                <a:latin typeface="Calibri" pitchFamily="34" charset="0"/>
                <a:cs typeface="Calibri" pitchFamily="34" charset="0"/>
              </a:rPr>
              <a:t>Tests give me a lot of stress, that is why I don't like tests.</a:t>
            </a:r>
            <a:endParaRPr lang="en-US" sz="3200" b="1" dirty="0">
              <a:solidFill>
                <a:srgbClr val="0070C0"/>
              </a:solidFill>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9FFA460D-D413-4A4F-96F2-FCE1F5E5CE9E}" type="slidenum">
              <a:rPr lang="en-US" smtClean="0"/>
              <a:pPr/>
              <a:t>10</a:t>
            </a:fld>
            <a:endParaRPr lang="en-US"/>
          </a:p>
        </p:txBody>
      </p:sp>
    </p:spTree>
    <p:extLst>
      <p:ext uri="{BB962C8B-B14F-4D97-AF65-F5344CB8AC3E}">
        <p14:creationId xmlns:p14="http://schemas.microsoft.com/office/powerpoint/2010/main" xmlns="" val="1025968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000"/>
                                        <p:tgtEl>
                                          <p:spTgt spid="3">
                                            <p:bg/>
                                          </p:spTgt>
                                        </p:tgtEl>
                                      </p:cBhvr>
                                    </p:animEffect>
                                    <p:anim calcmode="lin" valueType="num">
                                      <p:cBhvr>
                                        <p:cTn id="15" dur="1000" fill="hold"/>
                                        <p:tgtEl>
                                          <p:spTgt spid="3">
                                            <p:bg/>
                                          </p:spTgt>
                                        </p:tgtEl>
                                        <p:attrNameLst>
                                          <p:attrName>ppt_x</p:attrName>
                                        </p:attrNameLst>
                                      </p:cBhvr>
                                      <p:tavLst>
                                        <p:tav tm="0">
                                          <p:val>
                                            <p:strVal val="#ppt_x"/>
                                          </p:val>
                                        </p:tav>
                                        <p:tav tm="100000">
                                          <p:val>
                                            <p:strVal val="#ppt_x"/>
                                          </p:val>
                                        </p:tav>
                                      </p:tavLst>
                                    </p:anim>
                                    <p:anim calcmode="lin" valueType="num">
                                      <p:cBhvr>
                                        <p:cTn id="16"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1260" cy="1181641"/>
          </a:xfrm>
        </p:spPr>
        <p:txBody>
          <a:bodyPr>
            <a:normAutofit fontScale="90000"/>
          </a:bodyPr>
          <a:lstStyle/>
          <a:p>
            <a:pPr algn="l"/>
            <a:r>
              <a:rPr lang="en-US" sz="2800" b="1" dirty="0" smtClean="0">
                <a:latin typeface="Calibri" pitchFamily="34" charset="0"/>
                <a:cs typeface="Calibri" pitchFamily="34" charset="0"/>
              </a:rPr>
              <a:t>Example: 3  		</a:t>
            </a:r>
            <a:r>
              <a:rPr lang="en-US" sz="2800" b="1" dirty="0" smtClean="0">
                <a:solidFill>
                  <a:srgbClr val="C00000"/>
                </a:solidFill>
                <a:latin typeface="Calibri" pitchFamily="34" charset="0"/>
                <a:cs typeface="Calibri" pitchFamily="34" charset="0"/>
              </a:rPr>
              <a:t>TOPIC SENTENCE</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US" sz="2800" b="1" dirty="0" smtClean="0">
                <a:latin typeface="Calibri" pitchFamily="34" charset="0"/>
                <a:cs typeface="Calibri" pitchFamily="34" charset="0"/>
              </a:rPr>
              <a:t>			</a:t>
            </a:r>
            <a:r>
              <a:rPr lang="en-US" sz="2800" b="1" dirty="0" smtClean="0">
                <a:solidFill>
                  <a:srgbClr val="00B050"/>
                </a:solidFill>
                <a:latin typeface="Calibri" pitchFamily="34" charset="0"/>
                <a:cs typeface="Calibri" pitchFamily="34" charset="0"/>
              </a:rPr>
              <a:t>SUPPORTING DETAILS</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US" sz="2800" b="1" dirty="0" smtClean="0">
                <a:latin typeface="Calibri" pitchFamily="34" charset="0"/>
                <a:cs typeface="Calibri" pitchFamily="34" charset="0"/>
              </a:rPr>
              <a:t>			</a:t>
            </a:r>
            <a:r>
              <a:rPr lang="en-US" sz="2800" b="1" dirty="0" smtClean="0">
                <a:solidFill>
                  <a:srgbClr val="0070C0"/>
                </a:solidFill>
                <a:latin typeface="Calibri" pitchFamily="34" charset="0"/>
                <a:cs typeface="Calibri" pitchFamily="34" charset="0"/>
              </a:rPr>
              <a:t>CLOSING SENTENCE</a:t>
            </a:r>
            <a:endParaRPr lang="en-US" sz="2800" dirty="0">
              <a:latin typeface="Calibri" pitchFamily="34" charset="0"/>
              <a:cs typeface="Calibri" pitchFamily="34" charset="0"/>
            </a:endParaRPr>
          </a:p>
        </p:txBody>
      </p:sp>
      <p:sp>
        <p:nvSpPr>
          <p:cNvPr id="3" name="Content Placeholder 2"/>
          <p:cNvSpPr>
            <a:spLocks noGrp="1"/>
          </p:cNvSpPr>
          <p:nvPr>
            <p:ph idx="1"/>
          </p:nvPr>
        </p:nvSpPr>
        <p:spPr>
          <a:xfrm>
            <a:off x="152400" y="1524000"/>
            <a:ext cx="8839200" cy="5181600"/>
          </a:xfrm>
          <a:solidFill>
            <a:schemeClr val="bg1"/>
          </a:solidFill>
        </p:spPr>
        <p:txBody>
          <a:bodyPr>
            <a:normAutofit/>
          </a:bodyPr>
          <a:lstStyle/>
          <a:p>
            <a:pPr marL="45720" indent="0" algn="just">
              <a:buNone/>
            </a:pPr>
            <a:r>
              <a:rPr lang="en-US" sz="3600" b="1" dirty="0" smtClean="0">
                <a:solidFill>
                  <a:srgbClr val="C00000"/>
                </a:solidFill>
                <a:latin typeface="Calibri" pitchFamily="34" charset="0"/>
                <a:cs typeface="Calibri" pitchFamily="34" charset="0"/>
              </a:rPr>
              <a:t>Cats are good pets. </a:t>
            </a:r>
            <a:r>
              <a:rPr lang="en-US" sz="3600" b="1" dirty="0" smtClean="0">
                <a:solidFill>
                  <a:srgbClr val="00B050"/>
                </a:solidFill>
                <a:latin typeface="Calibri" pitchFamily="34" charset="0"/>
                <a:cs typeface="Calibri" pitchFamily="34" charset="0"/>
              </a:rPr>
              <a:t>You don't have to take a cat for a walk every day like a dog. You do not have to wash cats because they know how to clean themselves. If you want to go on vacation, you can leave some food and water for your cat and it will be okay. A cat can sleep on your bed and keep you warm at night.</a:t>
            </a:r>
            <a:r>
              <a:rPr lang="en-US" sz="3600" b="1" dirty="0" smtClean="0">
                <a:latin typeface="Calibri" pitchFamily="34" charset="0"/>
                <a:cs typeface="Calibri" pitchFamily="34" charset="0"/>
              </a:rPr>
              <a:t> </a:t>
            </a:r>
            <a:r>
              <a:rPr lang="en-US" sz="3600" b="1" dirty="0" smtClean="0">
                <a:solidFill>
                  <a:srgbClr val="0070C0"/>
                </a:solidFill>
                <a:latin typeface="Calibri" pitchFamily="34" charset="0"/>
                <a:cs typeface="Calibri" pitchFamily="34" charset="0"/>
              </a:rPr>
              <a:t>I think these things make cats good pets.</a:t>
            </a:r>
            <a:endParaRPr lang="en-US" sz="3600" b="1" dirty="0">
              <a:solidFill>
                <a:srgbClr val="0070C0"/>
              </a:solidFill>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9FFA460D-D413-4A4F-96F2-FCE1F5E5CE9E}" type="slidenum">
              <a:rPr lang="en-US" smtClean="0"/>
              <a:pPr/>
              <a:t>11</a:t>
            </a:fld>
            <a:endParaRPr lang="en-US"/>
          </a:p>
        </p:txBody>
      </p:sp>
    </p:spTree>
    <p:extLst>
      <p:ext uri="{BB962C8B-B14F-4D97-AF65-F5344CB8AC3E}">
        <p14:creationId xmlns:p14="http://schemas.microsoft.com/office/powerpoint/2010/main" xmlns="" val="1288648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000"/>
                                        <p:tgtEl>
                                          <p:spTgt spid="3">
                                            <p:bg/>
                                          </p:spTgt>
                                        </p:tgtEl>
                                      </p:cBhvr>
                                    </p:animEffect>
                                    <p:anim calcmode="lin" valueType="num">
                                      <p:cBhvr>
                                        <p:cTn id="15" dur="1000" fill="hold"/>
                                        <p:tgtEl>
                                          <p:spTgt spid="3">
                                            <p:bg/>
                                          </p:spTgt>
                                        </p:tgtEl>
                                        <p:attrNameLst>
                                          <p:attrName>ppt_x</p:attrName>
                                        </p:attrNameLst>
                                      </p:cBhvr>
                                      <p:tavLst>
                                        <p:tav tm="0">
                                          <p:val>
                                            <p:strVal val="#ppt_x"/>
                                          </p:val>
                                        </p:tav>
                                        <p:tav tm="100000">
                                          <p:val>
                                            <p:strVal val="#ppt_x"/>
                                          </p:val>
                                        </p:tav>
                                      </p:tavLst>
                                    </p:anim>
                                    <p:anim calcmode="lin" valueType="num">
                                      <p:cBhvr>
                                        <p:cTn id="16"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487362"/>
          </a:xfrm>
        </p:spPr>
        <p:txBody>
          <a:bodyPr>
            <a:normAutofit fontScale="90000"/>
          </a:bodyPr>
          <a:lstStyle/>
          <a:p>
            <a:r>
              <a:rPr lang="en-US" sz="4000" b="1" dirty="0" smtClean="0">
                <a:latin typeface="Calibri" pitchFamily="34" charset="0"/>
                <a:cs typeface="Calibri" pitchFamily="34" charset="0"/>
              </a:rPr>
              <a:t>Paragraph Writing Exercise</a:t>
            </a:r>
            <a:endParaRPr lang="en-US" sz="4000" b="1" dirty="0">
              <a:latin typeface="Calibri" pitchFamily="34" charset="0"/>
              <a:cs typeface="Calibri" pitchFamily="34" charset="0"/>
            </a:endParaRPr>
          </a:p>
        </p:txBody>
      </p:sp>
      <p:sp>
        <p:nvSpPr>
          <p:cNvPr id="3" name="Content Placeholder 2"/>
          <p:cNvSpPr>
            <a:spLocks noGrp="1"/>
          </p:cNvSpPr>
          <p:nvPr>
            <p:ph idx="1"/>
          </p:nvPr>
        </p:nvSpPr>
        <p:spPr>
          <a:xfrm>
            <a:off x="457200" y="1600200"/>
            <a:ext cx="8229600" cy="4876800"/>
          </a:xfrm>
        </p:spPr>
        <p:txBody>
          <a:bodyPr>
            <a:normAutofit/>
          </a:bodyPr>
          <a:lstStyle/>
          <a:p>
            <a:pPr algn="just">
              <a:buNone/>
            </a:pPr>
            <a:r>
              <a:rPr lang="en-US" sz="2800" b="1" dirty="0" smtClean="0">
                <a:latin typeface="Calibri" pitchFamily="34" charset="0"/>
                <a:cs typeface="Calibri" pitchFamily="34" charset="0"/>
              </a:rPr>
              <a:t>Q. Write an excellent paragraph on the following topic on a separate sheet of paper. </a:t>
            </a:r>
          </a:p>
          <a:p>
            <a:pPr algn="just">
              <a:buNone/>
            </a:pPr>
            <a:r>
              <a:rPr lang="en-US" sz="2800" b="1" i="1" dirty="0">
                <a:latin typeface="Calibri" pitchFamily="34" charset="0"/>
                <a:cs typeface="Calibri" pitchFamily="34" charset="0"/>
              </a:rPr>
              <a:t>	</a:t>
            </a:r>
            <a:r>
              <a:rPr lang="en-US" sz="2800" b="1" dirty="0" smtClean="0">
                <a:solidFill>
                  <a:srgbClr val="FF0000"/>
                </a:solidFill>
                <a:latin typeface="Calibri" pitchFamily="34" charset="0"/>
                <a:cs typeface="Calibri" pitchFamily="34" charset="0"/>
              </a:rPr>
              <a:t>Topic: Friendship </a:t>
            </a:r>
          </a:p>
          <a:p>
            <a:r>
              <a:rPr lang="en-US" sz="2400" b="1" i="1" u="sng" dirty="0" smtClean="0">
                <a:latin typeface="Calibri" pitchFamily="34" charset="0"/>
                <a:cs typeface="Calibri" pitchFamily="34" charset="0"/>
              </a:rPr>
              <a:t>Remember:</a:t>
            </a:r>
          </a:p>
          <a:p>
            <a:pPr marL="777240" lvl="1" indent="-457200">
              <a:buAutoNum type="arabicPeriod"/>
            </a:pPr>
            <a:r>
              <a:rPr lang="en-US" sz="2200" dirty="0" smtClean="0">
                <a:latin typeface="Calibri" pitchFamily="34" charset="0"/>
                <a:cs typeface="Calibri" pitchFamily="34" charset="0"/>
              </a:rPr>
              <a:t>Make sure your paragraph has a topic sentence.</a:t>
            </a:r>
          </a:p>
          <a:p>
            <a:pPr marL="777240" lvl="1" indent="-457200">
              <a:buAutoNum type="arabicPeriod"/>
            </a:pPr>
            <a:r>
              <a:rPr lang="en-US" sz="2200" dirty="0" smtClean="0">
                <a:latin typeface="Calibri" pitchFamily="34" charset="0"/>
                <a:cs typeface="Calibri" pitchFamily="34" charset="0"/>
              </a:rPr>
              <a:t>Make sure you provide at least 3 sentences that support your main idea. </a:t>
            </a:r>
          </a:p>
          <a:p>
            <a:pPr marL="777240" lvl="1" indent="-457200">
              <a:buAutoNum type="arabicPeriod"/>
            </a:pPr>
            <a:r>
              <a:rPr lang="en-US" sz="2200" dirty="0" smtClean="0">
                <a:latin typeface="Calibri" pitchFamily="34" charset="0"/>
                <a:cs typeface="Calibri" pitchFamily="34" charset="0"/>
              </a:rPr>
              <a:t>Make sure you have a closing sentence. </a:t>
            </a:r>
          </a:p>
          <a:p>
            <a:pPr marL="777240" lvl="1" indent="-457200">
              <a:buAutoNum type="arabicPeriod"/>
            </a:pPr>
            <a:r>
              <a:rPr lang="en-US" sz="2200" dirty="0" smtClean="0">
                <a:latin typeface="Calibri" pitchFamily="34" charset="0"/>
                <a:cs typeface="Calibri" pitchFamily="34" charset="0"/>
              </a:rPr>
              <a:t>Check that all your sentences focus on the main idea.</a:t>
            </a:r>
          </a:p>
          <a:p>
            <a:pPr marL="45720" indent="0">
              <a:buNone/>
            </a:pPr>
            <a:r>
              <a:rPr lang="en-US" sz="2400" dirty="0" smtClean="0">
                <a:latin typeface="Calibri" pitchFamily="34" charset="0"/>
                <a:cs typeface="Calibri" pitchFamily="34" charset="0"/>
              </a:rPr>
              <a:t>★ </a:t>
            </a:r>
            <a:r>
              <a:rPr lang="en-US" sz="2400" dirty="0">
                <a:latin typeface="Calibri" pitchFamily="34" charset="0"/>
                <a:cs typeface="Calibri" pitchFamily="34" charset="0"/>
              </a:rPr>
              <a:t>	</a:t>
            </a:r>
            <a:r>
              <a:rPr lang="en-US" sz="2400" b="1" u="sng" dirty="0" smtClean="0">
                <a:latin typeface="Calibri" pitchFamily="34" charset="0"/>
                <a:cs typeface="Calibri" pitchFamily="34" charset="0"/>
              </a:rPr>
              <a:t>Circle your topic sentence. Number your </a:t>
            </a:r>
            <a:r>
              <a:rPr lang="en-US" sz="2400" b="1" u="sng" dirty="0" smtClean="0">
                <a:latin typeface="Calibri" pitchFamily="34" charset="0"/>
                <a:cs typeface="Calibri" pitchFamily="34" charset="0"/>
              </a:rPr>
              <a:t>supporting </a:t>
            </a:r>
            <a:r>
              <a:rPr lang="en-US" sz="2400" b="1" u="sng" dirty="0" smtClean="0">
                <a:latin typeface="Calibri" pitchFamily="34" charset="0"/>
                <a:cs typeface="Calibri" pitchFamily="34" charset="0"/>
              </a:rPr>
              <a:t>details. Underline the conclusion.</a:t>
            </a:r>
            <a:endParaRPr lang="en-US" sz="2400" b="1" u="sng"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9FFA460D-D413-4A4F-96F2-FCE1F5E5CE9E}" type="slidenum">
              <a:rPr lang="en-US" smtClean="0"/>
              <a:pPr/>
              <a:t>12</a:t>
            </a:fld>
            <a:endParaRPr lang="en-US"/>
          </a:p>
        </p:txBody>
      </p:sp>
    </p:spTree>
    <p:extLst>
      <p:ext uri="{BB962C8B-B14F-4D97-AF65-F5344CB8AC3E}">
        <p14:creationId xmlns:p14="http://schemas.microsoft.com/office/powerpoint/2010/main" xmlns="" val="1079137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fade">
                                      <p:cBhvr>
                                        <p:cTn id="38" dur="1000"/>
                                        <p:tgtEl>
                                          <p:spTgt spid="3">
                                            <p:txEl>
                                              <p:pRg st="4" end="4"/>
                                            </p:txEl>
                                          </p:spTgt>
                                        </p:tgtEl>
                                      </p:cBhvr>
                                    </p:animEffect>
                                    <p:anim calcmode="lin" valueType="num">
                                      <p:cBhvr>
                                        <p:cTn id="3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4" end="4"/>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1000"/>
                                        <p:tgtEl>
                                          <p:spTgt spid="3">
                                            <p:txEl>
                                              <p:pRg st="5" end="5"/>
                                            </p:txEl>
                                          </p:spTgt>
                                        </p:tgtEl>
                                      </p:cBhvr>
                                    </p:animEffect>
                                    <p:anim calcmode="lin" valueType="num">
                                      <p:cBhvr>
                                        <p:cTn id="4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fade">
                                      <p:cBhvr>
                                        <p:cTn id="48" dur="1000"/>
                                        <p:tgtEl>
                                          <p:spTgt spid="3">
                                            <p:txEl>
                                              <p:pRg st="6" end="6"/>
                                            </p:txEl>
                                          </p:spTgt>
                                        </p:tgtEl>
                                      </p:cBhvr>
                                    </p:animEffect>
                                    <p:anim calcmode="lin" valueType="num">
                                      <p:cBhvr>
                                        <p:cTn id="4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1000"/>
                                        <p:tgtEl>
                                          <p:spTgt spid="3">
                                            <p:txEl>
                                              <p:pRg st="7" end="7"/>
                                            </p:txEl>
                                          </p:spTgt>
                                        </p:tgtEl>
                                      </p:cBhvr>
                                    </p:animEffect>
                                    <p:anim calcmode="lin" valueType="num">
                                      <p:cBhvr>
                                        <p:cTn id="5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2057400"/>
            <a:ext cx="8229600" cy="1143000"/>
          </a:xfrm>
        </p:spPr>
        <p:txBody>
          <a:bodyPr>
            <a:normAutofit/>
          </a:bodyPr>
          <a:lstStyle/>
          <a:p>
            <a:r>
              <a:rPr lang="en-US" sz="6600" b="1" dirty="0">
                <a:latin typeface="Calibri" pitchFamily="34" charset="0"/>
                <a:cs typeface="Calibri" pitchFamily="34" charset="0"/>
              </a:rPr>
              <a:t>Essay</a:t>
            </a:r>
            <a:r>
              <a:rPr lang="en-US" sz="6600" dirty="0">
                <a:latin typeface="Calibri" pitchFamily="34" charset="0"/>
                <a:cs typeface="Calibri" pitchFamily="34" charset="0"/>
              </a:rPr>
              <a:t> </a:t>
            </a:r>
            <a:r>
              <a:rPr lang="en-US" sz="6600" b="1" dirty="0" smtClean="0">
                <a:latin typeface="Calibri" pitchFamily="34" charset="0"/>
                <a:cs typeface="Calibri" pitchFamily="34" charset="0"/>
              </a:rPr>
              <a:t>Writing</a:t>
            </a:r>
            <a:endParaRPr lang="en-US" sz="66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9FFA460D-D413-4A4F-96F2-FCE1F5E5CE9E}" type="slidenum">
              <a:rPr lang="en-US" smtClean="0"/>
              <a:pPr/>
              <a:t>13</a:t>
            </a:fld>
            <a:endParaRPr lang="en-US"/>
          </a:p>
        </p:txBody>
      </p:sp>
    </p:spTree>
    <p:extLst>
      <p:ext uri="{BB962C8B-B14F-4D97-AF65-F5344CB8AC3E}">
        <p14:creationId xmlns:p14="http://schemas.microsoft.com/office/powerpoint/2010/main" xmlns="" val="18975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953000"/>
          </a:xfrm>
        </p:spPr>
        <p:txBody>
          <a:bodyPr>
            <a:noAutofit/>
          </a:bodyPr>
          <a:lstStyle/>
          <a:p>
            <a:pPr algn="just"/>
            <a:r>
              <a:rPr lang="en-US" sz="4000" dirty="0" smtClean="0">
                <a:latin typeface="Times New Roman" pitchFamily="18" charset="0"/>
                <a:cs typeface="Times New Roman" pitchFamily="18" charset="0"/>
              </a:rPr>
              <a:t> </a:t>
            </a:r>
            <a:r>
              <a:rPr lang="en-US" sz="3200" dirty="0" smtClean="0">
                <a:latin typeface="Calibri" pitchFamily="34" charset="0"/>
                <a:cs typeface="Calibri" pitchFamily="34" charset="0"/>
              </a:rPr>
              <a:t>	</a:t>
            </a:r>
            <a:r>
              <a:rPr lang="en-US" sz="3600" dirty="0" smtClean="0">
                <a:latin typeface="Calibri" pitchFamily="34" charset="0"/>
                <a:cs typeface="Calibri" pitchFamily="34" charset="0"/>
              </a:rPr>
              <a:t>An essay is an </a:t>
            </a:r>
            <a:r>
              <a:rPr lang="en-US" sz="3600" b="1" dirty="0" smtClean="0">
                <a:latin typeface="Calibri" pitchFamily="34" charset="0"/>
                <a:cs typeface="Calibri" pitchFamily="34" charset="0"/>
              </a:rPr>
              <a:t>organized 	collection </a:t>
            </a:r>
            <a:r>
              <a:rPr lang="en-US" sz="3600" dirty="0" smtClean="0">
                <a:latin typeface="Calibri" pitchFamily="34" charset="0"/>
                <a:cs typeface="Calibri" pitchFamily="34" charset="0"/>
              </a:rPr>
              <a:t>of 	your thoughts on a 	</a:t>
            </a:r>
            <a:r>
              <a:rPr lang="en-US" sz="3600" b="1" dirty="0" smtClean="0">
                <a:latin typeface="Calibri" pitchFamily="34" charset="0"/>
                <a:cs typeface="Calibri" pitchFamily="34" charset="0"/>
              </a:rPr>
              <a:t>particular topic</a:t>
            </a:r>
            <a:r>
              <a:rPr lang="en-US" sz="3600" dirty="0" smtClean="0">
                <a:latin typeface="Calibri" pitchFamily="34" charset="0"/>
                <a:cs typeface="Calibri" pitchFamily="34" charset="0"/>
              </a:rPr>
              <a:t>.</a:t>
            </a:r>
          </a:p>
          <a:p>
            <a:pPr algn="just"/>
            <a:r>
              <a:rPr lang="en-US" sz="3600" dirty="0">
                <a:latin typeface="Calibri" pitchFamily="34" charset="0"/>
                <a:cs typeface="Calibri" pitchFamily="34" charset="0"/>
              </a:rPr>
              <a:t> </a:t>
            </a:r>
            <a:r>
              <a:rPr lang="en-US" sz="3600" dirty="0" smtClean="0">
                <a:latin typeface="Calibri" pitchFamily="34" charset="0"/>
                <a:cs typeface="Calibri" pitchFamily="34" charset="0"/>
              </a:rPr>
              <a:t>	An essay consists of three major 	parts:</a:t>
            </a:r>
          </a:p>
          <a:p>
            <a:pPr marL="1977390" lvl="5" indent="-514350" algn="just">
              <a:buFont typeface="+mj-lt"/>
              <a:buAutoNum type="arabicPeriod"/>
            </a:pPr>
            <a:r>
              <a:rPr lang="en-US" sz="3600" b="1" dirty="0" smtClean="0">
                <a:latin typeface="Calibri" pitchFamily="34" charset="0"/>
                <a:cs typeface="Calibri" pitchFamily="34" charset="0"/>
              </a:rPr>
              <a:t>Introduction</a:t>
            </a:r>
          </a:p>
          <a:p>
            <a:pPr marL="1977390" lvl="5" indent="-514350" algn="just">
              <a:buFont typeface="+mj-lt"/>
              <a:buAutoNum type="arabicPeriod"/>
            </a:pPr>
            <a:r>
              <a:rPr lang="en-US" sz="3600" b="1" dirty="0" smtClean="0">
                <a:latin typeface="Calibri" pitchFamily="34" charset="0"/>
                <a:cs typeface="Calibri" pitchFamily="34" charset="0"/>
              </a:rPr>
              <a:t>Main body</a:t>
            </a:r>
          </a:p>
          <a:p>
            <a:pPr marL="1977390" lvl="5" indent="-514350" algn="just">
              <a:buFont typeface="+mj-lt"/>
              <a:buAutoNum type="arabicPeriod"/>
            </a:pPr>
            <a:r>
              <a:rPr lang="en-US" sz="3600" b="1" dirty="0">
                <a:latin typeface="Calibri" pitchFamily="34" charset="0"/>
                <a:cs typeface="Calibri" pitchFamily="34" charset="0"/>
              </a:rPr>
              <a:t>C</a:t>
            </a:r>
            <a:r>
              <a:rPr lang="en-US" sz="3600" b="1" dirty="0" smtClean="0">
                <a:latin typeface="Calibri" pitchFamily="34" charset="0"/>
                <a:cs typeface="Calibri" pitchFamily="34" charset="0"/>
              </a:rPr>
              <a:t>onclusion</a:t>
            </a:r>
          </a:p>
        </p:txBody>
      </p:sp>
      <p:sp>
        <p:nvSpPr>
          <p:cNvPr id="4" name="Slide Number Placeholder 3"/>
          <p:cNvSpPr>
            <a:spLocks noGrp="1"/>
          </p:cNvSpPr>
          <p:nvPr>
            <p:ph type="sldNum" sz="quarter" idx="12"/>
          </p:nvPr>
        </p:nvSpPr>
        <p:spPr/>
        <p:txBody>
          <a:bodyPr/>
          <a:lstStyle/>
          <a:p>
            <a:fld id="{9FFA460D-D413-4A4F-96F2-FCE1F5E5CE9E}" type="slidenum">
              <a:rPr lang="en-US" smtClean="0"/>
              <a:pPr/>
              <a:t>14</a:t>
            </a:fld>
            <a:endParaRPr lang="en-US"/>
          </a:p>
        </p:txBody>
      </p:sp>
      <p:sp>
        <p:nvSpPr>
          <p:cNvPr id="2" name="Rectangle 1"/>
          <p:cNvSpPr/>
          <p:nvPr/>
        </p:nvSpPr>
        <p:spPr>
          <a:xfrm>
            <a:off x="228600" y="387111"/>
            <a:ext cx="8610600" cy="769441"/>
          </a:xfrm>
          <a:prstGeom prst="rect">
            <a:avLst/>
          </a:prstGeom>
        </p:spPr>
        <p:txBody>
          <a:bodyPr vert="horz" lIns="91440" tIns="45720" rIns="91440" bIns="45720" rtlCol="0" anchor="ctr">
            <a:noAutofit/>
          </a:bodyPr>
          <a:lstStyle/>
          <a:p>
            <a:pPr algn="ctr">
              <a:spcBef>
                <a:spcPct val="0"/>
              </a:spcBef>
            </a:pPr>
            <a:r>
              <a:rPr lang="en-US" sz="4400" b="1" cap="all" spc="200" dirty="0">
                <a:latin typeface="Calibri" pitchFamily="34" charset="0"/>
                <a:ea typeface="+mj-ea"/>
                <a:cs typeface="Calibri" pitchFamily="34" charset="0"/>
              </a:rPr>
              <a:t>What is an Essay? </a:t>
            </a:r>
          </a:p>
        </p:txBody>
      </p:sp>
    </p:spTree>
    <p:extLst>
      <p:ext uri="{BB962C8B-B14F-4D97-AF65-F5344CB8AC3E}">
        <p14:creationId xmlns:p14="http://schemas.microsoft.com/office/powerpoint/2010/main" xmlns="" val="1890482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1000"/>
                                        <p:tgtEl>
                                          <p:spTgt spid="3">
                                            <p:txEl>
                                              <p:pRg st="4" end="4"/>
                                            </p:txEl>
                                          </p:spTgt>
                                        </p:tgtEl>
                                      </p:cBhvr>
                                    </p:animEffect>
                                    <p:anim calcmode="lin" valueType="num">
                                      <p:cBhvr>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Autofit/>
          </a:bodyPr>
          <a:lstStyle/>
          <a:p>
            <a:r>
              <a:rPr lang="en-US" b="1" cap="all" spc="200" dirty="0" smtClean="0">
                <a:latin typeface="Calibri" pitchFamily="34" charset="0"/>
                <a:cs typeface="Calibri" pitchFamily="34" charset="0"/>
              </a:rPr>
              <a:t>What is an Essay?</a:t>
            </a:r>
            <a:endParaRPr lang="en-US" b="1" cap="all" spc="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9FFA460D-D413-4A4F-96F2-FCE1F5E5CE9E}" type="slidenum">
              <a:rPr lang="en-US" smtClean="0"/>
              <a:pPr/>
              <a:t>15</a:t>
            </a:fld>
            <a:endParaRPr lang="en-US"/>
          </a:p>
        </p:txBody>
      </p:sp>
      <p:sp>
        <p:nvSpPr>
          <p:cNvPr id="5" name="Rectangle 3"/>
          <p:cNvSpPr>
            <a:spLocks noGrp="1" noChangeArrowheads="1"/>
          </p:cNvSpPr>
          <p:nvPr>
            <p:ph idx="1"/>
          </p:nvPr>
        </p:nvSpPr>
        <p:spPr/>
        <p:txBody>
          <a:bodyPr>
            <a:normAutofit/>
          </a:bodyPr>
          <a:lstStyle/>
          <a:p>
            <a:pPr>
              <a:lnSpc>
                <a:spcPct val="90000"/>
              </a:lnSpc>
            </a:pPr>
            <a:r>
              <a:rPr lang="en-US" dirty="0" smtClean="0"/>
              <a:t>The word “essay” is derived from the Latin verb “</a:t>
            </a:r>
            <a:r>
              <a:rPr lang="en-US" i="1" dirty="0" err="1" smtClean="0"/>
              <a:t>exigere</a:t>
            </a:r>
            <a:r>
              <a:rPr lang="en-US" dirty="0" smtClean="0"/>
              <a:t>”, which means to:</a:t>
            </a:r>
          </a:p>
          <a:p>
            <a:pPr lvl="1" eaLnBrk="1" hangingPunct="1">
              <a:lnSpc>
                <a:spcPct val="90000"/>
              </a:lnSpc>
            </a:pPr>
            <a:endParaRPr lang="en-US" dirty="0" smtClean="0"/>
          </a:p>
          <a:p>
            <a:pPr lvl="1" eaLnBrk="1" hangingPunct="1">
              <a:lnSpc>
                <a:spcPct val="90000"/>
              </a:lnSpc>
            </a:pPr>
            <a:r>
              <a:rPr lang="en-US" dirty="0" smtClean="0"/>
              <a:t>Examine</a:t>
            </a:r>
          </a:p>
          <a:p>
            <a:pPr lvl="1" eaLnBrk="1" hangingPunct="1">
              <a:lnSpc>
                <a:spcPct val="90000"/>
              </a:lnSpc>
            </a:pPr>
            <a:r>
              <a:rPr lang="en-US" dirty="0" smtClean="0"/>
              <a:t>Test </a:t>
            </a:r>
          </a:p>
          <a:p>
            <a:pPr lvl="1" eaLnBrk="1" hangingPunct="1">
              <a:lnSpc>
                <a:spcPct val="90000"/>
              </a:lnSpc>
            </a:pPr>
            <a:r>
              <a:rPr lang="en-US" dirty="0" smtClean="0"/>
              <a:t>Drive out</a:t>
            </a:r>
          </a:p>
          <a:p>
            <a:pPr lvl="1" eaLnBrk="1" hangingPunct="1">
              <a:lnSpc>
                <a:spcPct val="90000"/>
              </a:lnSpc>
            </a:pPr>
            <a:endParaRPr lang="en-US" dirty="0" smtClean="0"/>
          </a:p>
          <a:p>
            <a:pPr eaLnBrk="1" hangingPunct="1">
              <a:lnSpc>
                <a:spcPct val="90000"/>
              </a:lnSpc>
            </a:pPr>
            <a:r>
              <a:rPr lang="en-US" dirty="0" smtClean="0"/>
              <a:t>What could the purpose of an essay be given this definition?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vert="horz" lIns="91440" tIns="45720" rIns="91440" bIns="45720" rtlCol="0" anchor="ctr">
            <a:noAutofit/>
          </a:bodyPr>
          <a:lstStyle/>
          <a:p>
            <a:r>
              <a:rPr lang="en-GB" b="1" cap="all" spc="200" dirty="0">
                <a:latin typeface="Calibri" pitchFamily="34" charset="0"/>
                <a:cs typeface="Calibri" pitchFamily="34" charset="0"/>
              </a:rPr>
              <a:t>What makes a good essay?</a:t>
            </a:r>
          </a:p>
        </p:txBody>
      </p:sp>
      <p:sp>
        <p:nvSpPr>
          <p:cNvPr id="5123" name="Rectangle 3"/>
          <p:cNvSpPr>
            <a:spLocks noGrp="1" noChangeArrowheads="1"/>
          </p:cNvSpPr>
          <p:nvPr>
            <p:ph idx="1"/>
          </p:nvPr>
        </p:nvSpPr>
        <p:spPr/>
        <p:txBody>
          <a:bodyPr/>
          <a:lstStyle/>
          <a:p>
            <a:r>
              <a:rPr lang="en-GB" b="1" dirty="0" smtClean="0"/>
              <a:t>Good </a:t>
            </a:r>
            <a:r>
              <a:rPr lang="en-GB" b="1" dirty="0"/>
              <a:t>structure: </a:t>
            </a:r>
            <a:endParaRPr lang="en-GB" b="1" dirty="0" smtClean="0"/>
          </a:p>
          <a:p>
            <a:pPr lvl="1"/>
            <a:r>
              <a:rPr lang="en-GB" dirty="0" smtClean="0"/>
              <a:t>clear introduction</a:t>
            </a:r>
          </a:p>
          <a:p>
            <a:pPr lvl="1"/>
            <a:r>
              <a:rPr lang="en-GB" dirty="0" smtClean="0"/>
              <a:t>well </a:t>
            </a:r>
            <a:r>
              <a:rPr lang="en-GB" dirty="0"/>
              <a:t>crafted </a:t>
            </a:r>
            <a:r>
              <a:rPr lang="en-GB" dirty="0" smtClean="0"/>
              <a:t>middle</a:t>
            </a:r>
          </a:p>
          <a:p>
            <a:pPr lvl="1"/>
            <a:r>
              <a:rPr lang="en-GB" dirty="0" smtClean="0"/>
              <a:t>clear </a:t>
            </a:r>
            <a:r>
              <a:rPr lang="en-GB" dirty="0"/>
              <a:t>and appropriate conclusion</a:t>
            </a:r>
          </a:p>
          <a:p>
            <a:r>
              <a:rPr lang="en-GB" b="1" dirty="0"/>
              <a:t>Clear argument: </a:t>
            </a:r>
            <a:endParaRPr lang="en-GB" b="1" dirty="0" smtClean="0"/>
          </a:p>
          <a:p>
            <a:pPr lvl="1"/>
            <a:r>
              <a:rPr lang="en-GB" dirty="0" smtClean="0"/>
              <a:t>progression </a:t>
            </a:r>
            <a:r>
              <a:rPr lang="en-GB" dirty="0"/>
              <a:t>through ideas with clear </a:t>
            </a:r>
            <a:r>
              <a:rPr lang="en-GB" dirty="0" smtClean="0"/>
              <a:t>indication</a:t>
            </a:r>
            <a:endParaRPr lang="en-GB" dirty="0"/>
          </a:p>
          <a:p>
            <a:r>
              <a:rPr lang="en-GB" b="1" dirty="0"/>
              <a:t>Well supported by relevant evidence</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91440" tIns="45720" rIns="91440" bIns="45720" rtlCol="0" anchor="ctr">
            <a:noAutofit/>
          </a:bodyPr>
          <a:lstStyle/>
          <a:p>
            <a:r>
              <a:rPr lang="en-GB" b="1" cap="all" spc="200" dirty="0">
                <a:latin typeface="Calibri" pitchFamily="34" charset="0"/>
                <a:cs typeface="Calibri" pitchFamily="34" charset="0"/>
              </a:rPr>
              <a:t>What makes a good essay?</a:t>
            </a:r>
          </a:p>
        </p:txBody>
      </p:sp>
      <p:sp>
        <p:nvSpPr>
          <p:cNvPr id="12291" name="Rectangle 3"/>
          <p:cNvSpPr>
            <a:spLocks noGrp="1" noChangeArrowheads="1"/>
          </p:cNvSpPr>
          <p:nvPr>
            <p:ph type="body" idx="1"/>
          </p:nvPr>
        </p:nvSpPr>
        <p:spPr/>
        <p:txBody>
          <a:bodyPr/>
          <a:lstStyle/>
          <a:p>
            <a:r>
              <a:rPr lang="en-GB" b="1" dirty="0" smtClean="0"/>
              <a:t>Well </a:t>
            </a:r>
            <a:r>
              <a:rPr lang="en-GB" b="1" dirty="0"/>
              <a:t>written:</a:t>
            </a:r>
            <a:r>
              <a:rPr lang="en-GB" dirty="0"/>
              <a:t> </a:t>
            </a:r>
            <a:endParaRPr lang="en-GB" dirty="0" smtClean="0"/>
          </a:p>
          <a:p>
            <a:pPr lvl="1"/>
            <a:r>
              <a:rPr lang="en-GB" dirty="0" smtClean="0"/>
              <a:t>grammatical</a:t>
            </a:r>
            <a:r>
              <a:rPr lang="en-GB" dirty="0"/>
              <a:t>; </a:t>
            </a:r>
            <a:endParaRPr lang="en-GB" dirty="0" smtClean="0"/>
          </a:p>
          <a:p>
            <a:pPr lvl="1"/>
            <a:r>
              <a:rPr lang="en-GB" dirty="0" smtClean="0"/>
              <a:t>correct </a:t>
            </a:r>
            <a:r>
              <a:rPr lang="en-GB" dirty="0"/>
              <a:t>spelling and punctuation; </a:t>
            </a:r>
            <a:endParaRPr lang="en-GB" dirty="0" smtClean="0"/>
          </a:p>
          <a:p>
            <a:pPr lvl="1"/>
            <a:r>
              <a:rPr lang="en-GB" dirty="0" smtClean="0"/>
              <a:t>good </a:t>
            </a:r>
            <a:r>
              <a:rPr lang="en-GB" dirty="0"/>
              <a:t>sentence </a:t>
            </a:r>
            <a:r>
              <a:rPr lang="en-GB" dirty="0" smtClean="0"/>
              <a:t>structure</a:t>
            </a:r>
          </a:p>
          <a:p>
            <a:pPr lvl="1"/>
            <a:r>
              <a:rPr lang="en-GB" dirty="0" smtClean="0"/>
              <a:t>paragraphing </a:t>
            </a:r>
            <a:r>
              <a:rPr lang="en-GB" dirty="0"/>
              <a:t>and use of linking words and phrases</a:t>
            </a:r>
          </a:p>
          <a:p>
            <a:pPr lvl="1"/>
            <a:r>
              <a:rPr lang="en-GB" dirty="0"/>
              <a:t>Fully referenced using Harvard system</a:t>
            </a:r>
          </a:p>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29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2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vert="horz" lIns="91440" tIns="45720" rIns="91440" bIns="45720" rtlCol="0" anchor="ctr">
            <a:noAutofit/>
          </a:bodyPr>
          <a:lstStyle/>
          <a:p>
            <a:r>
              <a:rPr lang="en-GB" b="1" dirty="0" smtClean="0">
                <a:latin typeface="+mn-lt"/>
                <a:ea typeface="+mn-ea"/>
                <a:cs typeface="+mn-cs"/>
              </a:rPr>
              <a:t>Assessing your Work </a:t>
            </a:r>
            <a:r>
              <a:rPr lang="en-GB" b="1" dirty="0">
                <a:latin typeface="+mn-lt"/>
                <a:ea typeface="+mn-ea"/>
                <a:cs typeface="+mn-cs"/>
              </a:rPr>
              <a:t>A</a:t>
            </a:r>
            <a:r>
              <a:rPr lang="en-GB" b="1" dirty="0" smtClean="0">
                <a:latin typeface="+mn-lt"/>
                <a:ea typeface="+mn-ea"/>
                <a:cs typeface="+mn-cs"/>
              </a:rPr>
              <a:t>gainst an Example </a:t>
            </a:r>
            <a:r>
              <a:rPr lang="en-GB" b="1" dirty="0">
                <a:latin typeface="+mn-lt"/>
                <a:ea typeface="+mn-ea"/>
                <a:cs typeface="+mn-cs"/>
              </a:rPr>
              <a:t>E</a:t>
            </a:r>
            <a:r>
              <a:rPr lang="en-GB" b="1" dirty="0" smtClean="0">
                <a:latin typeface="+mn-lt"/>
                <a:ea typeface="+mn-ea"/>
                <a:cs typeface="+mn-cs"/>
              </a:rPr>
              <a:t>ssay</a:t>
            </a:r>
            <a:endParaRPr lang="en-GB" b="1" dirty="0">
              <a:latin typeface="+mn-lt"/>
              <a:ea typeface="+mn-ea"/>
              <a:cs typeface="+mn-cs"/>
            </a:endParaRPr>
          </a:p>
        </p:txBody>
      </p:sp>
      <p:sp>
        <p:nvSpPr>
          <p:cNvPr id="17411" name="Rectangle 3"/>
          <p:cNvSpPr>
            <a:spLocks noGrp="1" noChangeArrowheads="1"/>
          </p:cNvSpPr>
          <p:nvPr>
            <p:ph idx="1"/>
          </p:nvPr>
        </p:nvSpPr>
        <p:spPr/>
        <p:txBody>
          <a:bodyPr/>
          <a:lstStyle/>
          <a:p>
            <a:pPr>
              <a:lnSpc>
                <a:spcPct val="90000"/>
              </a:lnSpc>
            </a:pPr>
            <a:r>
              <a:rPr lang="en-GB" dirty="0"/>
              <a:t>Read </a:t>
            </a:r>
            <a:r>
              <a:rPr lang="en-GB" dirty="0" smtClean="0"/>
              <a:t>any essay </a:t>
            </a:r>
            <a:r>
              <a:rPr lang="en-GB" dirty="0"/>
              <a:t>and comment critically on the structure and </a:t>
            </a:r>
            <a:r>
              <a:rPr lang="en-GB" dirty="0" smtClean="0"/>
              <a:t>organisation. Identify </a:t>
            </a:r>
            <a:r>
              <a:rPr lang="en-GB" dirty="0"/>
              <a:t>strengths and weaknesses.</a:t>
            </a:r>
          </a:p>
          <a:p>
            <a:pPr lvl="2">
              <a:lnSpc>
                <a:spcPct val="90000"/>
              </a:lnSpc>
            </a:pPr>
            <a:r>
              <a:rPr lang="en-GB" sz="2800" dirty="0"/>
              <a:t>Is there a clear introduction to guide the reader?</a:t>
            </a:r>
          </a:p>
          <a:p>
            <a:pPr lvl="2">
              <a:lnSpc>
                <a:spcPct val="90000"/>
              </a:lnSpc>
            </a:pPr>
            <a:r>
              <a:rPr lang="en-GB" sz="2800" dirty="0"/>
              <a:t>Are key concepts clearly communicated?</a:t>
            </a:r>
          </a:p>
          <a:p>
            <a:pPr lvl="2">
              <a:lnSpc>
                <a:spcPct val="90000"/>
              </a:lnSpc>
            </a:pPr>
            <a:r>
              <a:rPr lang="en-GB" sz="2800" dirty="0"/>
              <a:t>Does the writing progress/have a sense of direction?</a:t>
            </a:r>
          </a:p>
          <a:p>
            <a:pPr lvl="2">
              <a:lnSpc>
                <a:spcPct val="90000"/>
              </a:lnSpc>
            </a:pPr>
            <a:r>
              <a:rPr lang="en-GB" sz="2800" dirty="0"/>
              <a:t>Is there a clear and appropriate conclusion?</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11188" y="228600"/>
            <a:ext cx="8001000" cy="987425"/>
          </a:xfrm>
        </p:spPr>
        <p:txBody>
          <a:bodyPr vert="horz" lIns="91440" tIns="45720" rIns="91440" bIns="45720" rtlCol="0" anchor="ctr">
            <a:noAutofit/>
          </a:bodyPr>
          <a:lstStyle/>
          <a:p>
            <a:r>
              <a:rPr lang="en-GB" b="1" cap="all" spc="200" dirty="0">
                <a:latin typeface="Calibri" pitchFamily="34" charset="0"/>
                <a:cs typeface="Calibri" pitchFamily="34" charset="0"/>
              </a:rPr>
              <a:t>DOS &amp; DONTS</a:t>
            </a:r>
          </a:p>
        </p:txBody>
      </p:sp>
      <p:sp>
        <p:nvSpPr>
          <p:cNvPr id="11267" name="Rectangle 3"/>
          <p:cNvSpPr>
            <a:spLocks noGrp="1" noChangeArrowheads="1"/>
          </p:cNvSpPr>
          <p:nvPr>
            <p:ph type="body" idx="1"/>
          </p:nvPr>
        </p:nvSpPr>
        <p:spPr>
          <a:xfrm>
            <a:off x="468313" y="1196975"/>
            <a:ext cx="8229600" cy="4670425"/>
          </a:xfrm>
        </p:spPr>
        <p:txBody>
          <a:bodyPr/>
          <a:lstStyle/>
          <a:p>
            <a:pPr>
              <a:lnSpc>
                <a:spcPct val="90000"/>
              </a:lnSpc>
              <a:buFontTx/>
              <a:buNone/>
            </a:pPr>
            <a:r>
              <a:rPr lang="en-GB" sz="2800" dirty="0"/>
              <a:t>	</a:t>
            </a:r>
            <a:r>
              <a:rPr lang="en-GB" sz="2800" u="sng" dirty="0"/>
              <a:t>DOS</a:t>
            </a:r>
          </a:p>
          <a:p>
            <a:pPr>
              <a:lnSpc>
                <a:spcPct val="90000"/>
              </a:lnSpc>
            </a:pPr>
            <a:r>
              <a:rPr lang="en-GB" sz="2800" dirty="0"/>
              <a:t>Prepare well in advance</a:t>
            </a:r>
          </a:p>
          <a:p>
            <a:pPr>
              <a:lnSpc>
                <a:spcPct val="90000"/>
              </a:lnSpc>
            </a:pPr>
            <a:r>
              <a:rPr lang="en-GB" sz="2800" dirty="0"/>
              <a:t>Write a first draft, leave and come back to it later</a:t>
            </a:r>
          </a:p>
          <a:p>
            <a:pPr>
              <a:lnSpc>
                <a:spcPct val="90000"/>
              </a:lnSpc>
            </a:pPr>
            <a:r>
              <a:rPr lang="en-GB" sz="2800" dirty="0"/>
              <a:t>Keep your focus on the question</a:t>
            </a:r>
          </a:p>
          <a:p>
            <a:pPr>
              <a:lnSpc>
                <a:spcPct val="90000"/>
              </a:lnSpc>
            </a:pPr>
            <a:r>
              <a:rPr lang="en-GB" sz="2800" dirty="0"/>
              <a:t>Edit carefully for sense, spelling, grammar and punctuation</a:t>
            </a:r>
          </a:p>
          <a:p>
            <a:pPr>
              <a:lnSpc>
                <a:spcPct val="90000"/>
              </a:lnSpc>
              <a:buFontTx/>
              <a:buNone/>
            </a:pPr>
            <a:endParaRPr lang="en-GB" sz="2800" dirty="0"/>
          </a:p>
          <a:p>
            <a:pPr>
              <a:lnSpc>
                <a:spcPct val="90000"/>
              </a:lnSpc>
              <a:buFontTx/>
              <a:buNone/>
            </a:pPr>
            <a:r>
              <a:rPr lang="en-GB" sz="2800" dirty="0"/>
              <a:t>	DONTS</a:t>
            </a:r>
          </a:p>
          <a:p>
            <a:pPr>
              <a:lnSpc>
                <a:spcPct val="90000"/>
              </a:lnSpc>
            </a:pPr>
            <a:r>
              <a:rPr lang="en-GB" sz="2800" dirty="0"/>
              <a:t>Write all you know about a topic</a:t>
            </a:r>
          </a:p>
          <a:p>
            <a:pPr>
              <a:lnSpc>
                <a:spcPct val="90000"/>
              </a:lnSpc>
            </a:pPr>
            <a:r>
              <a:rPr lang="en-GB" sz="2800" dirty="0"/>
              <a:t>Leave till the last minute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67">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26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Autofit/>
          </a:bodyPr>
          <a:lstStyle/>
          <a:p>
            <a:r>
              <a:rPr lang="en-US" sz="6600" b="1" dirty="0" smtClean="0"/>
              <a:t>How to write an Essay?</a:t>
            </a:r>
            <a:endParaRPr lang="en-US" sz="66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vert="horz" lIns="91440" tIns="45720" rIns="91440" bIns="45720" rtlCol="0" anchor="ctr">
            <a:noAutofit/>
          </a:bodyPr>
          <a:lstStyle/>
          <a:p>
            <a:r>
              <a:rPr lang="en-US" b="1" cap="all" spc="200" dirty="0" smtClean="0">
                <a:latin typeface="Calibri" pitchFamily="34" charset="0"/>
                <a:cs typeface="Calibri" pitchFamily="34" charset="0"/>
              </a:rPr>
              <a:t>how to write an essay?</a:t>
            </a:r>
            <a:endParaRPr lang="en-US" b="1" cap="all" spc="200" dirty="0">
              <a:latin typeface="Calibri" pitchFamily="34" charset="0"/>
              <a:cs typeface="Calibri" pitchFamily="34" charset="0"/>
            </a:endParaRPr>
          </a:p>
        </p:txBody>
      </p:sp>
      <p:sp>
        <p:nvSpPr>
          <p:cNvPr id="8195" name="Rectangle 3"/>
          <p:cNvSpPr>
            <a:spLocks noGrp="1" noChangeArrowheads="1"/>
          </p:cNvSpPr>
          <p:nvPr>
            <p:ph type="body" idx="1"/>
          </p:nvPr>
        </p:nvSpPr>
        <p:spPr/>
        <p:txBody>
          <a:bodyPr>
            <a:normAutofit lnSpcReduction="10000"/>
          </a:bodyPr>
          <a:lstStyle/>
          <a:p>
            <a:r>
              <a:rPr lang="en-US" sz="2400" dirty="0">
                <a:effectLst/>
              </a:rPr>
              <a:t>An essay can have many purposes, but the basic structure is the same no matter what. </a:t>
            </a:r>
            <a:endParaRPr lang="en-US" sz="2400" dirty="0" smtClean="0">
              <a:effectLst/>
            </a:endParaRPr>
          </a:p>
          <a:p>
            <a:r>
              <a:rPr lang="en-US" sz="2400" dirty="0" smtClean="0">
                <a:effectLst/>
              </a:rPr>
              <a:t>E.g. 	You </a:t>
            </a:r>
            <a:r>
              <a:rPr lang="en-US" sz="2400" dirty="0">
                <a:effectLst/>
              </a:rPr>
              <a:t>may be writing an essay to argue for a particular point of view or to explain the steps necessary to complete a task</a:t>
            </a:r>
            <a:r>
              <a:rPr lang="en-US" sz="2400" dirty="0" smtClean="0">
                <a:effectLst/>
              </a:rPr>
              <a:t>.</a:t>
            </a:r>
          </a:p>
          <a:p>
            <a:pPr lvl="1"/>
            <a:r>
              <a:rPr lang="en-US" sz="2000" dirty="0" smtClean="0">
                <a:effectLst/>
              </a:rPr>
              <a:t>Either </a:t>
            </a:r>
            <a:r>
              <a:rPr lang="en-US" sz="2000" dirty="0">
                <a:effectLst/>
              </a:rPr>
              <a:t>way, your essay will have the same basic format. </a:t>
            </a:r>
            <a:endParaRPr lang="en-US" sz="2000" dirty="0" smtClean="0">
              <a:effectLst/>
            </a:endParaRPr>
          </a:p>
          <a:p>
            <a:r>
              <a:rPr lang="en-US" sz="2400" dirty="0" smtClean="0">
                <a:effectLst/>
              </a:rPr>
              <a:t>If </a:t>
            </a:r>
            <a:r>
              <a:rPr lang="en-US" sz="2400" dirty="0">
                <a:effectLst/>
              </a:rPr>
              <a:t>you follow a few simple steps, you will find that the essay almost writes itself. You will be responsible only for supplying ideas, which are the important part of the essay anyway.</a:t>
            </a:r>
            <a:r>
              <a:rPr lang="en-US" sz="2800" dirty="0">
                <a:effectLst/>
              </a:rPr>
              <a:t> </a:t>
            </a:r>
          </a:p>
          <a:p>
            <a:pPr algn="ctr">
              <a:buFont typeface="Wingdings" pitchFamily="2" charset="2"/>
              <a:buNone/>
            </a:pPr>
            <a:r>
              <a:rPr lang="en-US" sz="2800" b="1" dirty="0">
                <a:effectLst/>
              </a:rPr>
              <a:t>Don't let the thought of putting pen to paper daunt you. Get started!</a:t>
            </a:r>
          </a:p>
          <a:p>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vert="horz" lIns="91440" tIns="45720" rIns="91440" bIns="45720" rtlCol="0" anchor="ctr">
            <a:noAutofit/>
          </a:bodyPr>
          <a:lstStyle/>
          <a:p>
            <a:r>
              <a:rPr lang="en-US" b="1" cap="all" spc="200" dirty="0">
                <a:latin typeface="Calibri" pitchFamily="34" charset="0"/>
                <a:cs typeface="Calibri" pitchFamily="34" charset="0"/>
              </a:rPr>
              <a:t>Essay Format</a:t>
            </a:r>
          </a:p>
        </p:txBody>
      </p:sp>
      <p:sp>
        <p:nvSpPr>
          <p:cNvPr id="9219" name="Rectangle 3"/>
          <p:cNvSpPr>
            <a:spLocks noGrp="1" noChangeArrowheads="1"/>
          </p:cNvSpPr>
          <p:nvPr>
            <p:ph type="body" idx="1"/>
          </p:nvPr>
        </p:nvSpPr>
        <p:spPr/>
        <p:txBody>
          <a:bodyPr/>
          <a:lstStyle/>
          <a:p>
            <a:pPr>
              <a:lnSpc>
                <a:spcPct val="80000"/>
              </a:lnSpc>
              <a:buFont typeface="Wingdings" pitchFamily="2" charset="2"/>
              <a:buNone/>
            </a:pPr>
            <a:r>
              <a:rPr lang="en-US" sz="2400" dirty="0">
                <a:effectLst/>
              </a:rPr>
              <a:t>These simple steps will guide you through the essay writing process:</a:t>
            </a:r>
          </a:p>
          <a:p>
            <a:pPr>
              <a:lnSpc>
                <a:spcPct val="80000"/>
              </a:lnSpc>
            </a:pPr>
            <a:r>
              <a:rPr lang="en-US" sz="2400" dirty="0">
                <a:effectLst/>
              </a:rPr>
              <a:t>Decide on your topic.</a:t>
            </a:r>
          </a:p>
          <a:p>
            <a:pPr>
              <a:lnSpc>
                <a:spcPct val="80000"/>
              </a:lnSpc>
            </a:pPr>
            <a:r>
              <a:rPr lang="en-US" sz="2400" dirty="0">
                <a:effectLst/>
              </a:rPr>
              <a:t>Prepare an outline or diagram of your ideas.</a:t>
            </a:r>
          </a:p>
          <a:p>
            <a:pPr>
              <a:lnSpc>
                <a:spcPct val="80000"/>
              </a:lnSpc>
            </a:pPr>
            <a:r>
              <a:rPr lang="en-US" sz="2400" dirty="0">
                <a:effectLst/>
              </a:rPr>
              <a:t>Write your thesis statement.</a:t>
            </a:r>
          </a:p>
          <a:p>
            <a:pPr>
              <a:lnSpc>
                <a:spcPct val="80000"/>
              </a:lnSpc>
            </a:pPr>
            <a:r>
              <a:rPr lang="en-US" sz="2400" dirty="0">
                <a:effectLst/>
              </a:rPr>
              <a:t>Write the body.</a:t>
            </a:r>
          </a:p>
          <a:p>
            <a:pPr>
              <a:lnSpc>
                <a:spcPct val="80000"/>
              </a:lnSpc>
            </a:pPr>
            <a:r>
              <a:rPr lang="en-US" sz="2400" dirty="0">
                <a:effectLst/>
              </a:rPr>
              <a:t>Write the main points.</a:t>
            </a:r>
          </a:p>
          <a:p>
            <a:pPr>
              <a:lnSpc>
                <a:spcPct val="80000"/>
              </a:lnSpc>
            </a:pPr>
            <a:r>
              <a:rPr lang="en-US" sz="2400" dirty="0">
                <a:effectLst/>
              </a:rPr>
              <a:t>Write the </a:t>
            </a:r>
            <a:r>
              <a:rPr lang="en-US" sz="2400" dirty="0" err="1">
                <a:effectLst/>
              </a:rPr>
              <a:t>subpoints</a:t>
            </a:r>
            <a:r>
              <a:rPr lang="en-US" sz="2400" dirty="0">
                <a:effectLst/>
              </a:rPr>
              <a:t>.</a:t>
            </a:r>
          </a:p>
          <a:p>
            <a:pPr>
              <a:lnSpc>
                <a:spcPct val="80000"/>
              </a:lnSpc>
            </a:pPr>
            <a:r>
              <a:rPr lang="en-US" sz="2400" dirty="0">
                <a:effectLst/>
              </a:rPr>
              <a:t>Elaborate on the </a:t>
            </a:r>
            <a:r>
              <a:rPr lang="en-US" sz="2400" dirty="0" err="1">
                <a:effectLst/>
              </a:rPr>
              <a:t>subpoints</a:t>
            </a:r>
            <a:r>
              <a:rPr lang="en-US" sz="2400" dirty="0">
                <a:effectLst/>
              </a:rPr>
              <a:t>.</a:t>
            </a:r>
          </a:p>
          <a:p>
            <a:pPr>
              <a:lnSpc>
                <a:spcPct val="80000"/>
              </a:lnSpc>
            </a:pPr>
            <a:r>
              <a:rPr lang="en-US" sz="2400" dirty="0">
                <a:effectLst/>
              </a:rPr>
              <a:t>Write the introduction.</a:t>
            </a:r>
          </a:p>
          <a:p>
            <a:pPr>
              <a:lnSpc>
                <a:spcPct val="80000"/>
              </a:lnSpc>
            </a:pPr>
            <a:r>
              <a:rPr lang="en-US" sz="2400" dirty="0">
                <a:effectLst/>
              </a:rPr>
              <a:t>Write the conclusion.</a:t>
            </a:r>
          </a:p>
          <a:p>
            <a:pPr>
              <a:lnSpc>
                <a:spcPct val="80000"/>
              </a:lnSpc>
            </a:pPr>
            <a:r>
              <a:rPr lang="en-US" sz="2400" dirty="0">
                <a:effectLst/>
              </a:rPr>
              <a:t>Add the finishing touches.</a:t>
            </a:r>
          </a:p>
          <a:p>
            <a:pPr>
              <a:lnSpc>
                <a:spcPct val="80000"/>
              </a:lnSpc>
            </a:pPr>
            <a:endParaRPr lang="en-US"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b="1" dirty="0"/>
              <a:t>Choosing a Topic</a:t>
            </a:r>
          </a:p>
        </p:txBody>
      </p:sp>
      <p:sp>
        <p:nvSpPr>
          <p:cNvPr id="10244" name="Rectangle 4"/>
          <p:cNvSpPr>
            <a:spLocks noChangeArrowheads="1"/>
          </p:cNvSpPr>
          <p:nvPr/>
        </p:nvSpPr>
        <p:spPr bwMode="auto">
          <a:xfrm>
            <a:off x="228600" y="1524000"/>
            <a:ext cx="8610600" cy="4093428"/>
          </a:xfrm>
          <a:prstGeom prst="rect">
            <a:avLst/>
          </a:prstGeom>
          <a:noFill/>
          <a:ln w="9525">
            <a:noFill/>
            <a:miter lim="800000"/>
            <a:headEnd/>
            <a:tailEnd/>
          </a:ln>
          <a:effectLst/>
        </p:spPr>
        <p:txBody>
          <a:bodyPr wrap="square">
            <a:spAutoFit/>
          </a:bodyPr>
          <a:lstStyle/>
          <a:p>
            <a:r>
              <a:rPr lang="en-US" sz="2000" dirty="0"/>
              <a:t>You may have no choice as to your topic. If this is the case, you still may not be ready to jump to the next step. Think about the type of paper you are expected to produce. Should it be a </a:t>
            </a:r>
            <a:r>
              <a:rPr lang="en-US" sz="2000" b="1" dirty="0"/>
              <a:t>general overview, </a:t>
            </a:r>
            <a:r>
              <a:rPr lang="en-US" sz="2000" dirty="0"/>
              <a:t>or a </a:t>
            </a:r>
            <a:r>
              <a:rPr lang="en-US" sz="2000" b="1" dirty="0"/>
              <a:t>specific analysis </a:t>
            </a:r>
            <a:r>
              <a:rPr lang="en-US" sz="2000" dirty="0"/>
              <a:t>of the topic? If it should be an overview, then you are probably ready to move to the next step. If it should be a specific analysis, make sure your topic is fairly specific. If it is too general, you must choose a narrower subtopic to discuss.</a:t>
            </a:r>
          </a:p>
          <a:p>
            <a:endParaRPr lang="en-US" sz="2000" dirty="0"/>
          </a:p>
          <a:p>
            <a:r>
              <a:rPr lang="en-US" sz="2000" dirty="0"/>
              <a:t>For example, the topic </a:t>
            </a:r>
            <a:r>
              <a:rPr lang="en-US" sz="2000" b="1" dirty="0"/>
              <a:t>"KENYA" </a:t>
            </a:r>
            <a:r>
              <a:rPr lang="en-US" sz="2000" dirty="0"/>
              <a:t>is a general one. If your objective is to write an overview, this topic is suitable. If your objective is to write a specific analysis, this topic is too general. You must narrow it to something like </a:t>
            </a:r>
            <a:r>
              <a:rPr lang="en-US" sz="2000" b="1" dirty="0"/>
              <a:t>"Politics in Kenya" </a:t>
            </a:r>
            <a:r>
              <a:rPr lang="en-US" sz="2000" dirty="0"/>
              <a:t>or </a:t>
            </a:r>
            <a:r>
              <a:rPr lang="en-US" sz="2000" b="1" dirty="0"/>
              <a:t>"Kenya's </a:t>
            </a:r>
            <a:r>
              <a:rPr lang="en-US" sz="2000" b="1" dirty="0" smtClean="0"/>
              <a:t>Culture”. </a:t>
            </a:r>
            <a:endParaRPr lang="en-US" sz="2000" b="1" dirty="0"/>
          </a:p>
          <a:p>
            <a:endParaRPr lang="en-US" sz="2000" dirty="0"/>
          </a:p>
          <a:p>
            <a:r>
              <a:rPr lang="en-US" sz="2000" dirty="0"/>
              <a:t>Once you have determined that your topic will be suitable, you can move on.</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Organizing Your Ideas</a:t>
            </a:r>
          </a:p>
        </p:txBody>
      </p:sp>
      <p:graphicFrame>
        <p:nvGraphicFramePr>
          <p:cNvPr id="14346" name="Diagram 10"/>
          <p:cNvGraphicFramePr>
            <a:graphicFrameLocks/>
          </p:cNvGraphicFramePr>
          <p:nvPr>
            <p:ph idx="1"/>
          </p:nvPr>
        </p:nvGraphicFramePr>
        <p:xfrm>
          <a:off x="457200" y="1617663"/>
          <a:ext cx="8229600" cy="4495800"/>
        </p:xfrm>
        <a:graphic>
          <a:graphicData uri="http://schemas.openxmlformats.org/drawingml/2006/compatibility">
            <com:legacyDrawing xmlns:com="http://schemas.openxmlformats.org/drawingml/2006/compatibility" spid="_x0000_s2050"/>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28600"/>
            <a:ext cx="8229600" cy="1143000"/>
          </a:xfrm>
        </p:spPr>
        <p:txBody>
          <a:bodyPr/>
          <a:lstStyle/>
          <a:p>
            <a:r>
              <a:rPr lang="en-US" b="1" dirty="0"/>
              <a:t>Writing Your Outline</a:t>
            </a:r>
          </a:p>
        </p:txBody>
      </p:sp>
      <p:sp>
        <p:nvSpPr>
          <p:cNvPr id="16387" name="Rectangle 3"/>
          <p:cNvSpPr>
            <a:spLocks noGrp="1" noChangeArrowheads="1"/>
          </p:cNvSpPr>
          <p:nvPr>
            <p:ph type="body" idx="1"/>
          </p:nvPr>
        </p:nvSpPr>
        <p:spPr>
          <a:xfrm>
            <a:off x="457200" y="1447800"/>
            <a:ext cx="8305800" cy="5181600"/>
          </a:xfrm>
        </p:spPr>
        <p:txBody>
          <a:bodyPr>
            <a:normAutofit fontScale="92500"/>
          </a:bodyPr>
          <a:lstStyle/>
          <a:p>
            <a:pPr algn="just">
              <a:lnSpc>
                <a:spcPct val="80000"/>
              </a:lnSpc>
            </a:pPr>
            <a:r>
              <a:rPr lang="en-US" sz="2400" dirty="0">
                <a:effectLst/>
              </a:rPr>
              <a:t>Begin your outline by writing your </a:t>
            </a:r>
            <a:r>
              <a:rPr lang="en-US" sz="2400" b="1" dirty="0">
                <a:effectLst/>
              </a:rPr>
              <a:t>topic at the top </a:t>
            </a:r>
            <a:r>
              <a:rPr lang="en-US" sz="2400" dirty="0">
                <a:effectLst/>
              </a:rPr>
              <a:t>of the page.</a:t>
            </a:r>
          </a:p>
          <a:p>
            <a:pPr algn="just">
              <a:lnSpc>
                <a:spcPct val="80000"/>
              </a:lnSpc>
            </a:pPr>
            <a:r>
              <a:rPr lang="en-US" sz="2400" dirty="0">
                <a:effectLst/>
              </a:rPr>
              <a:t>Next, write the </a:t>
            </a:r>
            <a:r>
              <a:rPr lang="en-US" sz="2400" b="1" dirty="0">
                <a:effectLst/>
              </a:rPr>
              <a:t>Roman numerals </a:t>
            </a:r>
            <a:r>
              <a:rPr lang="en-US" sz="2400" dirty="0">
                <a:effectLst/>
              </a:rPr>
              <a:t>I, II, and III, </a:t>
            </a:r>
            <a:r>
              <a:rPr lang="en-US" sz="2400" dirty="0" smtClean="0">
                <a:effectLst/>
              </a:rPr>
              <a:t>on left </a:t>
            </a:r>
            <a:r>
              <a:rPr lang="en-US" sz="2400" dirty="0">
                <a:effectLst/>
              </a:rPr>
              <a:t>side of the page.</a:t>
            </a:r>
          </a:p>
          <a:p>
            <a:pPr algn="just">
              <a:lnSpc>
                <a:spcPct val="80000"/>
              </a:lnSpc>
            </a:pPr>
            <a:r>
              <a:rPr lang="en-US" sz="2400" dirty="0">
                <a:effectLst/>
              </a:rPr>
              <a:t>Next to each Roman numeral, write the main ideas that you have about your topic, or the main points that you want to make.</a:t>
            </a:r>
          </a:p>
          <a:p>
            <a:pPr lvl="2" algn="just">
              <a:lnSpc>
                <a:spcPct val="80000"/>
              </a:lnSpc>
            </a:pPr>
            <a:r>
              <a:rPr lang="en-US" dirty="0">
                <a:effectLst/>
              </a:rPr>
              <a:t>If you are trying to </a:t>
            </a:r>
            <a:r>
              <a:rPr lang="en-US" b="1" dirty="0">
                <a:effectLst/>
              </a:rPr>
              <a:t>persuade</a:t>
            </a:r>
            <a:r>
              <a:rPr lang="en-US" dirty="0">
                <a:effectLst/>
              </a:rPr>
              <a:t>, you want to write your best arguments.</a:t>
            </a:r>
          </a:p>
          <a:p>
            <a:pPr lvl="2" algn="just">
              <a:lnSpc>
                <a:spcPct val="80000"/>
              </a:lnSpc>
            </a:pPr>
            <a:r>
              <a:rPr lang="en-US" dirty="0">
                <a:effectLst/>
              </a:rPr>
              <a:t>If you are trying to explain a </a:t>
            </a:r>
            <a:r>
              <a:rPr lang="en-US" b="1" dirty="0">
                <a:effectLst/>
              </a:rPr>
              <a:t>process,</a:t>
            </a:r>
            <a:r>
              <a:rPr lang="en-US" dirty="0">
                <a:effectLst/>
              </a:rPr>
              <a:t> you want to write the steps that should be followed. </a:t>
            </a:r>
          </a:p>
          <a:p>
            <a:pPr lvl="2" algn="just">
              <a:lnSpc>
                <a:spcPct val="80000"/>
              </a:lnSpc>
            </a:pPr>
            <a:r>
              <a:rPr lang="en-US" dirty="0">
                <a:effectLst/>
              </a:rPr>
              <a:t>If you are trying to </a:t>
            </a:r>
            <a:r>
              <a:rPr lang="en-US" b="1" dirty="0">
                <a:effectLst/>
              </a:rPr>
              <a:t>inform,</a:t>
            </a:r>
            <a:r>
              <a:rPr lang="en-US" dirty="0">
                <a:effectLst/>
              </a:rPr>
              <a:t> you want to write the major categories into which your information can be divided.</a:t>
            </a:r>
          </a:p>
          <a:p>
            <a:pPr algn="just">
              <a:lnSpc>
                <a:spcPct val="80000"/>
              </a:lnSpc>
            </a:pPr>
            <a:r>
              <a:rPr lang="en-US" sz="2400" b="1" dirty="0">
                <a:effectLst/>
              </a:rPr>
              <a:t>Under each Roman numeral, write A, B, and C </a:t>
            </a:r>
            <a:r>
              <a:rPr lang="en-US" sz="2400" dirty="0">
                <a:effectLst/>
              </a:rPr>
              <a:t>down the left side of the page.</a:t>
            </a:r>
          </a:p>
          <a:p>
            <a:pPr algn="just">
              <a:lnSpc>
                <a:spcPct val="80000"/>
              </a:lnSpc>
            </a:pPr>
            <a:r>
              <a:rPr lang="en-US" sz="2400" dirty="0">
                <a:effectLst/>
              </a:rPr>
              <a:t>Next to each letter, write the </a:t>
            </a:r>
            <a:r>
              <a:rPr lang="en-US" sz="2400" b="1" dirty="0">
                <a:effectLst/>
              </a:rPr>
              <a:t>facts or information </a:t>
            </a:r>
            <a:r>
              <a:rPr lang="en-US" sz="2400" dirty="0">
                <a:effectLst/>
              </a:rPr>
              <a:t>that support that main idea.</a:t>
            </a:r>
          </a:p>
          <a:p>
            <a:pPr algn="just">
              <a:lnSpc>
                <a:spcPct val="80000"/>
              </a:lnSpc>
            </a:pPr>
            <a:r>
              <a:rPr lang="en-US" sz="2400" dirty="0">
                <a:effectLst/>
              </a:rPr>
              <a:t>When you have finished, you have the basic structure for your essay and are ready to continue.</a:t>
            </a:r>
          </a:p>
          <a:p>
            <a:pPr>
              <a:lnSpc>
                <a:spcPct val="80000"/>
              </a:lnSpc>
            </a:pPr>
            <a:endParaRPr lang="en-US" sz="2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b="1" dirty="0"/>
              <a:t>Composing a Thesis Statement</a:t>
            </a:r>
          </a:p>
        </p:txBody>
      </p:sp>
      <p:sp>
        <p:nvSpPr>
          <p:cNvPr id="17411" name="Rectangle 3"/>
          <p:cNvSpPr>
            <a:spLocks noGrp="1" noChangeArrowheads="1"/>
          </p:cNvSpPr>
          <p:nvPr>
            <p:ph type="body" idx="1"/>
          </p:nvPr>
        </p:nvSpPr>
        <p:spPr/>
        <p:txBody>
          <a:bodyPr/>
          <a:lstStyle/>
          <a:p>
            <a:pPr>
              <a:lnSpc>
                <a:spcPct val="90000"/>
              </a:lnSpc>
            </a:pPr>
            <a:r>
              <a:rPr lang="en-US" sz="2800" dirty="0" smtClean="0">
                <a:effectLst/>
              </a:rPr>
              <a:t>The </a:t>
            </a:r>
            <a:r>
              <a:rPr lang="en-US" sz="2800" dirty="0">
                <a:effectLst/>
              </a:rPr>
              <a:t>thesis statement tells the reader what the essay will be about, and what point you, the author, will be making.</a:t>
            </a:r>
          </a:p>
          <a:p>
            <a:pPr lvl="1">
              <a:lnSpc>
                <a:spcPct val="90000"/>
              </a:lnSpc>
            </a:pPr>
            <a:r>
              <a:rPr lang="en-US" sz="2400" dirty="0">
                <a:effectLst/>
              </a:rPr>
              <a:t>You know what the essay will be about. </a:t>
            </a:r>
            <a:endParaRPr lang="en-US" sz="2400" dirty="0" smtClean="0">
              <a:effectLst/>
            </a:endParaRPr>
          </a:p>
          <a:p>
            <a:pPr lvl="1">
              <a:lnSpc>
                <a:spcPct val="90000"/>
              </a:lnSpc>
            </a:pPr>
            <a:r>
              <a:rPr lang="en-US" sz="2400" dirty="0" smtClean="0">
                <a:effectLst/>
              </a:rPr>
              <a:t>That </a:t>
            </a:r>
            <a:r>
              <a:rPr lang="en-US" sz="2400" dirty="0">
                <a:effectLst/>
              </a:rPr>
              <a:t>was your topic. </a:t>
            </a:r>
            <a:endParaRPr lang="en-US" sz="2400" dirty="0" smtClean="0">
              <a:effectLst/>
            </a:endParaRPr>
          </a:p>
          <a:p>
            <a:pPr lvl="1">
              <a:lnSpc>
                <a:spcPct val="90000"/>
              </a:lnSpc>
            </a:pPr>
            <a:r>
              <a:rPr lang="en-US" sz="2400" dirty="0" smtClean="0">
                <a:effectLst/>
              </a:rPr>
              <a:t>Now </a:t>
            </a:r>
            <a:r>
              <a:rPr lang="en-US" sz="2400" dirty="0">
                <a:effectLst/>
              </a:rPr>
              <a:t>you must look at your outline or diagram and decide what point you will be making. </a:t>
            </a:r>
            <a:endParaRPr lang="en-US" sz="2400" dirty="0" smtClean="0">
              <a:effectLst/>
            </a:endParaRPr>
          </a:p>
          <a:p>
            <a:pPr lvl="1">
              <a:lnSpc>
                <a:spcPct val="90000"/>
              </a:lnSpc>
            </a:pPr>
            <a:r>
              <a:rPr lang="en-US" sz="2400" dirty="0" smtClean="0">
                <a:effectLst/>
              </a:rPr>
              <a:t>What </a:t>
            </a:r>
            <a:r>
              <a:rPr lang="en-US" sz="2400" dirty="0">
                <a:effectLst/>
              </a:rPr>
              <a:t>do the main ideas and supporting ideas that you listed say about your topic?</a:t>
            </a:r>
          </a:p>
          <a:p>
            <a:pPr>
              <a:lnSpc>
                <a:spcPct val="90000"/>
              </a:lnSpc>
            </a:pPr>
            <a:endParaRPr lang="en-US"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b="1" dirty="0"/>
              <a:t>Writing the Body Paragraphs</a:t>
            </a:r>
          </a:p>
        </p:txBody>
      </p:sp>
      <p:sp>
        <p:nvSpPr>
          <p:cNvPr id="19459" name="Rectangle 3"/>
          <p:cNvSpPr>
            <a:spLocks noGrp="1" noChangeArrowheads="1"/>
          </p:cNvSpPr>
          <p:nvPr>
            <p:ph type="body" idx="1"/>
          </p:nvPr>
        </p:nvSpPr>
        <p:spPr>
          <a:xfrm>
            <a:off x="457200" y="1676400"/>
            <a:ext cx="8458200" cy="4953000"/>
          </a:xfrm>
        </p:spPr>
        <p:txBody>
          <a:bodyPr>
            <a:normAutofit/>
          </a:bodyPr>
          <a:lstStyle/>
          <a:p>
            <a:pPr>
              <a:lnSpc>
                <a:spcPct val="80000"/>
              </a:lnSpc>
            </a:pPr>
            <a:r>
              <a:rPr lang="en-US" sz="2800" dirty="0" smtClean="0">
                <a:effectLst/>
              </a:rPr>
              <a:t>The </a:t>
            </a:r>
            <a:r>
              <a:rPr lang="en-US" sz="2800" dirty="0">
                <a:effectLst/>
              </a:rPr>
              <a:t>topic you have chosen must now </a:t>
            </a:r>
            <a:r>
              <a:rPr lang="en-US" sz="2800" dirty="0" smtClean="0">
                <a:effectLst/>
              </a:rPr>
              <a:t>be:</a:t>
            </a:r>
          </a:p>
          <a:p>
            <a:pPr lvl="1">
              <a:lnSpc>
                <a:spcPct val="80000"/>
              </a:lnSpc>
            </a:pPr>
            <a:r>
              <a:rPr lang="en-US" dirty="0" smtClean="0">
                <a:effectLst/>
              </a:rPr>
              <a:t> explained</a:t>
            </a:r>
          </a:p>
          <a:p>
            <a:pPr lvl="1">
              <a:lnSpc>
                <a:spcPct val="80000"/>
              </a:lnSpc>
            </a:pPr>
            <a:r>
              <a:rPr lang="en-US" dirty="0" smtClean="0">
                <a:effectLst/>
              </a:rPr>
              <a:t>described</a:t>
            </a:r>
            <a:r>
              <a:rPr lang="en-US" dirty="0">
                <a:effectLst/>
              </a:rPr>
              <a:t>, or </a:t>
            </a:r>
            <a:endParaRPr lang="en-US" dirty="0" smtClean="0">
              <a:effectLst/>
            </a:endParaRPr>
          </a:p>
          <a:p>
            <a:pPr lvl="1">
              <a:lnSpc>
                <a:spcPct val="80000"/>
              </a:lnSpc>
            </a:pPr>
            <a:r>
              <a:rPr lang="en-US" dirty="0" smtClean="0">
                <a:effectLst/>
              </a:rPr>
              <a:t>argued</a:t>
            </a:r>
            <a:r>
              <a:rPr lang="en-US" dirty="0">
                <a:effectLst/>
              </a:rPr>
              <a:t>. </a:t>
            </a:r>
            <a:endParaRPr lang="en-US" dirty="0" smtClean="0">
              <a:effectLst/>
            </a:endParaRPr>
          </a:p>
          <a:p>
            <a:pPr>
              <a:lnSpc>
                <a:spcPct val="80000"/>
              </a:lnSpc>
            </a:pPr>
            <a:r>
              <a:rPr lang="en-US" sz="2800" dirty="0" smtClean="0">
                <a:effectLst/>
              </a:rPr>
              <a:t>Each </a:t>
            </a:r>
            <a:r>
              <a:rPr lang="en-US" sz="2800" dirty="0">
                <a:effectLst/>
              </a:rPr>
              <a:t>main idea that you wrote down in your diagram or outline will become one of the body paragraphs. </a:t>
            </a:r>
            <a:endParaRPr lang="en-US" sz="2800" dirty="0" smtClean="0">
              <a:effectLst/>
            </a:endParaRPr>
          </a:p>
          <a:p>
            <a:pPr>
              <a:lnSpc>
                <a:spcPct val="80000"/>
              </a:lnSpc>
            </a:pPr>
            <a:r>
              <a:rPr lang="en-US" sz="2800" dirty="0" smtClean="0">
                <a:effectLst/>
              </a:rPr>
              <a:t>If </a:t>
            </a:r>
            <a:r>
              <a:rPr lang="en-US" sz="2800" dirty="0">
                <a:effectLst/>
              </a:rPr>
              <a:t>you had three or four main ideas, you will have three or four body paragraphs. </a:t>
            </a:r>
            <a:endParaRPr lang="en-US" sz="2800" dirty="0" smtClean="0">
              <a:effectLst/>
            </a:endParaRPr>
          </a:p>
          <a:p>
            <a:pPr lvl="1">
              <a:lnSpc>
                <a:spcPct val="80000"/>
              </a:lnSpc>
            </a:pPr>
            <a:r>
              <a:rPr lang="en-US" dirty="0" smtClean="0">
                <a:effectLst/>
              </a:rPr>
              <a:t>Each </a:t>
            </a:r>
            <a:r>
              <a:rPr lang="en-US" dirty="0">
                <a:effectLst/>
              </a:rPr>
              <a:t>body paragraph will have the same basic </a:t>
            </a:r>
            <a:r>
              <a:rPr lang="en-US" dirty="0" smtClean="0">
                <a:effectLst/>
              </a:rPr>
              <a:t>structure</a:t>
            </a:r>
            <a:r>
              <a:rPr lang="en-US" dirty="0" smtClean="0"/>
              <a:t> of writing a paragraph</a:t>
            </a:r>
            <a:r>
              <a:rPr lang="en-US" dirty="0" smtClean="0">
                <a:effectLst/>
              </a:rPr>
              <a:t> </a:t>
            </a:r>
            <a:endParaRPr lang="en-US" dirty="0">
              <a:effectLs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r>
              <a:rPr lang="en-US" sz="4000" b="1" dirty="0">
                <a:effectLst/>
              </a:rPr>
              <a:t>Write the Introduction and Conclusion</a:t>
            </a:r>
          </a:p>
        </p:txBody>
      </p:sp>
      <p:sp>
        <p:nvSpPr>
          <p:cNvPr id="21508" name="Text Box 4"/>
          <p:cNvSpPr txBox="1">
            <a:spLocks noChangeArrowheads="1"/>
          </p:cNvSpPr>
          <p:nvPr/>
        </p:nvSpPr>
        <p:spPr bwMode="auto">
          <a:xfrm>
            <a:off x="838200" y="1981200"/>
            <a:ext cx="7543800" cy="4770537"/>
          </a:xfrm>
          <a:prstGeom prst="rect">
            <a:avLst/>
          </a:prstGeom>
          <a:noFill/>
          <a:ln w="9525">
            <a:noFill/>
            <a:miter lim="800000"/>
            <a:headEnd/>
            <a:tailEnd/>
          </a:ln>
          <a:effectLst/>
        </p:spPr>
        <p:txBody>
          <a:bodyPr>
            <a:spAutoFit/>
          </a:bodyPr>
          <a:lstStyle/>
          <a:p>
            <a:r>
              <a:rPr lang="en-US" sz="3200" dirty="0"/>
              <a:t>Your essay lacks only two paragraphs now: the introduction and the conclusion. These paragraphs will give the reader a point of entry to and a point of exit from your essay</a:t>
            </a:r>
            <a:r>
              <a:rPr lang="en-US" sz="3200" dirty="0" smtClean="0"/>
              <a:t>.</a:t>
            </a:r>
          </a:p>
          <a:p>
            <a:endParaRPr lang="en-US" sz="3200" dirty="0" smtClean="0"/>
          </a:p>
          <a:p>
            <a:pPr algn="ctr"/>
            <a:r>
              <a:rPr lang="en-US" sz="3200" b="1" dirty="0" smtClean="0"/>
              <a:t>Don't stop just yet! One more step remains before your essay is truly finished.</a:t>
            </a:r>
          </a:p>
          <a:p>
            <a:endParaRPr lang="en-US" sz="3200" dirty="0"/>
          </a:p>
          <a:p>
            <a:pPr>
              <a:spcBef>
                <a:spcPct val="50000"/>
              </a:spcBef>
            </a:pPr>
            <a:endParaRPr lang="en-US" sz="32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74638"/>
            <a:ext cx="8229600" cy="944562"/>
          </a:xfrm>
        </p:spPr>
        <p:txBody>
          <a:bodyPr/>
          <a:lstStyle/>
          <a:p>
            <a:r>
              <a:rPr lang="en-US" b="1" dirty="0"/>
              <a:t>Conclusion</a:t>
            </a:r>
          </a:p>
        </p:txBody>
      </p:sp>
      <p:sp>
        <p:nvSpPr>
          <p:cNvPr id="24579" name="Rectangle 3"/>
          <p:cNvSpPr>
            <a:spLocks noGrp="1" noChangeArrowheads="1"/>
          </p:cNvSpPr>
          <p:nvPr>
            <p:ph type="body" idx="1"/>
          </p:nvPr>
        </p:nvSpPr>
        <p:spPr>
          <a:xfrm>
            <a:off x="457200" y="1219200"/>
            <a:ext cx="8229600" cy="4911725"/>
          </a:xfrm>
        </p:spPr>
        <p:txBody>
          <a:bodyPr>
            <a:normAutofit/>
          </a:bodyPr>
          <a:lstStyle/>
          <a:p>
            <a:pPr algn="just"/>
            <a:r>
              <a:rPr lang="en-US" sz="2800" dirty="0">
                <a:effectLst/>
              </a:rPr>
              <a:t>The conclusion brings closure to the reader, summing up your points or providing a final perspective on your topic. All the conclusion needs is three or four strong sentences which do not need to follow any set formula. Simply review the main points (being careful not to restate them exactly) or briefly describe your feelings about the topic. Even an anecdote can end your essay in a useful way. The introduction and conclusion complete the paragraphs of your essay.</a:t>
            </a:r>
          </a:p>
          <a:p>
            <a:pPr algn="ctr"/>
            <a:endParaRPr lang="en-US" sz="28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fontScale="90000"/>
          </a:bodyPr>
          <a:lstStyle/>
          <a:p>
            <a:r>
              <a:rPr lang="en-US" sz="4000" b="1" dirty="0">
                <a:effectLst/>
              </a:rPr>
              <a:t>Add the Finishing Touches</a:t>
            </a:r>
            <a:r>
              <a:rPr lang="en-US" sz="4000" b="0" dirty="0">
                <a:effectLst/>
              </a:rPr>
              <a:t/>
            </a:r>
            <a:br>
              <a:rPr lang="en-US" sz="4000" b="0" dirty="0">
                <a:effectLst/>
              </a:rPr>
            </a:br>
            <a:endParaRPr lang="en-US" sz="4000" b="0" dirty="0">
              <a:effectLst/>
            </a:endParaRPr>
          </a:p>
        </p:txBody>
      </p:sp>
      <p:sp>
        <p:nvSpPr>
          <p:cNvPr id="25603" name="Rectangle 3"/>
          <p:cNvSpPr>
            <a:spLocks noGrp="1" noChangeArrowheads="1"/>
          </p:cNvSpPr>
          <p:nvPr>
            <p:ph type="body" idx="1"/>
          </p:nvPr>
        </p:nvSpPr>
        <p:spPr>
          <a:xfrm>
            <a:off x="457200" y="1600200"/>
            <a:ext cx="8382000" cy="4525963"/>
          </a:xfrm>
        </p:spPr>
        <p:txBody>
          <a:bodyPr/>
          <a:lstStyle/>
          <a:p>
            <a:r>
              <a:rPr lang="en-US" dirty="0">
                <a:effectLst/>
              </a:rPr>
              <a:t>You have now completed all of the paragraphs of your essay. </a:t>
            </a:r>
            <a:endParaRPr lang="en-US" dirty="0" smtClean="0">
              <a:effectLst/>
            </a:endParaRPr>
          </a:p>
          <a:p>
            <a:r>
              <a:rPr lang="en-US" dirty="0" smtClean="0">
                <a:effectLst/>
              </a:rPr>
              <a:t>Before </a:t>
            </a:r>
            <a:r>
              <a:rPr lang="en-US" dirty="0">
                <a:effectLst/>
              </a:rPr>
              <a:t>you can consider this a </a:t>
            </a:r>
            <a:r>
              <a:rPr lang="en-US" dirty="0" smtClean="0">
                <a:effectLst/>
              </a:rPr>
              <a:t>finished product</a:t>
            </a:r>
            <a:r>
              <a:rPr lang="en-US" dirty="0">
                <a:effectLst/>
              </a:rPr>
              <a:t>, however, you must give some thought to the formatting of your paper.</a:t>
            </a:r>
          </a:p>
          <a:p>
            <a:pPr lvl="1"/>
            <a:r>
              <a:rPr lang="en-US" dirty="0">
                <a:effectLst/>
              </a:rPr>
              <a:t>Check the order of your paragraphs.</a:t>
            </a:r>
          </a:p>
          <a:p>
            <a:pPr lvl="1"/>
            <a:r>
              <a:rPr lang="en-US" dirty="0">
                <a:effectLst/>
              </a:rPr>
              <a:t>Check the instructions for the assignment.</a:t>
            </a:r>
          </a:p>
          <a:p>
            <a:pPr lvl="1"/>
            <a:r>
              <a:rPr lang="en-US" dirty="0">
                <a:effectLst/>
              </a:rPr>
              <a:t>Check your writing.</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5"/>
          <p:cNvSpPr>
            <a:spLocks noGrp="1" noChangeArrowheads="1"/>
          </p:cNvSpPr>
          <p:nvPr>
            <p:ph type="title"/>
          </p:nvPr>
        </p:nvSpPr>
        <p:spPr>
          <a:xfrm>
            <a:off x="457200" y="1828800"/>
            <a:ext cx="8229600" cy="3227388"/>
          </a:xfrm>
          <a:noFill/>
          <a:ln/>
        </p:spPr>
        <p:txBody>
          <a:bodyPr>
            <a:normAutofit fontScale="90000"/>
          </a:bodyPr>
          <a:lstStyle/>
          <a:p>
            <a:r>
              <a:rPr lang="en-US" sz="4000" b="0" dirty="0">
                <a:effectLst/>
              </a:rPr>
              <a:t>Once you have checked your work and perfected your formatting,</a:t>
            </a:r>
            <a:br>
              <a:rPr lang="en-US" sz="4000" b="0" dirty="0">
                <a:effectLst/>
              </a:rPr>
            </a:br>
            <a:r>
              <a:rPr lang="en-US" sz="4000" b="0" dirty="0">
                <a:effectLst/>
              </a:rPr>
              <a:t>your essay is finished.</a:t>
            </a:r>
            <a:br>
              <a:rPr lang="en-US" sz="4000" b="0" dirty="0">
                <a:effectLst/>
              </a:rPr>
            </a:br>
            <a:r>
              <a:rPr lang="en-US" sz="4000" b="0" dirty="0">
                <a:effectLst/>
              </a:rPr>
              <a:t/>
            </a:r>
            <a:br>
              <a:rPr lang="en-US" sz="4000" b="0" dirty="0">
                <a:effectLst/>
              </a:rPr>
            </a:br>
            <a:r>
              <a:rPr lang="en-US" sz="4000" b="0" dirty="0">
                <a:effectLst/>
              </a:rPr>
              <a:t/>
            </a:r>
            <a:br>
              <a:rPr lang="en-US" sz="4000" b="0" dirty="0">
                <a:effectLst/>
              </a:rPr>
            </a:br>
            <a:r>
              <a:rPr lang="en-US" sz="4000" b="1" dirty="0">
                <a:effectLst/>
              </a:rPr>
              <a:t>Congratulations!</a:t>
            </a:r>
            <a:r>
              <a:rPr lang="en-US" sz="4000" b="0" dirty="0">
                <a:effectLst/>
              </a:rPr>
              <a:t/>
            </a:r>
            <a:br>
              <a:rPr lang="en-US" sz="4000" b="0" dirty="0">
                <a:effectLst/>
              </a:rPr>
            </a:br>
            <a:endParaRPr lang="en-US" sz="4000" b="0" dirty="0">
              <a:effectLs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idx="4294967295"/>
          </p:nvPr>
        </p:nvSpPr>
        <p:spPr>
          <a:xfrm>
            <a:off x="0" y="0"/>
            <a:ext cx="9144000" cy="914400"/>
          </a:xfrm>
        </p:spPr>
        <p:txBody>
          <a:bodyPr>
            <a:normAutofit/>
          </a:bodyPr>
          <a:lstStyle/>
          <a:p>
            <a:pPr eaLnBrk="1" hangingPunct="1"/>
            <a:r>
              <a:rPr lang="en-CA" sz="4000" b="1" dirty="0" smtClean="0"/>
              <a:t>Formal Writing Rules</a:t>
            </a:r>
          </a:p>
        </p:txBody>
      </p:sp>
      <p:sp>
        <p:nvSpPr>
          <p:cNvPr id="45058" name="Content Placeholder 2"/>
          <p:cNvSpPr>
            <a:spLocks noGrp="1"/>
          </p:cNvSpPr>
          <p:nvPr>
            <p:ph idx="4294967295"/>
          </p:nvPr>
        </p:nvSpPr>
        <p:spPr>
          <a:xfrm>
            <a:off x="457200" y="838200"/>
            <a:ext cx="8229600" cy="5867400"/>
          </a:xfrm>
        </p:spPr>
        <p:txBody>
          <a:bodyPr/>
          <a:lstStyle/>
          <a:p>
            <a:pPr eaLnBrk="1" hangingPunct="1"/>
            <a:r>
              <a:rPr lang="en-CA" sz="1800" dirty="0" smtClean="0"/>
              <a:t>Do not use the </a:t>
            </a:r>
            <a:r>
              <a:rPr lang="en-CA" sz="1800" b="1" dirty="0" smtClean="0"/>
              <a:t>first or second person </a:t>
            </a:r>
            <a:r>
              <a:rPr lang="en-CA" sz="1800" dirty="0" smtClean="0"/>
              <a:t>(I, my, we, us)</a:t>
            </a:r>
          </a:p>
          <a:p>
            <a:pPr eaLnBrk="1" hangingPunct="1"/>
            <a:r>
              <a:rPr lang="en-CA" sz="1800" dirty="0" smtClean="0"/>
              <a:t>Do not use </a:t>
            </a:r>
            <a:r>
              <a:rPr lang="en-CA" sz="1800" b="1" dirty="0" smtClean="0"/>
              <a:t>contractions</a:t>
            </a:r>
            <a:r>
              <a:rPr lang="en-CA" sz="1800" dirty="0" smtClean="0"/>
              <a:t> (can’t, won’t, doesn’t)</a:t>
            </a:r>
          </a:p>
          <a:p>
            <a:pPr eaLnBrk="1" hangingPunct="1"/>
            <a:r>
              <a:rPr lang="en-CA" sz="1800" dirty="0" smtClean="0"/>
              <a:t>Do not use metaphors or figures of speech</a:t>
            </a:r>
          </a:p>
          <a:p>
            <a:pPr eaLnBrk="1" hangingPunct="1"/>
            <a:r>
              <a:rPr lang="en-CA" sz="1800" dirty="0" smtClean="0"/>
              <a:t>Avoid saying “The essay will discuss...” or “In my opinion...”</a:t>
            </a:r>
          </a:p>
          <a:p>
            <a:pPr eaLnBrk="1" hangingPunct="1"/>
            <a:r>
              <a:rPr lang="en-CA" sz="1800" dirty="0" smtClean="0"/>
              <a:t>Avoid using “a lot”. If you do use it, take care not to repeat it often.</a:t>
            </a:r>
          </a:p>
          <a:p>
            <a:pPr eaLnBrk="1" hangingPunct="1"/>
            <a:r>
              <a:rPr lang="en-CA" sz="1800" dirty="0" smtClean="0"/>
              <a:t>Avoid </a:t>
            </a:r>
            <a:r>
              <a:rPr lang="en-CA" sz="1800" b="1" dirty="0" smtClean="0"/>
              <a:t>redundancy </a:t>
            </a:r>
            <a:r>
              <a:rPr lang="en-CA" sz="1800" dirty="0" smtClean="0"/>
              <a:t>and </a:t>
            </a:r>
            <a:r>
              <a:rPr lang="en-CA" sz="1800" b="1" dirty="0" smtClean="0"/>
              <a:t>repetition. </a:t>
            </a:r>
          </a:p>
          <a:p>
            <a:r>
              <a:rPr lang="en-CA" sz="1800" dirty="0" smtClean="0"/>
              <a:t>Be </a:t>
            </a:r>
            <a:r>
              <a:rPr lang="en-CA" sz="1800" b="1" dirty="0" smtClean="0"/>
              <a:t>specific</a:t>
            </a:r>
            <a:r>
              <a:rPr lang="en-CA" sz="1800" dirty="0" smtClean="0"/>
              <a:t>. Do not be </a:t>
            </a:r>
            <a:r>
              <a:rPr lang="en-CA" sz="1800" b="1" dirty="0" smtClean="0"/>
              <a:t>vague. </a:t>
            </a:r>
            <a:r>
              <a:rPr lang="en-CA" sz="1800" dirty="0" smtClean="0"/>
              <a:t>Do not use words such as “things” or “many examples”. </a:t>
            </a:r>
            <a:endParaRPr lang="en-CA" sz="1800" b="1" dirty="0" smtClean="0"/>
          </a:p>
          <a:p>
            <a:pPr eaLnBrk="1" hangingPunct="1"/>
            <a:r>
              <a:rPr lang="en-CA" sz="1800" dirty="0" smtClean="0"/>
              <a:t>Always follow </a:t>
            </a:r>
            <a:r>
              <a:rPr lang="en-CA" sz="1800" b="1" dirty="0" smtClean="0"/>
              <a:t>MLA format</a:t>
            </a:r>
            <a:endParaRPr lang="en-CA" sz="1800" dirty="0" smtClean="0"/>
          </a:p>
          <a:p>
            <a:pPr eaLnBrk="1" hangingPunct="1"/>
            <a:r>
              <a:rPr lang="en-CA" sz="1800" dirty="0" smtClean="0"/>
              <a:t>Font Style: Use size 12 pt font, Times New Roman, and standard 1” margins</a:t>
            </a:r>
          </a:p>
          <a:p>
            <a:pPr eaLnBrk="1" hangingPunct="1"/>
            <a:r>
              <a:rPr lang="en-CA" sz="1800" dirty="0" smtClean="0"/>
              <a:t>EDIT, EDIT, EDIT!</a:t>
            </a:r>
          </a:p>
          <a:p>
            <a:pPr eaLnBrk="1" hangingPunct="1"/>
            <a:r>
              <a:rPr lang="en-CA" sz="1800" dirty="0" smtClean="0"/>
              <a:t>Save your rough work.</a:t>
            </a:r>
          </a:p>
          <a:p>
            <a:pPr eaLnBrk="1" hangingPunct="1"/>
            <a:r>
              <a:rPr lang="en-CA" sz="1800" dirty="0" smtClean="0"/>
              <a:t>When writing about literature, always write in the present tense.</a:t>
            </a:r>
          </a:p>
          <a:p>
            <a:r>
              <a:rPr lang="en-CA" sz="1800" dirty="0" smtClean="0"/>
              <a:t> I.e. “The</a:t>
            </a:r>
            <a:r>
              <a:rPr lang="en-CA" sz="1800" i="1" dirty="0" smtClean="0"/>
              <a:t>  Hamlet </a:t>
            </a:r>
            <a:r>
              <a:rPr lang="en-CA" sz="1800" dirty="0" smtClean="0"/>
              <a:t>is a novel of Shakespeare” not “</a:t>
            </a:r>
            <a:r>
              <a:rPr lang="en-US" sz="1800" dirty="0" smtClean="0"/>
              <a:t>The  </a:t>
            </a:r>
            <a:r>
              <a:rPr lang="en-US" sz="1800" i="1" dirty="0" smtClean="0"/>
              <a:t>Hamlet </a:t>
            </a:r>
            <a:r>
              <a:rPr lang="en-US" sz="1800" dirty="0" smtClean="0"/>
              <a:t>was a novel of Shakespeare</a:t>
            </a:r>
            <a:r>
              <a:rPr lang="en-CA" sz="1800" dirty="0" smtClean="0"/>
              <a:t>”. </a:t>
            </a:r>
          </a:p>
          <a:p>
            <a:pPr eaLnBrk="1" hangingPunct="1"/>
            <a:r>
              <a:rPr lang="en-CA" sz="1800" dirty="0" smtClean="0"/>
              <a:t>Essays should be submitted with one staple in the top left hand corner. Do not put them in folders.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idx="4294967295"/>
          </p:nvPr>
        </p:nvSpPr>
        <p:spPr>
          <a:xfrm>
            <a:off x="152400" y="152400"/>
            <a:ext cx="8763000" cy="685800"/>
          </a:xfrm>
        </p:spPr>
        <p:txBody>
          <a:bodyPr>
            <a:noAutofit/>
          </a:bodyPr>
          <a:lstStyle/>
          <a:p>
            <a:pPr eaLnBrk="1" hangingPunct="1"/>
            <a:r>
              <a:rPr lang="en-CA" b="1" dirty="0" smtClean="0"/>
              <a:t>MLA Format</a:t>
            </a:r>
          </a:p>
        </p:txBody>
      </p:sp>
      <p:sp>
        <p:nvSpPr>
          <p:cNvPr id="13315" name="Content Placeholder 2"/>
          <p:cNvSpPr>
            <a:spLocks noGrp="1"/>
          </p:cNvSpPr>
          <p:nvPr>
            <p:ph idx="4294967295"/>
          </p:nvPr>
        </p:nvSpPr>
        <p:spPr>
          <a:xfrm>
            <a:off x="533400" y="1066800"/>
            <a:ext cx="8229600" cy="5410200"/>
          </a:xfrm>
        </p:spPr>
        <p:txBody>
          <a:bodyPr rtlCol="0">
            <a:normAutofit fontScale="92500" lnSpcReduction="10000"/>
          </a:bodyPr>
          <a:lstStyle/>
          <a:p>
            <a:pPr eaLnBrk="1" fontAlgn="auto" hangingPunct="1">
              <a:spcAft>
                <a:spcPts val="0"/>
              </a:spcAft>
              <a:buFont typeface="Arial" pitchFamily="34" charset="0"/>
              <a:buChar char="•"/>
              <a:defRPr/>
            </a:pPr>
            <a:r>
              <a:rPr lang="en-CA" sz="2000" dirty="0" smtClean="0"/>
              <a:t>Essay written in 12 pt font, 1” margins </a:t>
            </a:r>
          </a:p>
          <a:p>
            <a:pPr eaLnBrk="1" fontAlgn="auto" hangingPunct="1">
              <a:spcAft>
                <a:spcPts val="0"/>
              </a:spcAft>
              <a:buFont typeface="Arial" pitchFamily="34" charset="0"/>
              <a:buChar char="•"/>
              <a:defRPr/>
            </a:pPr>
            <a:r>
              <a:rPr lang="en-CA" sz="2000" b="1" dirty="0" smtClean="0"/>
              <a:t>No separate title page</a:t>
            </a:r>
            <a:r>
              <a:rPr lang="en-CA" sz="2000" dirty="0" smtClean="0"/>
              <a:t>. In the top left corner of the first page of your essay, write: </a:t>
            </a:r>
          </a:p>
          <a:p>
            <a:pPr lvl="2">
              <a:defRPr/>
            </a:pPr>
            <a:r>
              <a:rPr lang="en-CA" sz="1800" b="1" dirty="0" smtClean="0"/>
              <a:t>Your Name		</a:t>
            </a:r>
          </a:p>
          <a:p>
            <a:pPr lvl="2">
              <a:defRPr/>
            </a:pPr>
            <a:r>
              <a:rPr lang="en-CA" sz="1800" b="1" dirty="0" smtClean="0"/>
              <a:t>Teacher’s Name	 </a:t>
            </a:r>
          </a:p>
          <a:p>
            <a:pPr lvl="2">
              <a:defRPr/>
            </a:pPr>
            <a:r>
              <a:rPr lang="en-CA" sz="1800" b="1" dirty="0" smtClean="0"/>
              <a:t>Course Code</a:t>
            </a:r>
          </a:p>
          <a:p>
            <a:pPr lvl="2">
              <a:defRPr/>
            </a:pPr>
            <a:r>
              <a:rPr lang="en-CA" sz="1800" b="1" dirty="0" smtClean="0"/>
              <a:t>Date Submitted</a:t>
            </a:r>
          </a:p>
          <a:p>
            <a:pPr lvl="2">
              <a:defRPr/>
            </a:pPr>
            <a:r>
              <a:rPr lang="en-CA" sz="1800" b="1" dirty="0"/>
              <a:t>Double </a:t>
            </a:r>
            <a:r>
              <a:rPr lang="en-CA" sz="1800" b="1" dirty="0" smtClean="0"/>
              <a:t>spaced</a:t>
            </a:r>
          </a:p>
          <a:p>
            <a:pPr eaLnBrk="1" fontAlgn="auto" hangingPunct="1">
              <a:spcAft>
                <a:spcPts val="0"/>
              </a:spcAft>
              <a:buFont typeface="Arial" pitchFamily="34" charset="0"/>
              <a:buChar char="•"/>
              <a:defRPr/>
            </a:pPr>
            <a:r>
              <a:rPr lang="en-CA" sz="2000" dirty="0" smtClean="0"/>
              <a:t>Put your last name and page number in the top corner of each page </a:t>
            </a:r>
            <a:r>
              <a:rPr lang="en-CA" sz="2000" b="1" dirty="0" smtClean="0"/>
              <a:t>after</a:t>
            </a:r>
            <a:r>
              <a:rPr lang="en-CA" sz="2000" dirty="0" smtClean="0"/>
              <a:t> the title page.  </a:t>
            </a:r>
          </a:p>
          <a:p>
            <a:pPr eaLnBrk="1" fontAlgn="auto" hangingPunct="1">
              <a:spcAft>
                <a:spcPts val="0"/>
              </a:spcAft>
              <a:buFont typeface="Arial" pitchFamily="34" charset="0"/>
              <a:buChar char="•"/>
              <a:defRPr/>
            </a:pPr>
            <a:r>
              <a:rPr lang="en-CA" sz="2000" dirty="0" smtClean="0"/>
              <a:t>Italicize the title of the novel  (if any)</a:t>
            </a:r>
          </a:p>
          <a:p>
            <a:pPr eaLnBrk="1" fontAlgn="auto" hangingPunct="1">
              <a:spcAft>
                <a:spcPts val="0"/>
              </a:spcAft>
              <a:buFont typeface="Arial" pitchFamily="34" charset="0"/>
              <a:buChar char="•"/>
              <a:defRPr/>
            </a:pPr>
            <a:r>
              <a:rPr lang="en-CA" sz="2000" dirty="0" smtClean="0"/>
              <a:t>When using quotes, reference the page number in the following way:  </a:t>
            </a:r>
          </a:p>
          <a:p>
            <a:pPr eaLnBrk="1" fontAlgn="auto" hangingPunct="1">
              <a:spcAft>
                <a:spcPts val="0"/>
              </a:spcAft>
              <a:buFont typeface="Arial" pitchFamily="34" charset="0"/>
              <a:buChar char="•"/>
              <a:defRPr/>
            </a:pPr>
            <a:r>
              <a:rPr lang="en-CA" sz="2000" dirty="0" smtClean="0"/>
              <a:t>First quote, use the author’s name in the reference. </a:t>
            </a:r>
          </a:p>
          <a:p>
            <a:pPr eaLnBrk="1" fontAlgn="auto" hangingPunct="1">
              <a:spcAft>
                <a:spcPts val="0"/>
              </a:spcAft>
              <a:buFont typeface="Arial" pitchFamily="34" charset="0"/>
              <a:buChar char="•"/>
              <a:defRPr/>
            </a:pPr>
            <a:r>
              <a:rPr lang="en-CA" sz="2000" dirty="0" smtClean="0"/>
              <a:t>“I didn't even notice then that it had more than the usual number of toes” (Wyndham 6).</a:t>
            </a:r>
          </a:p>
          <a:p>
            <a:pPr eaLnBrk="1" fontAlgn="auto" hangingPunct="1">
              <a:spcAft>
                <a:spcPts val="0"/>
              </a:spcAft>
              <a:buFontTx/>
              <a:buNone/>
              <a:defRPr/>
            </a:pPr>
            <a:r>
              <a:rPr lang="en-CA" sz="2000" dirty="0" smtClean="0"/>
              <a:t>  </a:t>
            </a:r>
            <a:br>
              <a:rPr lang="en-CA" sz="2000" dirty="0" smtClean="0"/>
            </a:br>
            <a:endParaRPr lang="en-CA" sz="2000" dirty="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a:xfrm>
            <a:off x="304800" y="228600"/>
            <a:ext cx="8229600" cy="639762"/>
          </a:xfrm>
        </p:spPr>
        <p:txBody>
          <a:bodyPr vert="horz" lIns="91440" tIns="45720" rIns="91440" bIns="45720" rtlCol="0" anchor="ctr">
            <a:noAutofit/>
          </a:bodyPr>
          <a:lstStyle/>
          <a:p>
            <a:pPr fontAlgn="auto">
              <a:spcAft>
                <a:spcPts val="0"/>
              </a:spcAft>
              <a:defRPr/>
            </a:pPr>
            <a:r>
              <a:rPr lang="en-CA" b="1" dirty="0"/>
              <a:t>MLA Continued</a:t>
            </a:r>
          </a:p>
        </p:txBody>
      </p:sp>
      <p:sp>
        <p:nvSpPr>
          <p:cNvPr id="47106" name="Content Placeholder 2"/>
          <p:cNvSpPr>
            <a:spLocks noGrp="1"/>
          </p:cNvSpPr>
          <p:nvPr>
            <p:ph idx="4294967295"/>
          </p:nvPr>
        </p:nvSpPr>
        <p:spPr>
          <a:xfrm>
            <a:off x="457200" y="1066800"/>
            <a:ext cx="8229600" cy="5440363"/>
          </a:xfrm>
        </p:spPr>
        <p:txBody>
          <a:bodyPr/>
          <a:lstStyle/>
          <a:p>
            <a:pPr eaLnBrk="1" hangingPunct="1">
              <a:buFontTx/>
              <a:buNone/>
            </a:pPr>
            <a:endParaRPr lang="en-CA" sz="2000" dirty="0" smtClean="0"/>
          </a:p>
          <a:p>
            <a:pPr eaLnBrk="1" hangingPunct="1">
              <a:buFontTx/>
              <a:buNone/>
            </a:pPr>
            <a:r>
              <a:rPr lang="en-CA" sz="2000" dirty="0" smtClean="0"/>
              <a:t>Second quote from the same source, no need for the author’s name. </a:t>
            </a:r>
          </a:p>
          <a:p>
            <a:pPr eaLnBrk="1" hangingPunct="1"/>
            <a:r>
              <a:rPr lang="en-CA" sz="2000" dirty="0" smtClean="0"/>
              <a:t>“I didn’t even notice then that it had more than the usual number of toes” (6). </a:t>
            </a:r>
          </a:p>
          <a:p>
            <a:pPr eaLnBrk="1" hangingPunct="1"/>
            <a:r>
              <a:rPr lang="en-CA" sz="2000" dirty="0" smtClean="0"/>
              <a:t>Submit a Works Cited page to show the resources that you have quoted from in your essay. </a:t>
            </a:r>
          </a:p>
          <a:p>
            <a:pPr eaLnBrk="1" hangingPunct="1">
              <a:buFontTx/>
              <a:buNone/>
            </a:pPr>
            <a:endParaRPr lang="en-CA" sz="2000" dirty="0" smtClean="0"/>
          </a:p>
          <a:p>
            <a:pPr eaLnBrk="1" hangingPunct="1">
              <a:buFontTx/>
              <a:buNone/>
            </a:pPr>
            <a:r>
              <a:rPr lang="en-CA" sz="2000" b="1" dirty="0" smtClean="0"/>
              <a:t>The format for the Works Cited: </a:t>
            </a:r>
            <a:endParaRPr lang="en-CA" sz="2000" dirty="0" smtClean="0"/>
          </a:p>
          <a:p>
            <a:pPr eaLnBrk="1" hangingPunct="1"/>
            <a:r>
              <a:rPr lang="en-CA" sz="2000" dirty="0" smtClean="0"/>
              <a:t>Write Works Cited centered at the top of a new page. (Ensure your last name and the page number are still included in the top right corner.)</a:t>
            </a:r>
          </a:p>
          <a:p>
            <a:pPr eaLnBrk="1" hangingPunct="1"/>
            <a:r>
              <a:rPr lang="en-CA" sz="2000" dirty="0" smtClean="0"/>
              <a:t>Each entry in the works cited should be in alphabetical order according to the author’s last name.  </a:t>
            </a:r>
          </a:p>
          <a:p>
            <a:pPr eaLnBrk="1" hangingPunct="1"/>
            <a:r>
              <a:rPr lang="en-CA" sz="1800" dirty="0" smtClean="0"/>
              <a:t>Last name, First name. </a:t>
            </a:r>
            <a:r>
              <a:rPr lang="en-CA" sz="1800" i="1" dirty="0" smtClean="0"/>
              <a:t>Title of Book</a:t>
            </a:r>
            <a:r>
              <a:rPr lang="en-CA" sz="1800" dirty="0" smtClean="0"/>
              <a:t>. City published: Publisher, Year.</a:t>
            </a:r>
          </a:p>
          <a:p>
            <a:pPr eaLnBrk="1" hangingPunct="1"/>
            <a:endParaRPr lang="en-CA" dirty="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FA460D-D413-4A4F-96F2-FCE1F5E5CE9E}" type="slidenum">
              <a:rPr lang="en-US" smtClean="0"/>
              <a:pPr/>
              <a:t>35</a:t>
            </a:fld>
            <a:endParaRPr lang="en-US"/>
          </a:p>
        </p:txBody>
      </p:sp>
      <p:sp>
        <p:nvSpPr>
          <p:cNvPr id="3" name="TextBox 2"/>
          <p:cNvSpPr txBox="1"/>
          <p:nvPr/>
        </p:nvSpPr>
        <p:spPr>
          <a:xfrm>
            <a:off x="838200" y="1600200"/>
            <a:ext cx="7162800" cy="4678204"/>
          </a:xfrm>
          <a:prstGeom prst="rect">
            <a:avLst/>
          </a:prstGeom>
          <a:noFill/>
        </p:spPr>
        <p:txBody>
          <a:bodyPr wrap="square" rtlCol="0">
            <a:spAutoFit/>
          </a:bodyPr>
          <a:lstStyle/>
          <a:p>
            <a:pPr algn="just">
              <a:buFont typeface="Arial" pitchFamily="34" charset="0"/>
              <a:buChar char="•"/>
            </a:pPr>
            <a:r>
              <a:rPr lang="en-US" sz="2800" dirty="0" smtClean="0"/>
              <a:t> 	Paragraph is a group of sentences that 	introduces, presents and 	develops one 	main idea about the topic.</a:t>
            </a:r>
          </a:p>
          <a:p>
            <a:pPr algn="just">
              <a:buFont typeface="Arial" pitchFamily="34" charset="0"/>
              <a:buChar char="•"/>
            </a:pPr>
            <a:r>
              <a:rPr lang="en-US" sz="2800" dirty="0" smtClean="0"/>
              <a:t> 	Examples of Paragraph writing</a:t>
            </a:r>
          </a:p>
          <a:p>
            <a:pPr algn="just">
              <a:buFont typeface="Arial" pitchFamily="34" charset="0"/>
              <a:buChar char="•"/>
            </a:pPr>
            <a:r>
              <a:rPr lang="en-US" sz="2800" dirty="0" smtClean="0"/>
              <a:t> 	An essay is an organized collection </a:t>
            </a:r>
            <a:r>
              <a:rPr lang="en-US" sz="2800" smtClean="0"/>
              <a:t>of 	your </a:t>
            </a:r>
            <a:r>
              <a:rPr lang="en-US" sz="2800" dirty="0" smtClean="0"/>
              <a:t>thoughts on </a:t>
            </a:r>
            <a:r>
              <a:rPr lang="en-US" sz="2800" smtClean="0"/>
              <a:t>a particular </a:t>
            </a:r>
            <a:r>
              <a:rPr lang="en-US" sz="2800" dirty="0" smtClean="0"/>
              <a:t>topic.</a:t>
            </a:r>
          </a:p>
          <a:p>
            <a:pPr algn="just">
              <a:buFont typeface="Arial" pitchFamily="34" charset="0"/>
              <a:buChar char="•"/>
            </a:pPr>
            <a:r>
              <a:rPr lang="en-US" sz="2800" dirty="0" smtClean="0"/>
              <a:t> 	What makes a good essay?</a:t>
            </a:r>
          </a:p>
          <a:p>
            <a:pPr algn="just">
              <a:buFont typeface="Arial" pitchFamily="34" charset="0"/>
              <a:buChar char="•"/>
            </a:pPr>
            <a:r>
              <a:rPr lang="en-US" sz="2800" dirty="0" smtClean="0"/>
              <a:t> 	Dos and Don'ts</a:t>
            </a:r>
          </a:p>
          <a:p>
            <a:pPr algn="just">
              <a:buFont typeface="Arial" pitchFamily="34" charset="0"/>
              <a:buChar char="•"/>
            </a:pPr>
            <a:r>
              <a:rPr lang="en-US" sz="2800" dirty="0" smtClean="0"/>
              <a:t> 	How to Write an Essay?</a:t>
            </a:r>
          </a:p>
          <a:p>
            <a:pPr algn="just">
              <a:buFont typeface="Arial" pitchFamily="34" charset="0"/>
              <a:buChar char="•"/>
            </a:pPr>
            <a:r>
              <a:rPr lang="en-US" sz="2800" dirty="0" smtClean="0"/>
              <a:t> 	Essay Format</a:t>
            </a:r>
          </a:p>
          <a:p>
            <a:endParaRPr lang="en-US" dirty="0"/>
          </a:p>
        </p:txBody>
      </p:sp>
      <p:sp>
        <p:nvSpPr>
          <p:cNvPr id="4" name="TextBox 3"/>
          <p:cNvSpPr txBox="1"/>
          <p:nvPr/>
        </p:nvSpPr>
        <p:spPr>
          <a:xfrm>
            <a:off x="838200" y="609600"/>
            <a:ext cx="6629400" cy="646331"/>
          </a:xfrm>
          <a:prstGeom prst="rect">
            <a:avLst/>
          </a:prstGeom>
          <a:noFill/>
        </p:spPr>
        <p:txBody>
          <a:bodyPr wrap="square" rtlCol="0">
            <a:spAutoFit/>
          </a:bodyPr>
          <a:lstStyle/>
          <a:p>
            <a:r>
              <a:rPr lang="en-US" sz="3600" b="1" dirty="0" smtClean="0"/>
              <a:t>Summary</a:t>
            </a:r>
            <a:endParaRPr lang="en-US" sz="3600" b="1"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609600" y="1447800"/>
            <a:ext cx="7920037" cy="1200329"/>
          </a:xfrm>
          <a:prstGeom prst="rect">
            <a:avLst/>
          </a:prstGeom>
          <a:noFill/>
          <a:ln w="9525">
            <a:noFill/>
            <a:miter lim="800000"/>
            <a:headEnd/>
            <a:tailEnd/>
          </a:ln>
          <a:effectLst/>
        </p:spPr>
        <p:txBody>
          <a:bodyPr>
            <a:spAutoFit/>
          </a:bodyPr>
          <a:lstStyle/>
          <a:p>
            <a:pPr eaLnBrk="1" hangingPunct="1"/>
            <a:endParaRPr lang="en-GB" sz="2400" dirty="0" smtClean="0">
              <a:latin typeface="Arial" charset="0"/>
              <a:cs typeface="Arial" charset="0"/>
              <a:hlinkClick r:id="rId3"/>
            </a:endParaRPr>
          </a:p>
          <a:p>
            <a:pPr eaLnBrk="1" hangingPunct="1">
              <a:buFont typeface="Arial" pitchFamily="34" charset="0"/>
              <a:buChar char="•"/>
            </a:pPr>
            <a:r>
              <a:rPr lang="en-GB" sz="2400" dirty="0" smtClean="0">
                <a:latin typeface="Arial" charset="0"/>
                <a:cs typeface="Arial" charset="0"/>
                <a:hlinkClick r:id="rId3"/>
              </a:rPr>
              <a:t> www.worldofteaching.com</a:t>
            </a:r>
            <a:endParaRPr lang="en-GB" sz="2400" dirty="0">
              <a:latin typeface="Arial" charset="0"/>
              <a:cs typeface="Arial" charset="0"/>
            </a:endParaRPr>
          </a:p>
          <a:p>
            <a:pPr eaLnBrk="1" hangingPunct="1"/>
            <a:endParaRPr lang="en-GB" sz="2400" dirty="0">
              <a:latin typeface="Arial" charset="0"/>
              <a:cs typeface="Arial" charset="0"/>
            </a:endParaRPr>
          </a:p>
        </p:txBody>
      </p:sp>
      <p:sp>
        <p:nvSpPr>
          <p:cNvPr id="3" name="TextBox 2"/>
          <p:cNvSpPr txBox="1"/>
          <p:nvPr/>
        </p:nvSpPr>
        <p:spPr>
          <a:xfrm>
            <a:off x="3505200" y="533400"/>
            <a:ext cx="2519792" cy="707886"/>
          </a:xfrm>
          <a:prstGeom prst="rect">
            <a:avLst/>
          </a:prstGeom>
          <a:noFill/>
        </p:spPr>
        <p:txBody>
          <a:bodyPr wrap="none" rtlCol="0">
            <a:spAutoFit/>
          </a:bodyPr>
          <a:lstStyle/>
          <a:p>
            <a:r>
              <a:rPr lang="en-US" sz="4000" b="1" dirty="0" smtClean="0"/>
              <a:t>References</a:t>
            </a:r>
            <a:endParaRPr lang="en-US" sz="4000" b="1"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330</TotalTime>
  <Words>1677</Words>
  <Application>Microsoft Office PowerPoint</Application>
  <PresentationFormat>On-screen Show (4:3)</PresentationFormat>
  <Paragraphs>264</Paragraphs>
  <Slides>36</Slides>
  <Notes>22</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 Essay Writing Skills</vt:lpstr>
      <vt:lpstr>Recap</vt:lpstr>
      <vt:lpstr>Topic Highlights</vt:lpstr>
      <vt:lpstr>Paragraph Writing</vt:lpstr>
      <vt:lpstr>What is a paragraph?</vt:lpstr>
      <vt:lpstr>Slide 6</vt:lpstr>
      <vt:lpstr>Slide 7</vt:lpstr>
      <vt:lpstr>Slide 8</vt:lpstr>
      <vt:lpstr>Example: 1     TOPIC SENTENCE    SUPPORTING DETAILS    CLOSING SENTENCE</vt:lpstr>
      <vt:lpstr>Example: 2     TOPIC SENTENCE    SUPPORTING DETAILS    CLOSING SENTENCE</vt:lpstr>
      <vt:lpstr>Example: 3    TOPIC SENTENCE    SUPPORTING DETAILS    CLOSING SENTENCE</vt:lpstr>
      <vt:lpstr>Paragraph Writing Exercise</vt:lpstr>
      <vt:lpstr>Essay Writing</vt:lpstr>
      <vt:lpstr>Slide 14</vt:lpstr>
      <vt:lpstr>What is an Essay?</vt:lpstr>
      <vt:lpstr>What makes a good essay?</vt:lpstr>
      <vt:lpstr>What makes a good essay?</vt:lpstr>
      <vt:lpstr>Assessing your Work Against an Example Essay</vt:lpstr>
      <vt:lpstr>DOS &amp; DONTS</vt:lpstr>
      <vt:lpstr>How to write an Essay?</vt:lpstr>
      <vt:lpstr>how to write an essay?</vt:lpstr>
      <vt:lpstr>Essay Format</vt:lpstr>
      <vt:lpstr>Choosing a Topic</vt:lpstr>
      <vt:lpstr>Organizing Your Ideas</vt:lpstr>
      <vt:lpstr>Writing Your Outline</vt:lpstr>
      <vt:lpstr>Composing a Thesis Statement</vt:lpstr>
      <vt:lpstr>Writing the Body Paragraphs</vt:lpstr>
      <vt:lpstr>Write the Introduction and Conclusion</vt:lpstr>
      <vt:lpstr>Conclusion</vt:lpstr>
      <vt:lpstr>Add the Finishing Touches </vt:lpstr>
      <vt:lpstr>Once you have checked your work and perfected your formatting, your essay is finished.   Congratulations! </vt:lpstr>
      <vt:lpstr>Formal Writing Rules</vt:lpstr>
      <vt:lpstr>MLA Format</vt:lpstr>
      <vt:lpstr>MLA Continued</vt:lpstr>
      <vt:lpstr>Slide 35</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Paragraph Writing &amp; Essay Writing</dc:title>
  <dc:creator>Anila</dc:creator>
  <cp:lastModifiedBy>Anila</cp:lastModifiedBy>
  <cp:revision>38</cp:revision>
  <dcterms:created xsi:type="dcterms:W3CDTF">2011-11-28T11:46:25Z</dcterms:created>
  <dcterms:modified xsi:type="dcterms:W3CDTF">2012-12-21T09:33:37Z</dcterms:modified>
</cp:coreProperties>
</file>