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1" r:id="rId9"/>
    <p:sldId id="264" r:id="rId10"/>
    <p:sldId id="266" r:id="rId11"/>
    <p:sldId id="267" r:id="rId12"/>
    <p:sldId id="268" r:id="rId13"/>
    <p:sldId id="269" r:id="rId14"/>
    <p:sldId id="270" r:id="rId15"/>
    <p:sldId id="273" r:id="rId16"/>
    <p:sldId id="274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6" r:id="rId27"/>
    <p:sldId id="287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10" r:id="rId49"/>
    <p:sldId id="309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20A7F4-E977-42E4-AC7A-CFB429AD6F8B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1199B21-CBD9-479E-AB47-2B9F10306D4A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Listening</a:t>
          </a:r>
          <a:endParaRPr lang="en-US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B10D3D47-ED28-40DF-8147-EE582DC16BC4}" type="parTrans" cxnId="{18061444-03D3-49FD-B2A7-8B7CD57E0696}">
      <dgm:prSet/>
      <dgm:spPr/>
      <dgm:t>
        <a:bodyPr/>
        <a:lstStyle/>
        <a:p>
          <a:endParaRPr lang="en-US"/>
        </a:p>
      </dgm:t>
    </dgm:pt>
    <dgm:pt modelId="{F56133E7-3AE4-4103-9F33-113E338EF43D}" type="sibTrans" cxnId="{18061444-03D3-49FD-B2A7-8B7CD57E0696}">
      <dgm:prSet/>
      <dgm:spPr/>
      <dgm:t>
        <a:bodyPr/>
        <a:lstStyle/>
        <a:p>
          <a:endParaRPr lang="en-US"/>
        </a:p>
      </dgm:t>
    </dgm:pt>
    <dgm:pt modelId="{E4C91097-7DBE-4600-9A5D-0671774AB436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Reading</a:t>
          </a:r>
          <a:endParaRPr lang="en-US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93E55B7A-2427-428F-B961-8ADFE34DEDDA}" type="parTrans" cxnId="{2FA2ADF0-3895-4BE4-89E4-6276F6CBF81B}">
      <dgm:prSet/>
      <dgm:spPr/>
      <dgm:t>
        <a:bodyPr/>
        <a:lstStyle/>
        <a:p>
          <a:endParaRPr lang="en-US"/>
        </a:p>
      </dgm:t>
    </dgm:pt>
    <dgm:pt modelId="{D2623F08-2125-453F-9E91-882C35CA0E24}" type="sibTrans" cxnId="{2FA2ADF0-3895-4BE4-89E4-6276F6CBF81B}">
      <dgm:prSet/>
      <dgm:spPr/>
      <dgm:t>
        <a:bodyPr/>
        <a:lstStyle/>
        <a:p>
          <a:endParaRPr lang="en-US"/>
        </a:p>
      </dgm:t>
    </dgm:pt>
    <dgm:pt modelId="{0C556202-78C9-4B10-AD62-BA8B5EE12E88}" type="pres">
      <dgm:prSet presAssocID="{FE20A7F4-E977-42E4-AC7A-CFB429AD6F8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14D1F5-823A-43F0-AFC3-44C59C8E1F24}" type="pres">
      <dgm:prSet presAssocID="{C1199B21-CBD9-479E-AB47-2B9F10306D4A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CA29E3-0FE1-4BB5-944D-7C1A20A0FCAB}" type="pres">
      <dgm:prSet presAssocID="{E4C91097-7DBE-4600-9A5D-0671774AB436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A2ADF0-3895-4BE4-89E4-6276F6CBF81B}" srcId="{FE20A7F4-E977-42E4-AC7A-CFB429AD6F8B}" destId="{E4C91097-7DBE-4600-9A5D-0671774AB436}" srcOrd="1" destOrd="0" parTransId="{93E55B7A-2427-428F-B961-8ADFE34DEDDA}" sibTransId="{D2623F08-2125-453F-9E91-882C35CA0E24}"/>
    <dgm:cxn modelId="{C4B3185D-812A-4DE8-AC9C-97FF6FF24239}" type="presOf" srcId="{FE20A7F4-E977-42E4-AC7A-CFB429AD6F8B}" destId="{0C556202-78C9-4B10-AD62-BA8B5EE12E88}" srcOrd="0" destOrd="0" presId="urn:microsoft.com/office/officeart/2005/8/layout/arrow5"/>
    <dgm:cxn modelId="{18061444-03D3-49FD-B2A7-8B7CD57E0696}" srcId="{FE20A7F4-E977-42E4-AC7A-CFB429AD6F8B}" destId="{C1199B21-CBD9-479E-AB47-2B9F10306D4A}" srcOrd="0" destOrd="0" parTransId="{B10D3D47-ED28-40DF-8147-EE582DC16BC4}" sibTransId="{F56133E7-3AE4-4103-9F33-113E338EF43D}"/>
    <dgm:cxn modelId="{B003844E-E2CF-4A01-8443-89C84E81B00D}" type="presOf" srcId="{E4C91097-7DBE-4600-9A5D-0671774AB436}" destId="{35CA29E3-0FE1-4BB5-944D-7C1A20A0FCAB}" srcOrd="0" destOrd="0" presId="urn:microsoft.com/office/officeart/2005/8/layout/arrow5"/>
    <dgm:cxn modelId="{50BB3727-FE48-433A-BDA4-FC904CDAFEEA}" type="presOf" srcId="{C1199B21-CBD9-479E-AB47-2B9F10306D4A}" destId="{6914D1F5-823A-43F0-AFC3-44C59C8E1F24}" srcOrd="0" destOrd="0" presId="urn:microsoft.com/office/officeart/2005/8/layout/arrow5"/>
    <dgm:cxn modelId="{F73CF9CB-BBD0-4A4B-95A2-DD3E47C5538C}" type="presParOf" srcId="{0C556202-78C9-4B10-AD62-BA8B5EE12E88}" destId="{6914D1F5-823A-43F0-AFC3-44C59C8E1F24}" srcOrd="0" destOrd="0" presId="urn:microsoft.com/office/officeart/2005/8/layout/arrow5"/>
    <dgm:cxn modelId="{ACBA162C-6EFF-4B2E-87ED-CA52A956755F}" type="presParOf" srcId="{0C556202-78C9-4B10-AD62-BA8B5EE12E88}" destId="{35CA29E3-0FE1-4BB5-944D-7C1A20A0FCAB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20A7F4-E977-42E4-AC7A-CFB429AD6F8B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1199B21-CBD9-479E-AB47-2B9F10306D4A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Speaking</a:t>
          </a:r>
          <a:endParaRPr lang="en-US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B10D3D47-ED28-40DF-8147-EE582DC16BC4}" type="parTrans" cxnId="{18061444-03D3-49FD-B2A7-8B7CD57E0696}">
      <dgm:prSet/>
      <dgm:spPr/>
      <dgm:t>
        <a:bodyPr/>
        <a:lstStyle/>
        <a:p>
          <a:endParaRPr lang="en-US"/>
        </a:p>
      </dgm:t>
    </dgm:pt>
    <dgm:pt modelId="{F56133E7-3AE4-4103-9F33-113E338EF43D}" type="sibTrans" cxnId="{18061444-03D3-49FD-B2A7-8B7CD57E0696}">
      <dgm:prSet/>
      <dgm:spPr/>
      <dgm:t>
        <a:bodyPr/>
        <a:lstStyle/>
        <a:p>
          <a:endParaRPr lang="en-US"/>
        </a:p>
      </dgm:t>
    </dgm:pt>
    <dgm:pt modelId="{E4C91097-7DBE-4600-9A5D-0671774AB436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Writing</a:t>
          </a:r>
          <a:endParaRPr lang="en-US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93E55B7A-2427-428F-B961-8ADFE34DEDDA}" type="parTrans" cxnId="{2FA2ADF0-3895-4BE4-89E4-6276F6CBF81B}">
      <dgm:prSet/>
      <dgm:spPr/>
      <dgm:t>
        <a:bodyPr/>
        <a:lstStyle/>
        <a:p>
          <a:endParaRPr lang="en-US"/>
        </a:p>
      </dgm:t>
    </dgm:pt>
    <dgm:pt modelId="{D2623F08-2125-453F-9E91-882C35CA0E24}" type="sibTrans" cxnId="{2FA2ADF0-3895-4BE4-89E4-6276F6CBF81B}">
      <dgm:prSet/>
      <dgm:spPr/>
      <dgm:t>
        <a:bodyPr/>
        <a:lstStyle/>
        <a:p>
          <a:endParaRPr lang="en-US"/>
        </a:p>
      </dgm:t>
    </dgm:pt>
    <dgm:pt modelId="{0C556202-78C9-4B10-AD62-BA8B5EE12E88}" type="pres">
      <dgm:prSet presAssocID="{FE20A7F4-E977-42E4-AC7A-CFB429AD6F8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14D1F5-823A-43F0-AFC3-44C59C8E1F24}" type="pres">
      <dgm:prSet presAssocID="{C1199B21-CBD9-479E-AB47-2B9F10306D4A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CA29E3-0FE1-4BB5-944D-7C1A20A0FCAB}" type="pres">
      <dgm:prSet presAssocID="{E4C91097-7DBE-4600-9A5D-0671774AB436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D14E50-6BB4-4987-B656-E42E9FDD6C32}" type="presOf" srcId="{C1199B21-CBD9-479E-AB47-2B9F10306D4A}" destId="{6914D1F5-823A-43F0-AFC3-44C59C8E1F24}" srcOrd="0" destOrd="0" presId="urn:microsoft.com/office/officeart/2005/8/layout/arrow5"/>
    <dgm:cxn modelId="{2FA2ADF0-3895-4BE4-89E4-6276F6CBF81B}" srcId="{FE20A7F4-E977-42E4-AC7A-CFB429AD6F8B}" destId="{E4C91097-7DBE-4600-9A5D-0671774AB436}" srcOrd="1" destOrd="0" parTransId="{93E55B7A-2427-428F-B961-8ADFE34DEDDA}" sibTransId="{D2623F08-2125-453F-9E91-882C35CA0E24}"/>
    <dgm:cxn modelId="{18061444-03D3-49FD-B2A7-8B7CD57E0696}" srcId="{FE20A7F4-E977-42E4-AC7A-CFB429AD6F8B}" destId="{C1199B21-CBD9-479E-AB47-2B9F10306D4A}" srcOrd="0" destOrd="0" parTransId="{B10D3D47-ED28-40DF-8147-EE582DC16BC4}" sibTransId="{F56133E7-3AE4-4103-9F33-113E338EF43D}"/>
    <dgm:cxn modelId="{54F8B008-B06A-4EDC-A4A5-E6D566AC0A9C}" type="presOf" srcId="{E4C91097-7DBE-4600-9A5D-0671774AB436}" destId="{35CA29E3-0FE1-4BB5-944D-7C1A20A0FCAB}" srcOrd="0" destOrd="0" presId="urn:microsoft.com/office/officeart/2005/8/layout/arrow5"/>
    <dgm:cxn modelId="{70AF3E49-D05C-48F3-B19C-F536CE69674E}" type="presOf" srcId="{FE20A7F4-E977-42E4-AC7A-CFB429AD6F8B}" destId="{0C556202-78C9-4B10-AD62-BA8B5EE12E88}" srcOrd="0" destOrd="0" presId="urn:microsoft.com/office/officeart/2005/8/layout/arrow5"/>
    <dgm:cxn modelId="{5D916517-CAA6-4634-8A25-18B08FDABB9C}" type="presParOf" srcId="{0C556202-78C9-4B10-AD62-BA8B5EE12E88}" destId="{6914D1F5-823A-43F0-AFC3-44C59C8E1F24}" srcOrd="0" destOrd="0" presId="urn:microsoft.com/office/officeart/2005/8/layout/arrow5"/>
    <dgm:cxn modelId="{B7B85D50-7697-45A1-B25E-9BCD70D7528F}" type="presParOf" srcId="{0C556202-78C9-4B10-AD62-BA8B5EE12E88}" destId="{35CA29E3-0FE1-4BB5-944D-7C1A20A0FCAB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25A43F0-F0FA-4EBE-B56B-57A50C5B687C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CF65A7-510B-4794-9366-26F561D69C73}">
      <dgm:prSet phldrT="[Text]"/>
      <dgm:spPr/>
      <dgm:t>
        <a:bodyPr/>
        <a:lstStyle/>
        <a:p>
          <a:r>
            <a:rPr lang="en-US" b="1" dirty="0" smtClean="0"/>
            <a:t>1. Sender</a:t>
          </a:r>
          <a:endParaRPr lang="en-US" b="1" dirty="0"/>
        </a:p>
      </dgm:t>
    </dgm:pt>
    <dgm:pt modelId="{95A6F2B4-DA52-4510-85EF-AB4C92D1BAE7}" type="parTrans" cxnId="{9E7B4051-A967-4CEF-BA69-10599346DF95}">
      <dgm:prSet/>
      <dgm:spPr/>
      <dgm:t>
        <a:bodyPr/>
        <a:lstStyle/>
        <a:p>
          <a:endParaRPr lang="en-US"/>
        </a:p>
      </dgm:t>
    </dgm:pt>
    <dgm:pt modelId="{5F7694C8-00D2-4637-8C58-2C4855530830}" type="sibTrans" cxnId="{9E7B4051-A967-4CEF-BA69-10599346DF95}">
      <dgm:prSet/>
      <dgm:spPr/>
      <dgm:t>
        <a:bodyPr/>
        <a:lstStyle/>
        <a:p>
          <a:endParaRPr lang="en-US"/>
        </a:p>
      </dgm:t>
    </dgm:pt>
    <dgm:pt modelId="{857A700C-A6CC-4B5F-BB0B-9885DCAEC864}">
      <dgm:prSet phldrT="[Text]"/>
      <dgm:spPr/>
      <dgm:t>
        <a:bodyPr/>
        <a:lstStyle/>
        <a:p>
          <a:r>
            <a:rPr lang="en-US" b="1" dirty="0" smtClean="0"/>
            <a:t>2. Message</a:t>
          </a:r>
          <a:endParaRPr lang="en-US" b="1" dirty="0"/>
        </a:p>
      </dgm:t>
    </dgm:pt>
    <dgm:pt modelId="{25ADEB9C-4F6C-4109-A3D1-C9EC1D7F1E05}" type="parTrans" cxnId="{F07D6924-4B91-4608-9DDD-03EE1B2F654A}">
      <dgm:prSet/>
      <dgm:spPr/>
      <dgm:t>
        <a:bodyPr/>
        <a:lstStyle/>
        <a:p>
          <a:endParaRPr lang="en-US"/>
        </a:p>
      </dgm:t>
    </dgm:pt>
    <dgm:pt modelId="{86226EBD-FBA0-4638-99C2-01A7F18E0182}" type="sibTrans" cxnId="{F07D6924-4B91-4608-9DDD-03EE1B2F654A}">
      <dgm:prSet/>
      <dgm:spPr/>
      <dgm:t>
        <a:bodyPr/>
        <a:lstStyle/>
        <a:p>
          <a:endParaRPr lang="en-US"/>
        </a:p>
      </dgm:t>
    </dgm:pt>
    <dgm:pt modelId="{6E66B6FC-1C42-4245-898A-25E81BD9ADE7}">
      <dgm:prSet phldrT="[Text]"/>
      <dgm:spPr/>
      <dgm:t>
        <a:bodyPr/>
        <a:lstStyle/>
        <a:p>
          <a:r>
            <a:rPr lang="en-US" b="1" dirty="0" smtClean="0"/>
            <a:t>3. Channel</a:t>
          </a:r>
          <a:endParaRPr lang="en-US" b="1" dirty="0"/>
        </a:p>
      </dgm:t>
    </dgm:pt>
    <dgm:pt modelId="{DCC66CCC-C7E1-4A03-A6BA-604A352E185D}" type="parTrans" cxnId="{5F6CC1E2-DD66-4F4B-919C-85B849516303}">
      <dgm:prSet/>
      <dgm:spPr/>
      <dgm:t>
        <a:bodyPr/>
        <a:lstStyle/>
        <a:p>
          <a:endParaRPr lang="en-US"/>
        </a:p>
      </dgm:t>
    </dgm:pt>
    <dgm:pt modelId="{B75812DB-9FC2-455F-93A0-78E9E0FA7C16}" type="sibTrans" cxnId="{5F6CC1E2-DD66-4F4B-919C-85B849516303}">
      <dgm:prSet/>
      <dgm:spPr/>
      <dgm:t>
        <a:bodyPr/>
        <a:lstStyle/>
        <a:p>
          <a:endParaRPr lang="en-US"/>
        </a:p>
      </dgm:t>
    </dgm:pt>
    <dgm:pt modelId="{A54D022E-0140-40A0-991F-0E7BB200AE00}">
      <dgm:prSet phldrT="[Text]"/>
      <dgm:spPr/>
      <dgm:t>
        <a:bodyPr/>
        <a:lstStyle/>
        <a:p>
          <a:r>
            <a:rPr lang="en-US" b="1" dirty="0" smtClean="0"/>
            <a:t>4. Receiver</a:t>
          </a:r>
          <a:endParaRPr lang="en-US" b="1" dirty="0"/>
        </a:p>
      </dgm:t>
    </dgm:pt>
    <dgm:pt modelId="{35D2FAEE-1D9C-4FF3-8808-BE6293858803}" type="parTrans" cxnId="{8246D854-C08F-499B-AE2F-234723D23504}">
      <dgm:prSet/>
      <dgm:spPr/>
      <dgm:t>
        <a:bodyPr/>
        <a:lstStyle/>
        <a:p>
          <a:endParaRPr lang="en-US"/>
        </a:p>
      </dgm:t>
    </dgm:pt>
    <dgm:pt modelId="{DCF09628-CBBB-419C-BAB6-D8B4F287A0AC}" type="sibTrans" cxnId="{8246D854-C08F-499B-AE2F-234723D23504}">
      <dgm:prSet/>
      <dgm:spPr/>
      <dgm:t>
        <a:bodyPr/>
        <a:lstStyle/>
        <a:p>
          <a:endParaRPr lang="en-US"/>
        </a:p>
      </dgm:t>
    </dgm:pt>
    <dgm:pt modelId="{8EB2171F-B5FB-407F-9B48-95822D2C037C}">
      <dgm:prSet phldrT="[Text]"/>
      <dgm:spPr/>
      <dgm:t>
        <a:bodyPr/>
        <a:lstStyle/>
        <a:p>
          <a:r>
            <a:rPr lang="en-US" b="1" dirty="0" smtClean="0"/>
            <a:t>5. Feedback</a:t>
          </a:r>
          <a:endParaRPr lang="en-US" b="1" dirty="0"/>
        </a:p>
      </dgm:t>
    </dgm:pt>
    <dgm:pt modelId="{E41579EE-B622-4B80-BA00-8B1FBF4F9727}" type="parTrans" cxnId="{A0DEA688-1C35-4329-BF24-FF8FC4121490}">
      <dgm:prSet/>
      <dgm:spPr/>
      <dgm:t>
        <a:bodyPr/>
        <a:lstStyle/>
        <a:p>
          <a:endParaRPr lang="en-US"/>
        </a:p>
      </dgm:t>
    </dgm:pt>
    <dgm:pt modelId="{73D9730D-19D7-482E-85D0-68075B3ED748}" type="sibTrans" cxnId="{A0DEA688-1C35-4329-BF24-FF8FC4121490}">
      <dgm:prSet/>
      <dgm:spPr/>
      <dgm:t>
        <a:bodyPr/>
        <a:lstStyle/>
        <a:p>
          <a:endParaRPr lang="en-US"/>
        </a:p>
      </dgm:t>
    </dgm:pt>
    <dgm:pt modelId="{1637DDC8-6F84-4CFB-A991-27825CC645DC}" type="pres">
      <dgm:prSet presAssocID="{D25A43F0-F0FA-4EBE-B56B-57A50C5B687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97C7E74-90F3-477D-A171-396D500FA499}" type="pres">
      <dgm:prSet presAssocID="{1ECF65A7-510B-4794-9366-26F561D69C73}" presName="dummy" presStyleCnt="0"/>
      <dgm:spPr/>
    </dgm:pt>
    <dgm:pt modelId="{9F0CB53B-3692-40AB-88AD-ADD0E7C12DD8}" type="pres">
      <dgm:prSet presAssocID="{1ECF65A7-510B-4794-9366-26F561D69C73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E86F0D-296F-4FA1-A022-6294477CF946}" type="pres">
      <dgm:prSet presAssocID="{5F7694C8-00D2-4637-8C58-2C4855530830}" presName="sibTrans" presStyleLbl="node1" presStyleIdx="0" presStyleCnt="5"/>
      <dgm:spPr/>
      <dgm:t>
        <a:bodyPr/>
        <a:lstStyle/>
        <a:p>
          <a:endParaRPr lang="en-US"/>
        </a:p>
      </dgm:t>
    </dgm:pt>
    <dgm:pt modelId="{FF382D6F-5419-42B1-892D-89814335A6F3}" type="pres">
      <dgm:prSet presAssocID="{857A700C-A6CC-4B5F-BB0B-9885DCAEC864}" presName="dummy" presStyleCnt="0"/>
      <dgm:spPr/>
    </dgm:pt>
    <dgm:pt modelId="{E971D265-A52A-4366-8CFA-031E2956D18F}" type="pres">
      <dgm:prSet presAssocID="{857A700C-A6CC-4B5F-BB0B-9885DCAEC864}" presName="node" presStyleLbl="revTx" presStyleIdx="1" presStyleCnt="5" custScaleX="1334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D601CF-B9D6-450C-B562-C4C2AA9B46B3}" type="pres">
      <dgm:prSet presAssocID="{86226EBD-FBA0-4638-99C2-01A7F18E0182}" presName="sibTrans" presStyleLbl="node1" presStyleIdx="1" presStyleCnt="5" custLinFactNeighborX="6047" custLinFactNeighborY="1267"/>
      <dgm:spPr/>
      <dgm:t>
        <a:bodyPr/>
        <a:lstStyle/>
        <a:p>
          <a:endParaRPr lang="en-US"/>
        </a:p>
      </dgm:t>
    </dgm:pt>
    <dgm:pt modelId="{78937512-ECE9-4066-9E7D-B9C294AE6E52}" type="pres">
      <dgm:prSet presAssocID="{6E66B6FC-1C42-4245-898A-25E81BD9ADE7}" presName="dummy" presStyleCnt="0"/>
      <dgm:spPr/>
    </dgm:pt>
    <dgm:pt modelId="{5A60554D-8AF8-4D9D-B62D-6EA1D08D12A7}" type="pres">
      <dgm:prSet presAssocID="{6E66B6FC-1C42-4245-898A-25E81BD9ADE7}" presName="node" presStyleLbl="revTx" presStyleIdx="2" presStyleCnt="5" custScaleX="139878" custRadScaleRad="109019" custRadScaleInc="-156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AC37F1-A49A-4FB0-882F-6B01FA130067}" type="pres">
      <dgm:prSet presAssocID="{B75812DB-9FC2-455F-93A0-78E9E0FA7C16}" presName="sibTrans" presStyleLbl="node1" presStyleIdx="2" presStyleCnt="5"/>
      <dgm:spPr/>
      <dgm:t>
        <a:bodyPr/>
        <a:lstStyle/>
        <a:p>
          <a:endParaRPr lang="en-US"/>
        </a:p>
      </dgm:t>
    </dgm:pt>
    <dgm:pt modelId="{14709A6D-77AA-4D12-B543-700A442ADD1A}" type="pres">
      <dgm:prSet presAssocID="{A54D022E-0140-40A0-991F-0E7BB200AE00}" presName="dummy" presStyleCnt="0"/>
      <dgm:spPr/>
    </dgm:pt>
    <dgm:pt modelId="{130F4DF3-885C-4CF4-A080-B8A57E97FF4D}" type="pres">
      <dgm:prSet presAssocID="{A54D022E-0140-40A0-991F-0E7BB200AE00}" presName="node" presStyleLbl="revTx" presStyleIdx="3" presStyleCnt="5" custScaleX="1338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4B9E07-4AF8-4323-939C-F568400F208C}" type="pres">
      <dgm:prSet presAssocID="{DCF09628-CBBB-419C-BAB6-D8B4F287A0AC}" presName="sibTrans" presStyleLbl="node1" presStyleIdx="3" presStyleCnt="5"/>
      <dgm:spPr/>
      <dgm:t>
        <a:bodyPr/>
        <a:lstStyle/>
        <a:p>
          <a:endParaRPr lang="en-US"/>
        </a:p>
      </dgm:t>
    </dgm:pt>
    <dgm:pt modelId="{04F7A18A-C221-4897-8725-E0040E71B058}" type="pres">
      <dgm:prSet presAssocID="{8EB2171F-B5FB-407F-9B48-95822D2C037C}" presName="dummy" presStyleCnt="0"/>
      <dgm:spPr/>
    </dgm:pt>
    <dgm:pt modelId="{755ABE46-BFB9-4ACD-A7CA-8955A0CDF567}" type="pres">
      <dgm:prSet presAssocID="{8EB2171F-B5FB-407F-9B48-95822D2C037C}" presName="node" presStyleLbl="revTx" presStyleIdx="4" presStyleCnt="5" custScaleX="1437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327936-FDA9-4252-83C6-7D83FA180461}" type="pres">
      <dgm:prSet presAssocID="{73D9730D-19D7-482E-85D0-68075B3ED748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A42DA791-3A83-4341-885A-FD711D77812D}" type="presOf" srcId="{DCF09628-CBBB-419C-BAB6-D8B4F287A0AC}" destId="{104B9E07-4AF8-4323-939C-F568400F208C}" srcOrd="0" destOrd="0" presId="urn:microsoft.com/office/officeart/2005/8/layout/cycle1"/>
    <dgm:cxn modelId="{F07D6924-4B91-4608-9DDD-03EE1B2F654A}" srcId="{D25A43F0-F0FA-4EBE-B56B-57A50C5B687C}" destId="{857A700C-A6CC-4B5F-BB0B-9885DCAEC864}" srcOrd="1" destOrd="0" parTransId="{25ADEB9C-4F6C-4109-A3D1-C9EC1D7F1E05}" sibTransId="{86226EBD-FBA0-4638-99C2-01A7F18E0182}"/>
    <dgm:cxn modelId="{1C6B693F-CE79-4D2B-B174-CB1C2F30CD9C}" type="presOf" srcId="{73D9730D-19D7-482E-85D0-68075B3ED748}" destId="{A4327936-FDA9-4252-83C6-7D83FA180461}" srcOrd="0" destOrd="0" presId="urn:microsoft.com/office/officeart/2005/8/layout/cycle1"/>
    <dgm:cxn modelId="{5F6CC1E2-DD66-4F4B-919C-85B849516303}" srcId="{D25A43F0-F0FA-4EBE-B56B-57A50C5B687C}" destId="{6E66B6FC-1C42-4245-898A-25E81BD9ADE7}" srcOrd="2" destOrd="0" parTransId="{DCC66CCC-C7E1-4A03-A6BA-604A352E185D}" sibTransId="{B75812DB-9FC2-455F-93A0-78E9E0FA7C16}"/>
    <dgm:cxn modelId="{8246D854-C08F-499B-AE2F-234723D23504}" srcId="{D25A43F0-F0FA-4EBE-B56B-57A50C5B687C}" destId="{A54D022E-0140-40A0-991F-0E7BB200AE00}" srcOrd="3" destOrd="0" parTransId="{35D2FAEE-1D9C-4FF3-8808-BE6293858803}" sibTransId="{DCF09628-CBBB-419C-BAB6-D8B4F287A0AC}"/>
    <dgm:cxn modelId="{379015B5-9EA9-4787-AAF5-16F789D2D773}" type="presOf" srcId="{857A700C-A6CC-4B5F-BB0B-9885DCAEC864}" destId="{E971D265-A52A-4366-8CFA-031E2956D18F}" srcOrd="0" destOrd="0" presId="urn:microsoft.com/office/officeart/2005/8/layout/cycle1"/>
    <dgm:cxn modelId="{9E7B4051-A967-4CEF-BA69-10599346DF95}" srcId="{D25A43F0-F0FA-4EBE-B56B-57A50C5B687C}" destId="{1ECF65A7-510B-4794-9366-26F561D69C73}" srcOrd="0" destOrd="0" parTransId="{95A6F2B4-DA52-4510-85EF-AB4C92D1BAE7}" sibTransId="{5F7694C8-00D2-4637-8C58-2C4855530830}"/>
    <dgm:cxn modelId="{1D5795BB-2A86-4AF4-8B69-3B4DF5BBEE37}" type="presOf" srcId="{1ECF65A7-510B-4794-9366-26F561D69C73}" destId="{9F0CB53B-3692-40AB-88AD-ADD0E7C12DD8}" srcOrd="0" destOrd="0" presId="urn:microsoft.com/office/officeart/2005/8/layout/cycle1"/>
    <dgm:cxn modelId="{022AB836-E8AB-4CFA-A474-D95A768CA4A3}" type="presOf" srcId="{8EB2171F-B5FB-407F-9B48-95822D2C037C}" destId="{755ABE46-BFB9-4ACD-A7CA-8955A0CDF567}" srcOrd="0" destOrd="0" presId="urn:microsoft.com/office/officeart/2005/8/layout/cycle1"/>
    <dgm:cxn modelId="{1CCB3164-7321-4484-9A21-6A57B58DA9F6}" type="presOf" srcId="{5F7694C8-00D2-4637-8C58-2C4855530830}" destId="{FFE86F0D-296F-4FA1-A022-6294477CF946}" srcOrd="0" destOrd="0" presId="urn:microsoft.com/office/officeart/2005/8/layout/cycle1"/>
    <dgm:cxn modelId="{3CE5B3F2-A7C2-456C-8BAF-938E2141FFDF}" type="presOf" srcId="{B75812DB-9FC2-455F-93A0-78E9E0FA7C16}" destId="{09AC37F1-A49A-4FB0-882F-6B01FA130067}" srcOrd="0" destOrd="0" presId="urn:microsoft.com/office/officeart/2005/8/layout/cycle1"/>
    <dgm:cxn modelId="{39711FAA-72C1-4179-9C5D-EF99E46BE6BD}" type="presOf" srcId="{A54D022E-0140-40A0-991F-0E7BB200AE00}" destId="{130F4DF3-885C-4CF4-A080-B8A57E97FF4D}" srcOrd="0" destOrd="0" presId="urn:microsoft.com/office/officeart/2005/8/layout/cycle1"/>
    <dgm:cxn modelId="{ACEA99B4-8378-4779-BC4F-240F458D5E2D}" type="presOf" srcId="{D25A43F0-F0FA-4EBE-B56B-57A50C5B687C}" destId="{1637DDC8-6F84-4CFB-A991-27825CC645DC}" srcOrd="0" destOrd="0" presId="urn:microsoft.com/office/officeart/2005/8/layout/cycle1"/>
    <dgm:cxn modelId="{9B782F53-F0C1-4056-9ACB-013E26313103}" type="presOf" srcId="{6E66B6FC-1C42-4245-898A-25E81BD9ADE7}" destId="{5A60554D-8AF8-4D9D-B62D-6EA1D08D12A7}" srcOrd="0" destOrd="0" presId="urn:microsoft.com/office/officeart/2005/8/layout/cycle1"/>
    <dgm:cxn modelId="{A0DEA688-1C35-4329-BF24-FF8FC4121490}" srcId="{D25A43F0-F0FA-4EBE-B56B-57A50C5B687C}" destId="{8EB2171F-B5FB-407F-9B48-95822D2C037C}" srcOrd="4" destOrd="0" parTransId="{E41579EE-B622-4B80-BA00-8B1FBF4F9727}" sibTransId="{73D9730D-19D7-482E-85D0-68075B3ED748}"/>
    <dgm:cxn modelId="{5A06DA9E-5600-41D8-9179-6535B706B004}" type="presOf" srcId="{86226EBD-FBA0-4638-99C2-01A7F18E0182}" destId="{2ED601CF-B9D6-450C-B562-C4C2AA9B46B3}" srcOrd="0" destOrd="0" presId="urn:microsoft.com/office/officeart/2005/8/layout/cycle1"/>
    <dgm:cxn modelId="{20CB8412-4F31-4C63-9E24-EB483A170E1B}" type="presParOf" srcId="{1637DDC8-6F84-4CFB-A991-27825CC645DC}" destId="{F97C7E74-90F3-477D-A171-396D500FA499}" srcOrd="0" destOrd="0" presId="urn:microsoft.com/office/officeart/2005/8/layout/cycle1"/>
    <dgm:cxn modelId="{AF0CBBCF-BE6F-4169-9D83-EB57850B03D2}" type="presParOf" srcId="{1637DDC8-6F84-4CFB-A991-27825CC645DC}" destId="{9F0CB53B-3692-40AB-88AD-ADD0E7C12DD8}" srcOrd="1" destOrd="0" presId="urn:microsoft.com/office/officeart/2005/8/layout/cycle1"/>
    <dgm:cxn modelId="{CA7713EB-40EF-428E-ABA3-FC4FD04B0BE4}" type="presParOf" srcId="{1637DDC8-6F84-4CFB-A991-27825CC645DC}" destId="{FFE86F0D-296F-4FA1-A022-6294477CF946}" srcOrd="2" destOrd="0" presId="urn:microsoft.com/office/officeart/2005/8/layout/cycle1"/>
    <dgm:cxn modelId="{2EC219EE-95D4-4DFE-B066-96FCA9C1BB4B}" type="presParOf" srcId="{1637DDC8-6F84-4CFB-A991-27825CC645DC}" destId="{FF382D6F-5419-42B1-892D-89814335A6F3}" srcOrd="3" destOrd="0" presId="urn:microsoft.com/office/officeart/2005/8/layout/cycle1"/>
    <dgm:cxn modelId="{925BC7EF-FE66-4B74-9885-F07810E8BE4B}" type="presParOf" srcId="{1637DDC8-6F84-4CFB-A991-27825CC645DC}" destId="{E971D265-A52A-4366-8CFA-031E2956D18F}" srcOrd="4" destOrd="0" presId="urn:microsoft.com/office/officeart/2005/8/layout/cycle1"/>
    <dgm:cxn modelId="{DD311EAC-7F37-49F7-939A-E24D8CC8E2CC}" type="presParOf" srcId="{1637DDC8-6F84-4CFB-A991-27825CC645DC}" destId="{2ED601CF-B9D6-450C-B562-C4C2AA9B46B3}" srcOrd="5" destOrd="0" presId="urn:microsoft.com/office/officeart/2005/8/layout/cycle1"/>
    <dgm:cxn modelId="{99CDC54A-EB56-4489-A9BB-1311A74A0EA4}" type="presParOf" srcId="{1637DDC8-6F84-4CFB-A991-27825CC645DC}" destId="{78937512-ECE9-4066-9E7D-B9C294AE6E52}" srcOrd="6" destOrd="0" presId="urn:microsoft.com/office/officeart/2005/8/layout/cycle1"/>
    <dgm:cxn modelId="{9C7E7960-1A3D-41EE-9D5F-0318B11387B4}" type="presParOf" srcId="{1637DDC8-6F84-4CFB-A991-27825CC645DC}" destId="{5A60554D-8AF8-4D9D-B62D-6EA1D08D12A7}" srcOrd="7" destOrd="0" presId="urn:microsoft.com/office/officeart/2005/8/layout/cycle1"/>
    <dgm:cxn modelId="{B7629DFF-B461-4ADA-BAB9-99B5CCA1E498}" type="presParOf" srcId="{1637DDC8-6F84-4CFB-A991-27825CC645DC}" destId="{09AC37F1-A49A-4FB0-882F-6B01FA130067}" srcOrd="8" destOrd="0" presId="urn:microsoft.com/office/officeart/2005/8/layout/cycle1"/>
    <dgm:cxn modelId="{29B2CA55-2754-4255-AA18-2890CE796507}" type="presParOf" srcId="{1637DDC8-6F84-4CFB-A991-27825CC645DC}" destId="{14709A6D-77AA-4D12-B543-700A442ADD1A}" srcOrd="9" destOrd="0" presId="urn:microsoft.com/office/officeart/2005/8/layout/cycle1"/>
    <dgm:cxn modelId="{BE5A3078-3E95-4626-8776-47486016B9E7}" type="presParOf" srcId="{1637DDC8-6F84-4CFB-A991-27825CC645DC}" destId="{130F4DF3-885C-4CF4-A080-B8A57E97FF4D}" srcOrd="10" destOrd="0" presId="urn:microsoft.com/office/officeart/2005/8/layout/cycle1"/>
    <dgm:cxn modelId="{31B842EC-2D08-42F6-AF56-2ED1DBDEA225}" type="presParOf" srcId="{1637DDC8-6F84-4CFB-A991-27825CC645DC}" destId="{104B9E07-4AF8-4323-939C-F568400F208C}" srcOrd="11" destOrd="0" presId="urn:microsoft.com/office/officeart/2005/8/layout/cycle1"/>
    <dgm:cxn modelId="{69C029A9-31A0-49B8-A390-3F8B09CC2D7E}" type="presParOf" srcId="{1637DDC8-6F84-4CFB-A991-27825CC645DC}" destId="{04F7A18A-C221-4897-8725-E0040E71B058}" srcOrd="12" destOrd="0" presId="urn:microsoft.com/office/officeart/2005/8/layout/cycle1"/>
    <dgm:cxn modelId="{5AA7A106-F3E7-40F4-811A-0E3D32B0D450}" type="presParOf" srcId="{1637DDC8-6F84-4CFB-A991-27825CC645DC}" destId="{755ABE46-BFB9-4ACD-A7CA-8955A0CDF567}" srcOrd="13" destOrd="0" presId="urn:microsoft.com/office/officeart/2005/8/layout/cycle1"/>
    <dgm:cxn modelId="{0AC1BE2C-9160-4FE9-BA98-2571C3CD86C0}" type="presParOf" srcId="{1637DDC8-6F84-4CFB-A991-27825CC645DC}" destId="{A4327936-FDA9-4252-83C6-7D83FA180461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F44BFD-5119-4085-90E7-1E4C20C51832}" type="doc">
      <dgm:prSet loTypeId="urn:microsoft.com/office/officeart/2005/8/layout/hProcess9" loCatId="process" qsTypeId="urn:microsoft.com/office/officeart/2005/8/quickstyle/simple3" qsCatId="simple" csTypeId="urn:microsoft.com/office/officeart/2005/8/colors/accent1_2" csCatId="accent1" phldr="1"/>
      <dgm:spPr/>
    </dgm:pt>
    <dgm:pt modelId="{5597EA56-EFDE-4E4E-B2C5-FC4E507DA268}">
      <dgm:prSet phldrT="[Text]"/>
      <dgm:spPr/>
      <dgm:t>
        <a:bodyPr/>
        <a:lstStyle/>
        <a:p>
          <a:r>
            <a:rPr lang="en-US" b="1" dirty="0" smtClean="0"/>
            <a:t>Creation</a:t>
          </a:r>
          <a:endParaRPr lang="en-US" b="1" dirty="0"/>
        </a:p>
      </dgm:t>
    </dgm:pt>
    <dgm:pt modelId="{20F0A8FE-81B4-46B3-8FE9-D4FE30ADA966}" type="parTrans" cxnId="{D78EF7ED-8FC0-4536-8F86-6E2352CC2F70}">
      <dgm:prSet/>
      <dgm:spPr/>
      <dgm:t>
        <a:bodyPr/>
        <a:lstStyle/>
        <a:p>
          <a:endParaRPr lang="en-US"/>
        </a:p>
      </dgm:t>
    </dgm:pt>
    <dgm:pt modelId="{F34DE8C2-C711-475D-9318-1BC9722AE039}" type="sibTrans" cxnId="{D78EF7ED-8FC0-4536-8F86-6E2352CC2F70}">
      <dgm:prSet/>
      <dgm:spPr/>
      <dgm:t>
        <a:bodyPr/>
        <a:lstStyle/>
        <a:p>
          <a:endParaRPr lang="en-US"/>
        </a:p>
      </dgm:t>
    </dgm:pt>
    <dgm:pt modelId="{B6F4F46A-1946-482C-9C6A-7CD1DE007451}">
      <dgm:prSet phldrT="[Text]"/>
      <dgm:spPr/>
      <dgm:t>
        <a:bodyPr/>
        <a:lstStyle/>
        <a:p>
          <a:r>
            <a:rPr lang="en-US" b="1" dirty="0" smtClean="0"/>
            <a:t>Preparation</a:t>
          </a:r>
          <a:endParaRPr lang="en-US" b="1" dirty="0"/>
        </a:p>
      </dgm:t>
    </dgm:pt>
    <dgm:pt modelId="{21FF3EDC-C4CD-4FAA-B31F-4F1DB5E1D4BB}" type="parTrans" cxnId="{4BE2209F-FC12-46BB-8FAC-ACE4470BCBDC}">
      <dgm:prSet/>
      <dgm:spPr/>
      <dgm:t>
        <a:bodyPr/>
        <a:lstStyle/>
        <a:p>
          <a:endParaRPr lang="en-US"/>
        </a:p>
      </dgm:t>
    </dgm:pt>
    <dgm:pt modelId="{FB19FA8A-6DC8-44CA-9E87-92E70E54DF62}" type="sibTrans" cxnId="{4BE2209F-FC12-46BB-8FAC-ACE4470BCBDC}">
      <dgm:prSet/>
      <dgm:spPr/>
      <dgm:t>
        <a:bodyPr/>
        <a:lstStyle/>
        <a:p>
          <a:endParaRPr lang="en-US"/>
        </a:p>
      </dgm:t>
    </dgm:pt>
    <dgm:pt modelId="{989C4179-0BE3-4151-9B57-6D67174C5F44}">
      <dgm:prSet phldrT="[Text]"/>
      <dgm:spPr/>
      <dgm:t>
        <a:bodyPr/>
        <a:lstStyle/>
        <a:p>
          <a:r>
            <a:rPr lang="en-US" b="1" dirty="0" smtClean="0"/>
            <a:t>Presentation</a:t>
          </a:r>
          <a:endParaRPr lang="en-US" b="1" dirty="0"/>
        </a:p>
      </dgm:t>
    </dgm:pt>
    <dgm:pt modelId="{FB247DB3-55BC-45C9-B64F-917A7A15AB8F}" type="parTrans" cxnId="{8A3EEB19-0520-4C39-BBAA-33A7414A24DA}">
      <dgm:prSet/>
      <dgm:spPr/>
      <dgm:t>
        <a:bodyPr/>
        <a:lstStyle/>
        <a:p>
          <a:endParaRPr lang="en-US"/>
        </a:p>
      </dgm:t>
    </dgm:pt>
    <dgm:pt modelId="{C9139FE8-0F96-4835-878E-FFCB7F827E62}" type="sibTrans" cxnId="{8A3EEB19-0520-4C39-BBAA-33A7414A24DA}">
      <dgm:prSet/>
      <dgm:spPr/>
      <dgm:t>
        <a:bodyPr/>
        <a:lstStyle/>
        <a:p>
          <a:endParaRPr lang="en-US"/>
        </a:p>
      </dgm:t>
    </dgm:pt>
    <dgm:pt modelId="{1C7CC286-4C5C-4FA4-BE17-3826C480ACC3}" type="pres">
      <dgm:prSet presAssocID="{14F44BFD-5119-4085-90E7-1E4C20C51832}" presName="CompostProcess" presStyleCnt="0">
        <dgm:presLayoutVars>
          <dgm:dir/>
          <dgm:resizeHandles val="exact"/>
        </dgm:presLayoutVars>
      </dgm:prSet>
      <dgm:spPr/>
    </dgm:pt>
    <dgm:pt modelId="{066AC546-2E76-4856-9C37-AE663C2B947A}" type="pres">
      <dgm:prSet presAssocID="{14F44BFD-5119-4085-90E7-1E4C20C51832}" presName="arrow" presStyleLbl="bgShp" presStyleIdx="0" presStyleCnt="1"/>
      <dgm:spPr/>
    </dgm:pt>
    <dgm:pt modelId="{69260D38-1233-4863-BE43-CF11F8E29172}" type="pres">
      <dgm:prSet presAssocID="{14F44BFD-5119-4085-90E7-1E4C20C51832}" presName="linearProcess" presStyleCnt="0"/>
      <dgm:spPr/>
    </dgm:pt>
    <dgm:pt modelId="{D87D6006-AC32-499C-B499-C72394161DB8}" type="pres">
      <dgm:prSet presAssocID="{5597EA56-EFDE-4E4E-B2C5-FC4E507DA268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5631E5-E75B-4E75-9356-48E5239BA760}" type="pres">
      <dgm:prSet presAssocID="{F34DE8C2-C711-475D-9318-1BC9722AE039}" presName="sibTrans" presStyleCnt="0"/>
      <dgm:spPr/>
    </dgm:pt>
    <dgm:pt modelId="{4D3A8C1C-BF9E-4BCC-8EBE-71D4827F151A}" type="pres">
      <dgm:prSet presAssocID="{B6F4F46A-1946-482C-9C6A-7CD1DE007451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FA4162-4365-448C-B1A2-3319F1C8FD7E}" type="pres">
      <dgm:prSet presAssocID="{FB19FA8A-6DC8-44CA-9E87-92E70E54DF62}" presName="sibTrans" presStyleCnt="0"/>
      <dgm:spPr/>
    </dgm:pt>
    <dgm:pt modelId="{2B0D791A-BD6A-4203-BE37-42EF8963B0B1}" type="pres">
      <dgm:prSet presAssocID="{989C4179-0BE3-4151-9B57-6D67174C5F44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A3EEB19-0520-4C39-BBAA-33A7414A24DA}" srcId="{14F44BFD-5119-4085-90E7-1E4C20C51832}" destId="{989C4179-0BE3-4151-9B57-6D67174C5F44}" srcOrd="2" destOrd="0" parTransId="{FB247DB3-55BC-45C9-B64F-917A7A15AB8F}" sibTransId="{C9139FE8-0F96-4835-878E-FFCB7F827E62}"/>
    <dgm:cxn modelId="{9E79DBFD-C054-43AE-86FE-858591ACB5CA}" type="presOf" srcId="{14F44BFD-5119-4085-90E7-1E4C20C51832}" destId="{1C7CC286-4C5C-4FA4-BE17-3826C480ACC3}" srcOrd="0" destOrd="0" presId="urn:microsoft.com/office/officeart/2005/8/layout/hProcess9"/>
    <dgm:cxn modelId="{D78EF7ED-8FC0-4536-8F86-6E2352CC2F70}" srcId="{14F44BFD-5119-4085-90E7-1E4C20C51832}" destId="{5597EA56-EFDE-4E4E-B2C5-FC4E507DA268}" srcOrd="0" destOrd="0" parTransId="{20F0A8FE-81B4-46B3-8FE9-D4FE30ADA966}" sibTransId="{F34DE8C2-C711-475D-9318-1BC9722AE039}"/>
    <dgm:cxn modelId="{4F388C3C-6105-4ABD-BA6D-0305374DB77E}" type="presOf" srcId="{B6F4F46A-1946-482C-9C6A-7CD1DE007451}" destId="{4D3A8C1C-BF9E-4BCC-8EBE-71D4827F151A}" srcOrd="0" destOrd="0" presId="urn:microsoft.com/office/officeart/2005/8/layout/hProcess9"/>
    <dgm:cxn modelId="{4BE2209F-FC12-46BB-8FAC-ACE4470BCBDC}" srcId="{14F44BFD-5119-4085-90E7-1E4C20C51832}" destId="{B6F4F46A-1946-482C-9C6A-7CD1DE007451}" srcOrd="1" destOrd="0" parTransId="{21FF3EDC-C4CD-4FAA-B31F-4F1DB5E1D4BB}" sibTransId="{FB19FA8A-6DC8-44CA-9E87-92E70E54DF62}"/>
    <dgm:cxn modelId="{41C94FA8-41CD-4696-8B58-C94B107D4524}" type="presOf" srcId="{5597EA56-EFDE-4E4E-B2C5-FC4E507DA268}" destId="{D87D6006-AC32-499C-B499-C72394161DB8}" srcOrd="0" destOrd="0" presId="urn:microsoft.com/office/officeart/2005/8/layout/hProcess9"/>
    <dgm:cxn modelId="{D4516CA5-541B-413C-8279-25911DEDDF56}" type="presOf" srcId="{989C4179-0BE3-4151-9B57-6D67174C5F44}" destId="{2B0D791A-BD6A-4203-BE37-42EF8963B0B1}" srcOrd="0" destOrd="0" presId="urn:microsoft.com/office/officeart/2005/8/layout/hProcess9"/>
    <dgm:cxn modelId="{3FBDF705-83BC-4D30-8626-F447482E47C3}" type="presParOf" srcId="{1C7CC286-4C5C-4FA4-BE17-3826C480ACC3}" destId="{066AC546-2E76-4856-9C37-AE663C2B947A}" srcOrd="0" destOrd="0" presId="urn:microsoft.com/office/officeart/2005/8/layout/hProcess9"/>
    <dgm:cxn modelId="{F4C85CEB-388C-44EA-AC52-13DDB824D0D2}" type="presParOf" srcId="{1C7CC286-4C5C-4FA4-BE17-3826C480ACC3}" destId="{69260D38-1233-4863-BE43-CF11F8E29172}" srcOrd="1" destOrd="0" presId="urn:microsoft.com/office/officeart/2005/8/layout/hProcess9"/>
    <dgm:cxn modelId="{66CC2AD0-5C5B-43B2-9BC2-522D8CCB6BC4}" type="presParOf" srcId="{69260D38-1233-4863-BE43-CF11F8E29172}" destId="{D87D6006-AC32-499C-B499-C72394161DB8}" srcOrd="0" destOrd="0" presId="urn:microsoft.com/office/officeart/2005/8/layout/hProcess9"/>
    <dgm:cxn modelId="{367E8041-88A5-4F85-BF65-7A89E3ECDA72}" type="presParOf" srcId="{69260D38-1233-4863-BE43-CF11F8E29172}" destId="{8B5631E5-E75B-4E75-9356-48E5239BA760}" srcOrd="1" destOrd="0" presId="urn:microsoft.com/office/officeart/2005/8/layout/hProcess9"/>
    <dgm:cxn modelId="{C8D906B1-2DA9-47AF-B22E-E7558E6E4CD1}" type="presParOf" srcId="{69260D38-1233-4863-BE43-CF11F8E29172}" destId="{4D3A8C1C-BF9E-4BCC-8EBE-71D4827F151A}" srcOrd="2" destOrd="0" presId="urn:microsoft.com/office/officeart/2005/8/layout/hProcess9"/>
    <dgm:cxn modelId="{02022A6B-17AF-47A5-9BBB-7487BCE1C55D}" type="presParOf" srcId="{69260D38-1233-4863-BE43-CF11F8E29172}" destId="{EDFA4162-4365-448C-B1A2-3319F1C8FD7E}" srcOrd="3" destOrd="0" presId="urn:microsoft.com/office/officeart/2005/8/layout/hProcess9"/>
    <dgm:cxn modelId="{FCFCB573-1D67-4CD4-9D3B-E550C04E6F3D}" type="presParOf" srcId="{69260D38-1233-4863-BE43-CF11F8E29172}" destId="{2B0D791A-BD6A-4203-BE37-42EF8963B0B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14D1F5-823A-43F0-AFC3-44C59C8E1F24}">
      <dsp:nvSpPr>
        <dsp:cNvPr id="0" name=""/>
        <dsp:cNvSpPr/>
      </dsp:nvSpPr>
      <dsp:spPr>
        <a:xfrm rot="16200000">
          <a:off x="583" y="1103"/>
          <a:ext cx="2258392" cy="2258392"/>
        </a:xfrm>
        <a:prstGeom prst="downArrow">
          <a:avLst>
            <a:gd name="adj1" fmla="val 50000"/>
            <a:gd name="adj2" fmla="val 35000"/>
          </a:avLst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Listening</a:t>
          </a:r>
          <a:endParaRPr lang="en-US" sz="30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 rot="16200000">
        <a:off x="583" y="1103"/>
        <a:ext cx="2258392" cy="2258392"/>
      </dsp:txXfrm>
    </dsp:sp>
    <dsp:sp modelId="{35CA29E3-0FE1-4BB5-944D-7C1A20A0FCAB}">
      <dsp:nvSpPr>
        <dsp:cNvPr id="0" name=""/>
        <dsp:cNvSpPr/>
      </dsp:nvSpPr>
      <dsp:spPr>
        <a:xfrm rot="5400000">
          <a:off x="4522823" y="1103"/>
          <a:ext cx="2258392" cy="2258392"/>
        </a:xfrm>
        <a:prstGeom prst="downArrow">
          <a:avLst>
            <a:gd name="adj1" fmla="val 50000"/>
            <a:gd name="adj2" fmla="val 35000"/>
          </a:avLst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Reading</a:t>
          </a:r>
          <a:endParaRPr lang="en-US" sz="30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 rot="5400000">
        <a:off x="4522823" y="1103"/>
        <a:ext cx="2258392" cy="225839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14D1F5-823A-43F0-AFC3-44C59C8E1F24}">
      <dsp:nvSpPr>
        <dsp:cNvPr id="0" name=""/>
        <dsp:cNvSpPr/>
      </dsp:nvSpPr>
      <dsp:spPr>
        <a:xfrm rot="16200000">
          <a:off x="583" y="1103"/>
          <a:ext cx="2258392" cy="2258392"/>
        </a:xfrm>
        <a:prstGeom prst="downArrow">
          <a:avLst>
            <a:gd name="adj1" fmla="val 50000"/>
            <a:gd name="adj2" fmla="val 35000"/>
          </a:avLst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Speaking</a:t>
          </a:r>
          <a:endParaRPr lang="en-US" sz="30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 rot="16200000">
        <a:off x="583" y="1103"/>
        <a:ext cx="2258392" cy="2258392"/>
      </dsp:txXfrm>
    </dsp:sp>
    <dsp:sp modelId="{35CA29E3-0FE1-4BB5-944D-7C1A20A0FCAB}">
      <dsp:nvSpPr>
        <dsp:cNvPr id="0" name=""/>
        <dsp:cNvSpPr/>
      </dsp:nvSpPr>
      <dsp:spPr>
        <a:xfrm rot="5400000">
          <a:off x="4522823" y="1103"/>
          <a:ext cx="2258392" cy="2258392"/>
        </a:xfrm>
        <a:prstGeom prst="downArrow">
          <a:avLst>
            <a:gd name="adj1" fmla="val 50000"/>
            <a:gd name="adj2" fmla="val 35000"/>
          </a:avLst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Writing</a:t>
          </a:r>
          <a:endParaRPr lang="en-US" sz="30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 rot="5400000">
        <a:off x="4522823" y="1103"/>
        <a:ext cx="2258392" cy="225839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F0CB53B-3692-40AB-88AD-ADD0E7C12DD8}">
      <dsp:nvSpPr>
        <dsp:cNvPr id="0" name=""/>
        <dsp:cNvSpPr/>
      </dsp:nvSpPr>
      <dsp:spPr>
        <a:xfrm>
          <a:off x="5102663" y="48036"/>
          <a:ext cx="1582117" cy="1582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/>
            <a:t>1. Sender</a:t>
          </a:r>
          <a:endParaRPr lang="en-US" sz="4000" b="1" kern="1200" dirty="0"/>
        </a:p>
      </dsp:txBody>
      <dsp:txXfrm>
        <a:off x="5102663" y="48036"/>
        <a:ext cx="1582117" cy="1582117"/>
      </dsp:txXfrm>
    </dsp:sp>
    <dsp:sp modelId="{FFE86F0D-296F-4FA1-A022-6294477CF946}">
      <dsp:nvSpPr>
        <dsp:cNvPr id="0" name=""/>
        <dsp:cNvSpPr/>
      </dsp:nvSpPr>
      <dsp:spPr>
        <a:xfrm>
          <a:off x="1375415" y="1600"/>
          <a:ext cx="5938785" cy="5938785"/>
        </a:xfrm>
        <a:prstGeom prst="circularArrow">
          <a:avLst>
            <a:gd name="adj1" fmla="val 5195"/>
            <a:gd name="adj2" fmla="val 335529"/>
            <a:gd name="adj3" fmla="val 21294808"/>
            <a:gd name="adj4" fmla="val 19764867"/>
            <a:gd name="adj5" fmla="val 606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71D265-A52A-4366-8CFA-031E2956D18F}">
      <dsp:nvSpPr>
        <dsp:cNvPr id="0" name=""/>
        <dsp:cNvSpPr/>
      </dsp:nvSpPr>
      <dsp:spPr>
        <a:xfrm>
          <a:off x="5795233" y="2994246"/>
          <a:ext cx="2111541" cy="1582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/>
            <a:t>2. Message</a:t>
          </a:r>
          <a:endParaRPr lang="en-US" sz="4000" b="1" kern="1200" dirty="0"/>
        </a:p>
      </dsp:txBody>
      <dsp:txXfrm>
        <a:off x="5795233" y="2994246"/>
        <a:ext cx="2111541" cy="1582117"/>
      </dsp:txXfrm>
    </dsp:sp>
    <dsp:sp modelId="{2ED601CF-B9D6-450C-B562-C4C2AA9B46B3}">
      <dsp:nvSpPr>
        <dsp:cNvPr id="0" name=""/>
        <dsp:cNvSpPr/>
      </dsp:nvSpPr>
      <dsp:spPr>
        <a:xfrm>
          <a:off x="1718685" y="97687"/>
          <a:ext cx="5938785" cy="5938785"/>
        </a:xfrm>
        <a:prstGeom prst="circularArrow">
          <a:avLst>
            <a:gd name="adj1" fmla="val 5195"/>
            <a:gd name="adj2" fmla="val 335529"/>
            <a:gd name="adj3" fmla="val 3274488"/>
            <a:gd name="adj4" fmla="val 2217784"/>
            <a:gd name="adj5" fmla="val 606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60554D-8AF8-4D9D-B62D-6EA1D08D12A7}">
      <dsp:nvSpPr>
        <dsp:cNvPr id="0" name=""/>
        <dsp:cNvSpPr/>
      </dsp:nvSpPr>
      <dsp:spPr>
        <a:xfrm>
          <a:off x="3426855" y="4818682"/>
          <a:ext cx="2213034" cy="1582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/>
            <a:t>3. Channel</a:t>
          </a:r>
          <a:endParaRPr lang="en-US" sz="4000" b="1" kern="1200" dirty="0"/>
        </a:p>
      </dsp:txBody>
      <dsp:txXfrm>
        <a:off x="3426855" y="4818682"/>
        <a:ext cx="2213034" cy="1582117"/>
      </dsp:txXfrm>
    </dsp:sp>
    <dsp:sp modelId="{09AC37F1-A49A-4FB0-882F-6B01FA130067}">
      <dsp:nvSpPr>
        <dsp:cNvPr id="0" name=""/>
        <dsp:cNvSpPr/>
      </dsp:nvSpPr>
      <dsp:spPr>
        <a:xfrm>
          <a:off x="1387142" y="16982"/>
          <a:ext cx="5938785" cy="5938785"/>
        </a:xfrm>
        <a:prstGeom prst="circularArrow">
          <a:avLst>
            <a:gd name="adj1" fmla="val 5195"/>
            <a:gd name="adj2" fmla="val 335529"/>
            <a:gd name="adj3" fmla="val 8237763"/>
            <a:gd name="adj4" fmla="val 6639509"/>
            <a:gd name="adj5" fmla="val 606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0F4DF3-885C-4CF4-A080-B8A57E97FF4D}">
      <dsp:nvSpPr>
        <dsp:cNvPr id="0" name=""/>
        <dsp:cNvSpPr/>
      </dsp:nvSpPr>
      <dsp:spPr>
        <a:xfrm>
          <a:off x="780025" y="2994246"/>
          <a:ext cx="2117173" cy="1582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/>
            <a:t>4. Receiver</a:t>
          </a:r>
          <a:endParaRPr lang="en-US" sz="4000" b="1" kern="1200" dirty="0"/>
        </a:p>
      </dsp:txBody>
      <dsp:txXfrm>
        <a:off x="780025" y="2994246"/>
        <a:ext cx="2117173" cy="1582117"/>
      </dsp:txXfrm>
    </dsp:sp>
    <dsp:sp modelId="{104B9E07-4AF8-4323-939C-F568400F208C}">
      <dsp:nvSpPr>
        <dsp:cNvPr id="0" name=""/>
        <dsp:cNvSpPr/>
      </dsp:nvSpPr>
      <dsp:spPr>
        <a:xfrm>
          <a:off x="1375415" y="1600"/>
          <a:ext cx="5938785" cy="5938785"/>
        </a:xfrm>
        <a:prstGeom prst="circularArrow">
          <a:avLst>
            <a:gd name="adj1" fmla="val 5195"/>
            <a:gd name="adj2" fmla="val 335529"/>
            <a:gd name="adj3" fmla="val 12299605"/>
            <a:gd name="adj4" fmla="val 10769664"/>
            <a:gd name="adj5" fmla="val 606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5ABE46-BFB9-4ACD-A7CA-8955A0CDF567}">
      <dsp:nvSpPr>
        <dsp:cNvPr id="0" name=""/>
        <dsp:cNvSpPr/>
      </dsp:nvSpPr>
      <dsp:spPr>
        <a:xfrm>
          <a:off x="1658469" y="48036"/>
          <a:ext cx="2274847" cy="1582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/>
            <a:t>5. Feedback</a:t>
          </a:r>
          <a:endParaRPr lang="en-US" sz="4000" b="1" kern="1200" dirty="0"/>
        </a:p>
      </dsp:txBody>
      <dsp:txXfrm>
        <a:off x="1658469" y="48036"/>
        <a:ext cx="2274847" cy="1582117"/>
      </dsp:txXfrm>
    </dsp:sp>
    <dsp:sp modelId="{A4327936-FDA9-4252-83C6-7D83FA180461}">
      <dsp:nvSpPr>
        <dsp:cNvPr id="0" name=""/>
        <dsp:cNvSpPr/>
      </dsp:nvSpPr>
      <dsp:spPr>
        <a:xfrm>
          <a:off x="1375415" y="1600"/>
          <a:ext cx="5938785" cy="5938785"/>
        </a:xfrm>
        <a:prstGeom prst="circularArrow">
          <a:avLst>
            <a:gd name="adj1" fmla="val 5195"/>
            <a:gd name="adj2" fmla="val 335529"/>
            <a:gd name="adj3" fmla="val 16867305"/>
            <a:gd name="adj4" fmla="val 15660979"/>
            <a:gd name="adj5" fmla="val 606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66AC546-2E76-4856-9C37-AE663C2B947A}">
      <dsp:nvSpPr>
        <dsp:cNvPr id="0" name=""/>
        <dsp:cNvSpPr/>
      </dsp:nvSpPr>
      <dsp:spPr>
        <a:xfrm>
          <a:off x="508298" y="0"/>
          <a:ext cx="5760719" cy="385142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87D6006-AC32-499C-B499-C72394161DB8}">
      <dsp:nvSpPr>
        <dsp:cNvPr id="0" name=""/>
        <dsp:cNvSpPr/>
      </dsp:nvSpPr>
      <dsp:spPr>
        <a:xfrm>
          <a:off x="800" y="1155428"/>
          <a:ext cx="2160397" cy="154057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/>
            <a:t>Creation</a:t>
          </a:r>
          <a:endParaRPr lang="en-US" sz="2600" b="1" kern="1200" dirty="0"/>
        </a:p>
      </dsp:txBody>
      <dsp:txXfrm>
        <a:off x="800" y="1155428"/>
        <a:ext cx="2160397" cy="1540571"/>
      </dsp:txXfrm>
    </dsp:sp>
    <dsp:sp modelId="{4D3A8C1C-BF9E-4BCC-8EBE-71D4827F151A}">
      <dsp:nvSpPr>
        <dsp:cNvPr id="0" name=""/>
        <dsp:cNvSpPr/>
      </dsp:nvSpPr>
      <dsp:spPr>
        <a:xfrm>
          <a:off x="2308459" y="1155428"/>
          <a:ext cx="2160397" cy="154057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/>
            <a:t>Preparation</a:t>
          </a:r>
          <a:endParaRPr lang="en-US" sz="2600" b="1" kern="1200" dirty="0"/>
        </a:p>
      </dsp:txBody>
      <dsp:txXfrm>
        <a:off x="2308459" y="1155428"/>
        <a:ext cx="2160397" cy="1540571"/>
      </dsp:txXfrm>
    </dsp:sp>
    <dsp:sp modelId="{2B0D791A-BD6A-4203-BE37-42EF8963B0B1}">
      <dsp:nvSpPr>
        <dsp:cNvPr id="0" name=""/>
        <dsp:cNvSpPr/>
      </dsp:nvSpPr>
      <dsp:spPr>
        <a:xfrm>
          <a:off x="4616118" y="1155428"/>
          <a:ext cx="2160397" cy="154057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/>
            <a:t>Presentation</a:t>
          </a:r>
          <a:endParaRPr lang="en-US" sz="2600" b="1" kern="1200" dirty="0"/>
        </a:p>
      </dsp:txBody>
      <dsp:txXfrm>
        <a:off x="4616118" y="1155428"/>
        <a:ext cx="2160397" cy="15405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94F4D2-564F-40E2-89DC-EC3BACCCD670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96EC5C-9BFF-4E1C-A755-D96638B9692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6217A-D6CE-4FFA-87EB-9A569D74B091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6217A-D6CE-4FFA-87EB-9A569D74B091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6217A-D6CE-4FFA-87EB-9A569D74B09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6217A-D6CE-4FFA-87EB-9A569D74B091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6217A-D6CE-4FFA-87EB-9A569D74B091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6217A-D6CE-4FFA-87EB-9A569D74B091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6217A-D6CE-4FFA-87EB-9A569D74B091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6217A-D6CE-4FFA-87EB-9A569D74B091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1B7CD-CB55-42B3-944E-7D96A5878ED8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C293-402B-4D80-848E-AECA94DEA5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1B7CD-CB55-42B3-944E-7D96A5878ED8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C293-402B-4D80-848E-AECA94DEA5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1B7CD-CB55-42B3-944E-7D96A5878ED8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C293-402B-4D80-848E-AECA94DEA5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1B7CD-CB55-42B3-944E-7D96A5878ED8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C293-402B-4D80-848E-AECA94DEA5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1B7CD-CB55-42B3-944E-7D96A5878ED8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C293-402B-4D80-848E-AECA94DEA5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1B7CD-CB55-42B3-944E-7D96A5878ED8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C293-402B-4D80-848E-AECA94DEA5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1B7CD-CB55-42B3-944E-7D96A5878ED8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C293-402B-4D80-848E-AECA94DEA5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1B7CD-CB55-42B3-944E-7D96A5878ED8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C293-402B-4D80-848E-AECA94DEA5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1B7CD-CB55-42B3-944E-7D96A5878ED8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C293-402B-4D80-848E-AECA94DEA5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1B7CD-CB55-42B3-944E-7D96A5878ED8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C293-402B-4D80-848E-AECA94DEA5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1B7CD-CB55-42B3-944E-7D96A5878ED8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4C293-402B-4D80-848E-AECA94DEA5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438400" y="6248400"/>
            <a:ext cx="2130425" cy="47466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248400"/>
            <a:ext cx="2897188" cy="47466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38" y="6242050"/>
            <a:ext cx="587375" cy="488950"/>
          </a:xfrm>
        </p:spPr>
        <p:txBody>
          <a:bodyPr/>
          <a:lstStyle>
            <a:lvl1pPr>
              <a:defRPr/>
            </a:lvl1pPr>
          </a:lstStyle>
          <a:p>
            <a:fld id="{55AC9EC3-4214-486D-ABED-A1F269B03E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1B7CD-CB55-42B3-944E-7D96A5878ED8}" type="datetimeFigureOut">
              <a:rPr lang="en-US" smtClean="0"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C293-402B-4D80-848E-AECA94DEA55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990600"/>
            <a:ext cx="4876800" cy="990600"/>
          </a:xfrm>
        </p:spPr>
        <p:txBody>
          <a:bodyPr/>
          <a:lstStyle/>
          <a:p>
            <a:r>
              <a:rPr lang="en-US" b="1" dirty="0" smtClean="0"/>
              <a:t>Lecture 32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1752600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tx1"/>
                </a:solidFill>
              </a:rPr>
              <a:t>Course Review</a:t>
            </a:r>
            <a:endParaRPr lang="en-US" sz="6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68962"/>
          </a:xfrm>
        </p:spPr>
        <p:txBody>
          <a:bodyPr>
            <a:normAutofit/>
          </a:bodyPr>
          <a:lstStyle/>
          <a:p>
            <a:r>
              <a:rPr lang="en-US" sz="8000" dirty="0" smtClean="0"/>
              <a:t>Language Skills</a:t>
            </a:r>
            <a:endParaRPr lang="en-US" sz="8000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AB50-8EFD-4F2D-BAA3-7A18F6A26DE1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7" name="Diagram 6"/>
          <p:cNvGraphicFramePr/>
          <p:nvPr/>
        </p:nvGraphicFramePr>
        <p:xfrm>
          <a:off x="990600" y="762000"/>
          <a:ext cx="6781800" cy="226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 7"/>
          <p:cNvGraphicFramePr/>
          <p:nvPr/>
        </p:nvGraphicFramePr>
        <p:xfrm>
          <a:off x="990600" y="3657600"/>
          <a:ext cx="6781800" cy="226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Oval 8"/>
          <p:cNvSpPr/>
          <p:nvPr/>
        </p:nvSpPr>
        <p:spPr>
          <a:xfrm>
            <a:off x="3276600" y="1295400"/>
            <a:ext cx="2209800" cy="1066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Receptive Skills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276600" y="4343400"/>
            <a:ext cx="2209800" cy="1066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Productive Skills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64103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914D1F5-823A-43F0-AFC3-44C59C8E1F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dgm id="{6914D1F5-823A-43F0-AFC3-44C59C8E1F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5CA29E3-0FE1-4BB5-944D-7C1A20A0FC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graphicEl>
                                              <a:dgm id="{35CA29E3-0FE1-4BB5-944D-7C1A20A0FC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914D1F5-823A-43F0-AFC3-44C59C8E1F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graphicEl>
                                              <a:dgm id="{6914D1F5-823A-43F0-AFC3-44C59C8E1F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5CA29E3-0FE1-4BB5-944D-7C1A20A0FC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graphicEl>
                                              <a:dgm id="{35CA29E3-0FE1-4BB5-944D-7C1A20A0FC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  <p:bldGraphic spid="8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lnSpcReduction="10000"/>
          </a:bodyPr>
          <a:lstStyle/>
          <a:p>
            <a:r>
              <a:rPr lang="en-US" sz="4000" dirty="0" smtClean="0"/>
              <a:t>What is Communication?</a:t>
            </a:r>
          </a:p>
          <a:p>
            <a:r>
              <a:rPr lang="en-US" sz="4000" dirty="0" smtClean="0"/>
              <a:t>How do we Communicate?</a:t>
            </a:r>
          </a:p>
          <a:p>
            <a:r>
              <a:rPr lang="en-US" sz="4000" dirty="0" smtClean="0"/>
              <a:t>What is a Skill?</a:t>
            </a:r>
          </a:p>
          <a:p>
            <a:r>
              <a:rPr lang="en-US" sz="4000" dirty="0" smtClean="0"/>
              <a:t>Language Skills</a:t>
            </a:r>
          </a:p>
          <a:p>
            <a:r>
              <a:rPr lang="en-US" sz="4000" dirty="0" smtClean="0"/>
              <a:t>Types of Communication</a:t>
            </a:r>
          </a:p>
          <a:p>
            <a:r>
              <a:rPr lang="en-US" sz="4000" dirty="0" smtClean="0"/>
              <a:t>The Communication Cycle</a:t>
            </a:r>
          </a:p>
          <a:p>
            <a:r>
              <a:rPr lang="en-US" sz="4000" dirty="0" smtClean="0"/>
              <a:t>Barriers in Language Communication</a:t>
            </a:r>
          </a:p>
          <a:p>
            <a:r>
              <a:rPr lang="en-US" sz="4000" dirty="0" smtClean="0"/>
              <a:t>Overcoming Barriers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AB50-8EFD-4F2D-BAA3-7A18F6A26DE1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AB50-8EFD-4F2D-BAA3-7A18F6A26DE1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5" name="Diagram 4"/>
          <p:cNvGraphicFramePr/>
          <p:nvPr/>
        </p:nvGraphicFramePr>
        <p:xfrm>
          <a:off x="228600" y="228600"/>
          <a:ext cx="86868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114800" y="2362200"/>
            <a:ext cx="1026243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Noise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81400" y="3581400"/>
            <a:ext cx="1218603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Barrier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5562600"/>
            <a:ext cx="1575944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Decoding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10400" y="609600"/>
            <a:ext cx="153587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Encoding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F0CB53B-3692-40AB-88AD-ADD0E7C12D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graphicEl>
                                              <a:dgm id="{9F0CB53B-3692-40AB-88AD-ADD0E7C12D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FE86F0D-296F-4FA1-A022-6294477CF9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graphicEl>
                                              <a:dgm id="{FFE86F0D-296F-4FA1-A022-6294477CF9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971D265-A52A-4366-8CFA-031E2956D1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graphicEl>
                                              <a:dgm id="{E971D265-A52A-4366-8CFA-031E2956D1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ED601CF-B9D6-450C-B562-C4C2AA9B46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>
                                            <p:graphicEl>
                                              <a:dgm id="{2ED601CF-B9D6-450C-B562-C4C2AA9B46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A60554D-8AF8-4D9D-B62D-6EA1D08D1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graphicEl>
                                              <a:dgm id="{5A60554D-8AF8-4D9D-B62D-6EA1D08D12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9AC37F1-A49A-4FB0-882F-6B01FA130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graphicEl>
                                              <a:dgm id="{09AC37F1-A49A-4FB0-882F-6B01FA1300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30F4DF3-885C-4CF4-A080-B8A57E97FF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graphicEl>
                                              <a:dgm id="{130F4DF3-885C-4CF4-A080-B8A57E97FF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04B9E07-4AF8-4323-939C-F568400F20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>
                                            <p:graphicEl>
                                              <a:dgm id="{104B9E07-4AF8-4323-939C-F568400F20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55ABE46-BFB9-4ACD-A7CA-8955A0CDF5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graphicEl>
                                              <a:dgm id="{755ABE46-BFB9-4ACD-A7CA-8955A0CDF5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4327936-FDA9-4252-83C6-7D83FA1804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graphicEl>
                                              <a:dgm id="{A4327936-FDA9-4252-83C6-7D83FA1804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Writing Skill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Writing skills are an important part of </a:t>
            </a:r>
            <a:r>
              <a:rPr lang="en-US" b="1" i="1" dirty="0" smtClean="0"/>
              <a:t>communication.  </a:t>
            </a:r>
          </a:p>
          <a:p>
            <a:pPr algn="just"/>
            <a:r>
              <a:rPr lang="en-US" dirty="0" smtClean="0"/>
              <a:t>This is a </a:t>
            </a:r>
            <a:r>
              <a:rPr lang="en-US" b="1" i="1" dirty="0" smtClean="0"/>
              <a:t>Productive Skill.</a:t>
            </a:r>
          </a:p>
          <a:p>
            <a:pPr algn="just"/>
            <a:r>
              <a:rPr lang="en-US" dirty="0" smtClean="0"/>
              <a:t>Good writing skills allow you to communicate your message with </a:t>
            </a:r>
            <a:r>
              <a:rPr lang="en-US" b="1" i="1" dirty="0" smtClean="0"/>
              <a:t>clarity</a:t>
            </a:r>
            <a:r>
              <a:rPr lang="en-US" dirty="0" smtClean="0"/>
              <a:t> and </a:t>
            </a:r>
            <a:r>
              <a:rPr lang="en-US" b="1" i="1" dirty="0" smtClean="0"/>
              <a:t>ease</a:t>
            </a:r>
            <a:r>
              <a:rPr lang="en-US" dirty="0" smtClean="0"/>
              <a:t> to a far larger audience than through face-to-face or telephone conversations.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Formal and Informal Writing</a:t>
            </a:r>
            <a:endParaRPr lang="en-US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029200" y="1524000"/>
            <a:ext cx="838200" cy="914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667000" y="1524000"/>
            <a:ext cx="1143000" cy="9906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143000" y="2667000"/>
            <a:ext cx="1981200" cy="132343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Formal Writing</a:t>
            </a:r>
            <a:endParaRPr lang="en-US" sz="4000" b="1" dirty="0"/>
          </a:p>
        </p:txBody>
      </p:sp>
      <p:sp>
        <p:nvSpPr>
          <p:cNvPr id="14" name="Rectangle 13"/>
          <p:cNvSpPr/>
          <p:nvPr/>
        </p:nvSpPr>
        <p:spPr>
          <a:xfrm>
            <a:off x="5562600" y="2590800"/>
            <a:ext cx="2133600" cy="132343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Informal Writing</a:t>
            </a:r>
            <a:endParaRPr lang="en-US" sz="4000" b="1" dirty="0"/>
          </a:p>
        </p:txBody>
      </p:sp>
      <p:sp>
        <p:nvSpPr>
          <p:cNvPr id="15" name="Rectangle 14"/>
          <p:cNvSpPr/>
          <p:nvPr/>
        </p:nvSpPr>
        <p:spPr>
          <a:xfrm>
            <a:off x="6781800" y="5410200"/>
            <a:ext cx="1117614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 smtClean="0"/>
              <a:t>Colloquial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934200" y="4191000"/>
            <a:ext cx="817853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 smtClean="0"/>
              <a:t>Simple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5334000" y="4724400"/>
            <a:ext cx="3130665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 smtClean="0"/>
              <a:t>Contractions and Abbreviations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5943600" y="6096000"/>
            <a:ext cx="2262158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 smtClean="0"/>
              <a:t>Empathy and Emotion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676400" y="4191000"/>
            <a:ext cx="1000338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 smtClean="0"/>
              <a:t>Complex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533400" y="4876800"/>
            <a:ext cx="112659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 smtClean="0"/>
              <a:t>Objective 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219200" y="5943600"/>
            <a:ext cx="1176925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 smtClean="0"/>
              <a:t>Full Words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981200" y="5181600"/>
            <a:ext cx="1362361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 smtClean="0"/>
              <a:t>Third Person</a:t>
            </a:r>
            <a:endParaRPr lang="en-US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/>
          <a:p>
            <a:pPr eaLnBrk="1" hangingPunct="1"/>
            <a:r>
              <a:rPr lang="en-CA" sz="4000" b="1" dirty="0" smtClean="0"/>
              <a:t>Formal Writing Rules</a:t>
            </a:r>
          </a:p>
        </p:txBody>
      </p:sp>
      <p:sp>
        <p:nvSpPr>
          <p:cNvPr id="45058" name="Content Placeholder 2"/>
          <p:cNvSpPr>
            <a:spLocks noGrp="1"/>
          </p:cNvSpPr>
          <p:nvPr>
            <p:ph idx="4294967295"/>
          </p:nvPr>
        </p:nvSpPr>
        <p:spPr>
          <a:xfrm>
            <a:off x="457200" y="838200"/>
            <a:ext cx="8229600" cy="5867400"/>
          </a:xfrm>
        </p:spPr>
        <p:txBody>
          <a:bodyPr/>
          <a:lstStyle/>
          <a:p>
            <a:pPr eaLnBrk="1" hangingPunct="1"/>
            <a:r>
              <a:rPr lang="en-CA" sz="1800" dirty="0" smtClean="0"/>
              <a:t>Do not use the </a:t>
            </a:r>
            <a:r>
              <a:rPr lang="en-CA" sz="1800" b="1" dirty="0" smtClean="0"/>
              <a:t>first or second person </a:t>
            </a:r>
            <a:r>
              <a:rPr lang="en-CA" sz="1800" dirty="0" smtClean="0"/>
              <a:t>(I, my, we, us)</a:t>
            </a:r>
          </a:p>
          <a:p>
            <a:pPr eaLnBrk="1" hangingPunct="1"/>
            <a:r>
              <a:rPr lang="en-CA" sz="1800" dirty="0" smtClean="0"/>
              <a:t>Do not use </a:t>
            </a:r>
            <a:r>
              <a:rPr lang="en-CA" sz="1800" b="1" dirty="0" smtClean="0"/>
              <a:t>contractions</a:t>
            </a:r>
            <a:r>
              <a:rPr lang="en-CA" sz="1800" dirty="0" smtClean="0"/>
              <a:t> (can’t, won’t, doesn’t)</a:t>
            </a:r>
          </a:p>
          <a:p>
            <a:pPr eaLnBrk="1" hangingPunct="1"/>
            <a:r>
              <a:rPr lang="en-CA" sz="1800" dirty="0" smtClean="0"/>
              <a:t>Do not use metaphors or figures of speech</a:t>
            </a:r>
          </a:p>
          <a:p>
            <a:pPr eaLnBrk="1" hangingPunct="1"/>
            <a:r>
              <a:rPr lang="en-CA" sz="1800" dirty="0" smtClean="0"/>
              <a:t>Avoid saying “The essay will discuss...” or “In my opinion...”</a:t>
            </a:r>
          </a:p>
          <a:p>
            <a:pPr eaLnBrk="1" hangingPunct="1"/>
            <a:r>
              <a:rPr lang="en-CA" sz="1800" dirty="0" smtClean="0"/>
              <a:t>Avoid using “a lot”. If you do use it, take care not to repeat it often.</a:t>
            </a:r>
          </a:p>
          <a:p>
            <a:pPr eaLnBrk="1" hangingPunct="1"/>
            <a:r>
              <a:rPr lang="en-CA" sz="1800" dirty="0" smtClean="0"/>
              <a:t>Avoid </a:t>
            </a:r>
            <a:r>
              <a:rPr lang="en-CA" sz="1800" b="1" dirty="0" smtClean="0"/>
              <a:t>redundancy </a:t>
            </a:r>
            <a:r>
              <a:rPr lang="en-CA" sz="1800" dirty="0" smtClean="0"/>
              <a:t>and </a:t>
            </a:r>
            <a:r>
              <a:rPr lang="en-CA" sz="1800" b="1" dirty="0" smtClean="0"/>
              <a:t>repetition. </a:t>
            </a:r>
          </a:p>
          <a:p>
            <a:r>
              <a:rPr lang="en-CA" sz="1800" dirty="0" smtClean="0"/>
              <a:t>Be </a:t>
            </a:r>
            <a:r>
              <a:rPr lang="en-CA" sz="1800" b="1" dirty="0" smtClean="0"/>
              <a:t>specific</a:t>
            </a:r>
            <a:r>
              <a:rPr lang="en-CA" sz="1800" dirty="0" smtClean="0"/>
              <a:t>. Do not be </a:t>
            </a:r>
            <a:r>
              <a:rPr lang="en-CA" sz="1800" b="1" dirty="0" smtClean="0"/>
              <a:t>vague. </a:t>
            </a:r>
            <a:r>
              <a:rPr lang="en-CA" sz="1800" dirty="0" smtClean="0"/>
              <a:t>Do not use words such as “things” or “many examples”. </a:t>
            </a:r>
            <a:endParaRPr lang="en-CA" sz="1800" b="1" dirty="0" smtClean="0"/>
          </a:p>
          <a:p>
            <a:pPr eaLnBrk="1" hangingPunct="1"/>
            <a:r>
              <a:rPr lang="en-CA" sz="1800" dirty="0" smtClean="0"/>
              <a:t>Always follow </a:t>
            </a:r>
            <a:r>
              <a:rPr lang="en-CA" sz="1800" b="1" dirty="0" smtClean="0"/>
              <a:t>MLA format</a:t>
            </a:r>
            <a:endParaRPr lang="en-CA" sz="1800" dirty="0" smtClean="0"/>
          </a:p>
          <a:p>
            <a:pPr eaLnBrk="1" hangingPunct="1"/>
            <a:r>
              <a:rPr lang="en-CA" sz="1800" dirty="0" smtClean="0"/>
              <a:t>Font Style: Use size 12 pt font, Times New Roman, and standard 1” margins</a:t>
            </a:r>
          </a:p>
          <a:p>
            <a:pPr eaLnBrk="1" hangingPunct="1"/>
            <a:r>
              <a:rPr lang="en-CA" sz="1800" dirty="0" smtClean="0"/>
              <a:t>EDIT, EDIT, EDIT!</a:t>
            </a:r>
          </a:p>
          <a:p>
            <a:pPr eaLnBrk="1" hangingPunct="1"/>
            <a:r>
              <a:rPr lang="en-CA" sz="1800" dirty="0" smtClean="0"/>
              <a:t>Save your rough work.</a:t>
            </a:r>
          </a:p>
          <a:p>
            <a:pPr eaLnBrk="1" hangingPunct="1"/>
            <a:r>
              <a:rPr lang="en-CA" sz="1800" dirty="0" smtClean="0"/>
              <a:t>When writing about literature, always write in the present tense.</a:t>
            </a:r>
          </a:p>
          <a:p>
            <a:r>
              <a:rPr lang="en-CA" sz="1800" dirty="0" smtClean="0"/>
              <a:t> I.e. “The</a:t>
            </a:r>
            <a:r>
              <a:rPr lang="en-CA" sz="1800" i="1" dirty="0" smtClean="0"/>
              <a:t>  Hamlet </a:t>
            </a:r>
            <a:r>
              <a:rPr lang="en-CA" sz="1800" dirty="0" smtClean="0"/>
              <a:t>is a novel of Shakespeare” not “</a:t>
            </a:r>
            <a:r>
              <a:rPr lang="en-US" sz="1800" dirty="0" smtClean="0"/>
              <a:t>The  </a:t>
            </a:r>
            <a:r>
              <a:rPr lang="en-US" sz="1800" i="1" dirty="0" smtClean="0"/>
              <a:t>Hamlet </a:t>
            </a:r>
            <a:r>
              <a:rPr lang="en-US" sz="1800" dirty="0" smtClean="0"/>
              <a:t>was a novel of Shakespeare</a:t>
            </a:r>
            <a:r>
              <a:rPr lang="en-CA" sz="1800" dirty="0" smtClean="0"/>
              <a:t>”. </a:t>
            </a:r>
          </a:p>
          <a:p>
            <a:pPr eaLnBrk="1" hangingPunct="1"/>
            <a:r>
              <a:rPr lang="en-CA" sz="1800" dirty="0" smtClean="0"/>
              <a:t>Essays should be submitted with one staple in the top left hand corner. Do not put them in folders.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2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0772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b="1" dirty="0" smtClean="0"/>
              <a:t>Three Stages of the Writing Process</a:t>
            </a:r>
          </a:p>
        </p:txBody>
      </p:sp>
      <p:sp>
        <p:nvSpPr>
          <p:cNvPr id="11469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286000"/>
            <a:ext cx="8229600" cy="27432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sz="3600" b="1" dirty="0"/>
              <a:t>Pre-writing		-</a:t>
            </a:r>
            <a:r>
              <a:rPr lang="en-US" sz="3600" dirty="0"/>
              <a:t>	Planning</a:t>
            </a:r>
          </a:p>
          <a:p>
            <a:r>
              <a:rPr lang="en-US" sz="3600" b="1" dirty="0"/>
              <a:t>Writing		</a:t>
            </a:r>
            <a:r>
              <a:rPr lang="en-US" sz="3600" b="1" dirty="0" smtClean="0"/>
              <a:t>	-</a:t>
            </a:r>
            <a:r>
              <a:rPr lang="en-US" sz="3600" b="1" dirty="0"/>
              <a:t>	</a:t>
            </a:r>
            <a:r>
              <a:rPr lang="en-US" sz="1800" b="1" dirty="0"/>
              <a:t>Drafting, Editing, Revising</a:t>
            </a:r>
          </a:p>
          <a:p>
            <a:r>
              <a:rPr lang="en-US" sz="3600" b="1" dirty="0"/>
              <a:t>Re-writing		-	</a:t>
            </a:r>
            <a:r>
              <a:rPr lang="en-US" sz="3600" dirty="0"/>
              <a:t>Finishing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4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2" grpId="0" animBg="1"/>
      <p:bldP spid="11469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Remember, Writing is a Process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eaLnBrk="1" hangingPunct="1"/>
            <a:r>
              <a:rPr lang="en-US" smtClean="0"/>
              <a:t>Every writing assignment is practice for the next one</a:t>
            </a:r>
          </a:p>
          <a:p>
            <a:pPr eaLnBrk="1" hangingPunct="1"/>
            <a:r>
              <a:rPr lang="en-US" smtClean="0"/>
              <a:t>Writing takes time</a:t>
            </a:r>
          </a:p>
          <a:p>
            <a:pPr eaLnBrk="1" hangingPunct="1"/>
            <a:r>
              <a:rPr lang="en-US" smtClean="0"/>
              <a:t>Go through every step of the process</a:t>
            </a:r>
          </a:p>
          <a:p>
            <a:pPr eaLnBrk="1" hangingPunct="1"/>
            <a:r>
              <a:rPr lang="en-US" smtClean="0"/>
              <a:t>Focus on your ideas first </a:t>
            </a:r>
          </a:p>
          <a:p>
            <a:pPr eaLnBrk="1" hangingPunct="1"/>
            <a:r>
              <a:rPr lang="en-US" smtClean="0"/>
              <a:t>Focus on grammar and spelling last</a:t>
            </a:r>
          </a:p>
          <a:p>
            <a:pPr eaLnBrk="1" hangingPunct="1"/>
            <a:r>
              <a:rPr lang="en-US" smtClean="0"/>
              <a:t>Get feedback from a peer, instructor, or tutor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Calibri" pitchFamily="34" charset="0"/>
                <a:cs typeface="Calibri" pitchFamily="34" charset="0"/>
              </a:rPr>
              <a:t>What is a paragraph</a:t>
            </a:r>
            <a:r>
              <a:rPr lang="en-US" sz="4000" b="1" dirty="0" smtClean="0">
                <a:latin typeface="Calibri" pitchFamily="34" charset="0"/>
                <a:cs typeface="Calibri" pitchFamily="34" charset="0"/>
              </a:rPr>
              <a:t>?</a:t>
            </a:r>
            <a:endParaRPr lang="en-US" sz="4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524000"/>
            <a:ext cx="8407893" cy="4834129"/>
          </a:xfrm>
        </p:spPr>
        <p:txBody>
          <a:bodyPr>
            <a:noAutofit/>
          </a:bodyPr>
          <a:lstStyle/>
          <a:p>
            <a:pPr algn="just"/>
            <a:r>
              <a:rPr lang="en-US" sz="3600" dirty="0" smtClean="0">
                <a:latin typeface="Calibri" pitchFamily="34" charset="0"/>
                <a:cs typeface="Calibri" pitchFamily="34" charset="0"/>
              </a:rPr>
              <a:t> 	It </a:t>
            </a:r>
            <a:r>
              <a:rPr lang="en-US" sz="3600" dirty="0">
                <a:latin typeface="Calibri" pitchFamily="34" charset="0"/>
                <a:cs typeface="Calibri" pitchFamily="34" charset="0"/>
              </a:rPr>
              <a:t>is a </a:t>
            </a:r>
            <a:r>
              <a:rPr lang="en-US" sz="3600" b="1" u="sng" dirty="0">
                <a:latin typeface="Calibri" pitchFamily="34" charset="0"/>
                <a:cs typeface="Calibri" pitchFamily="34" charset="0"/>
              </a:rPr>
              <a:t>group of sentences</a:t>
            </a:r>
            <a:r>
              <a:rPr lang="en-US" sz="3600" dirty="0">
                <a:latin typeface="Calibri" pitchFamily="34" charset="0"/>
                <a:cs typeface="Calibri" pitchFamily="34" charset="0"/>
              </a:rPr>
              <a:t> that </a:t>
            </a:r>
            <a:r>
              <a:rPr lang="en-US" sz="3600" dirty="0" smtClean="0">
                <a:latin typeface="Calibri" pitchFamily="34" charset="0"/>
                <a:cs typeface="Calibri" pitchFamily="34" charset="0"/>
              </a:rPr>
              <a:t>	</a:t>
            </a:r>
            <a:r>
              <a:rPr lang="en-US" sz="3600" b="1" u="sng" dirty="0" smtClean="0">
                <a:latin typeface="Calibri" pitchFamily="34" charset="0"/>
                <a:cs typeface="Calibri" pitchFamily="34" charset="0"/>
              </a:rPr>
              <a:t>introduces</a:t>
            </a:r>
            <a:r>
              <a:rPr lang="en-US" sz="3600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sz="3600" b="1" u="sng" dirty="0">
                <a:latin typeface="Calibri" pitchFamily="34" charset="0"/>
                <a:cs typeface="Calibri" pitchFamily="34" charset="0"/>
              </a:rPr>
              <a:t>presents</a:t>
            </a:r>
            <a:r>
              <a:rPr lang="en-US" sz="3600" dirty="0">
                <a:latin typeface="Calibri" pitchFamily="34" charset="0"/>
                <a:cs typeface="Calibri" pitchFamily="34" charset="0"/>
              </a:rPr>
              <a:t> and </a:t>
            </a:r>
            <a:r>
              <a:rPr lang="en-US" sz="3600" b="1" u="sng" dirty="0">
                <a:latin typeface="Calibri" pitchFamily="34" charset="0"/>
                <a:cs typeface="Calibri" pitchFamily="34" charset="0"/>
              </a:rPr>
              <a:t>develops 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	</a:t>
            </a:r>
            <a:r>
              <a:rPr lang="en-US" sz="3600" b="1" u="sng" dirty="0" smtClean="0">
                <a:latin typeface="Calibri" pitchFamily="34" charset="0"/>
                <a:cs typeface="Calibri" pitchFamily="34" charset="0"/>
              </a:rPr>
              <a:t>one </a:t>
            </a:r>
            <a:r>
              <a:rPr lang="en-US" sz="3600" b="1" u="sng" dirty="0">
                <a:latin typeface="Calibri" pitchFamily="34" charset="0"/>
                <a:cs typeface="Calibri" pitchFamily="34" charset="0"/>
              </a:rPr>
              <a:t>main idea about the </a:t>
            </a:r>
            <a:r>
              <a:rPr lang="en-US" sz="3600" b="1" u="sng" dirty="0" smtClean="0">
                <a:latin typeface="Calibri" pitchFamily="34" charset="0"/>
                <a:cs typeface="Calibri" pitchFamily="34" charset="0"/>
              </a:rPr>
              <a:t>topic</a:t>
            </a:r>
            <a:r>
              <a:rPr lang="en-US" sz="3600" u="sng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/>
            <a:r>
              <a:rPr lang="en-US" sz="3600" dirty="0" smtClean="0">
                <a:latin typeface="Calibri" pitchFamily="34" charset="0"/>
                <a:cs typeface="Calibri" pitchFamily="34" charset="0"/>
              </a:rPr>
              <a:t> 	It </a:t>
            </a:r>
            <a:r>
              <a:rPr lang="en-US" sz="3600" dirty="0">
                <a:latin typeface="Calibri" pitchFamily="34" charset="0"/>
                <a:cs typeface="Calibri" pitchFamily="34" charset="0"/>
              </a:rPr>
              <a:t>can be divided into </a:t>
            </a:r>
            <a:r>
              <a:rPr lang="en-US" sz="3600" b="1" u="sng" dirty="0">
                <a:latin typeface="Calibri" pitchFamily="34" charset="0"/>
                <a:cs typeface="Calibri" pitchFamily="34" charset="0"/>
              </a:rPr>
              <a:t>three major 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	</a:t>
            </a:r>
            <a:r>
              <a:rPr lang="en-US" sz="3600" b="1" u="sng" dirty="0" smtClean="0">
                <a:latin typeface="Calibri" pitchFamily="34" charset="0"/>
                <a:cs typeface="Calibri" pitchFamily="34" charset="0"/>
              </a:rPr>
              <a:t>parts</a:t>
            </a:r>
            <a:r>
              <a:rPr lang="en-US" sz="3600" b="1" u="sng" dirty="0">
                <a:latin typeface="Calibri" pitchFamily="34" charset="0"/>
                <a:cs typeface="Calibri" pitchFamily="34" charset="0"/>
              </a:rPr>
              <a:t>. </a:t>
            </a:r>
            <a:endParaRPr lang="en-US" sz="3200" b="1" u="sng" dirty="0">
              <a:latin typeface="Calibri" pitchFamily="34" charset="0"/>
              <a:cs typeface="Calibri" pitchFamily="34" charset="0"/>
            </a:endParaRPr>
          </a:p>
          <a:p>
            <a:pPr lvl="3" algn="just"/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 	Topic Sentence (Beginning)</a:t>
            </a:r>
          </a:p>
          <a:p>
            <a:pPr lvl="3" algn="just"/>
            <a:r>
              <a:rPr lang="en-US" sz="30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	Supporting Details (Middle)</a:t>
            </a:r>
          </a:p>
          <a:p>
            <a:pPr lvl="3" algn="just"/>
            <a:r>
              <a:rPr lang="en-US" sz="30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	Closing Sentence	(End)</a:t>
            </a:r>
            <a:endParaRPr lang="en-US" sz="3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5445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953000"/>
          </a:xfrm>
        </p:spPr>
        <p:txBody>
          <a:bodyPr>
            <a:noAutofit/>
          </a:bodyPr>
          <a:lstStyle/>
          <a:p>
            <a:pPr algn="just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Calibri" pitchFamily="34" charset="0"/>
                <a:cs typeface="Calibri" pitchFamily="34" charset="0"/>
              </a:rPr>
              <a:t>	</a:t>
            </a:r>
            <a:r>
              <a:rPr lang="en-US" sz="3600" dirty="0" smtClean="0">
                <a:latin typeface="Calibri" pitchFamily="34" charset="0"/>
                <a:cs typeface="Calibri" pitchFamily="34" charset="0"/>
              </a:rPr>
              <a:t>An essay is an 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organized 	collection </a:t>
            </a:r>
            <a:r>
              <a:rPr lang="en-US" sz="3600" dirty="0" smtClean="0">
                <a:latin typeface="Calibri" pitchFamily="34" charset="0"/>
                <a:cs typeface="Calibri" pitchFamily="34" charset="0"/>
              </a:rPr>
              <a:t>of 	your thoughts on a 	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particular topic</a:t>
            </a:r>
            <a:r>
              <a:rPr lang="en-US" sz="36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/>
            <a:r>
              <a:rPr lang="en-US" sz="36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600" dirty="0" smtClean="0">
                <a:latin typeface="Calibri" pitchFamily="34" charset="0"/>
                <a:cs typeface="Calibri" pitchFamily="34" charset="0"/>
              </a:rPr>
              <a:t>	An essay consists of three major 	parts:</a:t>
            </a:r>
          </a:p>
          <a:p>
            <a:pPr marL="1977390" lvl="5" indent="-514350" algn="just">
              <a:buFont typeface="+mj-lt"/>
              <a:buAutoNum type="arabicPeriod"/>
            </a:pP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Introduction</a:t>
            </a:r>
          </a:p>
          <a:p>
            <a:pPr marL="1977390" lvl="5" indent="-514350" algn="just">
              <a:buFont typeface="+mj-lt"/>
              <a:buAutoNum type="arabicPeriod"/>
            </a:pP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Main body</a:t>
            </a:r>
          </a:p>
          <a:p>
            <a:pPr marL="1977390" lvl="5" indent="-514350" algn="just">
              <a:buFont typeface="+mj-lt"/>
              <a:buAutoNum type="arabicPeriod"/>
            </a:pPr>
            <a:r>
              <a:rPr lang="en-US" sz="3600" b="1" dirty="0">
                <a:latin typeface="Calibri" pitchFamily="34" charset="0"/>
                <a:cs typeface="Calibri" pitchFamily="34" charset="0"/>
              </a:rPr>
              <a:t>C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28600" y="387111"/>
            <a:ext cx="8610600" cy="7694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4400" b="1" cap="all" spc="200" dirty="0">
                <a:latin typeface="Calibri" pitchFamily="34" charset="0"/>
                <a:ea typeface="+mj-ea"/>
                <a:cs typeface="Calibri" pitchFamily="34" charset="0"/>
              </a:rPr>
              <a:t>What is an Essay? </a:t>
            </a:r>
          </a:p>
        </p:txBody>
      </p:sp>
    </p:spTree>
    <p:extLst>
      <p:ext uri="{BB962C8B-B14F-4D97-AF65-F5344CB8AC3E}">
        <p14:creationId xmlns="" xmlns:p14="http://schemas.microsoft.com/office/powerpoint/2010/main" val="189048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b="1" cap="all" spc="200" dirty="0" smtClean="0">
                <a:latin typeface="Calibri" pitchFamily="34" charset="0"/>
                <a:cs typeface="Calibri" pitchFamily="34" charset="0"/>
              </a:rPr>
              <a:t>What is an Essay?</a:t>
            </a:r>
            <a:endParaRPr lang="en-US" b="1" cap="all" spc="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The word “essay” is derived from the Latin verb “</a:t>
            </a:r>
            <a:r>
              <a:rPr lang="en-US" i="1" dirty="0" err="1" smtClean="0"/>
              <a:t>exigere</a:t>
            </a:r>
            <a:r>
              <a:rPr lang="en-US" dirty="0" smtClean="0"/>
              <a:t>”, which means to:</a:t>
            </a:r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Examine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Test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Drive out</a:t>
            </a:r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What could the purpose of an essay be given this definition?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GB" b="1" cap="all" spc="200" dirty="0">
                <a:latin typeface="Calibri" pitchFamily="34" charset="0"/>
                <a:cs typeface="Calibri" pitchFamily="34" charset="0"/>
              </a:rPr>
              <a:t>What makes a good essay?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 smtClean="0"/>
              <a:t>Well </a:t>
            </a:r>
            <a:r>
              <a:rPr lang="en-GB" b="1" dirty="0"/>
              <a:t>written:</a:t>
            </a:r>
            <a:r>
              <a:rPr lang="en-GB" dirty="0"/>
              <a:t> </a:t>
            </a:r>
            <a:endParaRPr lang="en-GB" dirty="0" smtClean="0"/>
          </a:p>
          <a:p>
            <a:pPr lvl="1"/>
            <a:r>
              <a:rPr lang="en-GB" dirty="0" smtClean="0"/>
              <a:t>grammatical</a:t>
            </a:r>
            <a:r>
              <a:rPr lang="en-GB" dirty="0"/>
              <a:t>; </a:t>
            </a:r>
            <a:endParaRPr lang="en-GB" dirty="0" smtClean="0"/>
          </a:p>
          <a:p>
            <a:pPr lvl="1"/>
            <a:r>
              <a:rPr lang="en-GB" dirty="0" smtClean="0"/>
              <a:t>correct </a:t>
            </a:r>
            <a:r>
              <a:rPr lang="en-GB" dirty="0"/>
              <a:t>spelling and punctuation; </a:t>
            </a:r>
            <a:endParaRPr lang="en-GB" dirty="0" smtClean="0"/>
          </a:p>
          <a:p>
            <a:pPr lvl="1"/>
            <a:r>
              <a:rPr lang="en-GB" dirty="0" smtClean="0"/>
              <a:t>good </a:t>
            </a:r>
            <a:r>
              <a:rPr lang="en-GB" dirty="0"/>
              <a:t>sentence </a:t>
            </a:r>
            <a:r>
              <a:rPr lang="en-GB" dirty="0" smtClean="0"/>
              <a:t>structure</a:t>
            </a:r>
          </a:p>
          <a:p>
            <a:pPr lvl="1"/>
            <a:r>
              <a:rPr lang="en-GB" dirty="0" smtClean="0"/>
              <a:t>paragraphing </a:t>
            </a:r>
            <a:r>
              <a:rPr lang="en-GB" dirty="0"/>
              <a:t>and use of linking words and phrases</a:t>
            </a:r>
          </a:p>
          <a:p>
            <a:pPr lvl="1"/>
            <a:r>
              <a:rPr lang="en-GB" dirty="0"/>
              <a:t>Fully referenced using Harvard system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2057400" y="274638"/>
            <a:ext cx="5486400" cy="1020762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/>
              <a:t>Types of </a:t>
            </a:r>
            <a:r>
              <a:rPr lang="en-US" b="1" dirty="0" smtClean="0"/>
              <a:t>Essay Outlines</a:t>
            </a:r>
            <a:endParaRPr lang="en-US" b="1" dirty="0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1219200" y="1981200"/>
            <a:ext cx="2493963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/>
              <a:t>Topic outline </a:t>
            </a:r>
          </a:p>
        </p:txBody>
      </p:sp>
      <p:sp>
        <p:nvSpPr>
          <p:cNvPr id="7172" name="Rectangle 5"/>
          <p:cNvSpPr>
            <a:spLocks noChangeArrowheads="1"/>
          </p:cNvSpPr>
          <p:nvPr/>
        </p:nvSpPr>
        <p:spPr bwMode="auto">
          <a:xfrm>
            <a:off x="5334000" y="1981200"/>
            <a:ext cx="3062288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/>
              <a:t>Sentence outline</a:t>
            </a:r>
          </a:p>
        </p:txBody>
      </p:sp>
      <p:cxnSp>
        <p:nvCxnSpPr>
          <p:cNvPr id="8" name="Straight Connector 7"/>
          <p:cNvCxnSpPr>
            <a:stCxn id="7171" idx="0"/>
          </p:cNvCxnSpPr>
          <p:nvPr/>
        </p:nvCxnSpPr>
        <p:spPr>
          <a:xfrm flipV="1">
            <a:off x="2465388" y="1295400"/>
            <a:ext cx="963612" cy="685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5715000" y="1295400"/>
            <a:ext cx="865188" cy="685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175" name="Rectangle 13"/>
          <p:cNvSpPr>
            <a:spLocks noChangeArrowheads="1"/>
          </p:cNvSpPr>
          <p:nvPr/>
        </p:nvSpPr>
        <p:spPr bwMode="auto">
          <a:xfrm>
            <a:off x="914400" y="2971800"/>
            <a:ext cx="28194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i="1"/>
              <a:t>the headings are given in single words or brief phrases</a:t>
            </a:r>
          </a:p>
        </p:txBody>
      </p:sp>
      <p:sp>
        <p:nvSpPr>
          <p:cNvPr id="7176" name="Rectangle 14"/>
          <p:cNvSpPr>
            <a:spLocks noChangeArrowheads="1"/>
          </p:cNvSpPr>
          <p:nvPr/>
        </p:nvSpPr>
        <p:spPr bwMode="auto">
          <a:xfrm>
            <a:off x="5562600" y="3048000"/>
            <a:ext cx="25908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i="1"/>
              <a:t>all the headings are expressed in complete sentences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Types of Essays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 smtClean="0"/>
              <a:t>	There are many different kinds of essays. The following are a some of the most common ones:</a:t>
            </a:r>
          </a:p>
          <a:p>
            <a:r>
              <a:rPr lang="en-US" dirty="0" smtClean="0"/>
              <a:t> 	Descriptive Essay</a:t>
            </a:r>
          </a:p>
          <a:p>
            <a:r>
              <a:rPr lang="en-US" dirty="0" smtClean="0"/>
              <a:t>	Definition Essay</a:t>
            </a:r>
          </a:p>
          <a:p>
            <a:r>
              <a:rPr lang="en-US" dirty="0" smtClean="0"/>
              <a:t>	Compare and Contrast Essay</a:t>
            </a:r>
          </a:p>
          <a:p>
            <a:r>
              <a:rPr lang="en-US" dirty="0" smtClean="0"/>
              <a:t> 	Cause and Effect Essay</a:t>
            </a:r>
          </a:p>
          <a:p>
            <a:r>
              <a:rPr lang="en-US" dirty="0" smtClean="0"/>
              <a:t>	Narrative Essay</a:t>
            </a:r>
          </a:p>
          <a:p>
            <a:r>
              <a:rPr lang="en-US" dirty="0" smtClean="0"/>
              <a:t>	Argumentative Essay</a:t>
            </a:r>
          </a:p>
          <a:p>
            <a:r>
              <a:rPr lang="en-US" dirty="0" smtClean="0"/>
              <a:t>	Critical Essay</a:t>
            </a:r>
          </a:p>
          <a:p>
            <a:r>
              <a:rPr lang="en-US" dirty="0" smtClean="0"/>
              <a:t>	Evaluation Essay</a:t>
            </a:r>
          </a:p>
          <a:p>
            <a:r>
              <a:rPr lang="en-US" dirty="0" smtClean="0"/>
              <a:t>	Analysis Essay</a:t>
            </a:r>
          </a:p>
          <a:p>
            <a:r>
              <a:rPr lang="en-US" dirty="0" smtClean="0"/>
              <a:t>	Reflective Essay</a:t>
            </a:r>
          </a:p>
          <a:p>
            <a:r>
              <a:rPr lang="en-US" dirty="0" smtClean="0"/>
              <a:t>	Expository </a:t>
            </a:r>
            <a:r>
              <a:rPr lang="en-US" dirty="0" smtClean="0"/>
              <a:t>Essay</a:t>
            </a:r>
          </a:p>
          <a:p>
            <a:r>
              <a:rPr lang="en-US" dirty="0" smtClean="0"/>
              <a:t> 	Literature Essay</a:t>
            </a:r>
          </a:p>
          <a:p>
            <a:r>
              <a:rPr lang="en-US" dirty="0" smtClean="0"/>
              <a:t> 	Personal Essay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763000" cy="79216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Descriptive Essay</a:t>
            </a:r>
            <a:endParaRPr lang="en-US" sz="4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4953000"/>
          </a:xfrm>
        </p:spPr>
        <p:txBody>
          <a:bodyPr>
            <a:normAutofit/>
          </a:bodyPr>
          <a:lstStyle/>
          <a:p>
            <a:pPr marL="514350" indent="-514350" algn="just"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	The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descriptive essay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provides details about how something looks, feels, tastes, smells, makes one feel, or sounds. </a:t>
            </a:r>
          </a:p>
          <a:p>
            <a:pPr marL="514350" indent="-514350" algn="just">
              <a:buNone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	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It can also describe what something is, or how something happened. </a:t>
            </a:r>
          </a:p>
          <a:p>
            <a:pPr marL="514350" indent="-514350" algn="just">
              <a:buNone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	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These essays generally use a lot of sensory details. The essay could be a list-like description that provides point by point details.</a:t>
            </a:r>
          </a:p>
          <a:p>
            <a:pPr marL="514350" indent="-514350" algn="just"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buNone/>
            </a:pP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en-US" sz="2400" b="1" u="sng" dirty="0" smtClean="0">
                <a:latin typeface="Calibri" pitchFamily="34" charset="0"/>
                <a:cs typeface="Calibri" pitchFamily="34" charset="0"/>
              </a:rPr>
              <a:t>Examples: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 	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A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descriptive essay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could describe . . .</a:t>
            </a:r>
          </a:p>
          <a:p>
            <a:pPr marL="45720" indent="0">
              <a:buNone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		* a tree in my backyard;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marL="45720" indent="0">
              <a:buNone/>
            </a:pP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		* a visit to the children's ward of a hospital;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marL="514350" indent="-514350" algn="just">
              <a:buAutoNum type="arabicPeriod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692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Definition Essay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/>
              <a:t>In a definition essay, you </a:t>
            </a:r>
            <a:r>
              <a:rPr lang="en-US" b="1" dirty="0" smtClean="0"/>
              <a:t>explain the meaning of a certain term </a:t>
            </a:r>
            <a:r>
              <a:rPr lang="en-US" dirty="0" smtClean="0"/>
              <a:t>by giving a detailed description of it.</a:t>
            </a:r>
          </a:p>
          <a:p>
            <a:pPr algn="just"/>
            <a:r>
              <a:rPr lang="en-US" dirty="0" smtClean="0"/>
              <a:t>You </a:t>
            </a:r>
            <a:r>
              <a:rPr lang="en-US" b="1" dirty="0" smtClean="0"/>
              <a:t>support your definition with clear examples or facts</a:t>
            </a:r>
            <a:r>
              <a:rPr lang="en-US" dirty="0" smtClean="0"/>
              <a:t>. </a:t>
            </a:r>
          </a:p>
          <a:p>
            <a:pPr algn="just"/>
            <a:r>
              <a:rPr lang="en-US" dirty="0" smtClean="0"/>
              <a:t>Such explanations are needed if a term is:</a:t>
            </a:r>
          </a:p>
          <a:p>
            <a:pPr lvl="1" algn="just"/>
            <a:r>
              <a:rPr lang="en-US" dirty="0" smtClean="0"/>
              <a:t> special</a:t>
            </a:r>
          </a:p>
          <a:p>
            <a:pPr lvl="1" algn="just"/>
            <a:r>
              <a:rPr lang="en-US" dirty="0" smtClean="0"/>
              <a:t>Abstract</a:t>
            </a:r>
          </a:p>
          <a:p>
            <a:pPr lvl="1" algn="just"/>
            <a:r>
              <a:rPr lang="en-US" dirty="0" smtClean="0"/>
              <a:t>disputed or </a:t>
            </a:r>
          </a:p>
          <a:p>
            <a:pPr lvl="1" algn="just"/>
            <a:r>
              <a:rPr lang="en-US" dirty="0" smtClean="0"/>
              <a:t>does not have a common meaning</a:t>
            </a:r>
          </a:p>
          <a:p>
            <a:pPr algn="just"/>
            <a:r>
              <a:rPr lang="en-US" dirty="0" smtClean="0"/>
              <a:t>For instance, individuals can interpret the definition of the words ‘freedom’ or ‘abuse’ quite differently.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Critical Essay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/>
              <a:t>A critical essay is a piece of </a:t>
            </a:r>
            <a:r>
              <a:rPr lang="en-US" b="1" dirty="0" smtClean="0"/>
              <a:t>academic writing</a:t>
            </a:r>
            <a:endParaRPr lang="en-US" dirty="0"/>
          </a:p>
          <a:p>
            <a:pPr algn="just"/>
            <a:r>
              <a:rPr lang="en-US" dirty="0" smtClean="0"/>
              <a:t>Its usually written in the form of a </a:t>
            </a:r>
            <a:r>
              <a:rPr lang="en-US" b="1" dirty="0" smtClean="0"/>
              <a:t>classic composition</a:t>
            </a:r>
            <a:r>
              <a:rPr lang="en-US" dirty="0" smtClean="0"/>
              <a:t>, with:</a:t>
            </a:r>
          </a:p>
          <a:p>
            <a:pPr lvl="1" algn="just"/>
            <a:r>
              <a:rPr lang="en-US" dirty="0" smtClean="0"/>
              <a:t> an introduction, </a:t>
            </a:r>
          </a:p>
          <a:p>
            <a:pPr lvl="1" algn="just"/>
            <a:r>
              <a:rPr lang="en-US" smtClean="0"/>
              <a:t> full </a:t>
            </a:r>
            <a:r>
              <a:rPr lang="en-US" dirty="0" smtClean="0"/>
              <a:t>body, and </a:t>
            </a:r>
          </a:p>
          <a:p>
            <a:pPr lvl="1" algn="just"/>
            <a:r>
              <a:rPr lang="en-US" dirty="0" smtClean="0"/>
              <a:t>a summarizing conclusion</a:t>
            </a:r>
          </a:p>
          <a:p>
            <a:pPr algn="just"/>
            <a:r>
              <a:rPr lang="en-US" dirty="0" smtClean="0"/>
              <a:t>It provides </a:t>
            </a:r>
            <a:r>
              <a:rPr lang="en-US" b="1" i="1" dirty="0" smtClean="0"/>
              <a:t>interpretation</a:t>
            </a:r>
            <a:r>
              <a:rPr lang="en-US" dirty="0" smtClean="0"/>
              <a:t> and </a:t>
            </a:r>
            <a:r>
              <a:rPr lang="en-US" b="1" i="1" dirty="0" smtClean="0"/>
              <a:t>analysis</a:t>
            </a:r>
            <a:r>
              <a:rPr lang="en-US" dirty="0" smtClean="0"/>
              <a:t> of a set text. </a:t>
            </a:r>
          </a:p>
          <a:p>
            <a:pPr algn="just"/>
            <a:r>
              <a:rPr lang="en-US" dirty="0" smtClean="0"/>
              <a:t>A critical essay must be written with an aim or purpose; </a:t>
            </a:r>
          </a:p>
          <a:p>
            <a:pPr lvl="1" algn="just"/>
            <a:r>
              <a:rPr lang="en-US" dirty="0" smtClean="0"/>
              <a:t>it often proposes a sound argument. 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382000" cy="5562600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/>
              <a:t>A critical essay </a:t>
            </a:r>
            <a:r>
              <a:rPr lang="en-US" b="1" dirty="0"/>
              <a:t>analyzes the strengths, weaknesses </a:t>
            </a:r>
            <a:r>
              <a:rPr lang="en-US" dirty="0"/>
              <a:t>and methods of someone else's work. </a:t>
            </a:r>
          </a:p>
          <a:p>
            <a:pPr algn="just">
              <a:buNone/>
            </a:pPr>
            <a:r>
              <a:rPr lang="en-US" dirty="0"/>
              <a:t>	A critical essay can be written about </a:t>
            </a:r>
            <a:r>
              <a:rPr lang="en-US" dirty="0" smtClean="0"/>
              <a:t>another:</a:t>
            </a:r>
          </a:p>
          <a:p>
            <a:pPr lvl="1" algn="just"/>
            <a:r>
              <a:rPr lang="en-US" dirty="0" smtClean="0"/>
              <a:t> essay</a:t>
            </a:r>
          </a:p>
          <a:p>
            <a:pPr lvl="1" algn="just"/>
            <a:r>
              <a:rPr lang="en-US" dirty="0" smtClean="0"/>
              <a:t>Story</a:t>
            </a:r>
          </a:p>
          <a:p>
            <a:pPr lvl="1" algn="just"/>
            <a:r>
              <a:rPr lang="en-US" dirty="0" smtClean="0"/>
              <a:t>Book</a:t>
            </a:r>
          </a:p>
          <a:p>
            <a:pPr lvl="1" algn="just"/>
            <a:r>
              <a:rPr lang="en-US" dirty="0" smtClean="0"/>
              <a:t>Poem</a:t>
            </a:r>
          </a:p>
          <a:p>
            <a:pPr lvl="1" algn="just"/>
            <a:r>
              <a:rPr lang="en-US" dirty="0" smtClean="0"/>
              <a:t>movie</a:t>
            </a:r>
            <a:r>
              <a:rPr lang="en-US" dirty="0"/>
              <a:t>, or </a:t>
            </a:r>
            <a:endParaRPr lang="en-US" dirty="0" smtClean="0"/>
          </a:p>
          <a:p>
            <a:pPr lvl="1" algn="just"/>
            <a:r>
              <a:rPr lang="en-US" dirty="0" smtClean="0"/>
              <a:t>work </a:t>
            </a:r>
            <a:r>
              <a:rPr lang="en-US" dirty="0"/>
              <a:t>of art.</a:t>
            </a:r>
          </a:p>
          <a:p>
            <a:pPr algn="just"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Examples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/>
              <a:t>A critical essay may analyze . . .</a:t>
            </a:r>
          </a:p>
          <a:p>
            <a:pPr marL="594360" lvl="2" indent="0">
              <a:buNone/>
            </a:pPr>
            <a:r>
              <a:rPr lang="en-US" sz="3200" dirty="0"/>
              <a:t>* 	how Shakespeare presents the character, </a:t>
            </a:r>
            <a:r>
              <a:rPr lang="en-US" sz="3200" dirty="0" smtClean="0"/>
              <a:t>	</a:t>
            </a:r>
            <a:r>
              <a:rPr lang="en-US" sz="3200" i="1" dirty="0" smtClean="0"/>
              <a:t>Hamlet</a:t>
            </a:r>
            <a:r>
              <a:rPr lang="en-US" sz="3200" dirty="0"/>
              <a:t>, in </a:t>
            </a:r>
            <a:r>
              <a:rPr lang="en-US" sz="3200" dirty="0" smtClean="0"/>
              <a:t>his </a:t>
            </a:r>
            <a:r>
              <a:rPr lang="en-US" sz="3200" dirty="0"/>
              <a:t>play, </a:t>
            </a:r>
            <a:r>
              <a:rPr lang="en-US" sz="3200" i="1" dirty="0"/>
              <a:t>Hamlet;</a:t>
            </a:r>
          </a:p>
          <a:p>
            <a:pPr marL="594360" lvl="2" indent="0">
              <a:buNone/>
            </a:pPr>
            <a:r>
              <a:rPr lang="en-US" sz="3200" dirty="0"/>
              <a:t>* 	the strengths and weaknesses of the movie, </a:t>
            </a:r>
            <a:r>
              <a:rPr lang="en-US" sz="3200" i="1" dirty="0" err="1" smtClean="0"/>
              <a:t>Bol</a:t>
            </a:r>
            <a:r>
              <a:rPr lang="en-US" sz="3200" i="1" dirty="0" smtClean="0"/>
              <a:t>;</a:t>
            </a:r>
            <a:endParaRPr lang="en-US" sz="3200" i="1" dirty="0"/>
          </a:p>
          <a:p>
            <a:pPr marL="594360" lvl="2" indent="0">
              <a:buNone/>
            </a:pPr>
            <a:r>
              <a:rPr lang="en-US" sz="3200" dirty="0"/>
              <a:t>* 	the use of color in Monet's painting, </a:t>
            </a:r>
            <a:r>
              <a:rPr lang="en-US" sz="3200" i="1" dirty="0" smtClean="0"/>
              <a:t>Sunflowers</a:t>
            </a:r>
            <a:r>
              <a:rPr lang="en-US" sz="3200" i="1" dirty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" y="228600"/>
            <a:ext cx="8763000" cy="7694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4400" b="1" dirty="0" smtClean="0">
                <a:latin typeface="Calibri" pitchFamily="34" charset="0"/>
                <a:ea typeface="+mj-ea"/>
                <a:cs typeface="Calibri" pitchFamily="34" charset="0"/>
              </a:rPr>
              <a:t>Critical Essay </a:t>
            </a:r>
            <a:endParaRPr lang="en-US" sz="4400" b="1" dirty="0"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2898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382000" cy="55626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cs typeface="Times New Roman" pitchFamily="18" charset="0"/>
              </a:rPr>
              <a:t>The narrative essay tells a story. It can also be called a </a:t>
            </a:r>
            <a:r>
              <a:rPr lang="en-US" b="1" dirty="0" smtClean="0">
                <a:cs typeface="Times New Roman" pitchFamily="18" charset="0"/>
              </a:rPr>
              <a:t>"short story." </a:t>
            </a:r>
          </a:p>
          <a:p>
            <a:pPr lvl="1" algn="just"/>
            <a:r>
              <a:rPr lang="en-US" dirty="0" smtClean="0">
                <a:cs typeface="Times New Roman" pitchFamily="18" charset="0"/>
              </a:rPr>
              <a:t> 	Conversational in style</a:t>
            </a:r>
          </a:p>
          <a:p>
            <a:pPr lvl="1" algn="just"/>
            <a:r>
              <a:rPr lang="en-US" dirty="0" smtClean="0">
                <a:cs typeface="Times New Roman" pitchFamily="18" charset="0"/>
              </a:rPr>
              <a:t> 	Tells of a personal experience</a:t>
            </a:r>
          </a:p>
          <a:p>
            <a:pPr algn="just">
              <a:buNone/>
            </a:pPr>
            <a:endParaRPr lang="en-US" dirty="0" smtClean="0">
              <a:cs typeface="Times New Roman" pitchFamily="18" charset="0"/>
            </a:endParaRPr>
          </a:p>
          <a:p>
            <a:pPr algn="just">
              <a:buNone/>
            </a:pPr>
            <a:r>
              <a:rPr lang="en-US" u="sng" dirty="0" smtClean="0">
                <a:solidFill>
                  <a:srgbClr val="FF0000"/>
                </a:solidFill>
                <a:cs typeface="Times New Roman" pitchFamily="18" charset="0"/>
              </a:rPr>
              <a:t>Examples</a:t>
            </a:r>
            <a:r>
              <a:rPr lang="en-US" dirty="0" smtClean="0">
                <a:solidFill>
                  <a:srgbClr val="FF0000"/>
                </a:solidFill>
                <a:cs typeface="Times New Roman" pitchFamily="18" charset="0"/>
              </a:rPr>
              <a:t>:	</a:t>
            </a:r>
            <a:r>
              <a:rPr lang="en-US" dirty="0" smtClean="0">
                <a:cs typeface="Times New Roman" pitchFamily="18" charset="0"/>
              </a:rPr>
              <a:t>A narrative essay could tell of ...</a:t>
            </a:r>
          </a:p>
          <a:p>
            <a:pPr lvl="2" algn="just">
              <a:lnSpc>
                <a:spcPct val="150000"/>
              </a:lnSpc>
              <a:buNone/>
            </a:pPr>
            <a:r>
              <a:rPr lang="en-US" dirty="0" smtClean="0">
                <a:cs typeface="Times New Roman" pitchFamily="18" charset="0"/>
              </a:rPr>
              <a:t>* my brother's and my fishing trips; </a:t>
            </a:r>
          </a:p>
          <a:p>
            <a:pPr lvl="2" algn="just">
              <a:lnSpc>
                <a:spcPct val="150000"/>
              </a:lnSpc>
              <a:buNone/>
            </a:pPr>
            <a:r>
              <a:rPr lang="en-US" dirty="0" smtClean="0">
                <a:cs typeface="Times New Roman" pitchFamily="18" charset="0"/>
              </a:rPr>
              <a:t>* a boring trip to the grocery store; </a:t>
            </a:r>
          </a:p>
          <a:p>
            <a:pPr lvl="2" algn="just">
              <a:lnSpc>
                <a:spcPct val="150000"/>
              </a:lnSpc>
              <a:buNone/>
            </a:pPr>
            <a:r>
              <a:rPr lang="en-US" dirty="0" smtClean="0">
                <a:cs typeface="Times New Roman" pitchFamily="18" charset="0"/>
              </a:rPr>
              <a:t>* my near-death experience at the beach. </a:t>
            </a:r>
          </a:p>
          <a:p>
            <a:pPr algn="just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" y="228600"/>
            <a:ext cx="8763000" cy="7694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4400" b="1" dirty="0" smtClean="0">
                <a:latin typeface="Calibri" pitchFamily="34" charset="0"/>
                <a:ea typeface="+mj-ea"/>
                <a:cs typeface="Calibri" pitchFamily="34" charset="0"/>
              </a:rPr>
              <a:t>Narrative Essay </a:t>
            </a:r>
            <a:endParaRPr lang="en-US" sz="4400" b="1" dirty="0"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2898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Narrative Essay: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told from a </a:t>
            </a:r>
            <a:r>
              <a:rPr lang="en-US" b="1" dirty="0" smtClean="0"/>
              <a:t>particular point of view</a:t>
            </a:r>
          </a:p>
          <a:p>
            <a:r>
              <a:rPr lang="en-US" b="1" dirty="0" smtClean="0"/>
              <a:t>makes and supports </a:t>
            </a:r>
            <a:r>
              <a:rPr lang="en-US" dirty="0" smtClean="0"/>
              <a:t>a point</a:t>
            </a:r>
          </a:p>
          <a:p>
            <a:r>
              <a:rPr lang="en-US" dirty="0" smtClean="0"/>
              <a:t>is filled with </a:t>
            </a:r>
            <a:r>
              <a:rPr lang="en-US" b="1" dirty="0" smtClean="0"/>
              <a:t>precise detail</a:t>
            </a:r>
          </a:p>
          <a:p>
            <a:r>
              <a:rPr lang="en-US" dirty="0" smtClean="0"/>
              <a:t>uses </a:t>
            </a:r>
            <a:r>
              <a:rPr lang="en-US" b="1" dirty="0" smtClean="0"/>
              <a:t>vivid verbs </a:t>
            </a:r>
            <a:r>
              <a:rPr lang="en-US" dirty="0" smtClean="0"/>
              <a:t>and </a:t>
            </a:r>
            <a:r>
              <a:rPr lang="en-US" b="1" dirty="0" smtClean="0"/>
              <a:t>modifiers</a:t>
            </a:r>
          </a:p>
          <a:p>
            <a:r>
              <a:rPr lang="en-US" dirty="0" smtClean="0"/>
              <a:t>uses </a:t>
            </a:r>
            <a:r>
              <a:rPr lang="en-US" b="1" dirty="0" smtClean="0"/>
              <a:t>conflict and sequence </a:t>
            </a:r>
            <a:r>
              <a:rPr lang="en-US" dirty="0" smtClean="0"/>
              <a:t>as does any story</a:t>
            </a:r>
          </a:p>
          <a:p>
            <a:r>
              <a:rPr lang="en-US" dirty="0" smtClean="0"/>
              <a:t>may use </a:t>
            </a:r>
            <a:r>
              <a:rPr lang="en-US" b="1" dirty="0" smtClean="0"/>
              <a:t>dialogue</a:t>
            </a:r>
            <a:endParaRPr lang="en-US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How to Write a Narrative Essay?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A narrative essay is type of essay writing that is built around a </a:t>
            </a:r>
            <a:r>
              <a:rPr lang="en-US" b="1" dirty="0" smtClean="0"/>
              <a:t>narration of a certain event or situation.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Basically, a narrative essay is a </a:t>
            </a:r>
            <a:r>
              <a:rPr lang="en-US" b="1" dirty="0" smtClean="0"/>
              <a:t>concise form of a narrative novel.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Its main </a:t>
            </a:r>
            <a:r>
              <a:rPr lang="en-US" b="1" dirty="0" smtClean="0"/>
              <a:t>objective is to tell a story</a:t>
            </a:r>
            <a:r>
              <a:rPr lang="en-US" dirty="0" smtClean="0"/>
              <a:t>, so that it is both </a:t>
            </a:r>
            <a:r>
              <a:rPr lang="en-US" b="1" dirty="0" smtClean="0"/>
              <a:t>engaging and interesting </a:t>
            </a:r>
            <a:r>
              <a:rPr lang="en-US" dirty="0" smtClean="0"/>
              <a:t>for the reader.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686800" cy="4876800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en-US" sz="11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1200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11200" b="1" dirty="0" smtClean="0">
                <a:latin typeface="Calibri" pitchFamily="34" charset="0"/>
                <a:cs typeface="Calibri" pitchFamily="34" charset="0"/>
              </a:rPr>
              <a:t>compare/contrast</a:t>
            </a:r>
            <a:r>
              <a:rPr lang="en-US" sz="11200" dirty="0" smtClean="0">
                <a:latin typeface="Calibri" pitchFamily="34" charset="0"/>
                <a:cs typeface="Calibri" pitchFamily="34" charset="0"/>
              </a:rPr>
              <a:t> essay discusses the similarities and differences between two things, people, concepts, places, etc. </a:t>
            </a:r>
          </a:p>
          <a:p>
            <a:pPr algn="just"/>
            <a:r>
              <a:rPr lang="en-US" sz="11200" dirty="0">
                <a:latin typeface="Calibri" pitchFamily="34" charset="0"/>
                <a:cs typeface="Calibri" pitchFamily="34" charset="0"/>
              </a:rPr>
              <a:t>	</a:t>
            </a:r>
            <a:r>
              <a:rPr lang="en-US" sz="11200" dirty="0" smtClean="0">
                <a:latin typeface="Calibri" pitchFamily="34" charset="0"/>
                <a:cs typeface="Calibri" pitchFamily="34" charset="0"/>
              </a:rPr>
              <a:t>A </a:t>
            </a:r>
            <a:r>
              <a:rPr lang="en-US" sz="11200" b="1" i="1" dirty="0" smtClean="0">
                <a:latin typeface="Calibri" pitchFamily="34" charset="0"/>
                <a:cs typeface="Calibri" pitchFamily="34" charset="0"/>
              </a:rPr>
              <a:t>comparison essay</a:t>
            </a:r>
            <a:r>
              <a:rPr lang="en-US" sz="11200" dirty="0" smtClean="0">
                <a:latin typeface="Calibri" pitchFamily="34" charset="0"/>
                <a:cs typeface="Calibri" pitchFamily="34" charset="0"/>
              </a:rPr>
              <a:t> usually discusses the 	similarities between two things</a:t>
            </a:r>
          </a:p>
          <a:p>
            <a:pPr algn="just"/>
            <a:r>
              <a:rPr lang="en-US" sz="11200" dirty="0">
                <a:latin typeface="Calibri" pitchFamily="34" charset="0"/>
                <a:cs typeface="Calibri" pitchFamily="34" charset="0"/>
              </a:rPr>
              <a:t>	</a:t>
            </a:r>
            <a:r>
              <a:rPr lang="en-US" sz="11200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11200" b="1" i="1" dirty="0" smtClean="0">
                <a:latin typeface="Calibri" pitchFamily="34" charset="0"/>
                <a:cs typeface="Calibri" pitchFamily="34" charset="0"/>
              </a:rPr>
              <a:t>contrast essay</a:t>
            </a:r>
            <a:r>
              <a:rPr lang="en-US" sz="11200" dirty="0" smtClean="0">
                <a:latin typeface="Calibri" pitchFamily="34" charset="0"/>
                <a:cs typeface="Calibri" pitchFamily="34" charset="0"/>
              </a:rPr>
              <a:t> discusses the differences.</a:t>
            </a:r>
          </a:p>
          <a:p>
            <a:pPr marL="45720" indent="0" algn="just">
              <a:buNone/>
            </a:pPr>
            <a:r>
              <a:rPr lang="en-US" sz="112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algn="just">
              <a:buNone/>
            </a:pPr>
            <a:r>
              <a:rPr lang="en-US" sz="96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Examples</a:t>
            </a:r>
            <a:r>
              <a:rPr lang="en-US" sz="9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sz="9600" dirty="0" smtClean="0">
                <a:latin typeface="Calibri" pitchFamily="34" charset="0"/>
                <a:cs typeface="Calibri" pitchFamily="34" charset="0"/>
              </a:rPr>
              <a:t>A </a:t>
            </a:r>
            <a:r>
              <a:rPr lang="en-US" sz="9600" b="1" dirty="0" smtClean="0">
                <a:latin typeface="Calibri" pitchFamily="34" charset="0"/>
                <a:cs typeface="Calibri" pitchFamily="34" charset="0"/>
              </a:rPr>
              <a:t>compare/contrast</a:t>
            </a:r>
            <a:r>
              <a:rPr lang="en-US" sz="9600" dirty="0" smtClean="0">
                <a:latin typeface="Calibri" pitchFamily="34" charset="0"/>
                <a:cs typeface="Calibri" pitchFamily="34" charset="0"/>
              </a:rPr>
              <a:t> essay may discuss …</a:t>
            </a:r>
          </a:p>
          <a:p>
            <a:pPr marL="45720" indent="0" algn="just">
              <a:buNone/>
            </a:pPr>
            <a:r>
              <a:rPr lang="en-US" sz="9600" dirty="0" smtClean="0">
                <a:latin typeface="Calibri" pitchFamily="34" charset="0"/>
                <a:cs typeface="Calibri" pitchFamily="34" charset="0"/>
              </a:rPr>
              <a:t>* 	the likenesses and differences between two 	places, 	like New York City and Los Angeles; </a:t>
            </a:r>
          </a:p>
          <a:p>
            <a:pPr marL="45720" indent="0" algn="just">
              <a:buNone/>
            </a:pPr>
            <a:r>
              <a:rPr lang="en-US" sz="9600" dirty="0" smtClean="0">
                <a:latin typeface="Calibri" pitchFamily="34" charset="0"/>
                <a:cs typeface="Calibri" pitchFamily="34" charset="0"/>
              </a:rPr>
              <a:t>* 	the similarities and differences between two religions, like 	Christianity and Islam; </a:t>
            </a:r>
          </a:p>
          <a:p>
            <a:pPr marL="45720" indent="0" algn="just">
              <a:buNone/>
            </a:pPr>
            <a:r>
              <a:rPr lang="en-US" sz="9600" dirty="0" smtClean="0">
                <a:latin typeface="Calibri" pitchFamily="34" charset="0"/>
                <a:cs typeface="Calibri" pitchFamily="34" charset="0"/>
              </a:rPr>
              <a:t>* 	two people, like my brother and myself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609600"/>
            <a:ext cx="9144000" cy="6505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4400" b="1" cap="all" spc="200" dirty="0" smtClean="0">
                <a:latin typeface="Calibri" pitchFamily="34" charset="0"/>
                <a:ea typeface="+mj-ea"/>
                <a:cs typeface="Calibri" pitchFamily="34" charset="0"/>
              </a:rPr>
              <a:t> </a:t>
            </a:r>
            <a:r>
              <a:rPr lang="en-US" sz="4400" b="1" dirty="0" smtClean="0">
                <a:latin typeface="Calibri" pitchFamily="34" charset="0"/>
                <a:ea typeface="+mj-ea"/>
                <a:cs typeface="Calibri" pitchFamily="34" charset="0"/>
              </a:rPr>
              <a:t>Compare &amp; Contrast Essay </a:t>
            </a:r>
            <a:endParaRPr lang="en-US" sz="4400" b="1" dirty="0"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367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Compare &amp; Contrast Essay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Comparison discusses similarities</a:t>
            </a:r>
          </a:p>
          <a:p>
            <a:pPr lvl="1"/>
            <a:r>
              <a:rPr lang="en-US" dirty="0" smtClean="0"/>
              <a:t>Common properties</a:t>
            </a:r>
          </a:p>
          <a:p>
            <a:r>
              <a:rPr lang="en-US" b="1" dirty="0" smtClean="0"/>
              <a:t>Contrast discusses differences</a:t>
            </a:r>
          </a:p>
          <a:p>
            <a:pPr lvl="1"/>
            <a:r>
              <a:rPr lang="en-US" dirty="0" smtClean="0"/>
              <a:t>properties each have that the other lacks</a:t>
            </a:r>
          </a:p>
          <a:p>
            <a:r>
              <a:rPr lang="en-US" dirty="0" smtClean="0"/>
              <a:t>Be certain which action is being requested?</a:t>
            </a:r>
          </a:p>
          <a:p>
            <a:r>
              <a:rPr lang="en-US" dirty="0" smtClean="0"/>
              <a:t>Is it either/or both?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458200" cy="48006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3000" dirty="0" smtClean="0">
                <a:latin typeface="Calibri" pitchFamily="34" charset="0"/>
                <a:cs typeface="Calibri" pitchFamily="34" charset="0"/>
              </a:rPr>
              <a:t>	An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argumentative essay</a:t>
            </a:r>
            <a:r>
              <a:rPr lang="en-US" sz="3000" dirty="0" smtClean="0">
                <a:latin typeface="Calibri" pitchFamily="34" charset="0"/>
                <a:cs typeface="Calibri" pitchFamily="34" charset="0"/>
              </a:rPr>
              <a:t> is one that attempts to persuade the reader to the writer's point of view. </a:t>
            </a:r>
          </a:p>
          <a:p>
            <a:pPr algn="just">
              <a:buNone/>
            </a:pPr>
            <a:r>
              <a:rPr lang="en-US" sz="3000" dirty="0">
                <a:latin typeface="Calibri" pitchFamily="34" charset="0"/>
                <a:cs typeface="Calibri" pitchFamily="34" charset="0"/>
              </a:rPr>
              <a:t>	</a:t>
            </a:r>
            <a:r>
              <a:rPr lang="en-US" sz="3000" dirty="0" smtClean="0">
                <a:latin typeface="Calibri" pitchFamily="34" charset="0"/>
                <a:cs typeface="Calibri" pitchFamily="34" charset="0"/>
              </a:rPr>
              <a:t>The writer can either be serious or funny, but always tries to convince the reader of the validity of his or her opinion. </a:t>
            </a:r>
          </a:p>
          <a:p>
            <a:pPr>
              <a:buNone/>
            </a:pPr>
            <a:r>
              <a:rPr lang="en-US" sz="26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Examples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An </a:t>
            </a:r>
            <a:r>
              <a:rPr lang="en-US" sz="2600" b="1" dirty="0" smtClean="0">
                <a:latin typeface="Calibri" pitchFamily="34" charset="0"/>
                <a:cs typeface="Calibri" pitchFamily="34" charset="0"/>
              </a:rPr>
              <a:t>argumentative essay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may persuade a reader that . . .</a:t>
            </a:r>
          </a:p>
          <a:p>
            <a:pPr marL="45720" indent="0">
              <a:buNone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	* 	he or she should use public 					transportation instead of driving </a:t>
            </a:r>
          </a:p>
          <a:p>
            <a:pPr marL="45720" indent="0">
              <a:buNone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	* 	cats are better than dogs</a:t>
            </a:r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52400" y="457199"/>
            <a:ext cx="8763000" cy="7694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4400" b="1" dirty="0" smtClean="0">
                <a:latin typeface="Calibri" pitchFamily="34" charset="0"/>
                <a:ea typeface="+mj-ea"/>
                <a:cs typeface="Calibri" pitchFamily="34" charset="0"/>
              </a:rPr>
              <a:t>Argumentative Essay </a:t>
            </a:r>
            <a:endParaRPr lang="en-US" sz="4400" b="1" dirty="0"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712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Argumentative Essay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In persuasive or argumentative writing, we try to </a:t>
            </a:r>
            <a:r>
              <a:rPr lang="en-US" b="1" dirty="0" smtClean="0"/>
              <a:t>convince </a:t>
            </a:r>
            <a:r>
              <a:rPr lang="en-US" dirty="0" smtClean="0"/>
              <a:t>others to: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agree with our facts, 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share our values, 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accept our argument and conclusions, and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adopt our way of thinking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458200" cy="4800600"/>
          </a:xfrm>
        </p:spPr>
        <p:txBody>
          <a:bodyPr>
            <a:normAutofit/>
          </a:bodyPr>
          <a:lstStyle/>
          <a:p>
            <a:pPr algn="just"/>
            <a:r>
              <a:rPr lang="en-US" sz="3000" dirty="0" smtClean="0">
                <a:latin typeface="Calibri" pitchFamily="34" charset="0"/>
                <a:cs typeface="Calibri" pitchFamily="34" charset="0"/>
              </a:rPr>
              <a:t>Evaluation essays </a:t>
            </a:r>
            <a:r>
              <a:rPr lang="en-US" sz="3000" b="1" i="1" dirty="0" smtClean="0">
                <a:latin typeface="Calibri" pitchFamily="34" charset="0"/>
                <a:cs typeface="Calibri" pitchFamily="34" charset="0"/>
              </a:rPr>
              <a:t>are just like reviews</a:t>
            </a:r>
            <a:r>
              <a:rPr lang="en-US" sz="3000" dirty="0" smtClean="0">
                <a:latin typeface="Calibri" pitchFamily="34" charset="0"/>
                <a:cs typeface="Calibri" pitchFamily="34" charset="0"/>
              </a:rPr>
              <a:t>. </a:t>
            </a:r>
          </a:p>
          <a:p>
            <a:pPr algn="just"/>
            <a:r>
              <a:rPr lang="en-US" sz="3000" dirty="0" smtClean="0">
                <a:latin typeface="Calibri" pitchFamily="34" charset="0"/>
                <a:cs typeface="Calibri" pitchFamily="34" charset="0"/>
              </a:rPr>
              <a:t>They judge whether something is:</a:t>
            </a:r>
          </a:p>
          <a:p>
            <a:pPr lvl="1" algn="just"/>
            <a:r>
              <a:rPr lang="en-US" sz="2600" dirty="0" smtClean="0">
                <a:latin typeface="Calibri" pitchFamily="34" charset="0"/>
                <a:cs typeface="Calibri" pitchFamily="34" charset="0"/>
              </a:rPr>
              <a:t>good or bad, </a:t>
            </a:r>
          </a:p>
          <a:p>
            <a:pPr lvl="1" algn="just"/>
            <a:r>
              <a:rPr lang="en-US" sz="2600" dirty="0" smtClean="0">
                <a:latin typeface="Calibri" pitchFamily="34" charset="0"/>
                <a:cs typeface="Calibri" pitchFamily="34" charset="0"/>
              </a:rPr>
              <a:t>better or worse than other similar things. </a:t>
            </a:r>
          </a:p>
          <a:p>
            <a:pPr algn="just"/>
            <a:r>
              <a:rPr lang="en-US" sz="3000" dirty="0" smtClean="0">
                <a:latin typeface="Calibri" pitchFamily="34" charset="0"/>
                <a:cs typeface="Calibri" pitchFamily="34" charset="0"/>
              </a:rPr>
              <a:t>We are familiar with this sort of writing in book or movie reviews. </a:t>
            </a:r>
          </a:p>
          <a:p>
            <a:pPr algn="just"/>
            <a:r>
              <a:rPr lang="en-US" sz="3000" dirty="0" smtClean="0">
                <a:latin typeface="Calibri" pitchFamily="34" charset="0"/>
                <a:cs typeface="Calibri" pitchFamily="34" charset="0"/>
              </a:rPr>
              <a:t>Evaluation papers can be </a:t>
            </a:r>
            <a:r>
              <a:rPr lang="en-US" sz="3000" b="1" i="1" dirty="0" smtClean="0">
                <a:latin typeface="Calibri" pitchFamily="34" charset="0"/>
                <a:cs typeface="Calibri" pitchFamily="34" charset="0"/>
              </a:rPr>
              <a:t>serious, or funny. </a:t>
            </a:r>
          </a:p>
          <a:p>
            <a:pPr algn="just">
              <a:buNone/>
            </a:pPr>
            <a:endParaRPr lang="en-US" sz="30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None/>
            </a:pPr>
            <a:endParaRPr lang="en-US" sz="2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52400" y="457199"/>
            <a:ext cx="8763000" cy="7694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4400" b="1" dirty="0" smtClean="0">
                <a:latin typeface="Calibri" pitchFamily="34" charset="0"/>
                <a:ea typeface="+mj-ea"/>
                <a:cs typeface="Calibri" pitchFamily="34" charset="0"/>
              </a:rPr>
              <a:t>Evaluation Essay </a:t>
            </a:r>
            <a:endParaRPr lang="en-US" sz="4400" b="1" dirty="0"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712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10600" cy="1143000"/>
          </a:xfrm>
        </p:spPr>
        <p:txBody>
          <a:bodyPr>
            <a:noAutofit/>
          </a:bodyPr>
          <a:lstStyle/>
          <a:p>
            <a:r>
              <a:rPr lang="en-US" b="1" dirty="0" smtClean="0"/>
              <a:t>How to Write Evaluation Essay?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9530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People make judgments all the time about everything that surrounds them. </a:t>
            </a:r>
          </a:p>
          <a:p>
            <a:pPr algn="just"/>
            <a:r>
              <a:rPr lang="en-US" dirty="0" smtClean="0"/>
              <a:t>Each day we face various facts and scenes, and to act adequately we need to develop our assessment of them. </a:t>
            </a:r>
          </a:p>
          <a:p>
            <a:pPr algn="just"/>
            <a:r>
              <a:rPr lang="en-US" dirty="0" smtClean="0"/>
              <a:t>This type of critical writing gives fair and sound supporting evidence, so that the reader can form their opinion about the subject.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953000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en-US" sz="3300" dirty="0" smtClean="0">
                <a:latin typeface="Calibri" pitchFamily="34" charset="0"/>
                <a:cs typeface="Calibri" pitchFamily="34" charset="0"/>
              </a:rPr>
              <a:t> </a:t>
            </a:r>
            <a:r>
              <a:rPr lang="en-US" sz="3000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cause/effect</a:t>
            </a:r>
            <a:r>
              <a:rPr lang="en-US" sz="3000" dirty="0" smtClean="0">
                <a:latin typeface="Calibri" pitchFamily="34" charset="0"/>
                <a:cs typeface="Calibri" pitchFamily="34" charset="0"/>
              </a:rPr>
              <a:t> essay explains why or how some event happened, and what resulted from the event. </a:t>
            </a:r>
          </a:p>
          <a:p>
            <a:pPr algn="just"/>
            <a:r>
              <a:rPr lang="en-US" sz="3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000" dirty="0" smtClean="0">
                <a:latin typeface="Calibri" pitchFamily="34" charset="0"/>
                <a:cs typeface="Calibri" pitchFamily="34" charset="0"/>
              </a:rPr>
              <a:t>	A </a:t>
            </a:r>
            <a:r>
              <a:rPr lang="en-US" sz="3000" b="1" i="1" dirty="0" smtClean="0">
                <a:latin typeface="Calibri" pitchFamily="34" charset="0"/>
                <a:cs typeface="Calibri" pitchFamily="34" charset="0"/>
              </a:rPr>
              <a:t>cause essay</a:t>
            </a:r>
            <a:r>
              <a:rPr lang="en-US" sz="3000" dirty="0" smtClean="0">
                <a:latin typeface="Calibri" pitchFamily="34" charset="0"/>
                <a:cs typeface="Calibri" pitchFamily="34" charset="0"/>
              </a:rPr>
              <a:t> usually discusses the reasons why something happened</a:t>
            </a:r>
          </a:p>
          <a:p>
            <a:pPr algn="just"/>
            <a:r>
              <a:rPr lang="en-US" sz="3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000" dirty="0" smtClean="0">
                <a:latin typeface="Calibri" pitchFamily="34" charset="0"/>
                <a:cs typeface="Calibri" pitchFamily="34" charset="0"/>
              </a:rPr>
              <a:t>	An </a:t>
            </a:r>
            <a:r>
              <a:rPr lang="en-US" sz="3000" b="1" i="1" dirty="0" smtClean="0">
                <a:latin typeface="Calibri" pitchFamily="34" charset="0"/>
                <a:cs typeface="Calibri" pitchFamily="34" charset="0"/>
              </a:rPr>
              <a:t>effect essay</a:t>
            </a:r>
            <a:r>
              <a:rPr lang="en-US" sz="3000" dirty="0" smtClean="0">
                <a:latin typeface="Calibri" pitchFamily="34" charset="0"/>
                <a:cs typeface="Calibri" pitchFamily="34" charset="0"/>
              </a:rPr>
              <a:t> discusses what happens after a specific event or circumstance.</a:t>
            </a:r>
          </a:p>
          <a:p>
            <a:pPr marL="45720" indent="0" algn="just">
              <a:buNone/>
            </a:pPr>
            <a:endParaRPr lang="en-US" sz="26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sz="2800" b="1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Examples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A 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cause/effect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essay may explain . . .</a:t>
            </a:r>
          </a:p>
          <a:p>
            <a:pPr marL="45720" indent="0">
              <a:buNone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	* 	why a volcano erupts, and what happens 		afterwards;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400" y="381000"/>
            <a:ext cx="8763000" cy="7694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4400" b="1" dirty="0" smtClean="0">
                <a:latin typeface="Calibri" pitchFamily="34" charset="0"/>
                <a:ea typeface="+mj-ea"/>
                <a:cs typeface="Calibri" pitchFamily="34" charset="0"/>
              </a:rPr>
              <a:t>Cause/Effect Essay </a:t>
            </a:r>
            <a:endParaRPr lang="en-US" sz="4400" b="1" dirty="0">
              <a:latin typeface="Calibri" pitchFamily="34" charset="0"/>
              <a:ea typeface="+mj-ea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858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74638"/>
            <a:ext cx="5410200" cy="639762"/>
          </a:xfrm>
          <a:solidFill>
            <a:schemeClr val="bg2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 smtClean="0"/>
              <a:t>Cause and Effect </a:t>
            </a:r>
            <a:r>
              <a:rPr lang="en-US" b="1" dirty="0"/>
              <a:t>E</a:t>
            </a:r>
            <a:r>
              <a:rPr lang="en-US" b="1" dirty="0" smtClean="0"/>
              <a:t>ssay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3733800" y="1295400"/>
            <a:ext cx="1369286" cy="52322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2800" dirty="0" smtClean="0"/>
              <a:t>Explains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381000" y="2209800"/>
            <a:ext cx="8534400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How specific conditions or events translate into certain effects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362200" y="3352800"/>
            <a:ext cx="4761112" cy="52322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2800" dirty="0" smtClean="0"/>
              <a:t>how one thing leads to another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304800" y="4724400"/>
            <a:ext cx="8610600" cy="107721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How one/multiple conditions becomes the cause of several consequences</a:t>
            </a:r>
          </a:p>
        </p:txBody>
      </p:sp>
      <p:cxnSp>
        <p:nvCxnSpPr>
          <p:cNvPr id="10" name="Straight Arrow Connector 9"/>
          <p:cNvCxnSpPr>
            <a:endCxn id="4" idx="0"/>
          </p:cNvCxnSpPr>
          <p:nvPr/>
        </p:nvCxnSpPr>
        <p:spPr>
          <a:xfrm flipH="1">
            <a:off x="4418443" y="914400"/>
            <a:ext cx="1157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4419600" y="1828800"/>
            <a:ext cx="1157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4419600" y="3886200"/>
            <a:ext cx="1158" cy="838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4419600" y="2667000"/>
            <a:ext cx="1158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What is Analysis Essay?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dirty="0" smtClean="0"/>
              <a:t>Any analysis requires you to break the subject down into its component parts. Examining the different elements of a piece of literature is not an end in itself but rather a process to help you better appreciate and understand the work of literature as a whole.</a:t>
            </a:r>
          </a:p>
          <a:p>
            <a:pPr algn="just"/>
            <a:r>
              <a:rPr lang="en-US" dirty="0" smtClean="0"/>
              <a:t>For instance:</a:t>
            </a:r>
          </a:p>
          <a:p>
            <a:pPr lvl="1" algn="just"/>
            <a:r>
              <a:rPr lang="en-US" dirty="0" smtClean="0"/>
              <a:t>an analysis of </a:t>
            </a:r>
            <a:r>
              <a:rPr lang="en-US" b="1" i="1" dirty="0" smtClean="0"/>
              <a:t>a poem </a:t>
            </a:r>
            <a:r>
              <a:rPr lang="en-US" dirty="0" smtClean="0"/>
              <a:t>might deal with the different types of </a:t>
            </a:r>
            <a:r>
              <a:rPr lang="en-US" b="1" dirty="0" smtClean="0"/>
              <a:t>images in a poem </a:t>
            </a:r>
            <a:r>
              <a:rPr lang="en-US" dirty="0" smtClean="0"/>
              <a:t>or with the </a:t>
            </a:r>
            <a:r>
              <a:rPr lang="en-US" b="1" dirty="0" smtClean="0"/>
              <a:t>relationship between the form and content </a:t>
            </a:r>
            <a:r>
              <a:rPr lang="en-US" dirty="0" smtClean="0"/>
              <a:t>of the work. </a:t>
            </a:r>
          </a:p>
          <a:p>
            <a:pPr lvl="1" algn="just"/>
            <a:r>
              <a:rPr lang="en-US" dirty="0" smtClean="0"/>
              <a:t>If you were to analyze (discuss and explain) </a:t>
            </a:r>
            <a:r>
              <a:rPr lang="en-US" b="1" i="1" dirty="0" smtClean="0"/>
              <a:t>a play</a:t>
            </a:r>
            <a:r>
              <a:rPr lang="en-US" dirty="0" smtClean="0"/>
              <a:t>, you might analyze the </a:t>
            </a:r>
            <a:r>
              <a:rPr lang="en-US" b="1" dirty="0" smtClean="0"/>
              <a:t>relationship between a subplot and the main plot,</a:t>
            </a:r>
            <a:r>
              <a:rPr lang="en-US" dirty="0" smtClean="0"/>
              <a:t> or you might analyze the character flaw of the tragic hero by tracing how it is revealed through the acts of the play.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Purpose of Writing Analysis Essay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The purpose of a literary analysis essay is to carefully examine and sometimes: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 evaluate a work of literature or 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an aspect of a work of literature.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is Personal Essay?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The personal essay is also one of the most popular forms of creative non-fiction. </a:t>
            </a:r>
          </a:p>
          <a:p>
            <a:pPr algn="just"/>
            <a:r>
              <a:rPr lang="en-US" dirty="0" smtClean="0"/>
              <a:t>A personal essay can be based on a </a:t>
            </a:r>
            <a:r>
              <a:rPr lang="en-US" b="1" dirty="0" smtClean="0"/>
              <a:t>personal experience that results in a lesson that you learn. </a:t>
            </a:r>
          </a:p>
          <a:p>
            <a:pPr algn="just"/>
            <a:r>
              <a:rPr lang="en-US" dirty="0" smtClean="0"/>
              <a:t>A personal essay can also be a personal opinion about a topic or issue that is important to you. This article defines the personal essay.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sz="3900" b="1" dirty="0" smtClean="0"/>
              <a:t>Reflective Essay</a:t>
            </a:r>
            <a:endParaRPr lang="en-US" sz="39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 rtlCol="0">
            <a:normAutofit fontScale="85000" lnSpcReduction="10000"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dirty="0" smtClean="0"/>
              <a:t>In a reflective essay, you need to </a:t>
            </a:r>
            <a:r>
              <a:rPr lang="en-US" b="1" dirty="0" smtClean="0"/>
              <a:t>express your thoughts and emotions </a:t>
            </a:r>
            <a:r>
              <a:rPr lang="en-US" dirty="0" smtClean="0"/>
              <a:t>about certain events or phenomena. 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dirty="0" smtClean="0"/>
              <a:t>Writing this type of essay is good training to </a:t>
            </a:r>
            <a:r>
              <a:rPr lang="en-US" b="1" dirty="0" smtClean="0"/>
              <a:t>sharpen your critical thinking skills</a:t>
            </a:r>
            <a:r>
              <a:rPr lang="en-US" dirty="0" smtClean="0"/>
              <a:t>, as well as your ability to develop and express opinions on a particular topic – </a:t>
            </a:r>
          </a:p>
          <a:p>
            <a:pPr lvl="1" algn="just">
              <a:lnSpc>
                <a:spcPct val="150000"/>
              </a:lnSpc>
              <a:defRPr/>
            </a:pPr>
            <a:r>
              <a:rPr lang="en-US" dirty="0" smtClean="0"/>
              <a:t>either formulated by yourself or assigned to you by your instructor.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What is an Expository Essay?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The expository essay is a </a:t>
            </a:r>
            <a:r>
              <a:rPr lang="en-US" b="1" smtClean="0"/>
              <a:t>genre of essay</a:t>
            </a:r>
            <a:r>
              <a:rPr lang="en-US" smtClean="0"/>
              <a:t> that requires the student to </a:t>
            </a:r>
            <a:r>
              <a:rPr lang="en-US" b="1" i="1" smtClean="0"/>
              <a:t>investigate:</a:t>
            </a:r>
          </a:p>
          <a:p>
            <a:pPr lvl="1"/>
            <a:r>
              <a:rPr lang="en-US" smtClean="0"/>
              <a:t>an idea</a:t>
            </a:r>
          </a:p>
          <a:p>
            <a:pPr lvl="1"/>
            <a:r>
              <a:rPr lang="en-US" smtClean="0"/>
              <a:t>evaluate evidence</a:t>
            </a:r>
          </a:p>
          <a:p>
            <a:pPr lvl="1"/>
            <a:r>
              <a:rPr lang="en-US" smtClean="0"/>
              <a:t>expound on the idea</a:t>
            </a:r>
          </a:p>
          <a:p>
            <a:pPr lvl="1"/>
            <a:r>
              <a:rPr lang="en-US" smtClean="0"/>
              <a:t>and set forth an argument concerning that idea in a clear and concise manner.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What is an Expository Essay?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This can be accomplished through:</a:t>
            </a:r>
          </a:p>
          <a:p>
            <a:pPr lvl="1"/>
            <a:r>
              <a:rPr lang="en-US" smtClean="0"/>
              <a:t>comparison and contrast</a:t>
            </a:r>
          </a:p>
          <a:p>
            <a:pPr lvl="1"/>
            <a:r>
              <a:rPr lang="en-US" smtClean="0"/>
              <a:t>Definition</a:t>
            </a:r>
          </a:p>
          <a:p>
            <a:pPr lvl="1"/>
            <a:r>
              <a:rPr lang="en-US" smtClean="0"/>
              <a:t>Example</a:t>
            </a:r>
          </a:p>
          <a:p>
            <a:pPr lvl="1"/>
            <a:r>
              <a:rPr lang="en-US" smtClean="0"/>
              <a:t>the analysis of cause and effect, etc.</a:t>
            </a:r>
          </a:p>
          <a:p>
            <a:pPr lvl="1">
              <a:buFont typeface="Arial" pitchFamily="34" charset="0"/>
              <a:buNone/>
            </a:pPr>
            <a:endParaRPr lang="en-US" smtClean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What is Literature Essay?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charset="0"/>
              <a:buChar char="•"/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essay dealing with a piece of writing: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 novel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 short story</a:t>
            </a:r>
          </a:p>
          <a:p>
            <a:pPr lvl="1" algn="just">
              <a:buFont typeface="Arial" charset="0"/>
              <a:buChar char="–"/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article, whatever </a:t>
            </a:r>
          </a:p>
          <a:p>
            <a:pPr algn="just">
              <a:buFont typeface="Arial" charset="0"/>
              <a:buChar char="•"/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Most commonly presupposes some kind of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analysis.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772400" cy="762000"/>
          </a:xfrm>
        </p:spPr>
        <p:txBody>
          <a:bodyPr/>
          <a:lstStyle/>
          <a:p>
            <a:pPr eaLnBrk="1" hangingPunct="1"/>
            <a:r>
              <a:rPr lang="en-US" b="1" u="sng" dirty="0" smtClean="0"/>
              <a:t>What is an essay exam?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534400" cy="4191000"/>
          </a:xfrm>
          <a:ln w="38100">
            <a:solidFill>
              <a:schemeClr val="bg1"/>
            </a:solidFill>
          </a:ln>
        </p:spPr>
        <p:txBody>
          <a:bodyPr/>
          <a:lstStyle/>
          <a:p>
            <a:pPr eaLnBrk="1" hangingPunct="1"/>
            <a:r>
              <a:rPr lang="en-US" sz="2800" dirty="0" smtClean="0"/>
              <a:t>A test in which you write an essay or </a:t>
            </a:r>
            <a:r>
              <a:rPr lang="en-US" sz="2800" b="1" dirty="0" smtClean="0"/>
              <a:t>a certain number of paragraphs in response to a question.</a:t>
            </a:r>
          </a:p>
          <a:p>
            <a:pPr eaLnBrk="1" hangingPunct="1"/>
            <a:endParaRPr lang="en-US" sz="2800" dirty="0" smtClean="0"/>
          </a:p>
          <a:p>
            <a:pPr eaLnBrk="1" hangingPunct="1"/>
            <a:r>
              <a:rPr lang="en-US" sz="2800" dirty="0" smtClean="0"/>
              <a:t>It helps the teacher check your ability </a:t>
            </a:r>
            <a:r>
              <a:rPr lang="en-US" sz="2800" b="1" dirty="0" smtClean="0"/>
              <a:t>to organize and write paragraphs or an essay.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066800" y="457200"/>
            <a:ext cx="7024744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Presentation Skills </a:t>
            </a:r>
            <a:endParaRPr lang="en-US" altLang="zh-CN" b="1" dirty="0" smtClean="0">
              <a:ea typeface="宋体" charset="-122"/>
            </a:endParaRPr>
          </a:p>
        </p:txBody>
      </p:sp>
      <p:sp>
        <p:nvSpPr>
          <p:cNvPr id="4099" name="Rectangle 1027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7924800" cy="4800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Introduction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Planning Your Presentation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The Presentation Sequence</a:t>
            </a:r>
          </a:p>
          <a:p>
            <a:pPr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Effective Presentation </a:t>
            </a:r>
            <a:r>
              <a:rPr lang="en-US" altLang="zh-CN" dirty="0">
                <a:ea typeface="宋体" charset="-122"/>
              </a:rPr>
              <a:t>Techniques</a:t>
            </a:r>
            <a:endParaRPr lang="en-US" altLang="zh-CN" dirty="0" smtClean="0">
              <a:ea typeface="宋体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Creating Effective Visual Aids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‘Three’ </a:t>
            </a:r>
            <a:r>
              <a:rPr lang="en-US" smtClean="0"/>
              <a:t>Stage Process</a:t>
            </a: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40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2641637861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Tips for Presentation Skills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Delivery of Presentation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Presentation Content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Presentation Design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Handling Questions and Answers, and finally 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the proper use of Humor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 fontScale="90000"/>
          </a:bodyPr>
          <a:lstStyle/>
          <a:p>
            <a:pPr algn="l"/>
            <a:r>
              <a:rPr lang="en-US" sz="6000" b="1" dirty="0" smtClean="0"/>
              <a:t>             Dos and Don’ts</a:t>
            </a:r>
            <a:br>
              <a:rPr lang="en-US" sz="6000" b="1" dirty="0" smtClean="0"/>
            </a:br>
            <a:r>
              <a:rPr lang="en-US" sz="6000" b="1" dirty="0" smtClean="0"/>
              <a:t>Do: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b="1" dirty="0"/>
              <a:t>B</a:t>
            </a:r>
            <a:r>
              <a:rPr lang="en-US" b="1" dirty="0" smtClean="0"/>
              <a:t>e brief 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no more than 8 bullets/points per slide</a:t>
            </a:r>
          </a:p>
          <a:p>
            <a:pPr>
              <a:lnSpc>
                <a:spcPct val="120000"/>
              </a:lnSpc>
            </a:pPr>
            <a:r>
              <a:rPr lang="en-US" b="1" dirty="0"/>
              <a:t>Use appropriate fonts: 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big (min. 28pts) and clear (sans-serif). If possible, test your slides: 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run the slide show and see if you can read your slides from the last row of the room where you will be presenting.</a:t>
            </a:r>
          </a:p>
          <a:p>
            <a:pPr>
              <a:lnSpc>
                <a:spcPct val="120000"/>
              </a:lnSpc>
            </a:pPr>
            <a:r>
              <a:rPr lang="en-US" b="1" dirty="0"/>
              <a:t>Use appropriate colors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not too bright, high contrast, consistent. 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Remember that what looks good on your monitor does not necessarily look good on the big screen.</a:t>
            </a:r>
          </a:p>
          <a:p>
            <a:pPr>
              <a:lnSpc>
                <a:spcPct val="120000"/>
              </a:lnSpc>
            </a:pPr>
            <a:r>
              <a:rPr lang="en-US" b="1" dirty="0"/>
              <a:t>Create contrast using font size, colors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                    Dos and Don’ts </a:t>
            </a:r>
            <a:br>
              <a:rPr lang="en-US" b="1" dirty="0" smtClean="0"/>
            </a:br>
            <a:r>
              <a:rPr lang="en-US" b="1" dirty="0" err="1" smtClean="0"/>
              <a:t>DON’TS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P</a:t>
            </a:r>
            <a:r>
              <a:rPr lang="en-US" b="1" dirty="0" smtClean="0"/>
              <a:t>ut everything you present on the slides. </a:t>
            </a:r>
          </a:p>
          <a:p>
            <a:pPr lvl="1"/>
            <a:r>
              <a:rPr lang="en-US" dirty="0" smtClean="0"/>
              <a:t>Remember that slides are just a visual aid -- if you overload them, the audience will end up trying to read the slides and not paying attention to you.</a:t>
            </a:r>
          </a:p>
          <a:p>
            <a:r>
              <a:rPr lang="en-US" b="1" dirty="0" smtClean="0"/>
              <a:t>Use different colors / fonts on every single slide.</a:t>
            </a:r>
          </a:p>
          <a:p>
            <a:r>
              <a:rPr lang="en-US" b="1" dirty="0"/>
              <a:t>U</a:t>
            </a:r>
            <a:r>
              <a:rPr lang="en-US" b="1" dirty="0" smtClean="0"/>
              <a:t>se bright background colors that will strain your audience's eyes</a:t>
            </a:r>
          </a:p>
          <a:p>
            <a:r>
              <a:rPr lang="en-US" b="1" dirty="0"/>
              <a:t>U</a:t>
            </a:r>
            <a:r>
              <a:rPr lang="en-US" b="1" dirty="0" smtClean="0"/>
              <a:t>se too many animation effects! </a:t>
            </a:r>
          </a:p>
          <a:p>
            <a:pPr lvl="1"/>
            <a:r>
              <a:rPr lang="en-US" dirty="0" smtClean="0"/>
              <a:t>They are VERY distracting for the audience and make you look like a show-off. Use animation only to make a point and not to make your presentation more interesting (use content to do that!)</a:t>
            </a: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/>
              <a:t>Presentation </a:t>
            </a:r>
            <a:r>
              <a:rPr lang="en-US" b="1" dirty="0" smtClean="0"/>
              <a:t>Sequence</a:t>
            </a:r>
            <a:br>
              <a:rPr lang="en-US" b="1" dirty="0" smtClean="0"/>
            </a:br>
            <a:r>
              <a:rPr lang="en-US" dirty="0" smtClean="0"/>
              <a:t>The </a:t>
            </a:r>
            <a:r>
              <a:rPr lang="en-US" dirty="0" smtClean="0"/>
              <a:t>‘Three’ Stage Process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50646352"/>
              </p:ext>
            </p:extLst>
          </p:nvPr>
        </p:nvGraphicFramePr>
        <p:xfrm>
          <a:off x="1043492" y="1981200"/>
          <a:ext cx="6777317" cy="3851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994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Nonverbal Communication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 fontScale="47500" lnSpcReduction="20000"/>
          </a:bodyPr>
          <a:lstStyle/>
          <a:p>
            <a:r>
              <a:rPr lang="en-US" sz="3600" b="1" dirty="0" smtClean="0"/>
              <a:t>Introduction to Communication</a:t>
            </a:r>
          </a:p>
          <a:p>
            <a:r>
              <a:rPr lang="en-US" sz="3600" b="1" dirty="0" smtClean="0"/>
              <a:t>Components of communication</a:t>
            </a:r>
          </a:p>
          <a:p>
            <a:pPr lvl="1"/>
            <a:r>
              <a:rPr lang="en-US" b="1" dirty="0" smtClean="0"/>
              <a:t>Verbal</a:t>
            </a:r>
          </a:p>
          <a:p>
            <a:pPr lvl="1"/>
            <a:r>
              <a:rPr lang="en-US" b="1" dirty="0" smtClean="0"/>
              <a:t> nonverbal </a:t>
            </a:r>
          </a:p>
          <a:p>
            <a:pPr lvl="1"/>
            <a:r>
              <a:rPr lang="en-US" b="1" dirty="0" smtClean="0"/>
              <a:t>Para verbal</a:t>
            </a:r>
          </a:p>
          <a:p>
            <a:r>
              <a:rPr lang="en-US" sz="3600" b="1" dirty="0" smtClean="0"/>
              <a:t>Definition of nonverbal communication</a:t>
            </a:r>
          </a:p>
          <a:p>
            <a:r>
              <a:rPr lang="en-US" sz="3600" b="1" dirty="0" smtClean="0"/>
              <a:t>Exercise</a:t>
            </a:r>
          </a:p>
          <a:p>
            <a:r>
              <a:rPr lang="en-US" sz="3600" b="1" dirty="0" smtClean="0"/>
              <a:t>How to work on Nonverbal Communication during Presentations?</a:t>
            </a:r>
          </a:p>
          <a:p>
            <a:pPr lvl="1"/>
            <a:r>
              <a:rPr lang="en-US" sz="3600" b="1" dirty="0" smtClean="0"/>
              <a:t>First Impressions</a:t>
            </a:r>
          </a:p>
          <a:p>
            <a:pPr lvl="1"/>
            <a:r>
              <a:rPr lang="en-US" sz="3600" b="1" dirty="0" smtClean="0"/>
              <a:t>Eye contact</a:t>
            </a:r>
          </a:p>
          <a:p>
            <a:pPr lvl="1"/>
            <a:r>
              <a:rPr lang="en-US" sz="3600" b="1" dirty="0" smtClean="0"/>
              <a:t>Smiles are powerful</a:t>
            </a:r>
          </a:p>
          <a:p>
            <a:pPr lvl="1"/>
            <a:r>
              <a:rPr lang="en-US" sz="3600" b="1" dirty="0" smtClean="0"/>
              <a:t>Gestures</a:t>
            </a:r>
          </a:p>
          <a:p>
            <a:pPr lvl="1"/>
            <a:r>
              <a:rPr lang="en-US" sz="3600" b="1" dirty="0" smtClean="0"/>
              <a:t>Body postures and orientation</a:t>
            </a:r>
          </a:p>
          <a:p>
            <a:pPr lvl="1"/>
            <a:r>
              <a:rPr lang="en-US" sz="3600" b="1" dirty="0" smtClean="0"/>
              <a:t>Hand and arms</a:t>
            </a:r>
          </a:p>
          <a:p>
            <a:pPr lvl="1"/>
            <a:r>
              <a:rPr lang="en-US" sz="3600" b="1" dirty="0" smtClean="0"/>
              <a:t>Proximity</a:t>
            </a:r>
          </a:p>
          <a:p>
            <a:pPr lvl="1"/>
            <a:r>
              <a:rPr lang="en-US" sz="3600" b="1" dirty="0" smtClean="0"/>
              <a:t>Voice</a:t>
            </a:r>
          </a:p>
          <a:p>
            <a:pPr lvl="1"/>
            <a:r>
              <a:rPr lang="en-US" sz="3600" b="1" dirty="0" smtClean="0"/>
              <a:t>Body language as a tool</a:t>
            </a:r>
          </a:p>
          <a:p>
            <a:pPr lvl="1"/>
            <a:r>
              <a:rPr lang="en-US" sz="3600" b="1" dirty="0" smtClean="0"/>
              <a:t>Sincerity</a:t>
            </a:r>
          </a:p>
          <a:p>
            <a:pPr lvl="1"/>
            <a:r>
              <a:rPr lang="en-US" sz="3600" b="1" dirty="0" smtClean="0"/>
              <a:t>Reading your Audience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Verbal Communication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Tips to improve your verbal communications skills</a:t>
            </a:r>
          </a:p>
          <a:p>
            <a:r>
              <a:rPr lang="en-US" dirty="0" smtClean="0"/>
              <a:t>7 C’s of </a:t>
            </a:r>
            <a:r>
              <a:rPr lang="en-US" dirty="0" smtClean="0"/>
              <a:t>Communication</a:t>
            </a:r>
          </a:p>
          <a:p>
            <a:pPr lvl="2"/>
            <a:r>
              <a:rPr lang="en-US" dirty="0" smtClean="0"/>
              <a:t>Completeness </a:t>
            </a:r>
          </a:p>
          <a:p>
            <a:pPr lvl="2"/>
            <a:r>
              <a:rPr lang="en-US" dirty="0" smtClean="0"/>
              <a:t>Conciseness </a:t>
            </a:r>
          </a:p>
          <a:p>
            <a:pPr lvl="2"/>
            <a:r>
              <a:rPr lang="en-US" dirty="0" smtClean="0"/>
              <a:t>Consideration </a:t>
            </a:r>
          </a:p>
          <a:p>
            <a:pPr lvl="2"/>
            <a:r>
              <a:rPr lang="en-US" dirty="0" smtClean="0"/>
              <a:t>Clarity </a:t>
            </a:r>
          </a:p>
          <a:p>
            <a:pPr lvl="2"/>
            <a:r>
              <a:rPr lang="en-US" dirty="0" smtClean="0"/>
              <a:t>Concreteness </a:t>
            </a:r>
          </a:p>
          <a:p>
            <a:pPr lvl="2"/>
            <a:r>
              <a:rPr lang="en-US" dirty="0" smtClean="0"/>
              <a:t>Courtesy </a:t>
            </a:r>
          </a:p>
          <a:p>
            <a:pPr lvl="2"/>
            <a:r>
              <a:rPr lang="en-US" dirty="0" smtClean="0"/>
              <a:t>Correctness</a:t>
            </a:r>
          </a:p>
          <a:p>
            <a:r>
              <a:rPr lang="en-US" dirty="0" smtClean="0"/>
              <a:t>Effective </a:t>
            </a:r>
            <a:r>
              <a:rPr lang="en-US" dirty="0" smtClean="0"/>
              <a:t>verbal communication</a:t>
            </a:r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Visual Aids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visual aids?</a:t>
            </a:r>
          </a:p>
          <a:p>
            <a:r>
              <a:rPr lang="en-US" dirty="0" smtClean="0"/>
              <a:t>Why use visual aids?</a:t>
            </a:r>
          </a:p>
          <a:p>
            <a:r>
              <a:rPr lang="en-US" dirty="0" smtClean="0"/>
              <a:t>Purpose of visual aids</a:t>
            </a:r>
          </a:p>
          <a:p>
            <a:r>
              <a:rPr lang="en-US" dirty="0" smtClean="0"/>
              <a:t>10 Tips for Using Visual Aids</a:t>
            </a:r>
          </a:p>
          <a:p>
            <a:r>
              <a:rPr lang="en-US" dirty="0" smtClean="0"/>
              <a:t>Contingency plans</a:t>
            </a:r>
          </a:p>
          <a:p>
            <a:r>
              <a:rPr lang="en-US" dirty="0" smtClean="0"/>
              <a:t>Example: Designing and </a:t>
            </a:r>
            <a:r>
              <a:rPr lang="en-US" smtClean="0"/>
              <a:t>using Visual Aids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752600"/>
            <a:ext cx="8229600" cy="1143000"/>
          </a:xfrm>
        </p:spPr>
        <p:txBody>
          <a:bodyPr/>
          <a:lstStyle/>
          <a:p>
            <a:r>
              <a:rPr lang="en-US" b="1" dirty="0" smtClean="0"/>
              <a:t>Think of it as the 9 P's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306763"/>
          </a:xfrm>
        </p:spPr>
        <p:txBody>
          <a:bodyPr>
            <a:normAutofit fontScale="85000" lnSpcReduction="10000"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sz="4000" b="1" dirty="0" smtClean="0"/>
              <a:t>Prior Proper Preparation</a:t>
            </a:r>
          </a:p>
          <a:p>
            <a:pPr algn="ctr">
              <a:lnSpc>
                <a:spcPct val="150000"/>
              </a:lnSpc>
              <a:buNone/>
            </a:pPr>
            <a:r>
              <a:rPr lang="en-US" sz="4000" b="1" dirty="0" smtClean="0"/>
              <a:t>Prevents Poor Performance</a:t>
            </a:r>
          </a:p>
          <a:p>
            <a:pPr algn="ctr">
              <a:lnSpc>
                <a:spcPct val="150000"/>
              </a:lnSpc>
              <a:buNone/>
            </a:pPr>
            <a:r>
              <a:rPr lang="en-US" sz="4000" dirty="0" smtClean="0"/>
              <a:t>of the</a:t>
            </a:r>
          </a:p>
          <a:p>
            <a:pPr algn="ctr">
              <a:lnSpc>
                <a:spcPct val="150000"/>
              </a:lnSpc>
              <a:buNone/>
            </a:pPr>
            <a:r>
              <a:rPr lang="en-US" sz="4000" b="1" dirty="0" smtClean="0"/>
              <a:t>Person Putting </a:t>
            </a:r>
            <a:r>
              <a:rPr lang="en-US" sz="4000" dirty="0" smtClean="0"/>
              <a:t>on the </a:t>
            </a:r>
            <a:r>
              <a:rPr lang="en-US" sz="4000" b="1" dirty="0" smtClean="0"/>
              <a:t>Presentation.</a:t>
            </a:r>
            <a:endParaRPr lang="en-US" sz="4000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How to Overcome Nervousness When Doing PowerPoint Presentation?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How to Overcome Nervousness When Doing PowerPoint Presentation?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Change your Thinking</a:t>
            </a:r>
          </a:p>
          <a:p>
            <a:r>
              <a:rPr lang="en-US" dirty="0" smtClean="0"/>
              <a:t>Its not about you; its about the subject</a:t>
            </a:r>
          </a:p>
          <a:p>
            <a:r>
              <a:rPr lang="en-US" dirty="0" smtClean="0"/>
              <a:t>Relax</a:t>
            </a:r>
          </a:p>
          <a:p>
            <a:r>
              <a:rPr lang="en-US" dirty="0" smtClean="0"/>
              <a:t>Start slowly</a:t>
            </a:r>
          </a:p>
          <a:p>
            <a:r>
              <a:rPr lang="en-US" dirty="0" smtClean="0"/>
              <a:t>Forgive Yourself and move on…</a:t>
            </a:r>
          </a:p>
          <a:p>
            <a:r>
              <a:rPr lang="en-US" dirty="0" smtClean="0"/>
              <a:t>Audiences</a:t>
            </a:r>
          </a:p>
          <a:p>
            <a:r>
              <a:rPr lang="en-US" dirty="0" smtClean="0"/>
              <a:t>Prepare</a:t>
            </a:r>
          </a:p>
          <a:p>
            <a:r>
              <a:rPr lang="en-US" dirty="0" smtClean="0"/>
              <a:t>And ENJOY!!!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1833</Words>
  <Application>Microsoft Office PowerPoint</Application>
  <PresentationFormat>On-screen Show (4:3)</PresentationFormat>
  <Paragraphs>375</Paragraphs>
  <Slides>49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Lecture 32</vt:lpstr>
      <vt:lpstr>Language Skills</vt:lpstr>
      <vt:lpstr>Slide 3</vt:lpstr>
      <vt:lpstr>Slide 4</vt:lpstr>
      <vt:lpstr>Slide 5</vt:lpstr>
      <vt:lpstr>Writing Skill</vt:lpstr>
      <vt:lpstr>Formal and Informal Writing</vt:lpstr>
      <vt:lpstr>Formal Writing Rules</vt:lpstr>
      <vt:lpstr>Three Stages of the Writing Process</vt:lpstr>
      <vt:lpstr>Remember, Writing is a Process</vt:lpstr>
      <vt:lpstr>What is a paragraph?</vt:lpstr>
      <vt:lpstr>Slide 12</vt:lpstr>
      <vt:lpstr>What is an Essay?</vt:lpstr>
      <vt:lpstr>What makes a good essay?</vt:lpstr>
      <vt:lpstr>Types of Essay Outlines</vt:lpstr>
      <vt:lpstr>Types of Essays</vt:lpstr>
      <vt:lpstr>Descriptive Essay</vt:lpstr>
      <vt:lpstr>Definition Essay</vt:lpstr>
      <vt:lpstr>Critical Essay</vt:lpstr>
      <vt:lpstr>Slide 20</vt:lpstr>
      <vt:lpstr>Slide 21</vt:lpstr>
      <vt:lpstr>The Narrative Essay:</vt:lpstr>
      <vt:lpstr>How to Write a Narrative Essay?</vt:lpstr>
      <vt:lpstr>Slide 24</vt:lpstr>
      <vt:lpstr>Compare &amp; Contrast Essay</vt:lpstr>
      <vt:lpstr>Slide 26</vt:lpstr>
      <vt:lpstr>Argumentative Essay</vt:lpstr>
      <vt:lpstr>Slide 28</vt:lpstr>
      <vt:lpstr>How to Write Evaluation Essay?</vt:lpstr>
      <vt:lpstr>Slide 30</vt:lpstr>
      <vt:lpstr>Cause and Effect Essay</vt:lpstr>
      <vt:lpstr>What is Analysis Essay?</vt:lpstr>
      <vt:lpstr>Purpose of Writing Analysis Essay</vt:lpstr>
      <vt:lpstr>What is Personal Essay?</vt:lpstr>
      <vt:lpstr>Reflective Essay</vt:lpstr>
      <vt:lpstr>What is an Expository Essay?</vt:lpstr>
      <vt:lpstr>What is an Expository Essay?</vt:lpstr>
      <vt:lpstr>What is Literature Essay?</vt:lpstr>
      <vt:lpstr>What is an essay exam?</vt:lpstr>
      <vt:lpstr>Presentation Skills </vt:lpstr>
      <vt:lpstr>Tips for Presentation Skills</vt:lpstr>
      <vt:lpstr>             Dos and Don’ts Do:</vt:lpstr>
      <vt:lpstr>                    Dos and Don’ts  DON’TS</vt:lpstr>
      <vt:lpstr>Presentation Sequence The ‘Three’ Stage Process</vt:lpstr>
      <vt:lpstr>Nonverbal Communication</vt:lpstr>
      <vt:lpstr>Verbal Communication</vt:lpstr>
      <vt:lpstr>Visual Aids</vt:lpstr>
      <vt:lpstr>Think of it as the 9 P's</vt:lpstr>
      <vt:lpstr>How to Overcome Nervousness When Doing PowerPoint Presentation?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32</dc:title>
  <dc:creator>Anila</dc:creator>
  <cp:lastModifiedBy>Anila</cp:lastModifiedBy>
  <cp:revision>12</cp:revision>
  <dcterms:created xsi:type="dcterms:W3CDTF">2012-12-30T18:05:47Z</dcterms:created>
  <dcterms:modified xsi:type="dcterms:W3CDTF">2012-12-30T18:47:08Z</dcterms:modified>
</cp:coreProperties>
</file>