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6" r:id="rId2"/>
    <p:sldId id="298" r:id="rId3"/>
    <p:sldId id="257" r:id="rId4"/>
    <p:sldId id="297" r:id="rId5"/>
    <p:sldId id="259" r:id="rId6"/>
    <p:sldId id="260" r:id="rId7"/>
    <p:sldId id="261" r:id="rId8"/>
    <p:sldId id="262" r:id="rId9"/>
    <p:sldId id="263" r:id="rId10"/>
    <p:sldId id="268" r:id="rId11"/>
    <p:sldId id="264" r:id="rId12"/>
    <p:sldId id="265" r:id="rId13"/>
    <p:sldId id="266" r:id="rId14"/>
    <p:sldId id="267" r:id="rId15"/>
    <p:sldId id="269" r:id="rId16"/>
    <p:sldId id="270" r:id="rId17"/>
    <p:sldId id="271" r:id="rId18"/>
    <p:sldId id="274" r:id="rId19"/>
    <p:sldId id="276" r:id="rId20"/>
    <p:sldId id="277" r:id="rId21"/>
    <p:sldId id="272" r:id="rId22"/>
    <p:sldId id="278" r:id="rId23"/>
    <p:sldId id="280" r:id="rId24"/>
    <p:sldId id="283" r:id="rId25"/>
    <p:sldId id="284" r:id="rId26"/>
    <p:sldId id="285" r:id="rId27"/>
    <p:sldId id="287" r:id="rId28"/>
    <p:sldId id="295" r:id="rId29"/>
    <p:sldId id="288" r:id="rId30"/>
    <p:sldId id="289" r:id="rId31"/>
    <p:sldId id="290" r:id="rId32"/>
    <p:sldId id="291" r:id="rId33"/>
    <p:sldId id="292" r:id="rId34"/>
    <p:sldId id="293" r:id="rId35"/>
    <p:sldId id="294" r:id="rId36"/>
    <p:sldId id="296" r:id="rId37"/>
    <p:sldId id="258"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68503E6-A0C5-4943-9EFF-59D324FD9921}" type="datetimeFigureOut">
              <a:rPr lang="en-US" smtClean="0"/>
              <a:pPr/>
              <a:t>12/20/2012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9306FC5-0871-4A98-AA4F-4AC92D6A90A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85BA63B-45FB-4C64-B578-29CE00CA98DC}" type="slidenum">
              <a:rPr lang="en-US" smtClean="0"/>
              <a:pPr/>
              <a:t>34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C824519-86E8-49CC-B9E9-00D4B19A88FD}" type="datetimeFigureOut">
              <a:rPr lang="en-US" smtClean="0"/>
              <a:pPr/>
              <a:t>12/20/2012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BCC567-2FB0-4078-B2EE-95EF7B239519}" type="slidenum">
              <a:rPr lang="en-US" smtClean="0"/>
              <a:pPr/>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824519-86E8-49CC-B9E9-00D4B19A88FD}" type="datetimeFigureOut">
              <a:rPr lang="en-US" smtClean="0"/>
              <a:pPr/>
              <a:t>12/20/2012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BCC567-2FB0-4078-B2EE-95EF7B239519}" type="slidenum">
              <a:rPr lang="en-US" smtClean="0"/>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824519-86E8-49CC-B9E9-00D4B19A88FD}" type="datetimeFigureOut">
              <a:rPr lang="en-US" smtClean="0"/>
              <a:pPr/>
              <a:t>12/20/2012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BCC567-2FB0-4078-B2EE-95EF7B239519}" type="slidenum">
              <a:rPr lang="en-US" smtClean="0"/>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C824519-86E8-49CC-B9E9-00D4B19A88FD}" type="datetimeFigureOut">
              <a:rPr lang="en-US" smtClean="0"/>
              <a:pPr/>
              <a:t>12/20/2012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BCC567-2FB0-4078-B2EE-95EF7B239519}" type="slidenum">
              <a:rPr lang="en-US" smtClean="0"/>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C824519-86E8-49CC-B9E9-00D4B19A88FD}" type="datetimeFigureOut">
              <a:rPr lang="en-US" smtClean="0"/>
              <a:pPr/>
              <a:t>12/20/2012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BCC567-2FB0-4078-B2EE-95EF7B239519}" type="slidenum">
              <a:rPr lang="en-US" smtClean="0"/>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C824519-86E8-49CC-B9E9-00D4B19A88FD}" type="datetimeFigureOut">
              <a:rPr lang="en-US" smtClean="0"/>
              <a:pPr/>
              <a:t>12/20/2012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BCC567-2FB0-4078-B2EE-95EF7B239519}" type="slidenum">
              <a:rPr lang="en-US" smtClean="0"/>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824519-86E8-49CC-B9E9-00D4B19A88FD}" type="datetimeFigureOut">
              <a:rPr lang="en-US" smtClean="0"/>
              <a:pPr/>
              <a:t>12/20/2012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BCC567-2FB0-4078-B2EE-95EF7B239519}" type="slidenum">
              <a:rPr lang="en-US" smtClean="0"/>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824519-86E8-49CC-B9E9-00D4B19A88FD}" type="datetimeFigureOut">
              <a:rPr lang="en-US" smtClean="0"/>
              <a:pPr/>
              <a:t>12/20/2012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BCC567-2FB0-4078-B2EE-95EF7B239519}" type="slidenum">
              <a:rPr lang="en-US" smtClean="0"/>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824519-86E8-49CC-B9E9-00D4B19A88FD}" type="datetimeFigureOut">
              <a:rPr lang="en-US" smtClean="0"/>
              <a:pPr/>
              <a:t>12/20/2012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BCC567-2FB0-4078-B2EE-95EF7B239519}" type="slidenum">
              <a:rPr lang="en-US" smtClean="0"/>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824519-86E8-49CC-B9E9-00D4B19A88FD}" type="datetimeFigureOut">
              <a:rPr lang="en-US" smtClean="0"/>
              <a:pPr/>
              <a:t>12/20/2012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BCC567-2FB0-4078-B2EE-95EF7B239519}" type="slidenum">
              <a:rPr lang="en-US" smtClean="0"/>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824519-86E8-49CC-B9E9-00D4B19A88FD}" type="datetimeFigureOut">
              <a:rPr lang="en-US" smtClean="0"/>
              <a:pPr/>
              <a:t>12/20/2012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BCC567-2FB0-4078-B2EE-95EF7B239519}" type="slidenum">
              <a:rPr lang="en-US" smtClean="0"/>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824519-86E8-49CC-B9E9-00D4B19A88FD}" type="datetimeFigureOut">
              <a:rPr lang="en-US" smtClean="0"/>
              <a:pPr/>
              <a:t>12/20/2012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BCC567-2FB0-4078-B2EE-95EF7B23951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hemeOverride" Target="../theme/themeOverride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hyperlink" Target="http://www.skillsyouneed.co.uk/writing_skills.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2819400"/>
            <a:ext cx="7772400" cy="2003425"/>
          </a:xfrm>
        </p:spPr>
        <p:txBody>
          <a:bodyPr>
            <a:normAutofit/>
          </a:bodyPr>
          <a:lstStyle/>
          <a:p>
            <a:r>
              <a:rPr lang="en-US" sz="6600" b="1" dirty="0" smtClean="0"/>
              <a:t>Writing Skills</a:t>
            </a:r>
            <a:endParaRPr lang="en-US" sz="6600" b="1" dirty="0"/>
          </a:p>
        </p:txBody>
      </p:sp>
      <p:sp>
        <p:nvSpPr>
          <p:cNvPr id="4" name="TextBox 3"/>
          <p:cNvSpPr txBox="1"/>
          <p:nvPr/>
        </p:nvSpPr>
        <p:spPr>
          <a:xfrm>
            <a:off x="3657600" y="990600"/>
            <a:ext cx="2137765" cy="707886"/>
          </a:xfrm>
          <a:prstGeom prst="rect">
            <a:avLst/>
          </a:prstGeom>
          <a:noFill/>
        </p:spPr>
        <p:txBody>
          <a:bodyPr wrap="none" rtlCol="0">
            <a:spAutoFit/>
          </a:bodyPr>
          <a:lstStyle/>
          <a:p>
            <a:r>
              <a:rPr lang="en-US" sz="4000" b="1" smtClean="0"/>
              <a:t>Lecture 3</a:t>
            </a:r>
            <a:endParaRPr lang="en-US" sz="4000" b="1" dirty="0"/>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Recap</a:t>
            </a:r>
            <a:endParaRPr lang="en-US" b="1" dirty="0"/>
          </a:p>
        </p:txBody>
      </p:sp>
      <p:sp>
        <p:nvSpPr>
          <p:cNvPr id="3" name="Content Placeholder 2"/>
          <p:cNvSpPr>
            <a:spLocks noGrp="1"/>
          </p:cNvSpPr>
          <p:nvPr>
            <p:ph idx="1"/>
          </p:nvPr>
        </p:nvSpPr>
        <p:spPr/>
        <p:txBody>
          <a:bodyPr>
            <a:normAutofit fontScale="92500" lnSpcReduction="20000"/>
          </a:bodyPr>
          <a:lstStyle/>
          <a:p>
            <a:r>
              <a:rPr lang="en-US" dirty="0" smtClean="0"/>
              <a:t>What is Communication?</a:t>
            </a:r>
          </a:p>
          <a:p>
            <a:r>
              <a:rPr lang="en-US" dirty="0" smtClean="0"/>
              <a:t>How do we Communicate?</a:t>
            </a:r>
          </a:p>
          <a:p>
            <a:r>
              <a:rPr lang="en-US" dirty="0" smtClean="0"/>
              <a:t>What is a Skill?</a:t>
            </a:r>
          </a:p>
          <a:p>
            <a:r>
              <a:rPr lang="en-US" dirty="0" smtClean="0"/>
              <a:t>Language Skills</a:t>
            </a:r>
          </a:p>
          <a:p>
            <a:r>
              <a:rPr lang="en-US" dirty="0" smtClean="0"/>
              <a:t>Types of Communication</a:t>
            </a:r>
          </a:p>
          <a:p>
            <a:r>
              <a:rPr lang="en-US" dirty="0" smtClean="0"/>
              <a:t>The Communication Cycle</a:t>
            </a:r>
          </a:p>
          <a:p>
            <a:r>
              <a:rPr lang="en-US" dirty="0" smtClean="0"/>
              <a:t>Barriers in Language Communication</a:t>
            </a:r>
          </a:p>
          <a:p>
            <a:r>
              <a:rPr lang="en-US" dirty="0" smtClean="0"/>
              <a:t>Overcoming Barriers</a:t>
            </a:r>
          </a:p>
          <a:p>
            <a:r>
              <a:rPr lang="en-US" dirty="0" smtClean="0"/>
              <a:t>In spoken as well as written communication</a:t>
            </a: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Writing Skill</a:t>
            </a:r>
            <a:endParaRPr lang="en-US" b="1" dirty="0"/>
          </a:p>
        </p:txBody>
      </p:sp>
      <p:sp>
        <p:nvSpPr>
          <p:cNvPr id="3" name="Content Placeholder 2"/>
          <p:cNvSpPr>
            <a:spLocks noGrp="1"/>
          </p:cNvSpPr>
          <p:nvPr>
            <p:ph idx="1"/>
          </p:nvPr>
        </p:nvSpPr>
        <p:spPr/>
        <p:txBody>
          <a:bodyPr>
            <a:normAutofit/>
          </a:bodyPr>
          <a:lstStyle/>
          <a:p>
            <a:pPr algn="just"/>
            <a:r>
              <a:rPr lang="en-US" dirty="0" smtClean="0"/>
              <a:t>Writing skills are an important part of </a:t>
            </a:r>
            <a:r>
              <a:rPr lang="en-US" b="1" i="1" dirty="0" smtClean="0"/>
              <a:t>communication.  </a:t>
            </a:r>
          </a:p>
          <a:p>
            <a:pPr algn="just"/>
            <a:r>
              <a:rPr lang="en-US" dirty="0" smtClean="0"/>
              <a:t>This is a </a:t>
            </a:r>
            <a:r>
              <a:rPr lang="en-US" b="1" i="1" dirty="0" smtClean="0"/>
              <a:t>Productive Skill.</a:t>
            </a:r>
          </a:p>
          <a:p>
            <a:pPr algn="just"/>
            <a:r>
              <a:rPr lang="en-US" dirty="0" smtClean="0"/>
              <a:t>Good writing skills allow you to communicate your message with </a:t>
            </a:r>
            <a:r>
              <a:rPr lang="en-US" b="1" i="1" dirty="0" smtClean="0"/>
              <a:t>clarity</a:t>
            </a:r>
            <a:r>
              <a:rPr lang="en-US" dirty="0" smtClean="0"/>
              <a:t> and </a:t>
            </a:r>
            <a:r>
              <a:rPr lang="en-US" b="1" i="1" dirty="0" smtClean="0"/>
              <a:t>ease</a:t>
            </a:r>
            <a:r>
              <a:rPr lang="en-US" dirty="0" smtClean="0"/>
              <a:t> to a far larger audience than through face-to-face or telephone conversations.</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noAutofit/>
          </a:bodyPr>
          <a:lstStyle/>
          <a:p>
            <a:r>
              <a:rPr lang="en-GB" b="1" dirty="0" smtClean="0"/>
              <a:t>Before Writing you should know…</a:t>
            </a:r>
          </a:p>
        </p:txBody>
      </p:sp>
      <p:sp>
        <p:nvSpPr>
          <p:cNvPr id="3075" name="Rectangle 3"/>
          <p:cNvSpPr>
            <a:spLocks noGrp="1" noChangeArrowheads="1"/>
          </p:cNvSpPr>
          <p:nvPr>
            <p:ph type="body" idx="1"/>
          </p:nvPr>
        </p:nvSpPr>
        <p:spPr/>
        <p:txBody>
          <a:bodyPr/>
          <a:lstStyle/>
          <a:p>
            <a:r>
              <a:rPr lang="en-GB" dirty="0"/>
              <a:t>Who is the </a:t>
            </a:r>
            <a:r>
              <a:rPr lang="en-GB" b="1" i="1" dirty="0"/>
              <a:t>audience</a:t>
            </a:r>
            <a:r>
              <a:rPr lang="en-GB" dirty="0"/>
              <a:t>?</a:t>
            </a:r>
          </a:p>
          <a:p>
            <a:r>
              <a:rPr lang="en-GB" dirty="0"/>
              <a:t>What </a:t>
            </a:r>
            <a:r>
              <a:rPr lang="en-GB" b="1" i="1" dirty="0"/>
              <a:t>format</a:t>
            </a:r>
            <a:r>
              <a:rPr lang="en-GB" dirty="0"/>
              <a:t> is required – essay or report or reflection on experience?</a:t>
            </a:r>
          </a:p>
          <a:p>
            <a:r>
              <a:rPr lang="en-GB" b="1" i="1" dirty="0" smtClean="0"/>
              <a:t>Styles</a:t>
            </a:r>
            <a:r>
              <a:rPr lang="en-GB" dirty="0" smtClean="0"/>
              <a:t> </a:t>
            </a:r>
            <a:r>
              <a:rPr lang="en-GB" dirty="0"/>
              <a:t>of writing– </a:t>
            </a:r>
            <a:endParaRPr lang="en-GB" dirty="0" smtClean="0"/>
          </a:p>
          <a:p>
            <a:pPr lvl="1"/>
            <a:r>
              <a:rPr lang="en-GB" dirty="0" smtClean="0"/>
              <a:t> writing </a:t>
            </a:r>
            <a:r>
              <a:rPr lang="en-GB" dirty="0"/>
              <a:t>in a logical and `objective’ way </a:t>
            </a:r>
            <a:endParaRPr lang="en-GB" dirty="0" smtClean="0"/>
          </a:p>
          <a:p>
            <a:pPr lvl="1"/>
            <a:r>
              <a:rPr lang="en-GB" dirty="0" smtClean="0"/>
              <a:t> writing </a:t>
            </a:r>
            <a:r>
              <a:rPr lang="en-GB" dirty="0"/>
              <a:t>from personal experience</a:t>
            </a:r>
          </a:p>
          <a:p>
            <a:r>
              <a:rPr lang="en-GB" b="1" i="1" dirty="0"/>
              <a:t>Academic conventions </a:t>
            </a:r>
            <a:r>
              <a:rPr lang="en-GB" dirty="0"/>
              <a:t>– referencing and plagiarism</a:t>
            </a:r>
          </a:p>
          <a:p>
            <a:pPr>
              <a:buFontTx/>
              <a:buNone/>
            </a:pPr>
            <a:endParaRPr lang="en-GB"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7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7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07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07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Formal and Informal Writing</a:t>
            </a:r>
            <a:endParaRPr lang="en-US" b="1" dirty="0"/>
          </a:p>
        </p:txBody>
      </p:sp>
      <p:cxnSp>
        <p:nvCxnSpPr>
          <p:cNvPr id="5" name="Straight Connector 4"/>
          <p:cNvCxnSpPr/>
          <p:nvPr/>
        </p:nvCxnSpPr>
        <p:spPr>
          <a:xfrm>
            <a:off x="5029200" y="1524000"/>
            <a:ext cx="838200" cy="914400"/>
          </a:xfrm>
          <a:prstGeom prst="line">
            <a:avLst/>
          </a:prstGeom>
        </p:spPr>
        <p:style>
          <a:lnRef idx="2">
            <a:schemeClr val="dk1"/>
          </a:lnRef>
          <a:fillRef idx="0">
            <a:schemeClr val="dk1"/>
          </a:fillRef>
          <a:effectRef idx="1">
            <a:schemeClr val="dk1"/>
          </a:effectRef>
          <a:fontRef idx="minor">
            <a:schemeClr val="tx1"/>
          </a:fontRef>
        </p:style>
      </p:cxnSp>
      <p:cxnSp>
        <p:nvCxnSpPr>
          <p:cNvPr id="7" name="Straight Connector 6"/>
          <p:cNvCxnSpPr/>
          <p:nvPr/>
        </p:nvCxnSpPr>
        <p:spPr>
          <a:xfrm flipH="1">
            <a:off x="2667000" y="1524000"/>
            <a:ext cx="1143000" cy="990600"/>
          </a:xfrm>
          <a:prstGeom prst="line">
            <a:avLst/>
          </a:prstGeom>
        </p:spPr>
        <p:style>
          <a:lnRef idx="2">
            <a:schemeClr val="dk1"/>
          </a:lnRef>
          <a:fillRef idx="0">
            <a:schemeClr val="dk1"/>
          </a:fillRef>
          <a:effectRef idx="1">
            <a:schemeClr val="dk1"/>
          </a:effectRef>
          <a:fontRef idx="minor">
            <a:schemeClr val="tx1"/>
          </a:fontRef>
        </p:style>
      </p:cxnSp>
      <p:sp>
        <p:nvSpPr>
          <p:cNvPr id="13" name="Rectangle 12"/>
          <p:cNvSpPr/>
          <p:nvPr/>
        </p:nvSpPr>
        <p:spPr>
          <a:xfrm>
            <a:off x="1143000" y="2667000"/>
            <a:ext cx="1981200" cy="1323439"/>
          </a:xfrm>
          <a:prstGeom prst="rect">
            <a:avLst/>
          </a:prstGeom>
          <a:ln>
            <a:solidFill>
              <a:schemeClr val="tx1"/>
            </a:solidFill>
          </a:ln>
        </p:spPr>
        <p:txBody>
          <a:bodyPr wrap="square">
            <a:spAutoFit/>
          </a:bodyPr>
          <a:lstStyle/>
          <a:p>
            <a:pPr algn="ctr"/>
            <a:r>
              <a:rPr lang="en-US" sz="4000" b="1" dirty="0" smtClean="0"/>
              <a:t>Formal Writing</a:t>
            </a:r>
            <a:endParaRPr lang="en-US" sz="4000" b="1" dirty="0"/>
          </a:p>
        </p:txBody>
      </p:sp>
      <p:sp>
        <p:nvSpPr>
          <p:cNvPr id="14" name="Rectangle 13"/>
          <p:cNvSpPr/>
          <p:nvPr/>
        </p:nvSpPr>
        <p:spPr>
          <a:xfrm>
            <a:off x="5562600" y="2590800"/>
            <a:ext cx="2133600" cy="1323439"/>
          </a:xfrm>
          <a:prstGeom prst="rect">
            <a:avLst/>
          </a:prstGeom>
          <a:ln>
            <a:solidFill>
              <a:schemeClr val="tx1"/>
            </a:solidFill>
          </a:ln>
        </p:spPr>
        <p:txBody>
          <a:bodyPr wrap="square">
            <a:spAutoFit/>
          </a:bodyPr>
          <a:lstStyle/>
          <a:p>
            <a:pPr algn="ctr"/>
            <a:r>
              <a:rPr lang="en-US" sz="4000" b="1" dirty="0" smtClean="0"/>
              <a:t>Informal Writing</a:t>
            </a:r>
            <a:endParaRPr lang="en-US" sz="4000" b="1" dirty="0"/>
          </a:p>
        </p:txBody>
      </p:sp>
      <p:sp>
        <p:nvSpPr>
          <p:cNvPr id="15" name="Rectangle 14"/>
          <p:cNvSpPr/>
          <p:nvPr/>
        </p:nvSpPr>
        <p:spPr>
          <a:xfrm>
            <a:off x="6781800" y="5410200"/>
            <a:ext cx="1117614" cy="369332"/>
          </a:xfrm>
          <a:prstGeom prst="rect">
            <a:avLst/>
          </a:prstGeom>
          <a:ln>
            <a:solidFill>
              <a:schemeClr val="tx1"/>
            </a:solidFill>
          </a:ln>
        </p:spPr>
        <p:txBody>
          <a:bodyPr wrap="none">
            <a:spAutoFit/>
          </a:bodyPr>
          <a:lstStyle/>
          <a:p>
            <a:r>
              <a:rPr lang="en-US" dirty="0" smtClean="0"/>
              <a:t>Colloquial</a:t>
            </a:r>
            <a:endParaRPr lang="en-US" dirty="0"/>
          </a:p>
        </p:txBody>
      </p:sp>
      <p:sp>
        <p:nvSpPr>
          <p:cNvPr id="16" name="Rectangle 15"/>
          <p:cNvSpPr/>
          <p:nvPr/>
        </p:nvSpPr>
        <p:spPr>
          <a:xfrm>
            <a:off x="6934200" y="4191000"/>
            <a:ext cx="817853" cy="369332"/>
          </a:xfrm>
          <a:prstGeom prst="rect">
            <a:avLst/>
          </a:prstGeom>
          <a:ln>
            <a:solidFill>
              <a:schemeClr val="tx1"/>
            </a:solidFill>
          </a:ln>
        </p:spPr>
        <p:txBody>
          <a:bodyPr wrap="none">
            <a:spAutoFit/>
          </a:bodyPr>
          <a:lstStyle/>
          <a:p>
            <a:r>
              <a:rPr lang="en-US" dirty="0" smtClean="0"/>
              <a:t>Simple</a:t>
            </a:r>
            <a:endParaRPr lang="en-US" dirty="0"/>
          </a:p>
        </p:txBody>
      </p:sp>
      <p:sp>
        <p:nvSpPr>
          <p:cNvPr id="17" name="Rectangle 16"/>
          <p:cNvSpPr/>
          <p:nvPr/>
        </p:nvSpPr>
        <p:spPr>
          <a:xfrm>
            <a:off x="5334000" y="4724400"/>
            <a:ext cx="3130665" cy="369332"/>
          </a:xfrm>
          <a:prstGeom prst="rect">
            <a:avLst/>
          </a:prstGeom>
          <a:ln>
            <a:solidFill>
              <a:schemeClr val="tx1"/>
            </a:solidFill>
          </a:ln>
        </p:spPr>
        <p:txBody>
          <a:bodyPr wrap="none">
            <a:spAutoFit/>
          </a:bodyPr>
          <a:lstStyle/>
          <a:p>
            <a:r>
              <a:rPr lang="en-US" dirty="0" smtClean="0"/>
              <a:t>Contractions and Abbreviations</a:t>
            </a:r>
            <a:endParaRPr lang="en-US" dirty="0"/>
          </a:p>
        </p:txBody>
      </p:sp>
      <p:sp>
        <p:nvSpPr>
          <p:cNvPr id="18" name="Rectangle 17"/>
          <p:cNvSpPr/>
          <p:nvPr/>
        </p:nvSpPr>
        <p:spPr>
          <a:xfrm>
            <a:off x="5943600" y="6096000"/>
            <a:ext cx="2262158" cy="369332"/>
          </a:xfrm>
          <a:prstGeom prst="rect">
            <a:avLst/>
          </a:prstGeom>
          <a:ln>
            <a:solidFill>
              <a:schemeClr val="tx1"/>
            </a:solidFill>
          </a:ln>
        </p:spPr>
        <p:txBody>
          <a:bodyPr wrap="none">
            <a:spAutoFit/>
          </a:bodyPr>
          <a:lstStyle/>
          <a:p>
            <a:r>
              <a:rPr lang="en-US" dirty="0" smtClean="0"/>
              <a:t>Empathy and Emotion</a:t>
            </a:r>
            <a:endParaRPr lang="en-US" dirty="0"/>
          </a:p>
        </p:txBody>
      </p:sp>
      <p:sp>
        <p:nvSpPr>
          <p:cNvPr id="19" name="Rectangle 18"/>
          <p:cNvSpPr/>
          <p:nvPr/>
        </p:nvSpPr>
        <p:spPr>
          <a:xfrm>
            <a:off x="1676400" y="4191000"/>
            <a:ext cx="1000338" cy="369332"/>
          </a:xfrm>
          <a:prstGeom prst="rect">
            <a:avLst/>
          </a:prstGeom>
          <a:ln>
            <a:solidFill>
              <a:schemeClr val="tx1"/>
            </a:solidFill>
          </a:ln>
        </p:spPr>
        <p:txBody>
          <a:bodyPr wrap="none">
            <a:spAutoFit/>
          </a:bodyPr>
          <a:lstStyle/>
          <a:p>
            <a:r>
              <a:rPr lang="en-US" dirty="0" smtClean="0"/>
              <a:t>Complex</a:t>
            </a:r>
            <a:endParaRPr lang="en-US" dirty="0"/>
          </a:p>
        </p:txBody>
      </p:sp>
      <p:sp>
        <p:nvSpPr>
          <p:cNvPr id="20" name="Rectangle 19"/>
          <p:cNvSpPr/>
          <p:nvPr/>
        </p:nvSpPr>
        <p:spPr>
          <a:xfrm>
            <a:off x="533400" y="4876800"/>
            <a:ext cx="1126590" cy="369332"/>
          </a:xfrm>
          <a:prstGeom prst="rect">
            <a:avLst/>
          </a:prstGeom>
          <a:ln>
            <a:solidFill>
              <a:schemeClr val="tx1"/>
            </a:solidFill>
          </a:ln>
        </p:spPr>
        <p:txBody>
          <a:bodyPr wrap="none">
            <a:spAutoFit/>
          </a:bodyPr>
          <a:lstStyle/>
          <a:p>
            <a:r>
              <a:rPr lang="en-US" dirty="0" smtClean="0"/>
              <a:t>Objective </a:t>
            </a:r>
            <a:endParaRPr lang="en-US" dirty="0"/>
          </a:p>
        </p:txBody>
      </p:sp>
      <p:sp>
        <p:nvSpPr>
          <p:cNvPr id="21" name="Rectangle 20"/>
          <p:cNvSpPr/>
          <p:nvPr/>
        </p:nvSpPr>
        <p:spPr>
          <a:xfrm>
            <a:off x="1219200" y="5943600"/>
            <a:ext cx="1176925" cy="369332"/>
          </a:xfrm>
          <a:prstGeom prst="rect">
            <a:avLst/>
          </a:prstGeom>
          <a:ln>
            <a:solidFill>
              <a:schemeClr val="tx1"/>
            </a:solidFill>
          </a:ln>
        </p:spPr>
        <p:txBody>
          <a:bodyPr wrap="none">
            <a:spAutoFit/>
          </a:bodyPr>
          <a:lstStyle/>
          <a:p>
            <a:r>
              <a:rPr lang="en-US" dirty="0" smtClean="0"/>
              <a:t>Full Words</a:t>
            </a:r>
            <a:endParaRPr lang="en-US" dirty="0"/>
          </a:p>
        </p:txBody>
      </p:sp>
      <p:sp>
        <p:nvSpPr>
          <p:cNvPr id="22" name="Rectangle 21"/>
          <p:cNvSpPr/>
          <p:nvPr/>
        </p:nvSpPr>
        <p:spPr>
          <a:xfrm>
            <a:off x="1981200" y="5181600"/>
            <a:ext cx="1362361" cy="369332"/>
          </a:xfrm>
          <a:prstGeom prst="rect">
            <a:avLst/>
          </a:prstGeom>
          <a:ln>
            <a:solidFill>
              <a:schemeClr val="tx1"/>
            </a:solidFill>
          </a:ln>
        </p:spPr>
        <p:txBody>
          <a:bodyPr wrap="none">
            <a:spAutoFit/>
          </a:bodyPr>
          <a:lstStyle/>
          <a:p>
            <a:r>
              <a:rPr lang="en-US" dirty="0" smtClean="0"/>
              <a:t>Third Person</a:t>
            </a:r>
            <a:endParaRPr lang="en-US" dirty="0"/>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Formal Writing Style</a:t>
            </a:r>
            <a:endParaRPr lang="en-US" b="1" dirty="0"/>
          </a:p>
        </p:txBody>
      </p:sp>
      <p:sp>
        <p:nvSpPr>
          <p:cNvPr id="3" name="Content Placeholder 2"/>
          <p:cNvSpPr>
            <a:spLocks noGrp="1"/>
          </p:cNvSpPr>
          <p:nvPr>
            <p:ph idx="1"/>
          </p:nvPr>
        </p:nvSpPr>
        <p:spPr/>
        <p:txBody>
          <a:bodyPr>
            <a:normAutofit/>
          </a:bodyPr>
          <a:lstStyle/>
          <a:p>
            <a:r>
              <a:rPr lang="en-US" b="1" dirty="0" smtClean="0"/>
              <a:t>Complex </a:t>
            </a:r>
            <a:r>
              <a:rPr lang="en-US" dirty="0" smtClean="0"/>
              <a:t>– </a:t>
            </a:r>
          </a:p>
          <a:p>
            <a:pPr lvl="1" algn="just"/>
            <a:r>
              <a:rPr lang="en-US" dirty="0" smtClean="0"/>
              <a:t>Longer sentences are likely to be more prevalent in formal writing. </a:t>
            </a:r>
          </a:p>
          <a:p>
            <a:pPr lvl="1" algn="just"/>
            <a:r>
              <a:rPr lang="en-US" dirty="0" smtClean="0"/>
              <a:t>You need to be as thorough as possible with your approach to each topic when you are using a formal style. </a:t>
            </a:r>
          </a:p>
          <a:p>
            <a:pPr lvl="1" algn="just"/>
            <a:r>
              <a:rPr lang="en-US" dirty="0" smtClean="0"/>
              <a:t>Each main point needs to be introduced, elaborated and concluded.</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b="1" dirty="0" smtClean="0"/>
              <a:t>Objective</a:t>
            </a:r>
            <a:r>
              <a:rPr lang="en-US" dirty="0" smtClean="0"/>
              <a:t> – </a:t>
            </a:r>
          </a:p>
          <a:p>
            <a:pPr lvl="1"/>
            <a:r>
              <a:rPr lang="en-US" dirty="0" smtClean="0"/>
              <a:t>State main points confidently and offer full support arguments. </a:t>
            </a:r>
          </a:p>
          <a:p>
            <a:pPr lvl="1"/>
            <a:r>
              <a:rPr lang="en-US" dirty="0" smtClean="0"/>
              <a:t>A formal writing style shows a limited range of emotions and avoids emotive punctuation such as exclamation points (!), ellipsis (…) etc., unless they are being cited from another source.</a:t>
            </a:r>
          </a:p>
        </p:txBody>
      </p:sp>
      <p:sp>
        <p:nvSpPr>
          <p:cNvPr id="4" name="Title 1"/>
          <p:cNvSpPr>
            <a:spLocks noGrp="1"/>
          </p:cNvSpPr>
          <p:nvPr>
            <p:ph type="title"/>
          </p:nvPr>
        </p:nvSpPr>
        <p:spPr>
          <a:xfrm>
            <a:off x="457200" y="274638"/>
            <a:ext cx="8229600" cy="1143000"/>
          </a:xfrm>
        </p:spPr>
        <p:txBody>
          <a:bodyPr/>
          <a:lstStyle/>
          <a:p>
            <a:r>
              <a:rPr lang="en-US" b="1" dirty="0" smtClean="0"/>
              <a:t>Formal Writing Style (cont…)</a:t>
            </a:r>
            <a:endParaRPr lang="en-US" b="1" dirty="0"/>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b="1" dirty="0" smtClean="0"/>
              <a:t>Full Words </a:t>
            </a:r>
            <a:r>
              <a:rPr lang="en-US" dirty="0" smtClean="0"/>
              <a:t>– </a:t>
            </a:r>
          </a:p>
          <a:p>
            <a:pPr lvl="1" algn="just"/>
            <a:r>
              <a:rPr lang="en-US" dirty="0" smtClean="0"/>
              <a:t>No contractions should be used to simplify words (in other words use "It is" rather than "It's"). </a:t>
            </a:r>
          </a:p>
          <a:p>
            <a:pPr lvl="1" algn="just"/>
            <a:r>
              <a:rPr lang="en-US" dirty="0" smtClean="0"/>
              <a:t> Abbreviations must be spelt out in full when first used, the only exceptions being when the acronym is better known than the full name (BBC, or NATO for example).</a:t>
            </a:r>
          </a:p>
        </p:txBody>
      </p:sp>
      <p:sp>
        <p:nvSpPr>
          <p:cNvPr id="4" name="Title 1"/>
          <p:cNvSpPr>
            <a:spLocks noGrp="1"/>
          </p:cNvSpPr>
          <p:nvPr>
            <p:ph type="title"/>
          </p:nvPr>
        </p:nvSpPr>
        <p:spPr>
          <a:xfrm>
            <a:off x="457200" y="274638"/>
            <a:ext cx="8229600" cy="1143000"/>
          </a:xfrm>
        </p:spPr>
        <p:txBody>
          <a:bodyPr/>
          <a:lstStyle/>
          <a:p>
            <a:r>
              <a:rPr lang="en-US" b="1" dirty="0" smtClean="0"/>
              <a:t>Formal Writing Style (cont…)</a:t>
            </a:r>
            <a:endParaRPr lang="en-US" b="1" dirty="0"/>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b="1" dirty="0" smtClean="0"/>
              <a:t>Third Person </a:t>
            </a:r>
            <a:r>
              <a:rPr lang="en-US" dirty="0" smtClean="0"/>
              <a:t>– </a:t>
            </a:r>
          </a:p>
          <a:p>
            <a:pPr lvl="1"/>
            <a:r>
              <a:rPr lang="en-US" dirty="0" smtClean="0"/>
              <a:t>Formal writing is not a personal writing style.  </a:t>
            </a:r>
          </a:p>
          <a:p>
            <a:pPr lvl="1"/>
            <a:r>
              <a:rPr lang="en-US" dirty="0" smtClean="0"/>
              <a:t>The formal writer is disconnected from the topic and does not use the first person point of view (I or we) or second person (you).</a:t>
            </a:r>
          </a:p>
        </p:txBody>
      </p:sp>
      <p:sp>
        <p:nvSpPr>
          <p:cNvPr id="4" name="Title 1"/>
          <p:cNvSpPr>
            <a:spLocks noGrp="1"/>
          </p:cNvSpPr>
          <p:nvPr>
            <p:ph type="title"/>
          </p:nvPr>
        </p:nvSpPr>
        <p:spPr>
          <a:xfrm>
            <a:off x="457200" y="274638"/>
            <a:ext cx="8229600" cy="1143000"/>
          </a:xfrm>
        </p:spPr>
        <p:txBody>
          <a:bodyPr/>
          <a:lstStyle/>
          <a:p>
            <a:r>
              <a:rPr lang="en-US" b="1" dirty="0" smtClean="0"/>
              <a:t>Formal Writing Style (cont…)</a:t>
            </a:r>
            <a:endParaRPr lang="en-US" b="1" dirty="0"/>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Formal Writing Style (cont…)</a:t>
            </a:r>
            <a:endParaRPr lang="en-US" b="1" dirty="0"/>
          </a:p>
        </p:txBody>
      </p:sp>
      <p:sp>
        <p:nvSpPr>
          <p:cNvPr id="3" name="Content Placeholder 2"/>
          <p:cNvSpPr>
            <a:spLocks noGrp="1"/>
          </p:cNvSpPr>
          <p:nvPr>
            <p:ph idx="1"/>
          </p:nvPr>
        </p:nvSpPr>
        <p:spPr/>
        <p:txBody>
          <a:bodyPr/>
          <a:lstStyle/>
          <a:p>
            <a:r>
              <a:rPr lang="en-US" b="1" dirty="0" smtClean="0"/>
              <a:t>Process-</a:t>
            </a:r>
          </a:p>
          <a:p>
            <a:pPr lvl="1"/>
            <a:r>
              <a:rPr lang="en-US" dirty="0" smtClean="0"/>
              <a:t>Formal writing follows a writing techniques.</a:t>
            </a:r>
          </a:p>
          <a:p>
            <a:pPr lvl="1"/>
            <a:r>
              <a:rPr lang="en-US" dirty="0" smtClean="0"/>
              <a:t>It follows a writing process.</a:t>
            </a:r>
          </a:p>
          <a:p>
            <a:pPr lvl="1"/>
            <a:r>
              <a:rPr lang="en-US" dirty="0" smtClean="0"/>
              <a:t>Material is organized on a set pattern.</a:t>
            </a:r>
            <a:endParaRPr lang="en-US" dirty="0"/>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b="1" dirty="0" smtClean="0"/>
              <a:t>Colloquial – </a:t>
            </a:r>
          </a:p>
          <a:p>
            <a:pPr lvl="1" algn="just"/>
            <a:r>
              <a:rPr lang="en-US" dirty="0" smtClean="0"/>
              <a:t>Informal writing is similar to a spoken conversation.  </a:t>
            </a:r>
          </a:p>
          <a:p>
            <a:pPr lvl="1" algn="just"/>
            <a:r>
              <a:rPr lang="en-US" dirty="0" smtClean="0"/>
              <a:t>Informal writing may include slang, figures of speech, broken syntax and so on.  </a:t>
            </a:r>
          </a:p>
          <a:p>
            <a:pPr lvl="1" algn="just"/>
            <a:r>
              <a:rPr lang="en-US" dirty="0" smtClean="0"/>
              <a:t>Informal writing takes a personal tone as if you were speaking directly to your audience (the reader). You can use the first or third person point of view (I and we), and you are likely to address the reader using second person (you and your).</a:t>
            </a:r>
          </a:p>
        </p:txBody>
      </p:sp>
      <p:sp>
        <p:nvSpPr>
          <p:cNvPr id="4" name="Title 1"/>
          <p:cNvSpPr>
            <a:spLocks noGrp="1"/>
          </p:cNvSpPr>
          <p:nvPr>
            <p:ph type="title"/>
          </p:nvPr>
        </p:nvSpPr>
        <p:spPr>
          <a:xfrm>
            <a:off x="457200" y="274638"/>
            <a:ext cx="8229600" cy="1143000"/>
          </a:xfrm>
        </p:spPr>
        <p:txBody>
          <a:bodyPr/>
          <a:lstStyle/>
          <a:p>
            <a:r>
              <a:rPr lang="en-US" b="1" dirty="0" smtClean="0"/>
              <a:t>Informal Writing Style</a:t>
            </a:r>
            <a:endParaRPr lang="en-US" b="1" dirty="0"/>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b="1" dirty="0" smtClean="0"/>
              <a:t>Simple – </a:t>
            </a:r>
          </a:p>
          <a:p>
            <a:pPr lvl="1"/>
            <a:r>
              <a:rPr lang="en-US" dirty="0" smtClean="0"/>
              <a:t>Short sentences are acceptable and sometimes essential to making a point in informal writing. </a:t>
            </a:r>
          </a:p>
          <a:p>
            <a:pPr lvl="1"/>
            <a:r>
              <a:rPr lang="en-US" dirty="0" smtClean="0"/>
              <a:t>There may be incomplete sentences or ellipsis(…) to make points.</a:t>
            </a:r>
          </a:p>
        </p:txBody>
      </p:sp>
      <p:sp>
        <p:nvSpPr>
          <p:cNvPr id="4" name="Title 1"/>
          <p:cNvSpPr>
            <a:spLocks noGrp="1"/>
          </p:cNvSpPr>
          <p:nvPr>
            <p:ph type="title"/>
          </p:nvPr>
        </p:nvSpPr>
        <p:spPr>
          <a:xfrm>
            <a:off x="457200" y="274638"/>
            <a:ext cx="8229600" cy="1143000"/>
          </a:xfrm>
        </p:spPr>
        <p:txBody>
          <a:bodyPr/>
          <a:lstStyle/>
          <a:p>
            <a:r>
              <a:rPr lang="en-US" b="1" dirty="0" smtClean="0"/>
              <a:t>Informal Writing Style (cont…)</a:t>
            </a:r>
            <a:endParaRPr lang="en-US" b="1" dirty="0"/>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b="1" dirty="0" smtClean="0"/>
              <a:t>Contractions and Abbreviations – </a:t>
            </a:r>
          </a:p>
          <a:p>
            <a:pPr lvl="1"/>
            <a:r>
              <a:rPr lang="en-US" dirty="0" smtClean="0"/>
              <a:t>Words are likely to be simplified using contractions </a:t>
            </a:r>
          </a:p>
          <a:p>
            <a:pPr lvl="2"/>
            <a:r>
              <a:rPr lang="en-US" dirty="0" smtClean="0"/>
              <a:t>for example, I’m, doesn’t, couldn’t, it’s</a:t>
            </a:r>
          </a:p>
          <a:p>
            <a:pPr lvl="2"/>
            <a:r>
              <a:rPr lang="en-US" dirty="0" smtClean="0"/>
              <a:t>abbreviations (e.g. TV, photos) whenever possible.</a:t>
            </a:r>
          </a:p>
        </p:txBody>
      </p:sp>
      <p:sp>
        <p:nvSpPr>
          <p:cNvPr id="4" name="Title 1"/>
          <p:cNvSpPr>
            <a:spLocks noGrp="1"/>
          </p:cNvSpPr>
          <p:nvPr>
            <p:ph type="title"/>
          </p:nvPr>
        </p:nvSpPr>
        <p:spPr>
          <a:xfrm>
            <a:off x="457200" y="274638"/>
            <a:ext cx="8229600" cy="1143000"/>
          </a:xfrm>
        </p:spPr>
        <p:txBody>
          <a:bodyPr/>
          <a:lstStyle/>
          <a:p>
            <a:r>
              <a:rPr lang="en-US" b="1" dirty="0" smtClean="0"/>
              <a:t>Informal Writing Style (cont…)</a:t>
            </a:r>
            <a:endParaRPr lang="en-US" b="1" dirty="0"/>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b="1" dirty="0" smtClean="0"/>
              <a:t>Empathy and Emotion – </a:t>
            </a:r>
          </a:p>
          <a:p>
            <a:pPr lvl="1" algn="just"/>
            <a:r>
              <a:rPr lang="en-US" dirty="0" smtClean="0"/>
              <a:t>The author can show empathy towards the reader regarding the complexity of a thought and help them through that complexity.</a:t>
            </a:r>
          </a:p>
        </p:txBody>
      </p:sp>
      <p:sp>
        <p:nvSpPr>
          <p:cNvPr id="4" name="Title 1"/>
          <p:cNvSpPr>
            <a:spLocks noGrp="1"/>
          </p:cNvSpPr>
          <p:nvPr>
            <p:ph type="title"/>
          </p:nvPr>
        </p:nvSpPr>
        <p:spPr>
          <a:xfrm>
            <a:off x="457200" y="274638"/>
            <a:ext cx="8229600" cy="1143000"/>
          </a:xfrm>
        </p:spPr>
        <p:txBody>
          <a:bodyPr/>
          <a:lstStyle/>
          <a:p>
            <a:r>
              <a:rPr lang="en-US" b="1" dirty="0" smtClean="0"/>
              <a:t>Informal Writing Style (cont…)</a:t>
            </a:r>
            <a:endParaRPr lang="en-US" b="1" dirty="0"/>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idx="1"/>
          </p:nvPr>
        </p:nvSpPr>
        <p:spPr>
          <a:xfrm>
            <a:off x="533400" y="609600"/>
            <a:ext cx="8229600" cy="4525963"/>
          </a:xfrm>
        </p:spPr>
        <p:txBody>
          <a:bodyPr>
            <a:normAutofit/>
          </a:bodyPr>
          <a:lstStyle/>
          <a:p>
            <a:pPr algn="ctr">
              <a:buNone/>
            </a:pPr>
            <a:endParaRPr lang="en-US" sz="6600" b="1" dirty="0" smtClean="0"/>
          </a:p>
          <a:p>
            <a:pPr algn="ctr">
              <a:buNone/>
            </a:pPr>
            <a:r>
              <a:rPr lang="en-US" sz="6600" b="1" dirty="0" smtClean="0"/>
              <a:t>Writing </a:t>
            </a:r>
            <a:r>
              <a:rPr lang="en-US" sz="6600" b="1" dirty="0"/>
              <a:t>Effectively</a:t>
            </a: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Conciseness</a:t>
            </a:r>
            <a:endParaRPr lang="en-US" b="1" dirty="0"/>
          </a:p>
        </p:txBody>
      </p:sp>
      <p:sp>
        <p:nvSpPr>
          <p:cNvPr id="3" name="Content Placeholder 2"/>
          <p:cNvSpPr>
            <a:spLocks noGrp="1"/>
          </p:cNvSpPr>
          <p:nvPr>
            <p:ph idx="1"/>
          </p:nvPr>
        </p:nvSpPr>
        <p:spPr/>
        <p:txBody>
          <a:bodyPr/>
          <a:lstStyle/>
          <a:p>
            <a:pPr marL="514350" indent="-514350">
              <a:buFontTx/>
              <a:buAutoNum type="arabicPeriod"/>
            </a:pPr>
            <a:r>
              <a:rPr lang="en-US" b="1" dirty="0" smtClean="0"/>
              <a:t>Avoid redundant categories</a:t>
            </a:r>
          </a:p>
          <a:p>
            <a:pPr lvl="1"/>
            <a:r>
              <a:rPr lang="en-US" dirty="0" smtClean="0"/>
              <a:t>Same idea repeated</a:t>
            </a:r>
          </a:p>
          <a:p>
            <a:pPr marL="514350" indent="-514350">
              <a:buFont typeface="+mj-lt"/>
              <a:buAutoNum type="arabicPeriod"/>
            </a:pPr>
            <a:r>
              <a:rPr lang="en-US" b="1" dirty="0" smtClean="0"/>
              <a:t>Unnecessary clause</a:t>
            </a:r>
          </a:p>
          <a:p>
            <a:pPr marL="514350" indent="-514350">
              <a:buFont typeface="+mj-lt"/>
              <a:buAutoNum type="arabicPeriod"/>
            </a:pPr>
            <a:r>
              <a:rPr lang="en-US" b="1" dirty="0" smtClean="0"/>
              <a:t>Unnecessary construction</a:t>
            </a:r>
          </a:p>
          <a:p>
            <a:pPr marL="514350" indent="-514350">
              <a:buFont typeface="+mj-lt"/>
              <a:buAutoNum type="arabicPeriod"/>
            </a:pPr>
            <a:r>
              <a:rPr lang="en-US" b="1" dirty="0"/>
              <a:t>Awkward repetition</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solidFill>
              </a:rPr>
              <a:t>Revising for Conciseness</a:t>
            </a:r>
            <a:endParaRPr lang="en-US" b="1" dirty="0"/>
          </a:p>
        </p:txBody>
      </p:sp>
      <p:sp>
        <p:nvSpPr>
          <p:cNvPr id="3" name="Content Placeholder 2"/>
          <p:cNvSpPr>
            <a:spLocks noGrp="1"/>
          </p:cNvSpPr>
          <p:nvPr>
            <p:ph idx="1"/>
          </p:nvPr>
        </p:nvSpPr>
        <p:spPr/>
        <p:txBody>
          <a:bodyPr>
            <a:normAutofit/>
          </a:bodyPr>
          <a:lstStyle/>
          <a:p>
            <a:r>
              <a:rPr lang="en-US" b="1" dirty="0" smtClean="0"/>
              <a:t>Example 1:</a:t>
            </a:r>
          </a:p>
          <a:p>
            <a:pPr lvl="1">
              <a:spcBef>
                <a:spcPct val="50000"/>
              </a:spcBef>
            </a:pPr>
            <a:r>
              <a:rPr lang="en-US" b="1" dirty="0" smtClean="0"/>
              <a:t>ORIGINAL:</a:t>
            </a:r>
            <a:r>
              <a:rPr lang="en-US" dirty="0" smtClean="0"/>
              <a:t> 	The reason buying a new house is so 			difficult because the process is so 			complex.</a:t>
            </a:r>
          </a:p>
          <a:p>
            <a:pPr lvl="1">
              <a:spcBef>
                <a:spcPct val="50000"/>
              </a:spcBef>
            </a:pPr>
            <a:r>
              <a:rPr lang="en-US" b="1" dirty="0" smtClean="0"/>
              <a:t>PROBLEM: 	</a:t>
            </a:r>
            <a:r>
              <a:rPr lang="en-US" dirty="0" smtClean="0"/>
              <a:t>Redundancy – “reason… is because”</a:t>
            </a:r>
          </a:p>
          <a:p>
            <a:pPr lvl="1">
              <a:spcBef>
                <a:spcPct val="50000"/>
              </a:spcBef>
            </a:pPr>
            <a:r>
              <a:rPr lang="en-US" b="1" dirty="0" smtClean="0"/>
              <a:t>REVISED</a:t>
            </a:r>
            <a:r>
              <a:rPr lang="en-US" dirty="0" smtClean="0"/>
              <a:t>: 	Buying a house is so difficult 				because the process is so complex.</a:t>
            </a:r>
          </a:p>
          <a:p>
            <a:endParaRPr lang="en-US" dirty="0"/>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a:xfrm>
            <a:off x="457200" y="274638"/>
            <a:ext cx="8229600" cy="1020762"/>
          </a:xfrm>
        </p:spPr>
        <p:txBody>
          <a:bodyPr vert="horz" lIns="91440" tIns="45720" rIns="91440" bIns="45720" rtlCol="0" anchor="ctr">
            <a:normAutofit/>
          </a:bodyPr>
          <a:lstStyle/>
          <a:p>
            <a:r>
              <a:rPr lang="en-US" b="1" dirty="0" smtClean="0"/>
              <a:t>Example 2</a:t>
            </a:r>
            <a:endParaRPr lang="en-US" b="1" dirty="0"/>
          </a:p>
        </p:txBody>
      </p:sp>
      <p:sp>
        <p:nvSpPr>
          <p:cNvPr id="205827" name="Rectangle 3"/>
          <p:cNvSpPr>
            <a:spLocks noChangeArrowheads="1"/>
          </p:cNvSpPr>
          <p:nvPr/>
        </p:nvSpPr>
        <p:spPr bwMode="auto">
          <a:xfrm>
            <a:off x="685800" y="2133600"/>
            <a:ext cx="8001000" cy="3124200"/>
          </a:xfrm>
          <a:prstGeom prst="rect">
            <a:avLst/>
          </a:prstGeom>
          <a:noFill/>
          <a:ln w="9525">
            <a:noFill/>
            <a:miter lim="800000"/>
            <a:headEnd/>
            <a:tailEnd/>
          </a:ln>
          <a:effectLst/>
        </p:spPr>
        <p:txBody>
          <a:bodyPr/>
          <a:lstStyle/>
          <a:p>
            <a:pPr marL="342900" indent="-342900">
              <a:lnSpc>
                <a:spcPct val="120000"/>
              </a:lnSpc>
              <a:spcBef>
                <a:spcPct val="50000"/>
              </a:spcBef>
              <a:buFont typeface="Arial" pitchFamily="34" charset="0"/>
              <a:buChar char="•"/>
            </a:pPr>
            <a:r>
              <a:rPr lang="en-US" sz="2800" b="1" dirty="0"/>
              <a:t>ORIGINAL: </a:t>
            </a:r>
            <a:r>
              <a:rPr lang="en-US" sz="2800" b="1" dirty="0" smtClean="0"/>
              <a:t>	</a:t>
            </a:r>
            <a:r>
              <a:rPr lang="en-US" sz="2800" dirty="0" smtClean="0"/>
              <a:t>A realtor </a:t>
            </a:r>
            <a:r>
              <a:rPr lang="en-US" sz="2800" dirty="0"/>
              <a:t>who is experienced and </a:t>
            </a:r>
            <a:r>
              <a:rPr lang="en-US" sz="2800" dirty="0" smtClean="0"/>
              <a:t>			well </a:t>
            </a:r>
            <a:r>
              <a:rPr lang="en-US" sz="2800" dirty="0"/>
              <a:t>recommended is a must.</a:t>
            </a:r>
          </a:p>
          <a:p>
            <a:pPr marL="342900" indent="-342900">
              <a:lnSpc>
                <a:spcPct val="120000"/>
              </a:lnSpc>
              <a:spcBef>
                <a:spcPct val="50000"/>
              </a:spcBef>
              <a:buFont typeface="Arial" pitchFamily="34" charset="0"/>
              <a:buChar char="•"/>
            </a:pPr>
            <a:r>
              <a:rPr lang="en-US" sz="2800" b="1" dirty="0"/>
              <a:t>PROBLEM:</a:t>
            </a:r>
            <a:r>
              <a:rPr lang="en-US" sz="2800" dirty="0"/>
              <a:t> </a:t>
            </a:r>
            <a:r>
              <a:rPr lang="en-US" sz="2800" dirty="0" smtClean="0"/>
              <a:t>	Unnecessary </a:t>
            </a:r>
            <a:r>
              <a:rPr lang="en-US" sz="2800" dirty="0"/>
              <a:t>clause.</a:t>
            </a:r>
          </a:p>
          <a:p>
            <a:pPr marL="342900" indent="-342900">
              <a:lnSpc>
                <a:spcPct val="120000"/>
              </a:lnSpc>
              <a:spcBef>
                <a:spcPct val="50000"/>
              </a:spcBef>
              <a:buFont typeface="Arial" pitchFamily="34" charset="0"/>
              <a:buChar char="•"/>
            </a:pPr>
            <a:r>
              <a:rPr lang="en-US" sz="2800" b="1" dirty="0"/>
              <a:t>REVISED: </a:t>
            </a:r>
            <a:r>
              <a:rPr lang="en-US" sz="2800" b="1" dirty="0" smtClean="0"/>
              <a:t>		</a:t>
            </a:r>
            <a:r>
              <a:rPr lang="en-US" sz="2800" dirty="0" smtClean="0"/>
              <a:t>An </a:t>
            </a:r>
            <a:r>
              <a:rPr lang="en-US" sz="2800" dirty="0"/>
              <a:t>experienced, </a:t>
            </a:r>
            <a:r>
              <a:rPr lang="en-US" sz="2800" dirty="0" smtClean="0"/>
              <a:t>well-					recommended </a:t>
            </a:r>
            <a:r>
              <a:rPr lang="en-US" sz="2800" dirty="0"/>
              <a:t>realtor is a must.</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7874" name="Rectangle 2"/>
          <p:cNvSpPr>
            <a:spLocks noGrp="1" noChangeArrowheads="1"/>
          </p:cNvSpPr>
          <p:nvPr>
            <p:ph type="title"/>
          </p:nvPr>
        </p:nvSpPr>
        <p:spPr>
          <a:xfrm>
            <a:off x="457200" y="274638"/>
            <a:ext cx="8229600" cy="1020762"/>
          </a:xfrm>
        </p:spPr>
        <p:txBody>
          <a:bodyPr vert="horz" lIns="91440" tIns="45720" rIns="91440" bIns="45720" rtlCol="0" anchor="ctr">
            <a:normAutofit/>
          </a:bodyPr>
          <a:lstStyle/>
          <a:p>
            <a:r>
              <a:rPr lang="en-US" b="1" dirty="0"/>
              <a:t>Example 3</a:t>
            </a:r>
          </a:p>
        </p:txBody>
      </p:sp>
      <p:sp>
        <p:nvSpPr>
          <p:cNvPr id="207875" name="Rectangle 3"/>
          <p:cNvSpPr>
            <a:spLocks noChangeArrowheads="1"/>
          </p:cNvSpPr>
          <p:nvPr/>
        </p:nvSpPr>
        <p:spPr bwMode="auto">
          <a:xfrm>
            <a:off x="381000" y="1676400"/>
            <a:ext cx="8458200" cy="4800600"/>
          </a:xfrm>
          <a:prstGeom prst="rect">
            <a:avLst/>
          </a:prstGeom>
          <a:noFill/>
          <a:ln w="9525">
            <a:noFill/>
            <a:miter lim="800000"/>
            <a:headEnd/>
            <a:tailEnd/>
          </a:ln>
          <a:effectLst/>
        </p:spPr>
        <p:txBody>
          <a:bodyPr/>
          <a:lstStyle/>
          <a:p>
            <a:pPr marL="342900" indent="-342900">
              <a:spcBef>
                <a:spcPct val="50000"/>
              </a:spcBef>
              <a:buFont typeface="Arial" pitchFamily="34" charset="0"/>
              <a:buChar char="•"/>
            </a:pPr>
            <a:r>
              <a:rPr lang="en-US" sz="2800" b="1" dirty="0"/>
              <a:t>ORIGINAL:</a:t>
            </a:r>
            <a:r>
              <a:rPr lang="en-US" sz="2800" dirty="0"/>
              <a:t> </a:t>
            </a:r>
            <a:r>
              <a:rPr lang="en-US" sz="2800" dirty="0" smtClean="0"/>
              <a:t>	It </a:t>
            </a:r>
            <a:r>
              <a:rPr lang="en-US" sz="2800" dirty="0"/>
              <a:t>is when you can find a </a:t>
            </a:r>
            <a:r>
              <a:rPr lang="en-US" sz="2800" dirty="0" smtClean="0"/>
              <a:t>fixed-interest 			advance </a:t>
            </a:r>
            <a:r>
              <a:rPr lang="en-US" sz="2800" dirty="0"/>
              <a:t>loan with </a:t>
            </a:r>
            <a:r>
              <a:rPr lang="en-US" sz="2800" dirty="0" smtClean="0"/>
              <a:t>single-digit 					interest </a:t>
            </a:r>
            <a:r>
              <a:rPr lang="en-US" sz="2800" dirty="0"/>
              <a:t>that you should lock </a:t>
            </a:r>
            <a:r>
              <a:rPr lang="en-US" sz="2800" dirty="0" smtClean="0"/>
              <a:t>it in, 				rather </a:t>
            </a:r>
            <a:r>
              <a:rPr lang="en-US" sz="2800" dirty="0"/>
              <a:t>than settling for a </a:t>
            </a:r>
            <a:r>
              <a:rPr lang="en-US" sz="2800" dirty="0" smtClean="0"/>
              <a:t>variable </a:t>
            </a:r>
            <a:r>
              <a:rPr lang="en-US" sz="2800" dirty="0"/>
              <a:t>rate </a:t>
            </a:r>
            <a:r>
              <a:rPr lang="en-US" sz="2800" dirty="0" smtClean="0"/>
              <a:t>				loan</a:t>
            </a:r>
            <a:r>
              <a:rPr lang="en-US" sz="2800" dirty="0"/>
              <a:t>.</a:t>
            </a:r>
          </a:p>
          <a:p>
            <a:pPr marL="342900" indent="-342900">
              <a:spcBef>
                <a:spcPct val="50000"/>
              </a:spcBef>
              <a:buFont typeface="Arial" pitchFamily="34" charset="0"/>
              <a:buChar char="•"/>
            </a:pPr>
            <a:r>
              <a:rPr lang="en-US" sz="2800" b="1" dirty="0"/>
              <a:t>PROBLEM: </a:t>
            </a:r>
            <a:r>
              <a:rPr lang="en-US" sz="2800" b="1" dirty="0" smtClean="0"/>
              <a:t>	</a:t>
            </a:r>
            <a:r>
              <a:rPr lang="en-US" sz="2800" dirty="0" smtClean="0"/>
              <a:t>Unnecessary </a:t>
            </a:r>
            <a:r>
              <a:rPr lang="en-US" sz="2800" dirty="0"/>
              <a:t>expletive </a:t>
            </a:r>
            <a:r>
              <a:rPr lang="en-US" sz="2800" dirty="0" smtClean="0"/>
              <a:t>construction</a:t>
            </a:r>
            <a:r>
              <a:rPr lang="en-US" sz="2800" dirty="0"/>
              <a:t>.</a:t>
            </a:r>
          </a:p>
          <a:p>
            <a:pPr marL="342900" indent="-342900">
              <a:spcBef>
                <a:spcPct val="50000"/>
              </a:spcBef>
              <a:buFont typeface="Arial" pitchFamily="34" charset="0"/>
              <a:buChar char="•"/>
            </a:pPr>
            <a:r>
              <a:rPr lang="en-US" sz="2800" b="1" dirty="0"/>
              <a:t>REVISED: </a:t>
            </a:r>
            <a:r>
              <a:rPr lang="en-US" sz="2800" b="1" dirty="0" smtClean="0"/>
              <a:t>		</a:t>
            </a:r>
            <a:r>
              <a:rPr lang="en-US" sz="2800" dirty="0" smtClean="0"/>
              <a:t>When </a:t>
            </a:r>
            <a:r>
              <a:rPr lang="en-US" sz="2800" dirty="0"/>
              <a:t>you can find a </a:t>
            </a:r>
            <a:r>
              <a:rPr lang="en-US" sz="2800" dirty="0" smtClean="0"/>
              <a:t>advance </a:t>
            </a:r>
            <a:r>
              <a:rPr lang="en-US" sz="2800" dirty="0"/>
              <a:t>loan </a:t>
            </a:r>
            <a:r>
              <a:rPr lang="en-US" sz="2800" dirty="0" smtClean="0"/>
              <a:t>				with </a:t>
            </a:r>
            <a:r>
              <a:rPr lang="en-US" sz="2800" dirty="0"/>
              <a:t>a single-digit fixed rate, you </a:t>
            </a:r>
            <a:r>
              <a:rPr lang="en-US" sz="2800" dirty="0" smtClean="0"/>
              <a:t>				should </a:t>
            </a:r>
            <a:r>
              <a:rPr lang="en-US" sz="2800" dirty="0"/>
              <a:t>lock it in, rather than settling </a:t>
            </a:r>
            <a:r>
              <a:rPr lang="en-US" sz="2800" dirty="0" smtClean="0"/>
              <a:t>				for </a:t>
            </a:r>
            <a:r>
              <a:rPr lang="en-US" sz="2800" dirty="0"/>
              <a:t>a variable rate loan.</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8898" name="Rectangle 2"/>
          <p:cNvSpPr>
            <a:spLocks noGrp="1" noChangeArrowheads="1"/>
          </p:cNvSpPr>
          <p:nvPr>
            <p:ph type="title"/>
          </p:nvPr>
        </p:nvSpPr>
        <p:spPr>
          <a:xfrm>
            <a:off x="457200" y="274638"/>
            <a:ext cx="8229600" cy="1020762"/>
          </a:xfrm>
        </p:spPr>
        <p:txBody>
          <a:bodyPr vert="horz" lIns="91440" tIns="45720" rIns="91440" bIns="45720" rtlCol="0" anchor="ctr">
            <a:normAutofit/>
          </a:bodyPr>
          <a:lstStyle/>
          <a:p>
            <a:r>
              <a:rPr lang="en-US" b="1" dirty="0"/>
              <a:t>Example 4</a:t>
            </a:r>
          </a:p>
        </p:txBody>
      </p:sp>
      <p:sp>
        <p:nvSpPr>
          <p:cNvPr id="208899" name="Rectangle 3"/>
          <p:cNvSpPr>
            <a:spLocks noChangeArrowheads="1"/>
          </p:cNvSpPr>
          <p:nvPr/>
        </p:nvSpPr>
        <p:spPr bwMode="auto">
          <a:xfrm>
            <a:off x="304800" y="1447800"/>
            <a:ext cx="8305800" cy="5105400"/>
          </a:xfrm>
          <a:prstGeom prst="rect">
            <a:avLst/>
          </a:prstGeom>
          <a:noFill/>
          <a:ln w="9525">
            <a:noFill/>
            <a:miter lim="800000"/>
            <a:headEnd/>
            <a:tailEnd/>
          </a:ln>
          <a:effectLst/>
        </p:spPr>
        <p:txBody>
          <a:bodyPr/>
          <a:lstStyle/>
          <a:p>
            <a:pPr marL="342900" indent="-342900" algn="just">
              <a:spcBef>
                <a:spcPct val="20000"/>
              </a:spcBef>
              <a:buFont typeface="Arial" pitchFamily="34" charset="0"/>
              <a:buChar char="•"/>
            </a:pPr>
            <a:r>
              <a:rPr lang="en-US" sz="2400" b="1" dirty="0"/>
              <a:t>ORIGINAL: </a:t>
            </a:r>
            <a:r>
              <a:rPr lang="en-US" sz="2400" b="1" dirty="0" smtClean="0"/>
              <a:t>	</a:t>
            </a:r>
            <a:r>
              <a:rPr lang="en-US" sz="2400" dirty="0" smtClean="0"/>
              <a:t>Don’t </a:t>
            </a:r>
            <a:r>
              <a:rPr lang="en-US" sz="2400" dirty="0"/>
              <a:t>forget that your down payment is only one </a:t>
            </a:r>
            <a:r>
              <a:rPr lang="en-US" sz="2400" dirty="0" smtClean="0"/>
              <a:t>		part </a:t>
            </a:r>
            <a:r>
              <a:rPr lang="en-US" sz="2400" dirty="0"/>
              <a:t>of your closing costs. Closing costs may also </a:t>
            </a:r>
            <a:r>
              <a:rPr lang="en-US" sz="2400" dirty="0" smtClean="0"/>
              <a:t>		include </a:t>
            </a:r>
            <a:r>
              <a:rPr lang="en-US" sz="2400" dirty="0"/>
              <a:t>having the home inspected, prepaying a </a:t>
            </a:r>
            <a:r>
              <a:rPr lang="en-US" sz="2400" dirty="0" smtClean="0"/>
              <a:t>		year’s </a:t>
            </a:r>
            <a:r>
              <a:rPr lang="en-US" sz="2400" dirty="0"/>
              <a:t>worth of taxes in advance, insuring the </a:t>
            </a:r>
            <a:r>
              <a:rPr lang="en-US" sz="2400" dirty="0" smtClean="0"/>
              <a:t>		house </a:t>
            </a:r>
            <a:r>
              <a:rPr lang="en-US" sz="2400" dirty="0"/>
              <a:t>and even having the property surveyed.</a:t>
            </a:r>
          </a:p>
          <a:p>
            <a:pPr marL="342900" indent="-342900" algn="just">
              <a:spcBef>
                <a:spcPct val="20000"/>
              </a:spcBef>
              <a:buFont typeface="Arial" pitchFamily="34" charset="0"/>
              <a:buChar char="•"/>
            </a:pPr>
            <a:r>
              <a:rPr lang="en-US" sz="2400" b="1" dirty="0" smtClean="0"/>
              <a:t>PROBLEM:	</a:t>
            </a:r>
            <a:r>
              <a:rPr lang="en-US" sz="2400" dirty="0" smtClean="0"/>
              <a:t>Awkward </a:t>
            </a:r>
            <a:r>
              <a:rPr lang="en-US" sz="2400" dirty="0"/>
              <a:t>repetition. Revise by combining </a:t>
            </a:r>
            <a:r>
              <a:rPr lang="en-US" sz="2400" dirty="0" smtClean="0"/>
              <a:t>			sentences </a:t>
            </a:r>
            <a:r>
              <a:rPr lang="en-US" sz="2400" dirty="0"/>
              <a:t>and reducing phrases to single words.</a:t>
            </a:r>
          </a:p>
          <a:p>
            <a:pPr marL="342900" indent="-342900" algn="just">
              <a:spcBef>
                <a:spcPct val="20000"/>
              </a:spcBef>
              <a:buFont typeface="Arial" pitchFamily="34" charset="0"/>
              <a:buChar char="•"/>
            </a:pPr>
            <a:r>
              <a:rPr lang="en-US" sz="2400" b="1" dirty="0"/>
              <a:t>REVISED:</a:t>
            </a:r>
            <a:r>
              <a:rPr lang="en-US" sz="2400" dirty="0"/>
              <a:t> </a:t>
            </a:r>
            <a:r>
              <a:rPr lang="en-US" sz="2400" dirty="0" smtClean="0"/>
              <a:t>	Don’t </a:t>
            </a:r>
            <a:r>
              <a:rPr lang="en-US" sz="2400" dirty="0"/>
              <a:t>forget that your down payment is only one </a:t>
            </a:r>
            <a:r>
              <a:rPr lang="en-US" sz="2400" dirty="0" smtClean="0"/>
              <a:t>		part </a:t>
            </a:r>
            <a:r>
              <a:rPr lang="en-US" sz="2400" dirty="0"/>
              <a:t>of your closing costs, which may also include  </a:t>
            </a:r>
            <a:r>
              <a:rPr lang="en-US" sz="2400" dirty="0" smtClean="0"/>
              <a:t>		having </a:t>
            </a:r>
            <a:r>
              <a:rPr lang="en-US" sz="2400" dirty="0"/>
              <a:t>a home inspected, prepayment of taxes, </a:t>
            </a:r>
            <a:r>
              <a:rPr lang="en-US" sz="2400" dirty="0" smtClean="0"/>
              <a:t>		home </a:t>
            </a:r>
            <a:r>
              <a:rPr lang="en-US" sz="2400" dirty="0"/>
              <a:t>insurance and even a survey.</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chemeClr val="tx1"/>
                </a:solidFill>
              </a:rPr>
              <a:t>Revising for Coordination or Subordination</a:t>
            </a:r>
            <a:endParaRPr lang="en-US" b="1" dirty="0"/>
          </a:p>
        </p:txBody>
      </p:sp>
      <p:sp>
        <p:nvSpPr>
          <p:cNvPr id="3" name="Content Placeholder 2"/>
          <p:cNvSpPr>
            <a:spLocks noGrp="1"/>
          </p:cNvSpPr>
          <p:nvPr>
            <p:ph idx="1"/>
          </p:nvPr>
        </p:nvSpPr>
        <p:spPr>
          <a:xfrm>
            <a:off x="457200" y="1600200"/>
            <a:ext cx="8229600" cy="4114800"/>
          </a:xfrm>
        </p:spPr>
        <p:txBody>
          <a:bodyPr>
            <a:normAutofit/>
          </a:bodyPr>
          <a:lstStyle/>
          <a:p>
            <a:r>
              <a:rPr lang="en-US" dirty="0" smtClean="0"/>
              <a:t>focus on identifying and correcting problems of:</a:t>
            </a:r>
          </a:p>
          <a:p>
            <a:pPr lvl="1"/>
            <a:r>
              <a:rPr lang="en-US" dirty="0" smtClean="0"/>
              <a:t>Coordination</a:t>
            </a:r>
          </a:p>
          <a:p>
            <a:pPr lvl="1"/>
            <a:r>
              <a:rPr lang="en-US" dirty="0" smtClean="0"/>
              <a:t>subordination</a:t>
            </a:r>
            <a:endParaRPr lang="en-US" dirty="0"/>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showMasterPhAnim="0">
  <p:cSld>
    <p:bg>
      <p:bgRef idx="1001">
        <a:schemeClr val="bg1"/>
      </p:bgRef>
    </p:bg>
    <p:spTree>
      <p:nvGrpSpPr>
        <p:cNvPr id="1" name=""/>
        <p:cNvGrpSpPr/>
        <p:nvPr/>
      </p:nvGrpSpPr>
      <p:grpSpPr>
        <a:xfrm>
          <a:off x="0" y="0"/>
          <a:ext cx="0" cy="0"/>
          <a:chOff x="0" y="0"/>
          <a:chExt cx="0" cy="0"/>
        </a:xfrm>
      </p:grpSpPr>
      <p:sp>
        <p:nvSpPr>
          <p:cNvPr id="210946" name="Rectangle 2"/>
          <p:cNvSpPr>
            <a:spLocks noGrp="1" noChangeArrowheads="1"/>
          </p:cNvSpPr>
          <p:nvPr>
            <p:ph type="title"/>
          </p:nvPr>
        </p:nvSpPr>
        <p:spPr>
          <a:xfrm>
            <a:off x="457200" y="274638"/>
            <a:ext cx="8229600" cy="1020762"/>
          </a:xfrm>
        </p:spPr>
        <p:txBody>
          <a:bodyPr vert="horz" lIns="91440" tIns="45720" rIns="91440" bIns="45720" rtlCol="0" anchor="ctr">
            <a:normAutofit/>
          </a:bodyPr>
          <a:lstStyle/>
          <a:p>
            <a:r>
              <a:rPr lang="en-US" b="1" dirty="0"/>
              <a:t>Example 5</a:t>
            </a:r>
          </a:p>
        </p:txBody>
      </p:sp>
      <p:sp>
        <p:nvSpPr>
          <p:cNvPr id="210947" name="Rectangle 3"/>
          <p:cNvSpPr>
            <a:spLocks noChangeArrowheads="1"/>
          </p:cNvSpPr>
          <p:nvPr/>
        </p:nvSpPr>
        <p:spPr bwMode="auto">
          <a:xfrm>
            <a:off x="609600" y="1676400"/>
            <a:ext cx="8001000" cy="4525963"/>
          </a:xfrm>
          <a:prstGeom prst="rect">
            <a:avLst/>
          </a:prstGeom>
          <a:noFill/>
          <a:ln w="9525">
            <a:noFill/>
            <a:miter lim="800000"/>
            <a:headEnd/>
            <a:tailEnd/>
          </a:ln>
          <a:effectLst/>
        </p:spPr>
        <p:txBody>
          <a:bodyPr/>
          <a:lstStyle/>
          <a:p>
            <a:pPr marL="342900" indent="-342900" algn="just">
              <a:spcBef>
                <a:spcPct val="50000"/>
              </a:spcBef>
              <a:buFont typeface="Arial" pitchFamily="34" charset="0"/>
              <a:buChar char="•"/>
            </a:pPr>
            <a:r>
              <a:rPr lang="en-US" sz="2800" b="1" dirty="0"/>
              <a:t>ORIGINAL: </a:t>
            </a:r>
            <a:r>
              <a:rPr lang="en-US" sz="2800" dirty="0" smtClean="0"/>
              <a:t>	Joan </a:t>
            </a:r>
            <a:r>
              <a:rPr lang="en-US" sz="2800" dirty="0"/>
              <a:t>was 35 and she had not lost </a:t>
            </a:r>
            <a:r>
              <a:rPr lang="en-US" sz="2800" dirty="0" smtClean="0"/>
              <a:t>			her </a:t>
            </a:r>
            <a:r>
              <a:rPr lang="en-US" sz="2800" dirty="0"/>
              <a:t>taste for learning and she </a:t>
            </a:r>
            <a:r>
              <a:rPr lang="en-US" sz="2800" dirty="0" smtClean="0"/>
              <a:t>				wanted </a:t>
            </a:r>
            <a:r>
              <a:rPr lang="en-US" sz="2800" dirty="0"/>
              <a:t>to finish her degree.</a:t>
            </a:r>
          </a:p>
          <a:p>
            <a:pPr marL="342900" indent="-342900" algn="just">
              <a:spcBef>
                <a:spcPct val="50000"/>
              </a:spcBef>
              <a:buFont typeface="Arial" pitchFamily="34" charset="0"/>
              <a:buChar char="•"/>
            </a:pPr>
            <a:r>
              <a:rPr lang="en-US" sz="2800" b="1" dirty="0" smtClean="0"/>
              <a:t>PROBLEM:</a:t>
            </a:r>
            <a:r>
              <a:rPr lang="en-US" sz="2800" dirty="0" smtClean="0"/>
              <a:t>	Excessive </a:t>
            </a:r>
            <a:r>
              <a:rPr lang="en-US" sz="2800" dirty="0"/>
              <a:t>coordination, unclear </a:t>
            </a:r>
            <a:r>
              <a:rPr lang="en-US" sz="2800" dirty="0" smtClean="0"/>
              <a:t>			relationships </a:t>
            </a:r>
            <a:r>
              <a:rPr lang="en-US" sz="2800" dirty="0"/>
              <a:t>among ideas.</a:t>
            </a:r>
          </a:p>
          <a:p>
            <a:pPr marL="342900" indent="-342900" algn="just">
              <a:spcBef>
                <a:spcPct val="50000"/>
              </a:spcBef>
              <a:buFont typeface="Arial" pitchFamily="34" charset="0"/>
              <a:buChar char="•"/>
            </a:pPr>
            <a:r>
              <a:rPr lang="en-US" sz="2800" b="1" dirty="0"/>
              <a:t>REVISED: </a:t>
            </a:r>
            <a:r>
              <a:rPr lang="en-US" sz="2800" b="1" dirty="0" smtClean="0"/>
              <a:t>	</a:t>
            </a:r>
            <a:r>
              <a:rPr lang="en-US" sz="2800" dirty="0" smtClean="0"/>
              <a:t>	Although </a:t>
            </a:r>
            <a:r>
              <a:rPr lang="en-US" sz="2800" dirty="0"/>
              <a:t>Joan was 35, she had not </a:t>
            </a:r>
            <a:r>
              <a:rPr lang="en-US" sz="2800" dirty="0" smtClean="0"/>
              <a:t>			lost </a:t>
            </a:r>
            <a:r>
              <a:rPr lang="en-US" sz="2800" dirty="0"/>
              <a:t>her taste for learning and </a:t>
            </a:r>
            <a:r>
              <a:rPr lang="en-US" sz="2800" dirty="0" smtClean="0"/>
              <a:t>				wanted </a:t>
            </a:r>
            <a:r>
              <a:rPr lang="en-US" sz="2800" dirty="0"/>
              <a:t>to finish her degree.</a:t>
            </a:r>
          </a:p>
        </p:txBody>
      </p:sp>
    </p:spTree>
  </p:cSld>
  <p:clrMapOvr>
    <a:overrideClrMapping bg1="lt1" tx1="dk1" bg2="lt2" tx2="dk2" accent1="accent1" accent2="accent2" accent3="accent3" accent4="accent4" accent5="accent5" accent6="accent6" hlink="hlink" folHlink="folHlink"/>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2994" name="Rectangle 2"/>
          <p:cNvSpPr>
            <a:spLocks noGrp="1" noChangeArrowheads="1"/>
          </p:cNvSpPr>
          <p:nvPr>
            <p:ph type="title"/>
          </p:nvPr>
        </p:nvSpPr>
        <p:spPr>
          <a:xfrm>
            <a:off x="457200" y="274638"/>
            <a:ext cx="8229600" cy="1020762"/>
          </a:xfrm>
        </p:spPr>
        <p:txBody>
          <a:bodyPr vert="horz" lIns="91440" tIns="45720" rIns="91440" bIns="45720" rtlCol="0" anchor="ctr">
            <a:normAutofit/>
          </a:bodyPr>
          <a:lstStyle/>
          <a:p>
            <a:r>
              <a:rPr lang="en-US" b="1" dirty="0" smtClean="0"/>
              <a:t>Example 6</a:t>
            </a:r>
            <a:endParaRPr lang="en-US" b="1" dirty="0"/>
          </a:p>
        </p:txBody>
      </p:sp>
      <p:sp>
        <p:nvSpPr>
          <p:cNvPr id="212995" name="Rectangle 3"/>
          <p:cNvSpPr>
            <a:spLocks noChangeArrowheads="1"/>
          </p:cNvSpPr>
          <p:nvPr/>
        </p:nvSpPr>
        <p:spPr bwMode="auto">
          <a:xfrm>
            <a:off x="609600" y="2057400"/>
            <a:ext cx="8001000" cy="3962400"/>
          </a:xfrm>
          <a:prstGeom prst="rect">
            <a:avLst/>
          </a:prstGeom>
          <a:noFill/>
          <a:ln w="9525">
            <a:noFill/>
            <a:miter lim="800000"/>
            <a:headEnd/>
            <a:tailEnd/>
          </a:ln>
          <a:effectLst/>
        </p:spPr>
        <p:txBody>
          <a:bodyPr/>
          <a:lstStyle/>
          <a:p>
            <a:pPr marL="342900" indent="-342900">
              <a:lnSpc>
                <a:spcPct val="120000"/>
              </a:lnSpc>
              <a:spcBef>
                <a:spcPct val="50000"/>
              </a:spcBef>
              <a:buFont typeface="Arial" pitchFamily="34" charset="0"/>
              <a:buChar char="•"/>
            </a:pPr>
            <a:r>
              <a:rPr lang="en-US" sz="2800" b="1" dirty="0"/>
              <a:t>ORIGINAL: </a:t>
            </a:r>
            <a:r>
              <a:rPr lang="en-US" sz="2800" b="1" dirty="0" smtClean="0"/>
              <a:t>	</a:t>
            </a:r>
            <a:r>
              <a:rPr lang="en-US" sz="2800" dirty="0" smtClean="0"/>
              <a:t>She </a:t>
            </a:r>
            <a:r>
              <a:rPr lang="en-US" sz="2800" dirty="0"/>
              <a:t>had a few early successes, but </a:t>
            </a:r>
            <a:r>
              <a:rPr lang="en-US" sz="2800" dirty="0" smtClean="0"/>
              <a:t>			she </a:t>
            </a:r>
            <a:r>
              <a:rPr lang="en-US" sz="2800" dirty="0"/>
              <a:t>felt she could do it after all.</a:t>
            </a:r>
          </a:p>
          <a:p>
            <a:pPr marL="342900" indent="-342900">
              <a:lnSpc>
                <a:spcPct val="120000"/>
              </a:lnSpc>
              <a:spcBef>
                <a:spcPct val="50000"/>
              </a:spcBef>
              <a:buFont typeface="Arial" pitchFamily="34" charset="0"/>
              <a:buChar char="•"/>
            </a:pPr>
            <a:r>
              <a:rPr lang="en-US" sz="2800" b="1" dirty="0"/>
              <a:t>PROBLEM:</a:t>
            </a:r>
            <a:r>
              <a:rPr lang="en-US" sz="2800" dirty="0"/>
              <a:t> </a:t>
            </a:r>
            <a:r>
              <a:rPr lang="en-US" sz="2800" dirty="0" smtClean="0"/>
              <a:t>	Illogical </a:t>
            </a:r>
            <a:r>
              <a:rPr lang="en-US" sz="2800" dirty="0"/>
              <a:t>coordination.</a:t>
            </a:r>
          </a:p>
          <a:p>
            <a:pPr marL="342900" indent="-342900">
              <a:lnSpc>
                <a:spcPct val="120000"/>
              </a:lnSpc>
              <a:spcBef>
                <a:spcPct val="50000"/>
              </a:spcBef>
              <a:buFont typeface="Arial" pitchFamily="34" charset="0"/>
              <a:buChar char="•"/>
            </a:pPr>
            <a:r>
              <a:rPr lang="en-US" sz="2800" b="1" dirty="0"/>
              <a:t>REVISED:</a:t>
            </a:r>
            <a:r>
              <a:rPr lang="en-US" sz="2800" dirty="0"/>
              <a:t> </a:t>
            </a:r>
            <a:r>
              <a:rPr lang="en-US" sz="2800" dirty="0" smtClean="0"/>
              <a:t>		When </a:t>
            </a:r>
            <a:r>
              <a:rPr lang="en-US" sz="2800" dirty="0"/>
              <a:t>she had a few early </a:t>
            </a:r>
            <a:r>
              <a:rPr lang="en-US" sz="2800" dirty="0" smtClean="0"/>
              <a:t>				successes</a:t>
            </a:r>
            <a:r>
              <a:rPr lang="en-US" sz="2800" dirty="0"/>
              <a:t>, she felt she could do it </a:t>
            </a:r>
            <a:r>
              <a:rPr lang="en-US" sz="2800" dirty="0" smtClean="0"/>
              <a:t>			after </a:t>
            </a:r>
            <a:r>
              <a:rPr lang="en-US" sz="2800" dirty="0"/>
              <a:t>all.</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6066" name="Rectangle 2"/>
          <p:cNvSpPr>
            <a:spLocks noGrp="1" noChangeArrowheads="1"/>
          </p:cNvSpPr>
          <p:nvPr>
            <p:ph type="title"/>
          </p:nvPr>
        </p:nvSpPr>
        <p:spPr>
          <a:xfrm>
            <a:off x="457200" y="274638"/>
            <a:ext cx="8229600" cy="1020762"/>
          </a:xfrm>
        </p:spPr>
        <p:txBody>
          <a:bodyPr vert="horz" lIns="91440" tIns="45720" rIns="91440" bIns="45720" rtlCol="0" anchor="ctr">
            <a:normAutofit/>
          </a:bodyPr>
          <a:lstStyle/>
          <a:p>
            <a:r>
              <a:rPr lang="en-US" b="1" dirty="0"/>
              <a:t>Example 7</a:t>
            </a:r>
          </a:p>
        </p:txBody>
      </p:sp>
      <p:sp>
        <p:nvSpPr>
          <p:cNvPr id="216067" name="Rectangle 3"/>
          <p:cNvSpPr>
            <a:spLocks noChangeArrowheads="1"/>
          </p:cNvSpPr>
          <p:nvPr/>
        </p:nvSpPr>
        <p:spPr bwMode="auto">
          <a:xfrm>
            <a:off x="457200" y="1295400"/>
            <a:ext cx="8382000" cy="5029200"/>
          </a:xfrm>
          <a:prstGeom prst="rect">
            <a:avLst/>
          </a:prstGeom>
          <a:noFill/>
          <a:ln w="9525">
            <a:noFill/>
            <a:miter lim="800000"/>
            <a:headEnd/>
            <a:tailEnd/>
          </a:ln>
          <a:effectLst/>
        </p:spPr>
        <p:txBody>
          <a:bodyPr/>
          <a:lstStyle/>
          <a:p>
            <a:pPr marL="342900" indent="-342900">
              <a:spcBef>
                <a:spcPct val="20000"/>
              </a:spcBef>
              <a:buFont typeface="Arial" pitchFamily="34" charset="0"/>
              <a:buChar char="•"/>
            </a:pPr>
            <a:r>
              <a:rPr lang="en-US" sz="2800" b="1" dirty="0"/>
              <a:t>ORIGINAL: </a:t>
            </a:r>
            <a:r>
              <a:rPr lang="en-US" sz="2800" b="1" dirty="0" smtClean="0"/>
              <a:t>	</a:t>
            </a:r>
            <a:r>
              <a:rPr lang="en-US" sz="2800" dirty="0" smtClean="0"/>
              <a:t>Her </a:t>
            </a:r>
            <a:r>
              <a:rPr lang="en-US" sz="2800" dirty="0"/>
              <a:t>family transformed itself into a </a:t>
            </a:r>
            <a:r>
              <a:rPr lang="en-US" sz="2800" dirty="0" smtClean="0"/>
              <a:t>			support </a:t>
            </a:r>
            <a:r>
              <a:rPr lang="en-US" sz="2800" dirty="0"/>
              <a:t>system. She wondered </a:t>
            </a:r>
            <a:r>
              <a:rPr lang="en-US" sz="2800" dirty="0" smtClean="0"/>
              <a:t>				how </a:t>
            </a:r>
            <a:r>
              <a:rPr lang="en-US" sz="2800" dirty="0"/>
              <a:t>single people could manage </a:t>
            </a:r>
            <a:r>
              <a:rPr lang="en-US" sz="2800" dirty="0" smtClean="0"/>
              <a:t>			the </a:t>
            </a:r>
            <a:r>
              <a:rPr lang="en-US" sz="2800" dirty="0"/>
              <a:t>workload by themselves.</a:t>
            </a:r>
          </a:p>
          <a:p>
            <a:pPr marL="342900" indent="-342900">
              <a:spcBef>
                <a:spcPct val="20000"/>
              </a:spcBef>
              <a:buFont typeface="Arial" pitchFamily="34" charset="0"/>
              <a:buChar char="•"/>
            </a:pPr>
            <a:r>
              <a:rPr lang="en-US" sz="2800" b="1" dirty="0"/>
              <a:t>PROBLEM:</a:t>
            </a:r>
            <a:r>
              <a:rPr lang="en-US" sz="2800" dirty="0"/>
              <a:t> </a:t>
            </a:r>
            <a:r>
              <a:rPr lang="en-US" sz="2800" dirty="0" smtClean="0"/>
              <a:t>	Unclear </a:t>
            </a:r>
            <a:r>
              <a:rPr lang="en-US" sz="2800" dirty="0"/>
              <a:t>- Subordination would </a:t>
            </a:r>
            <a:r>
              <a:rPr lang="en-US" sz="2800" dirty="0" smtClean="0"/>
              <a:t>				make </a:t>
            </a:r>
            <a:r>
              <a:rPr lang="en-US" sz="2800" dirty="0"/>
              <a:t>the connection between </a:t>
            </a:r>
            <a:r>
              <a:rPr lang="en-US" sz="2800" dirty="0" smtClean="0"/>
              <a:t>				ideas </a:t>
            </a:r>
            <a:r>
              <a:rPr lang="en-US" sz="2800" dirty="0"/>
              <a:t>clearer.</a:t>
            </a:r>
          </a:p>
          <a:p>
            <a:pPr marL="342900" indent="-342900">
              <a:spcBef>
                <a:spcPct val="20000"/>
              </a:spcBef>
              <a:buFont typeface="Arial" pitchFamily="34" charset="0"/>
              <a:buChar char="•"/>
            </a:pPr>
            <a:r>
              <a:rPr lang="en-US" sz="2800" b="1" dirty="0"/>
              <a:t>REVISED:</a:t>
            </a:r>
            <a:r>
              <a:rPr lang="en-US" sz="2800" dirty="0"/>
              <a:t> </a:t>
            </a:r>
            <a:r>
              <a:rPr lang="en-US" sz="2800" dirty="0" smtClean="0"/>
              <a:t>		As </a:t>
            </a:r>
            <a:r>
              <a:rPr lang="en-US" sz="2800" dirty="0"/>
              <a:t>her family transformed itself </a:t>
            </a:r>
            <a:r>
              <a:rPr lang="en-US" sz="2800" dirty="0" smtClean="0"/>
              <a:t>			into </a:t>
            </a:r>
            <a:r>
              <a:rPr lang="en-US" sz="2800" dirty="0"/>
              <a:t>a support system, she </a:t>
            </a:r>
            <a:r>
              <a:rPr lang="en-US" sz="2800" dirty="0" smtClean="0"/>
              <a:t>				wondered </a:t>
            </a:r>
            <a:r>
              <a:rPr lang="en-US" sz="2800" dirty="0"/>
              <a:t>how single people could </a:t>
            </a:r>
            <a:r>
              <a:rPr lang="en-US" sz="2800" dirty="0" smtClean="0"/>
              <a:t>			manage </a:t>
            </a:r>
            <a:r>
              <a:rPr lang="en-US" sz="2800" dirty="0"/>
              <a:t>the workload by </a:t>
            </a:r>
            <a:r>
              <a:rPr lang="en-US" sz="2800" dirty="0" smtClean="0"/>
              <a:t>themselves</a:t>
            </a:r>
            <a:r>
              <a:rPr lang="en-US" sz="2800" dirty="0"/>
              <a:t>.</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ChangeArrowheads="1"/>
          </p:cNvSpPr>
          <p:nvPr>
            <p:ph type="title"/>
          </p:nvPr>
        </p:nvSpPr>
        <p:spPr/>
        <p:txBody>
          <a:bodyPr vert="horz" lIns="91440" tIns="45720" rIns="91440" bIns="45720" rtlCol="0" anchor="ctr">
            <a:normAutofit/>
          </a:bodyPr>
          <a:lstStyle/>
          <a:p>
            <a:r>
              <a:rPr lang="en-US" b="1" dirty="0" smtClean="0"/>
              <a:t>Revising for Parallelism</a:t>
            </a:r>
            <a:endParaRPr lang="en-US" b="1" dirty="0"/>
          </a:p>
        </p:txBody>
      </p:sp>
      <p:sp>
        <p:nvSpPr>
          <p:cNvPr id="241667" name="Rectangle 3"/>
          <p:cNvSpPr>
            <a:spLocks noGrp="1" noChangeArrowheads="1"/>
          </p:cNvSpPr>
          <p:nvPr>
            <p:ph idx="1"/>
          </p:nvPr>
        </p:nvSpPr>
        <p:spPr>
          <a:xfrm>
            <a:off x="762000" y="1981200"/>
            <a:ext cx="7620000" cy="4525963"/>
          </a:xfrm>
        </p:spPr>
        <p:txBody>
          <a:bodyPr/>
          <a:lstStyle/>
          <a:p>
            <a:pPr>
              <a:lnSpc>
                <a:spcPct val="150000"/>
              </a:lnSpc>
              <a:spcBef>
                <a:spcPct val="0"/>
              </a:spcBef>
            </a:pPr>
            <a:r>
              <a:rPr lang="en-US" dirty="0" smtClean="0"/>
              <a:t>focus </a:t>
            </a:r>
            <a:r>
              <a:rPr lang="en-US" dirty="0"/>
              <a:t>on identifying and correcting problems of parallelism.</a:t>
            </a:r>
          </a:p>
          <a:p>
            <a:endParaRPr lang="en-US" dirty="0"/>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8114" name="Rectangle 2"/>
          <p:cNvSpPr>
            <a:spLocks noGrp="1" noChangeArrowheads="1"/>
          </p:cNvSpPr>
          <p:nvPr>
            <p:ph type="title"/>
          </p:nvPr>
        </p:nvSpPr>
        <p:spPr>
          <a:xfrm>
            <a:off x="457200" y="274638"/>
            <a:ext cx="8229600" cy="1020762"/>
          </a:xfrm>
        </p:spPr>
        <p:txBody>
          <a:bodyPr vert="horz" lIns="91440" tIns="45720" rIns="91440" bIns="45720" rtlCol="0" anchor="ctr">
            <a:normAutofit/>
          </a:bodyPr>
          <a:lstStyle/>
          <a:p>
            <a:r>
              <a:rPr lang="en-US" b="1" dirty="0"/>
              <a:t>Example 8</a:t>
            </a:r>
          </a:p>
        </p:txBody>
      </p:sp>
      <p:sp>
        <p:nvSpPr>
          <p:cNvPr id="218115" name="Rectangle 3"/>
          <p:cNvSpPr>
            <a:spLocks noChangeArrowheads="1"/>
          </p:cNvSpPr>
          <p:nvPr/>
        </p:nvSpPr>
        <p:spPr bwMode="auto">
          <a:xfrm>
            <a:off x="609600" y="1447800"/>
            <a:ext cx="8001000" cy="4876800"/>
          </a:xfrm>
          <a:prstGeom prst="rect">
            <a:avLst/>
          </a:prstGeom>
          <a:noFill/>
          <a:ln w="9525">
            <a:noFill/>
            <a:miter lim="800000"/>
            <a:headEnd/>
            <a:tailEnd/>
          </a:ln>
          <a:effectLst/>
        </p:spPr>
        <p:txBody>
          <a:bodyPr/>
          <a:lstStyle/>
          <a:p>
            <a:pPr marL="342900" indent="-342900">
              <a:spcBef>
                <a:spcPct val="50000"/>
              </a:spcBef>
              <a:buFont typeface="Arial" pitchFamily="34" charset="0"/>
              <a:buChar char="•"/>
            </a:pPr>
            <a:r>
              <a:rPr lang="en-US" sz="2800" b="1" dirty="0"/>
              <a:t>ORIGINAL: </a:t>
            </a:r>
            <a:r>
              <a:rPr lang="en-US" sz="2800" b="1" dirty="0" smtClean="0"/>
              <a:t>	</a:t>
            </a:r>
            <a:r>
              <a:rPr lang="en-US" sz="2800" dirty="0" smtClean="0"/>
              <a:t>My </a:t>
            </a:r>
            <a:r>
              <a:rPr lang="en-US" sz="2800" dirty="0"/>
              <a:t>father’s boss, losing his </a:t>
            </a:r>
            <a:r>
              <a:rPr lang="en-US" sz="2800" dirty="0" smtClean="0"/>
              <a:t>				temper</a:t>
            </a:r>
            <a:r>
              <a:rPr lang="en-US" sz="2800" dirty="0"/>
              <a:t>, lashed out at my father </a:t>
            </a:r>
            <a:r>
              <a:rPr lang="en-US" sz="2800" dirty="0" smtClean="0"/>
              <a:t>			and </a:t>
            </a:r>
            <a:r>
              <a:rPr lang="en-US" sz="2800" dirty="0"/>
              <a:t>my father quit after running </a:t>
            </a:r>
            <a:r>
              <a:rPr lang="en-US" sz="2800" dirty="0" smtClean="0"/>
              <a:t>			out </a:t>
            </a:r>
            <a:r>
              <a:rPr lang="en-US" sz="2800" dirty="0"/>
              <a:t>of patience.</a:t>
            </a:r>
          </a:p>
          <a:p>
            <a:pPr marL="342900" indent="-342900">
              <a:spcBef>
                <a:spcPct val="50000"/>
              </a:spcBef>
              <a:buFont typeface="Arial" pitchFamily="34" charset="0"/>
              <a:buChar char="•"/>
            </a:pPr>
            <a:r>
              <a:rPr lang="en-US" sz="2800" b="1" dirty="0"/>
              <a:t>PROBLEM:</a:t>
            </a:r>
            <a:r>
              <a:rPr lang="en-US" sz="2800" dirty="0"/>
              <a:t> </a:t>
            </a:r>
            <a:r>
              <a:rPr lang="en-US" sz="2800" dirty="0" smtClean="0"/>
              <a:t>	Unclear </a:t>
            </a:r>
            <a:r>
              <a:rPr lang="en-US" sz="2800" dirty="0"/>
              <a:t>- Use parallel construction </a:t>
            </a:r>
            <a:r>
              <a:rPr lang="en-US" sz="2800" dirty="0" smtClean="0"/>
              <a:t>			to </a:t>
            </a:r>
            <a:r>
              <a:rPr lang="en-US" sz="2800" dirty="0"/>
              <a:t>emphasize the contrast.</a:t>
            </a:r>
          </a:p>
          <a:p>
            <a:pPr marL="342900" indent="-342900">
              <a:spcBef>
                <a:spcPct val="50000"/>
              </a:spcBef>
              <a:buFont typeface="Arial" pitchFamily="34" charset="0"/>
              <a:buChar char="•"/>
            </a:pPr>
            <a:r>
              <a:rPr lang="en-US" sz="2800" b="1" dirty="0"/>
              <a:t>REVISED: </a:t>
            </a:r>
            <a:r>
              <a:rPr lang="en-US" sz="2800" b="1" dirty="0" smtClean="0"/>
              <a:t>		</a:t>
            </a:r>
            <a:r>
              <a:rPr lang="en-US" sz="2800" dirty="0" smtClean="0"/>
              <a:t>My </a:t>
            </a:r>
            <a:r>
              <a:rPr lang="en-US" sz="2800" dirty="0"/>
              <a:t>father’s boss, losing his </a:t>
            </a:r>
            <a:r>
              <a:rPr lang="en-US" sz="2800" dirty="0" smtClean="0"/>
              <a:t>				temper</a:t>
            </a:r>
            <a:r>
              <a:rPr lang="en-US" sz="2800" dirty="0"/>
              <a:t>, lashed out at my father </a:t>
            </a:r>
            <a:r>
              <a:rPr lang="en-US" sz="2800" dirty="0" smtClean="0"/>
              <a:t>			and </a:t>
            </a:r>
            <a:r>
              <a:rPr lang="en-US" sz="2800" dirty="0"/>
              <a:t>my father, losing his patience, </a:t>
            </a:r>
            <a:r>
              <a:rPr lang="en-US" sz="2800" dirty="0" smtClean="0"/>
              <a:t>			quit</a:t>
            </a:r>
            <a:r>
              <a:rPr lang="en-US" sz="2800" dirty="0"/>
              <a:t>.</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0162" name="Rectangle 2"/>
          <p:cNvSpPr>
            <a:spLocks noGrp="1" noChangeArrowheads="1"/>
          </p:cNvSpPr>
          <p:nvPr>
            <p:ph type="title"/>
          </p:nvPr>
        </p:nvSpPr>
        <p:spPr>
          <a:xfrm>
            <a:off x="457200" y="274638"/>
            <a:ext cx="8229600" cy="1020762"/>
          </a:xfrm>
        </p:spPr>
        <p:txBody>
          <a:bodyPr vert="horz" lIns="91440" tIns="45720" rIns="91440" bIns="45720" rtlCol="0" anchor="ctr">
            <a:normAutofit/>
          </a:bodyPr>
          <a:lstStyle/>
          <a:p>
            <a:r>
              <a:rPr lang="en-US" b="1" dirty="0" smtClean="0"/>
              <a:t>Example 9</a:t>
            </a:r>
            <a:endParaRPr lang="en-US" b="1" dirty="0"/>
          </a:p>
        </p:txBody>
      </p:sp>
      <p:sp>
        <p:nvSpPr>
          <p:cNvPr id="220163" name="Rectangle 3"/>
          <p:cNvSpPr>
            <a:spLocks noChangeArrowheads="1"/>
          </p:cNvSpPr>
          <p:nvPr/>
        </p:nvSpPr>
        <p:spPr bwMode="auto">
          <a:xfrm>
            <a:off x="609600" y="1600200"/>
            <a:ext cx="8001000" cy="3733800"/>
          </a:xfrm>
          <a:prstGeom prst="rect">
            <a:avLst/>
          </a:prstGeom>
          <a:noFill/>
          <a:ln w="9525">
            <a:noFill/>
            <a:miter lim="800000"/>
            <a:headEnd/>
            <a:tailEnd/>
          </a:ln>
          <a:effectLst/>
        </p:spPr>
        <p:txBody>
          <a:bodyPr/>
          <a:lstStyle/>
          <a:p>
            <a:pPr marL="342900" indent="-342900">
              <a:spcBef>
                <a:spcPct val="50000"/>
              </a:spcBef>
              <a:buFont typeface="Arial" pitchFamily="34" charset="0"/>
              <a:buChar char="•"/>
            </a:pPr>
            <a:r>
              <a:rPr lang="en-US" sz="2800" b="1" dirty="0"/>
              <a:t>ORIGINAL:</a:t>
            </a:r>
            <a:r>
              <a:rPr lang="en-US" sz="2800" dirty="0"/>
              <a:t> </a:t>
            </a:r>
            <a:r>
              <a:rPr lang="en-US" sz="2800" dirty="0" smtClean="0"/>
              <a:t>	He </a:t>
            </a:r>
            <a:r>
              <a:rPr lang="en-US" sz="2800" dirty="0"/>
              <a:t>had lost his job, but his sense </a:t>
            </a:r>
            <a:r>
              <a:rPr lang="en-US" sz="2800" dirty="0" smtClean="0"/>
              <a:t>			of </a:t>
            </a:r>
            <a:r>
              <a:rPr lang="en-US" sz="2800" dirty="0"/>
              <a:t>identity was also gone.</a:t>
            </a:r>
          </a:p>
          <a:p>
            <a:pPr marL="342900" indent="-342900">
              <a:spcBef>
                <a:spcPct val="50000"/>
              </a:spcBef>
              <a:buFont typeface="Arial" pitchFamily="34" charset="0"/>
              <a:buChar char="•"/>
            </a:pPr>
            <a:r>
              <a:rPr lang="en-US" sz="2800" b="1" dirty="0"/>
              <a:t>PROBLEM:</a:t>
            </a:r>
            <a:r>
              <a:rPr lang="en-US" sz="2800" dirty="0"/>
              <a:t> </a:t>
            </a:r>
            <a:r>
              <a:rPr lang="en-US" sz="2800" dirty="0" smtClean="0"/>
              <a:t>	Improper </a:t>
            </a:r>
            <a:r>
              <a:rPr lang="en-US" sz="2800" dirty="0"/>
              <a:t>conjunction – Need to </a:t>
            </a:r>
            <a:r>
              <a:rPr lang="en-US" sz="2800" dirty="0" smtClean="0"/>
              <a:t>			use </a:t>
            </a:r>
            <a:r>
              <a:rPr lang="en-US" sz="2800" dirty="0"/>
              <a:t>correlative conjunctions and </a:t>
            </a:r>
            <a:r>
              <a:rPr lang="en-US" sz="2800" dirty="0" smtClean="0"/>
              <a:t>			parallel </a:t>
            </a:r>
            <a:r>
              <a:rPr lang="en-US" sz="2800" dirty="0"/>
              <a:t>form.</a:t>
            </a:r>
          </a:p>
          <a:p>
            <a:pPr marL="342900" indent="-342900">
              <a:spcBef>
                <a:spcPct val="50000"/>
              </a:spcBef>
              <a:buFont typeface="Arial" pitchFamily="34" charset="0"/>
              <a:buChar char="•"/>
            </a:pPr>
            <a:r>
              <a:rPr lang="en-US" sz="2800" b="1" dirty="0"/>
              <a:t>REVISED:</a:t>
            </a:r>
            <a:r>
              <a:rPr lang="en-US" sz="2800" dirty="0"/>
              <a:t> </a:t>
            </a:r>
            <a:r>
              <a:rPr lang="en-US" sz="2800" dirty="0" smtClean="0"/>
              <a:t>		He </a:t>
            </a:r>
            <a:r>
              <a:rPr lang="en-US" sz="2800" dirty="0"/>
              <a:t>had lost not only his job, but </a:t>
            </a:r>
            <a:r>
              <a:rPr lang="en-US" sz="2800" dirty="0" smtClean="0"/>
              <a:t>			also </a:t>
            </a:r>
            <a:r>
              <a:rPr lang="en-US" sz="2800" dirty="0"/>
              <a:t>his identity.</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438400"/>
            <a:ext cx="8229600" cy="1143000"/>
          </a:xfrm>
        </p:spPr>
        <p:txBody>
          <a:bodyPr/>
          <a:lstStyle/>
          <a:p>
            <a:r>
              <a:rPr lang="en-US" b="1" dirty="0" smtClean="0"/>
              <a:t>Writing Exercise</a:t>
            </a:r>
            <a:endParaRPr lang="en-US" b="1" dirty="0"/>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p:txBody>
          <a:bodyPr>
            <a:normAutofit/>
          </a:bodyPr>
          <a:lstStyle/>
          <a:p>
            <a:r>
              <a:rPr lang="en-US" sz="4000" b="1" dirty="0"/>
              <a:t>VINCENT VAN GOGH’S </a:t>
            </a:r>
            <a:r>
              <a:rPr lang="en-US" sz="4000" b="1" u="sng" dirty="0"/>
              <a:t>FIRST STEPS</a:t>
            </a:r>
            <a:endParaRPr lang="en-US" sz="4000" b="1" dirty="0"/>
          </a:p>
        </p:txBody>
      </p:sp>
      <p:pic>
        <p:nvPicPr>
          <p:cNvPr id="177158" name="Picture 6" descr="van_gogh_first_steps"/>
          <p:cNvPicPr>
            <a:picLocks noGrp="1" noChangeAspect="1" noChangeArrowheads="1"/>
          </p:cNvPicPr>
          <p:nvPr>
            <p:ph idx="1"/>
          </p:nvPr>
        </p:nvPicPr>
        <p:blipFill>
          <a:blip r:embed="rId2" cstate="print"/>
          <a:stretch>
            <a:fillRect/>
          </a:stretch>
        </p:blipFill>
        <p:spPr>
          <a:xfrm>
            <a:off x="2190750" y="1986756"/>
            <a:ext cx="4762500" cy="3752850"/>
          </a:xfrm>
          <a:noFill/>
          <a:ln/>
        </p:spPr>
      </p:pic>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2"/>
          <p:cNvSpPr>
            <a:spLocks noGrp="1" noChangeArrowheads="1"/>
          </p:cNvSpPr>
          <p:nvPr>
            <p:ph type="title"/>
          </p:nvPr>
        </p:nvSpPr>
        <p:spPr>
          <a:xfrm>
            <a:off x="152400" y="274638"/>
            <a:ext cx="8763000" cy="1143000"/>
          </a:xfrm>
        </p:spPr>
        <p:txBody>
          <a:bodyPr>
            <a:noAutofit/>
          </a:bodyPr>
          <a:lstStyle/>
          <a:p>
            <a:r>
              <a:rPr lang="en-US" sz="4000" b="1" u="sng" dirty="0"/>
              <a:t>FIRST STEPS</a:t>
            </a:r>
            <a:r>
              <a:rPr lang="en-US" sz="4000" b="1" dirty="0"/>
              <a:t>: WRITING AS PROCESS EXERCISE</a:t>
            </a:r>
          </a:p>
        </p:txBody>
      </p:sp>
      <p:sp>
        <p:nvSpPr>
          <p:cNvPr id="225283" name="Rectangle 3"/>
          <p:cNvSpPr>
            <a:spLocks noGrp="1" noChangeArrowheads="1"/>
          </p:cNvSpPr>
          <p:nvPr>
            <p:ph sz="half" idx="1"/>
          </p:nvPr>
        </p:nvSpPr>
        <p:spPr>
          <a:ln>
            <a:solidFill>
              <a:schemeClr val="tx1"/>
            </a:solidFill>
          </a:ln>
        </p:spPr>
        <p:txBody>
          <a:bodyPr/>
          <a:lstStyle/>
          <a:p>
            <a:pPr>
              <a:spcBef>
                <a:spcPct val="0"/>
              </a:spcBef>
            </a:pPr>
            <a:r>
              <a:rPr lang="en-US" dirty="0"/>
              <a:t>Van Gogh (1853 -1890), whose </a:t>
            </a:r>
            <a:r>
              <a:rPr lang="en-US" dirty="0" smtClean="0"/>
              <a:t>bright </a:t>
            </a:r>
            <a:r>
              <a:rPr lang="en-US" dirty="0"/>
              <a:t>colors and bold brush strokes often bring to mind a rush </a:t>
            </a:r>
            <a:r>
              <a:rPr lang="en-US" dirty="0" smtClean="0"/>
              <a:t>of medicinal preparation, </a:t>
            </a:r>
            <a:r>
              <a:rPr lang="en-US" dirty="0"/>
              <a:t>tries here to capture that excitement</a:t>
            </a:r>
            <a:r>
              <a:rPr lang="en-US" dirty="0" smtClean="0"/>
              <a:t>. </a:t>
            </a:r>
            <a:endParaRPr lang="en-US" dirty="0"/>
          </a:p>
          <a:p>
            <a:pPr>
              <a:spcBef>
                <a:spcPct val="0"/>
              </a:spcBef>
            </a:pPr>
            <a:endParaRPr lang="en-US" sz="3200" dirty="0"/>
          </a:p>
        </p:txBody>
      </p:sp>
      <p:sp>
        <p:nvSpPr>
          <p:cNvPr id="225284" name="Rectangle 4"/>
          <p:cNvSpPr>
            <a:spLocks noGrp="1" noChangeArrowheads="1"/>
          </p:cNvSpPr>
          <p:nvPr>
            <p:ph sz="half" idx="2"/>
          </p:nvPr>
        </p:nvSpPr>
        <p:spPr>
          <a:ln>
            <a:solidFill>
              <a:schemeClr val="tx1"/>
            </a:solidFill>
          </a:ln>
        </p:spPr>
        <p:txBody>
          <a:bodyPr/>
          <a:lstStyle/>
          <a:p>
            <a:r>
              <a:rPr lang="en-US" dirty="0"/>
              <a:t>Prepare to use the four process steps to write about the painting:</a:t>
            </a:r>
          </a:p>
          <a:p>
            <a:pPr lvl="1"/>
            <a:r>
              <a:rPr lang="en-US" sz="2800" dirty="0"/>
              <a:t>Planning and Shaping</a:t>
            </a:r>
          </a:p>
          <a:p>
            <a:pPr lvl="1"/>
            <a:r>
              <a:rPr lang="en-US" sz="2800" dirty="0"/>
              <a:t>Drafting</a:t>
            </a:r>
          </a:p>
          <a:p>
            <a:pPr lvl="1"/>
            <a:r>
              <a:rPr lang="en-US" sz="2800" dirty="0"/>
              <a:t>Revising</a:t>
            </a:r>
          </a:p>
          <a:p>
            <a:pPr lvl="1"/>
            <a:r>
              <a:rPr lang="en-US" sz="2800" dirty="0"/>
              <a:t>Editing</a:t>
            </a: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5" name="Rectangle 7"/>
          <p:cNvSpPr>
            <a:spLocks noGrp="1" noChangeArrowheads="1"/>
          </p:cNvSpPr>
          <p:nvPr>
            <p:ph type="title"/>
          </p:nvPr>
        </p:nvSpPr>
        <p:spPr>
          <a:xfrm>
            <a:off x="457200" y="228600"/>
            <a:ext cx="8229600" cy="1143000"/>
          </a:xfrm>
        </p:spPr>
        <p:txBody>
          <a:bodyPr vert="horz" lIns="91440" tIns="45720" rIns="91440" bIns="45720" rtlCol="0" anchor="ctr">
            <a:normAutofit/>
          </a:bodyPr>
          <a:lstStyle/>
          <a:p>
            <a:r>
              <a:rPr lang="en-US" sz="4000" b="1" dirty="0"/>
              <a:t>Planning and Shaping</a:t>
            </a:r>
          </a:p>
        </p:txBody>
      </p:sp>
      <p:sp>
        <p:nvSpPr>
          <p:cNvPr id="227331" name="Rectangle 3"/>
          <p:cNvSpPr>
            <a:spLocks noGrp="1" noChangeArrowheads="1"/>
          </p:cNvSpPr>
          <p:nvPr>
            <p:ph sz="half" idx="1"/>
          </p:nvPr>
        </p:nvSpPr>
        <p:spPr>
          <a:xfrm>
            <a:off x="228600" y="1524000"/>
            <a:ext cx="4038600" cy="4525963"/>
          </a:xfrm>
          <a:ln>
            <a:solidFill>
              <a:schemeClr val="tx1"/>
            </a:solidFill>
          </a:ln>
        </p:spPr>
        <p:txBody>
          <a:bodyPr>
            <a:normAutofit lnSpcReduction="10000"/>
          </a:bodyPr>
          <a:lstStyle/>
          <a:p>
            <a:pPr>
              <a:lnSpc>
                <a:spcPct val="90000"/>
              </a:lnSpc>
            </a:pPr>
            <a:r>
              <a:rPr lang="en-US" dirty="0"/>
              <a:t>Look at the whole picture.</a:t>
            </a:r>
          </a:p>
          <a:p>
            <a:pPr lvl="1">
              <a:lnSpc>
                <a:spcPct val="90000"/>
              </a:lnSpc>
            </a:pPr>
            <a:r>
              <a:rPr lang="en-US" sz="2800" dirty="0"/>
              <a:t>What visual parallels do you see?</a:t>
            </a:r>
          </a:p>
          <a:p>
            <a:pPr lvl="1">
              <a:lnSpc>
                <a:spcPct val="90000"/>
              </a:lnSpc>
            </a:pPr>
            <a:r>
              <a:rPr lang="en-US" sz="2800" dirty="0"/>
              <a:t>What contrasts?</a:t>
            </a:r>
          </a:p>
          <a:p>
            <a:pPr lvl="1">
              <a:lnSpc>
                <a:spcPct val="90000"/>
              </a:lnSpc>
            </a:pPr>
            <a:r>
              <a:rPr lang="en-US" sz="2800" dirty="0"/>
              <a:t>What happened right before this moment?</a:t>
            </a:r>
          </a:p>
          <a:p>
            <a:pPr lvl="1">
              <a:lnSpc>
                <a:spcPct val="90000"/>
              </a:lnSpc>
            </a:pPr>
            <a:r>
              <a:rPr lang="en-US" sz="2800" dirty="0"/>
              <a:t>Right after?</a:t>
            </a:r>
          </a:p>
          <a:p>
            <a:pPr>
              <a:lnSpc>
                <a:spcPct val="90000"/>
              </a:lnSpc>
              <a:spcBef>
                <a:spcPct val="0"/>
              </a:spcBef>
            </a:pPr>
            <a:endParaRPr lang="en-US" dirty="0"/>
          </a:p>
        </p:txBody>
      </p:sp>
      <p:sp>
        <p:nvSpPr>
          <p:cNvPr id="227332" name="Rectangle 4"/>
          <p:cNvSpPr>
            <a:spLocks noGrp="1" noChangeArrowheads="1"/>
          </p:cNvSpPr>
          <p:nvPr>
            <p:ph sz="half" idx="2"/>
          </p:nvPr>
        </p:nvSpPr>
        <p:spPr>
          <a:xfrm>
            <a:off x="4495800" y="1524000"/>
            <a:ext cx="4267200" cy="4525963"/>
          </a:xfrm>
          <a:ln>
            <a:solidFill>
              <a:schemeClr val="tx1"/>
            </a:solidFill>
          </a:ln>
        </p:spPr>
        <p:txBody>
          <a:bodyPr>
            <a:normAutofit lnSpcReduction="10000"/>
          </a:bodyPr>
          <a:lstStyle/>
          <a:p>
            <a:pPr algn="just">
              <a:lnSpc>
                <a:spcPct val="90000"/>
              </a:lnSpc>
            </a:pPr>
            <a:r>
              <a:rPr lang="en-US" sz="2400" dirty="0"/>
              <a:t>Of all the milestones in a child’s development, nothing - except possibly the first smile or the first words - causes as much excitement as the first steps.</a:t>
            </a:r>
          </a:p>
          <a:p>
            <a:pPr algn="just">
              <a:lnSpc>
                <a:spcPct val="90000"/>
              </a:lnSpc>
            </a:pPr>
            <a:r>
              <a:rPr lang="en-US" sz="2400" dirty="0"/>
              <a:t>How do you convey that level of excitement in words, without using capitalization, underlining or exclamation marks?</a:t>
            </a:r>
          </a:p>
          <a:p>
            <a:pPr algn="just">
              <a:lnSpc>
                <a:spcPct val="90000"/>
              </a:lnSpc>
            </a:pPr>
            <a:r>
              <a:rPr lang="en-US" sz="2400" dirty="0"/>
              <a:t>How much can you capture with sentence structure alone?</a:t>
            </a:r>
          </a:p>
        </p:txBody>
      </p:sp>
      <p:sp>
        <p:nvSpPr>
          <p:cNvPr id="227334" name="Rectangle 6"/>
          <p:cNvSpPr>
            <a:spLocks noChangeArrowheads="1"/>
          </p:cNvSpPr>
          <p:nvPr/>
        </p:nvSpPr>
        <p:spPr bwMode="auto">
          <a:xfrm>
            <a:off x="457200" y="274638"/>
            <a:ext cx="8229600" cy="1020762"/>
          </a:xfrm>
          <a:prstGeom prst="rect">
            <a:avLst/>
          </a:prstGeom>
          <a:noFill/>
          <a:ln w="9525">
            <a:noFill/>
            <a:miter lim="800000"/>
            <a:headEnd/>
            <a:tailEnd/>
          </a:ln>
          <a:effectLst/>
        </p:spPr>
        <p:txBody>
          <a:bodyPr anchor="ctr"/>
          <a:lstStyle/>
          <a:p>
            <a:pPr algn="ctr"/>
            <a:endParaRPr lang="en-US" sz="2800" b="1">
              <a:solidFill>
                <a:schemeClr val="tx2"/>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7331">
                                            <p:bg/>
                                          </p:spTgt>
                                        </p:tgtEl>
                                        <p:attrNameLst>
                                          <p:attrName>style.visibility</p:attrName>
                                        </p:attrNameLst>
                                      </p:cBhvr>
                                      <p:to>
                                        <p:strVal val="visible"/>
                                      </p:to>
                                    </p:set>
                                    <p:animEffect transition="in" filter="fade">
                                      <p:cBhvr>
                                        <p:cTn id="7" dur="2000"/>
                                        <p:tgtEl>
                                          <p:spTgt spid="227331">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7331">
                                            <p:txEl>
                                              <p:pRg st="0" end="0"/>
                                            </p:txEl>
                                          </p:spTgt>
                                        </p:tgtEl>
                                        <p:attrNameLst>
                                          <p:attrName>style.visibility</p:attrName>
                                        </p:attrNameLst>
                                      </p:cBhvr>
                                      <p:to>
                                        <p:strVal val="visible"/>
                                      </p:to>
                                    </p:set>
                                    <p:animEffect transition="in" filter="fade">
                                      <p:cBhvr>
                                        <p:cTn id="12" dur="2000"/>
                                        <p:tgtEl>
                                          <p:spTgt spid="227331">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27331">
                                            <p:txEl>
                                              <p:pRg st="1" end="1"/>
                                            </p:txEl>
                                          </p:spTgt>
                                        </p:tgtEl>
                                        <p:attrNameLst>
                                          <p:attrName>style.visibility</p:attrName>
                                        </p:attrNameLst>
                                      </p:cBhvr>
                                      <p:to>
                                        <p:strVal val="visible"/>
                                      </p:to>
                                    </p:set>
                                    <p:animEffect transition="in" filter="fade">
                                      <p:cBhvr>
                                        <p:cTn id="15" dur="2000"/>
                                        <p:tgtEl>
                                          <p:spTgt spid="227331">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27331">
                                            <p:txEl>
                                              <p:pRg st="2" end="2"/>
                                            </p:txEl>
                                          </p:spTgt>
                                        </p:tgtEl>
                                        <p:attrNameLst>
                                          <p:attrName>style.visibility</p:attrName>
                                        </p:attrNameLst>
                                      </p:cBhvr>
                                      <p:to>
                                        <p:strVal val="visible"/>
                                      </p:to>
                                    </p:set>
                                    <p:animEffect transition="in" filter="fade">
                                      <p:cBhvr>
                                        <p:cTn id="18" dur="2000"/>
                                        <p:tgtEl>
                                          <p:spTgt spid="227331">
                                            <p:txEl>
                                              <p:pRg st="2" end="2"/>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27331">
                                            <p:txEl>
                                              <p:pRg st="3" end="3"/>
                                            </p:txEl>
                                          </p:spTgt>
                                        </p:tgtEl>
                                        <p:attrNameLst>
                                          <p:attrName>style.visibility</p:attrName>
                                        </p:attrNameLst>
                                      </p:cBhvr>
                                      <p:to>
                                        <p:strVal val="visible"/>
                                      </p:to>
                                    </p:set>
                                    <p:animEffect transition="in" filter="fade">
                                      <p:cBhvr>
                                        <p:cTn id="21" dur="2000"/>
                                        <p:tgtEl>
                                          <p:spTgt spid="227331">
                                            <p:txEl>
                                              <p:pRg st="3" end="3"/>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27331">
                                            <p:txEl>
                                              <p:pRg st="4" end="4"/>
                                            </p:txEl>
                                          </p:spTgt>
                                        </p:tgtEl>
                                        <p:attrNameLst>
                                          <p:attrName>style.visibility</p:attrName>
                                        </p:attrNameLst>
                                      </p:cBhvr>
                                      <p:to>
                                        <p:strVal val="visible"/>
                                      </p:to>
                                    </p:set>
                                    <p:animEffect transition="in" filter="fade">
                                      <p:cBhvr>
                                        <p:cTn id="24" dur="2000"/>
                                        <p:tgtEl>
                                          <p:spTgt spid="227331">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7332">
                                            <p:bg/>
                                          </p:spTgt>
                                        </p:tgtEl>
                                        <p:attrNameLst>
                                          <p:attrName>style.visibility</p:attrName>
                                        </p:attrNameLst>
                                      </p:cBhvr>
                                      <p:to>
                                        <p:strVal val="visible"/>
                                      </p:to>
                                    </p:set>
                                    <p:animEffect transition="in" filter="fade">
                                      <p:cBhvr>
                                        <p:cTn id="29" dur="2000"/>
                                        <p:tgtEl>
                                          <p:spTgt spid="227332">
                                            <p:bg/>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227332">
                                            <p:txEl>
                                              <p:pRg st="0" end="0"/>
                                            </p:txEl>
                                          </p:spTgt>
                                        </p:tgtEl>
                                        <p:attrNameLst>
                                          <p:attrName>style.visibility</p:attrName>
                                        </p:attrNameLst>
                                      </p:cBhvr>
                                      <p:to>
                                        <p:strVal val="visible"/>
                                      </p:to>
                                    </p:set>
                                    <p:animEffect transition="in" filter="fade">
                                      <p:cBhvr>
                                        <p:cTn id="34" dur="2000"/>
                                        <p:tgtEl>
                                          <p:spTgt spid="227332">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27332">
                                            <p:txEl>
                                              <p:pRg st="1" end="1"/>
                                            </p:txEl>
                                          </p:spTgt>
                                        </p:tgtEl>
                                        <p:attrNameLst>
                                          <p:attrName>style.visibility</p:attrName>
                                        </p:attrNameLst>
                                      </p:cBhvr>
                                      <p:to>
                                        <p:strVal val="visible"/>
                                      </p:to>
                                    </p:set>
                                    <p:animEffect transition="in" filter="fade">
                                      <p:cBhvr>
                                        <p:cTn id="39" dur="2000"/>
                                        <p:tgtEl>
                                          <p:spTgt spid="227332">
                                            <p:txEl>
                                              <p:pRg st="1" end="1"/>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227332">
                                            <p:txEl>
                                              <p:pRg st="2" end="2"/>
                                            </p:txEl>
                                          </p:spTgt>
                                        </p:tgtEl>
                                        <p:attrNameLst>
                                          <p:attrName>style.visibility</p:attrName>
                                        </p:attrNameLst>
                                      </p:cBhvr>
                                      <p:to>
                                        <p:strVal val="visible"/>
                                      </p:to>
                                    </p:set>
                                    <p:animEffect transition="in" filter="fade">
                                      <p:cBhvr>
                                        <p:cTn id="44" dur="2000"/>
                                        <p:tgtEl>
                                          <p:spTgt spid="22733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7331" grpId="0" build="p" animBg="1"/>
      <p:bldP spid="227332" grpId="0" build="p"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p:cNvSpPr>
            <a:spLocks noGrp="1" noChangeArrowheads="1"/>
          </p:cNvSpPr>
          <p:nvPr>
            <p:ph type="title"/>
          </p:nvPr>
        </p:nvSpPr>
        <p:spPr/>
        <p:txBody>
          <a:bodyPr>
            <a:normAutofit/>
          </a:bodyPr>
          <a:lstStyle/>
          <a:p>
            <a:r>
              <a:rPr lang="en-US" sz="4000" b="1" dirty="0"/>
              <a:t>DRAFTING</a:t>
            </a:r>
          </a:p>
        </p:txBody>
      </p:sp>
      <p:sp>
        <p:nvSpPr>
          <p:cNvPr id="235523" name="Rectangle 3"/>
          <p:cNvSpPr>
            <a:spLocks noGrp="1" noChangeArrowheads="1"/>
          </p:cNvSpPr>
          <p:nvPr>
            <p:ph idx="1"/>
          </p:nvPr>
        </p:nvSpPr>
        <p:spPr>
          <a:xfrm>
            <a:off x="609600" y="1905000"/>
            <a:ext cx="8077200" cy="4525963"/>
          </a:xfrm>
        </p:spPr>
        <p:txBody>
          <a:bodyPr/>
          <a:lstStyle/>
          <a:p>
            <a:pPr algn="just"/>
            <a:r>
              <a:rPr lang="en-US" dirty="0"/>
              <a:t>Draft a paragraph that leads up to the climactic moment of this child’s first steps.</a:t>
            </a:r>
          </a:p>
          <a:p>
            <a:pPr algn="just"/>
            <a:r>
              <a:rPr lang="en-US" dirty="0"/>
              <a:t>Establish the setting, then focus on the adults, then the child, then the actual first step.</a:t>
            </a:r>
          </a:p>
          <a:p>
            <a:pPr algn="just"/>
            <a:r>
              <a:rPr lang="en-US" dirty="0"/>
              <a:t>Try to capture the parents’ excitement.</a:t>
            </a: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2"/>
          <p:cNvSpPr>
            <a:spLocks noGrp="1" noChangeArrowheads="1"/>
          </p:cNvSpPr>
          <p:nvPr>
            <p:ph type="title"/>
          </p:nvPr>
        </p:nvSpPr>
        <p:spPr/>
        <p:txBody>
          <a:bodyPr/>
          <a:lstStyle/>
          <a:p>
            <a:r>
              <a:rPr lang="en-US" sz="4000" b="1" dirty="0"/>
              <a:t>REVISING</a:t>
            </a:r>
          </a:p>
        </p:txBody>
      </p:sp>
      <p:sp>
        <p:nvSpPr>
          <p:cNvPr id="236547" name="Rectangle 3"/>
          <p:cNvSpPr>
            <a:spLocks noGrp="1" noChangeArrowheads="1"/>
          </p:cNvSpPr>
          <p:nvPr>
            <p:ph idx="1"/>
          </p:nvPr>
        </p:nvSpPr>
        <p:spPr/>
        <p:txBody>
          <a:bodyPr>
            <a:normAutofit/>
          </a:bodyPr>
          <a:lstStyle/>
          <a:p>
            <a:pPr>
              <a:lnSpc>
                <a:spcPct val="80000"/>
              </a:lnSpc>
            </a:pPr>
            <a:r>
              <a:rPr lang="en-US" sz="2800" dirty="0"/>
              <a:t>Include at least one of each of the following sentence types: </a:t>
            </a:r>
            <a:endParaRPr lang="en-US" sz="2800" dirty="0" smtClean="0"/>
          </a:p>
          <a:p>
            <a:pPr lvl="1">
              <a:lnSpc>
                <a:spcPct val="80000"/>
              </a:lnSpc>
            </a:pPr>
            <a:r>
              <a:rPr lang="en-US" sz="2400" dirty="0" smtClean="0"/>
              <a:t>simple</a:t>
            </a:r>
            <a:r>
              <a:rPr lang="en-US" sz="2400" dirty="0"/>
              <a:t>, compound, </a:t>
            </a:r>
            <a:r>
              <a:rPr lang="en-US" sz="2400" dirty="0" smtClean="0"/>
              <a:t>complex.</a:t>
            </a:r>
            <a:endParaRPr lang="en-US" sz="2400" dirty="0"/>
          </a:p>
          <a:p>
            <a:pPr>
              <a:lnSpc>
                <a:spcPct val="80000"/>
              </a:lnSpc>
            </a:pPr>
            <a:r>
              <a:rPr lang="en-US" sz="2800" dirty="0"/>
              <a:t>Include a cluster of at least three longer sentences (20+ words) followed by a very short sentence (&lt;8 words).</a:t>
            </a:r>
          </a:p>
          <a:p>
            <a:pPr>
              <a:lnSpc>
                <a:spcPct val="80000"/>
              </a:lnSpc>
            </a:pPr>
            <a:r>
              <a:rPr lang="en-US" sz="2800" dirty="0"/>
              <a:t>Include at least two sentences describing visual parallels or contrasts using parallel structures.</a:t>
            </a:r>
          </a:p>
          <a:p>
            <a:pPr>
              <a:lnSpc>
                <a:spcPct val="80000"/>
              </a:lnSpc>
            </a:pPr>
            <a:r>
              <a:rPr lang="en-US" sz="2800" dirty="0"/>
              <a:t>Include a sentence in which the subject and verb are held for last - the sentence in which the first step occurs.</a:t>
            </a: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2"/>
          <p:cNvSpPr>
            <a:spLocks noGrp="1" noChangeArrowheads="1"/>
          </p:cNvSpPr>
          <p:nvPr>
            <p:ph type="title"/>
          </p:nvPr>
        </p:nvSpPr>
        <p:spPr/>
        <p:txBody>
          <a:bodyPr/>
          <a:lstStyle/>
          <a:p>
            <a:r>
              <a:rPr lang="en-US" sz="4000" b="1" dirty="0"/>
              <a:t>EDITING</a:t>
            </a:r>
          </a:p>
        </p:txBody>
      </p:sp>
      <p:sp>
        <p:nvSpPr>
          <p:cNvPr id="237571" name="Rectangle 3"/>
          <p:cNvSpPr>
            <a:spLocks noGrp="1" noChangeArrowheads="1"/>
          </p:cNvSpPr>
          <p:nvPr>
            <p:ph idx="1"/>
          </p:nvPr>
        </p:nvSpPr>
        <p:spPr>
          <a:xfrm>
            <a:off x="685800" y="2057400"/>
            <a:ext cx="7772400" cy="4525963"/>
          </a:xfrm>
        </p:spPr>
        <p:txBody>
          <a:bodyPr/>
          <a:lstStyle/>
          <a:p>
            <a:pPr algn="just"/>
            <a:r>
              <a:rPr lang="en-US" dirty="0"/>
              <a:t>Reread your paragraph, checking for correctness of sentence structure, grammar, spelling, and punctuation. </a:t>
            </a:r>
          </a:p>
          <a:p>
            <a:pPr algn="just"/>
            <a:r>
              <a:rPr lang="en-US" dirty="0"/>
              <a:t>Make any necessary changes.</a:t>
            </a: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p:cNvSpPr>
            <a:spLocks noGrp="1" noChangeArrowheads="1"/>
          </p:cNvSpPr>
          <p:nvPr>
            <p:ph type="title"/>
          </p:nvPr>
        </p:nvSpPr>
        <p:spPr/>
        <p:txBody>
          <a:bodyPr/>
          <a:lstStyle/>
          <a:p>
            <a:r>
              <a:rPr lang="en-US" sz="4000" b="1" dirty="0"/>
              <a:t>DISCUSSION</a:t>
            </a:r>
          </a:p>
        </p:txBody>
      </p:sp>
      <p:sp>
        <p:nvSpPr>
          <p:cNvPr id="238595" name="Rectangle 3"/>
          <p:cNvSpPr>
            <a:spLocks noGrp="1" noChangeArrowheads="1"/>
          </p:cNvSpPr>
          <p:nvPr>
            <p:ph idx="1"/>
          </p:nvPr>
        </p:nvSpPr>
        <p:spPr>
          <a:xfrm>
            <a:off x="533400" y="1981200"/>
            <a:ext cx="8001000" cy="4525963"/>
          </a:xfrm>
        </p:spPr>
        <p:txBody>
          <a:bodyPr/>
          <a:lstStyle/>
          <a:p>
            <a:r>
              <a:rPr lang="en-US"/>
              <a:t>Compare the two paragraphs you have written. </a:t>
            </a:r>
          </a:p>
          <a:p>
            <a:r>
              <a:rPr lang="en-US"/>
              <a:t>Which one does a better job of capturing the excitement of the moment? </a:t>
            </a:r>
          </a:p>
          <a:p>
            <a:r>
              <a:rPr lang="en-US"/>
              <a:t>Why?</a:t>
            </a: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Summary</a:t>
            </a:r>
            <a:endParaRPr lang="en-US" b="1" dirty="0"/>
          </a:p>
        </p:txBody>
      </p:sp>
      <p:sp>
        <p:nvSpPr>
          <p:cNvPr id="3" name="Content Placeholder 2"/>
          <p:cNvSpPr>
            <a:spLocks noGrp="1"/>
          </p:cNvSpPr>
          <p:nvPr>
            <p:ph idx="1"/>
          </p:nvPr>
        </p:nvSpPr>
        <p:spPr/>
        <p:txBody>
          <a:bodyPr/>
          <a:lstStyle/>
          <a:p>
            <a:r>
              <a:rPr lang="en-US" dirty="0" smtClean="0"/>
              <a:t>Writing Styles</a:t>
            </a:r>
          </a:p>
          <a:p>
            <a:pPr lvl="1"/>
            <a:r>
              <a:rPr lang="en-US" dirty="0" smtClean="0"/>
              <a:t>Formal writing</a:t>
            </a:r>
          </a:p>
          <a:p>
            <a:pPr lvl="1"/>
            <a:r>
              <a:rPr lang="en-US" dirty="0" smtClean="0"/>
              <a:t>Informal Writing</a:t>
            </a:r>
          </a:p>
          <a:p>
            <a:r>
              <a:rPr lang="en-US" dirty="0" smtClean="0"/>
              <a:t>Writing Efficiently</a:t>
            </a:r>
          </a:p>
          <a:p>
            <a:pPr lvl="1"/>
            <a:r>
              <a:rPr lang="en-US" dirty="0" smtClean="0"/>
              <a:t>Conciseness</a:t>
            </a:r>
          </a:p>
          <a:p>
            <a:pPr lvl="1"/>
            <a:r>
              <a:rPr lang="en-US" dirty="0" smtClean="0"/>
              <a:t>Coordination and Subordination</a:t>
            </a:r>
          </a:p>
          <a:p>
            <a:pPr lvl="1"/>
            <a:r>
              <a:rPr lang="en-US" dirty="0" smtClean="0"/>
              <a:t>Parallelism</a:t>
            </a:r>
          </a:p>
          <a:p>
            <a:r>
              <a:rPr lang="en-US" dirty="0" smtClean="0"/>
              <a:t>Writing Exercise</a:t>
            </a: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References</a:t>
            </a:r>
            <a:endParaRPr lang="en-US" b="1" dirty="0"/>
          </a:p>
        </p:txBody>
      </p:sp>
      <p:sp>
        <p:nvSpPr>
          <p:cNvPr id="3" name="Content Placeholder 2"/>
          <p:cNvSpPr>
            <a:spLocks noGrp="1"/>
          </p:cNvSpPr>
          <p:nvPr>
            <p:ph idx="1"/>
          </p:nvPr>
        </p:nvSpPr>
        <p:spPr/>
        <p:txBody>
          <a:bodyPr/>
          <a:lstStyle/>
          <a:p>
            <a:r>
              <a:rPr lang="en-US" dirty="0" smtClean="0">
                <a:hlinkClick r:id="rId2"/>
              </a:rPr>
              <a:t>http</a:t>
            </a:r>
            <a:r>
              <a:rPr lang="en-US" smtClean="0">
                <a:hlinkClick r:id="rId2"/>
              </a:rPr>
              <a:t>://www.skillsyouneed.co.uk/writing_skills.html</a:t>
            </a:r>
            <a:endParaRPr lang="en-US" smtClean="0"/>
          </a:p>
          <a:p>
            <a:r>
              <a:rPr lang="en-US" smtClean="0"/>
              <a:t>Pearson </a:t>
            </a:r>
            <a:r>
              <a:rPr lang="en-US" dirty="0" smtClean="0"/>
              <a:t>Prentice Hall 2003</a:t>
            </a:r>
          </a:p>
          <a:p>
            <a:endParaRPr lang="en-US" dirty="0" smtClean="0"/>
          </a:p>
          <a:p>
            <a:endParaRPr lang="en-US" dirty="0"/>
          </a:p>
        </p:txBody>
      </p:sp>
    </p:spTree>
  </p:cSld>
  <p:clrMapOvr>
    <a:masterClrMapping/>
  </p:clrMapOv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131</TotalTime>
  <Words>1014</Words>
  <Application>Microsoft Office PowerPoint</Application>
  <PresentationFormat>On-screen Show (4:3)</PresentationFormat>
  <Paragraphs>172</Paragraphs>
  <Slides>37</Slides>
  <Notes>1</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Office Theme</vt:lpstr>
      <vt:lpstr>Writing Skills</vt:lpstr>
      <vt:lpstr>Recap</vt:lpstr>
      <vt:lpstr>Writing Skill</vt:lpstr>
      <vt:lpstr>Before Writing you should know…</vt:lpstr>
      <vt:lpstr>Formal and Informal Writing</vt:lpstr>
      <vt:lpstr>Formal Writing Style</vt:lpstr>
      <vt:lpstr>Formal Writing Style (cont…)</vt:lpstr>
      <vt:lpstr>Formal Writing Style (cont…)</vt:lpstr>
      <vt:lpstr>Formal Writing Style (cont…)</vt:lpstr>
      <vt:lpstr>Formal Writing Style (cont…)</vt:lpstr>
      <vt:lpstr>Informal Writing Style</vt:lpstr>
      <vt:lpstr>Informal Writing Style (cont…)</vt:lpstr>
      <vt:lpstr>Informal Writing Style (cont…)</vt:lpstr>
      <vt:lpstr>Informal Writing Style (cont…)</vt:lpstr>
      <vt:lpstr>Slide 15</vt:lpstr>
      <vt:lpstr>Conciseness</vt:lpstr>
      <vt:lpstr>Revising for Conciseness</vt:lpstr>
      <vt:lpstr>Example 2</vt:lpstr>
      <vt:lpstr>Example 3</vt:lpstr>
      <vt:lpstr>Example 4</vt:lpstr>
      <vt:lpstr>Revising for Coordination or Subordination</vt:lpstr>
      <vt:lpstr>Example 5</vt:lpstr>
      <vt:lpstr>Example 6</vt:lpstr>
      <vt:lpstr>Example 7</vt:lpstr>
      <vt:lpstr>Revising for Parallelism</vt:lpstr>
      <vt:lpstr>Example 8</vt:lpstr>
      <vt:lpstr>Example 9</vt:lpstr>
      <vt:lpstr>Writing Exercise</vt:lpstr>
      <vt:lpstr>VINCENT VAN GOGH’S FIRST STEPS</vt:lpstr>
      <vt:lpstr>FIRST STEPS: WRITING AS PROCESS EXERCISE</vt:lpstr>
      <vt:lpstr>Planning and Shaping</vt:lpstr>
      <vt:lpstr>DRAFTING</vt:lpstr>
      <vt:lpstr>REVISING</vt:lpstr>
      <vt:lpstr>EDITING</vt:lpstr>
      <vt:lpstr>DISCUSSION</vt:lpstr>
      <vt:lpstr>Summary</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Writing Skills</dc:title>
  <dc:creator>Anila</dc:creator>
  <cp:lastModifiedBy>Anila</cp:lastModifiedBy>
  <cp:revision>23</cp:revision>
  <dcterms:created xsi:type="dcterms:W3CDTF">2012-12-18T16:55:22Z</dcterms:created>
  <dcterms:modified xsi:type="dcterms:W3CDTF">2012-12-20T08:12:52Z</dcterms:modified>
</cp:coreProperties>
</file>