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302" r:id="rId3"/>
    <p:sldId id="295" r:id="rId4"/>
    <p:sldId id="296" r:id="rId5"/>
    <p:sldId id="297" r:id="rId6"/>
    <p:sldId id="298" r:id="rId7"/>
    <p:sldId id="299" r:id="rId8"/>
    <p:sldId id="300" r:id="rId9"/>
    <p:sldId id="301" r:id="rId10"/>
    <p:sldId id="310" r:id="rId11"/>
    <p:sldId id="303" r:id="rId12"/>
    <p:sldId id="304" r:id="rId13"/>
    <p:sldId id="305" r:id="rId14"/>
    <p:sldId id="306" r:id="rId15"/>
    <p:sldId id="263" r:id="rId16"/>
    <p:sldId id="272" r:id="rId17"/>
    <p:sldId id="273" r:id="rId18"/>
    <p:sldId id="274" r:id="rId19"/>
    <p:sldId id="275" r:id="rId20"/>
    <p:sldId id="276" r:id="rId21"/>
    <p:sldId id="280" r:id="rId22"/>
    <p:sldId id="281" r:id="rId23"/>
    <p:sldId id="284" r:id="rId24"/>
    <p:sldId id="288" r:id="rId25"/>
    <p:sldId id="289" r:id="rId26"/>
    <p:sldId id="290" r:id="rId27"/>
    <p:sldId id="291" r:id="rId28"/>
    <p:sldId id="292" r:id="rId29"/>
    <p:sldId id="293" r:id="rId30"/>
    <p:sldId id="294" r:id="rId31"/>
    <p:sldId id="313" r:id="rId32"/>
    <p:sldId id="314" r:id="rId33"/>
    <p:sldId id="315" r:id="rId34"/>
    <p:sldId id="316" r:id="rId35"/>
    <p:sldId id="317" r:id="rId36"/>
    <p:sldId id="318" r:id="rId37"/>
    <p:sldId id="319" r:id="rId38"/>
    <p:sldId id="320" r:id="rId39"/>
    <p:sldId id="312" r:id="rId40"/>
    <p:sldId id="31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B9C20A-CB44-4A65-B96A-747E18BD51C2}" type="datetimeFigureOut">
              <a:rPr lang="en-US" smtClean="0"/>
              <a:t>12/29/2012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1239A3-F82B-4556-BF07-84F031DA950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65B283BA-0FE7-4C91-A940-6FCDF49C215E}" type="slidenum">
              <a:rPr lang="en-US" smtClean="0"/>
              <a:pPr/>
              <a:t>1</a:t>
            </a:fld>
            <a:endParaRPr lang="en-US" smtClean="0"/>
          </a:p>
        </p:txBody>
      </p:sp>
      <p:sp>
        <p:nvSpPr>
          <p:cNvPr id="41987" name="Rectangle 2"/>
          <p:cNvSpPr>
            <a:spLocks noRo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51AAA124-63CB-4625-B9BE-D69A11DEAA07}" type="slidenum">
              <a:rPr lang="en-US" smtClean="0"/>
              <a:pPr/>
              <a:t>15</a:t>
            </a:fld>
            <a:endParaRPr lang="en-US" smtClean="0"/>
          </a:p>
        </p:txBody>
      </p:sp>
      <p:sp>
        <p:nvSpPr>
          <p:cNvPr id="47107" name="Rectangle 2"/>
          <p:cNvSpPr>
            <a:spLocks noRo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48DB26-F013-462D-B2F8-4D99682D8176}"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E7400-8B7C-4B92-94D3-49BF24049AA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8DB26-F013-462D-B2F8-4D99682D8176}"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E7400-8B7C-4B92-94D3-49BF24049AA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48DB26-F013-462D-B2F8-4D99682D8176}"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E7400-8B7C-4B92-94D3-49BF24049AA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48DB26-F013-462D-B2F8-4D99682D8176}" type="datetimeFigureOut">
              <a:rPr lang="en-US" smtClean="0"/>
              <a:t>12/29/2012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E7400-8B7C-4B92-94D3-49BF24049AA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48DB26-F013-462D-B2F8-4D99682D8176}" type="datetimeFigureOut">
              <a:rPr lang="en-US" smtClean="0"/>
              <a:t>12/29/2012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EE7400-8B7C-4B92-94D3-49BF24049AA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48DB26-F013-462D-B2F8-4D99682D8176}" type="datetimeFigureOut">
              <a:rPr lang="en-US" smtClean="0"/>
              <a:t>12/29/2012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EE7400-8B7C-4B92-94D3-49BF24049AA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8DB26-F013-462D-B2F8-4D99682D8176}" type="datetimeFigureOut">
              <a:rPr lang="en-US" smtClean="0"/>
              <a:t>12/29/2012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EE7400-8B7C-4B92-94D3-49BF24049AA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48DB26-F013-462D-B2F8-4D99682D8176}" type="datetimeFigureOut">
              <a:rPr lang="en-US" smtClean="0"/>
              <a:t>12/29/2012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E7400-8B7C-4B92-94D3-49BF24049AA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48DB26-F013-462D-B2F8-4D99682D8176}" type="datetimeFigureOut">
              <a:rPr lang="en-US" smtClean="0"/>
              <a:t>12/29/2012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EE7400-8B7C-4B92-94D3-49BF24049AA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8DB26-F013-462D-B2F8-4D99682D8176}"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E7400-8B7C-4B92-94D3-49BF24049AA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8DB26-F013-462D-B2F8-4D99682D8176}" type="datetimeFigureOut">
              <a:rPr lang="en-US" smtClean="0"/>
              <a:t>12/29/2012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EE7400-8B7C-4B92-94D3-49BF24049AA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8DB26-F013-462D-B2F8-4D99682D8176}" type="datetimeFigureOut">
              <a:rPr lang="en-US" smtClean="0"/>
              <a:t>12/29/2012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E7400-8B7C-4B92-94D3-49BF24049AA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communicationtoolbox.com/effective-verbal-communication.html" TargetMode="External"/><Relationship Id="rId2" Type="http://schemas.openxmlformats.org/officeDocument/2006/relationships/hyperlink" Target="http://www.illumine.co.uk/write-speak-influence/verbcom-info/nine-ways-to-improve-verbal-communication.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3048000"/>
            <a:ext cx="8458200" cy="2457450"/>
          </a:xfrm>
        </p:spPr>
        <p:txBody>
          <a:bodyPr/>
          <a:lstStyle/>
          <a:p>
            <a:pPr eaLnBrk="1" hangingPunct="1"/>
            <a:r>
              <a:rPr lang="en-US" sz="6000" b="1" dirty="0" smtClean="0"/>
              <a:t>Verbal Communication during Presentations</a:t>
            </a:r>
            <a:endParaRPr lang="en-US" sz="6000" b="1" dirty="0" smtClean="0"/>
          </a:p>
        </p:txBody>
      </p:sp>
      <p:sp>
        <p:nvSpPr>
          <p:cNvPr id="4" name="TextBox 3"/>
          <p:cNvSpPr txBox="1"/>
          <p:nvPr/>
        </p:nvSpPr>
        <p:spPr>
          <a:xfrm>
            <a:off x="3200400" y="1524000"/>
            <a:ext cx="2596160" cy="769441"/>
          </a:xfrm>
          <a:prstGeom prst="rect">
            <a:avLst/>
          </a:prstGeom>
          <a:noFill/>
        </p:spPr>
        <p:txBody>
          <a:bodyPr wrap="none" rtlCol="0">
            <a:spAutoFit/>
          </a:bodyPr>
          <a:lstStyle/>
          <a:p>
            <a:r>
              <a:rPr lang="en-US" sz="4400" b="1" dirty="0" smtClean="0"/>
              <a:t>Lecture 28</a:t>
            </a:r>
            <a:endParaRPr lang="en-US" sz="44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229600" cy="1143000"/>
          </a:xfrm>
        </p:spPr>
        <p:txBody>
          <a:bodyPr/>
          <a:lstStyle/>
          <a:p>
            <a:r>
              <a:rPr lang="en-US" b="1" dirty="0" smtClean="0"/>
              <a:t>Recap</a:t>
            </a:r>
            <a:endParaRPr lang="en-US" b="1" dirty="0"/>
          </a:p>
        </p:txBody>
      </p:sp>
      <p:sp>
        <p:nvSpPr>
          <p:cNvPr id="3" name="Content Placeholder 2"/>
          <p:cNvSpPr>
            <a:spLocks noGrp="1"/>
          </p:cNvSpPr>
          <p:nvPr>
            <p:ph idx="1"/>
          </p:nvPr>
        </p:nvSpPr>
        <p:spPr>
          <a:xfrm>
            <a:off x="457200" y="1219200"/>
            <a:ext cx="8229600" cy="5486400"/>
          </a:xfrm>
        </p:spPr>
        <p:txBody>
          <a:bodyPr>
            <a:normAutofit fontScale="47500" lnSpcReduction="20000"/>
          </a:bodyPr>
          <a:lstStyle/>
          <a:p>
            <a:r>
              <a:rPr lang="en-US" sz="3600" b="1" dirty="0" smtClean="0"/>
              <a:t>Introduction to Communication</a:t>
            </a:r>
          </a:p>
          <a:p>
            <a:r>
              <a:rPr lang="en-US" sz="3600" b="1" dirty="0" smtClean="0"/>
              <a:t>Components of communication</a:t>
            </a:r>
          </a:p>
          <a:p>
            <a:r>
              <a:rPr lang="en-US" sz="3600" b="1" dirty="0" smtClean="0"/>
              <a:t>Verbal</a:t>
            </a:r>
          </a:p>
          <a:p>
            <a:r>
              <a:rPr lang="en-US" sz="3600" b="1" dirty="0" smtClean="0"/>
              <a:t> nonverbal </a:t>
            </a:r>
          </a:p>
          <a:p>
            <a:r>
              <a:rPr lang="en-US" sz="3600" b="1" dirty="0" smtClean="0"/>
              <a:t>Para verbal</a:t>
            </a:r>
          </a:p>
          <a:p>
            <a:r>
              <a:rPr lang="en-US" sz="3600" b="1" dirty="0" smtClean="0"/>
              <a:t>Definition of nonverbal communication</a:t>
            </a:r>
          </a:p>
          <a:p>
            <a:r>
              <a:rPr lang="en-US" sz="3600" b="1" dirty="0" smtClean="0"/>
              <a:t>Exercise</a:t>
            </a:r>
          </a:p>
          <a:p>
            <a:r>
              <a:rPr lang="en-US" sz="3600" b="1" dirty="0" smtClean="0"/>
              <a:t>How to work on Nonverbal Communication during Presentations?</a:t>
            </a:r>
          </a:p>
          <a:p>
            <a:pPr lvl="1"/>
            <a:r>
              <a:rPr lang="en-US" sz="3600" b="1" dirty="0" smtClean="0"/>
              <a:t>First Impressions</a:t>
            </a:r>
          </a:p>
          <a:p>
            <a:pPr lvl="1"/>
            <a:r>
              <a:rPr lang="en-US" sz="3600" b="1" dirty="0" smtClean="0"/>
              <a:t>Eye contact</a:t>
            </a:r>
          </a:p>
          <a:p>
            <a:pPr lvl="1"/>
            <a:r>
              <a:rPr lang="en-US" sz="3600" b="1" dirty="0" smtClean="0"/>
              <a:t>Smiles are powerful</a:t>
            </a:r>
          </a:p>
          <a:p>
            <a:pPr lvl="1"/>
            <a:r>
              <a:rPr lang="en-US" sz="3600" b="1" dirty="0" smtClean="0"/>
              <a:t>Gestures</a:t>
            </a:r>
          </a:p>
          <a:p>
            <a:pPr lvl="1"/>
            <a:r>
              <a:rPr lang="en-US" sz="3600" b="1" dirty="0" smtClean="0"/>
              <a:t>Body postures and orientation</a:t>
            </a:r>
          </a:p>
          <a:p>
            <a:pPr lvl="1"/>
            <a:r>
              <a:rPr lang="en-US" sz="3600" b="1" dirty="0" smtClean="0"/>
              <a:t>Hand and arms</a:t>
            </a:r>
          </a:p>
          <a:p>
            <a:pPr lvl="1"/>
            <a:r>
              <a:rPr lang="en-US" sz="3600" b="1" dirty="0" smtClean="0"/>
              <a:t>Proximity</a:t>
            </a:r>
          </a:p>
          <a:p>
            <a:pPr lvl="1"/>
            <a:r>
              <a:rPr lang="en-US" sz="3600" b="1" dirty="0" smtClean="0"/>
              <a:t>Voice</a:t>
            </a:r>
          </a:p>
          <a:p>
            <a:pPr lvl="1"/>
            <a:r>
              <a:rPr lang="en-US" sz="3600" b="1" dirty="0" smtClean="0"/>
              <a:t>Body language as a tool</a:t>
            </a:r>
          </a:p>
          <a:p>
            <a:pPr lvl="1"/>
            <a:r>
              <a:rPr lang="en-US" sz="3600" b="1" dirty="0" smtClean="0"/>
              <a:t>Sincerity</a:t>
            </a:r>
          </a:p>
          <a:p>
            <a:pPr lvl="1"/>
            <a:r>
              <a:rPr lang="en-US" sz="3600" b="1" dirty="0" smtClean="0"/>
              <a:t>Reading your Audience</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lstStyle/>
          <a:p>
            <a:r>
              <a:rPr lang="en-US" b="1" dirty="0" smtClean="0"/>
              <a:t>Verbal Messages</a:t>
            </a:r>
          </a:p>
        </p:txBody>
      </p:sp>
      <p:graphicFrame>
        <p:nvGraphicFramePr>
          <p:cNvPr id="4" name="Table 3"/>
          <p:cNvGraphicFramePr>
            <a:graphicFrameLocks noGrp="1"/>
          </p:cNvGraphicFramePr>
          <p:nvPr/>
        </p:nvGraphicFramePr>
        <p:xfrm>
          <a:off x="457200" y="1600200"/>
          <a:ext cx="8077200" cy="4724400"/>
        </p:xfrm>
        <a:graphic>
          <a:graphicData uri="http://schemas.openxmlformats.org/drawingml/2006/table">
            <a:tbl>
              <a:tblPr firstRow="1" bandRow="1">
                <a:tableStyleId>{C083E6E3-FA7D-4D7B-A595-EF9225AFEA82}</a:tableStyleId>
              </a:tblPr>
              <a:tblGrid>
                <a:gridCol w="2581373"/>
                <a:gridCol w="5495827"/>
              </a:tblGrid>
              <a:tr h="662734">
                <a:tc>
                  <a:txBody>
                    <a:bodyPr/>
                    <a:lstStyle/>
                    <a:p>
                      <a:pPr algn="l"/>
                      <a:r>
                        <a:rPr lang="en-US" sz="2800" b="1" dirty="0" smtClean="0"/>
                        <a:t>Paraphrasing</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600" b="0" dirty="0" smtClean="0"/>
                        <a:t>a brief, concise</a:t>
                      </a:r>
                      <a:r>
                        <a:rPr lang="en-US" sz="2600" b="0" baseline="0" dirty="0" smtClean="0"/>
                        <a:t> </a:t>
                      </a:r>
                      <a:r>
                        <a:rPr lang="en-US" sz="2600" b="0" dirty="0" smtClean="0"/>
                        <a:t>statement </a:t>
                      </a:r>
                      <a:r>
                        <a:rPr lang="en-US" sz="2600" b="0" i="1" dirty="0" smtClean="0"/>
                        <a:t>reflecting the content </a:t>
                      </a:r>
                      <a:r>
                        <a:rPr lang="en-US" sz="2600" b="0" dirty="0" smtClean="0"/>
                        <a:t>of the speakers message</a:t>
                      </a:r>
                      <a:endParaRPr lang="en-US" sz="2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0879">
                <a:tc>
                  <a:txBody>
                    <a:bodyPr/>
                    <a:lstStyle/>
                    <a:p>
                      <a:pPr algn="l"/>
                      <a:r>
                        <a:rPr lang="en-US" sz="2800" b="1" dirty="0" smtClean="0"/>
                        <a:t>Reflecting Feeling </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600" b="0" dirty="0" smtClean="0"/>
                        <a:t>a statement, in a way that </a:t>
                      </a:r>
                      <a:r>
                        <a:rPr lang="en-US" sz="2600" b="0" i="1" dirty="0" smtClean="0"/>
                        <a:t>conveys understanding</a:t>
                      </a:r>
                      <a:r>
                        <a:rPr lang="en-US" sz="2600" b="0" dirty="0" smtClean="0"/>
                        <a:t>, of the feeling that the listener has heard</a:t>
                      </a:r>
                      <a:endParaRPr lang="en-US" sz="2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2734">
                <a:tc>
                  <a:txBody>
                    <a:bodyPr/>
                    <a:lstStyle/>
                    <a:p>
                      <a:pPr algn="l"/>
                      <a:r>
                        <a:rPr lang="en-US" sz="2800" b="1" dirty="0" smtClean="0"/>
                        <a:t>Summarizing</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600" b="0" dirty="0" smtClean="0"/>
                        <a:t>a statement of the </a:t>
                      </a:r>
                      <a:r>
                        <a:rPr lang="en-US" sz="2600" b="0" i="1" dirty="0" smtClean="0"/>
                        <a:t>main ideas and feelings</a:t>
                      </a:r>
                      <a:r>
                        <a:rPr lang="en-US" sz="2600" b="0" dirty="0" smtClean="0"/>
                        <a:t> to show understanding</a:t>
                      </a:r>
                      <a:endParaRPr lang="en-US" sz="2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28854">
                <a:tc>
                  <a:txBody>
                    <a:bodyPr/>
                    <a:lstStyle/>
                    <a:p>
                      <a:pPr algn="l"/>
                      <a:r>
                        <a:rPr lang="en-US" sz="2800" b="1" dirty="0" smtClean="0"/>
                        <a:t>Questioning </a:t>
                      </a:r>
                      <a:endParaRPr lang="en-US" sz="2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600" b="0" dirty="0" smtClean="0"/>
                        <a:t>asking </a:t>
                      </a:r>
                      <a:r>
                        <a:rPr lang="en-US" sz="2600" b="0" i="1" dirty="0" smtClean="0"/>
                        <a:t>open questions</a:t>
                      </a:r>
                      <a:r>
                        <a:rPr lang="en-US" sz="2600" b="0" dirty="0" smtClean="0"/>
                        <a:t> to gain information, encourage the speaker to tell her story, and gain clarification</a:t>
                      </a:r>
                      <a:endParaRPr lang="en-US" sz="2600"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algn="just">
              <a:lnSpc>
                <a:spcPct val="200000"/>
              </a:lnSpc>
              <a:buNone/>
            </a:pPr>
            <a:r>
              <a:rPr lang="en-US" b="1" dirty="0" smtClean="0"/>
              <a:t>1. The following tips are a starting point to help you think about how you can improve your verbal communications skills, whether in planned or unplanned situations!</a:t>
            </a:r>
            <a:endParaRPr lang="en-US"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1. Read more…</a:t>
            </a:r>
            <a:endParaRPr lang="en-US" b="1" dirty="0"/>
          </a:p>
        </p:txBody>
      </p:sp>
      <p:sp>
        <p:nvSpPr>
          <p:cNvPr id="3" name="Content Placeholder 2"/>
          <p:cNvSpPr>
            <a:spLocks noGrp="1"/>
          </p:cNvSpPr>
          <p:nvPr>
            <p:ph idx="1"/>
          </p:nvPr>
        </p:nvSpPr>
        <p:spPr/>
        <p:txBody>
          <a:bodyPr/>
          <a:lstStyle/>
          <a:p>
            <a:pPr algn="just">
              <a:lnSpc>
                <a:spcPct val="150000"/>
              </a:lnSpc>
            </a:pPr>
            <a:r>
              <a:rPr lang="en-US" dirty="0" smtClean="0"/>
              <a:t>Simply increasing what you read (business texts, novels, newspapers etc) can improve your vocabulary, help you express ideas clearly and eliminate weaknesses in your language skills.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2. Think about the words…</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Too many words will bore your listener, take up too much time and result in you losing credibility. </a:t>
            </a:r>
          </a:p>
          <a:p>
            <a:pPr algn="just"/>
            <a:r>
              <a:rPr lang="en-US" dirty="0" smtClean="0"/>
              <a:t>There is no need to </a:t>
            </a:r>
            <a:r>
              <a:rPr lang="en-US" b="1" dirty="0" smtClean="0"/>
              <a:t>waffle! </a:t>
            </a:r>
          </a:p>
          <a:p>
            <a:pPr algn="just"/>
            <a:r>
              <a:rPr lang="en-US" dirty="0" smtClean="0"/>
              <a:t>Remember not to use words that people don’t understand (they may not even tell you that they don’t understand what you are saying), as you may appear intimidating and make them feel inferior.</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3. Prepare (if you can) …</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You would spend time planning what you would say if you were writing. Think:</a:t>
            </a:r>
          </a:p>
          <a:p>
            <a:pPr lvl="1" algn="just"/>
            <a:r>
              <a:rPr lang="en-US" dirty="0" smtClean="0"/>
              <a:t>how to make it accessible to as many audience as possible. </a:t>
            </a:r>
          </a:p>
          <a:p>
            <a:pPr lvl="1" algn="just"/>
            <a:r>
              <a:rPr lang="en-US" dirty="0" smtClean="0"/>
              <a:t>Use approaching situation</a:t>
            </a:r>
          </a:p>
          <a:p>
            <a:pPr lvl="1" algn="just"/>
            <a:r>
              <a:rPr lang="en-US" dirty="0" smtClean="0"/>
              <a:t>Take time out to think about the questions you may be asked and </a:t>
            </a:r>
          </a:p>
          <a:p>
            <a:pPr lvl="1" algn="just"/>
            <a:r>
              <a:rPr lang="en-US" dirty="0" smtClean="0"/>
              <a:t>what answers you may need to give. </a:t>
            </a:r>
          </a:p>
          <a:p>
            <a:pPr lvl="1" algn="just"/>
            <a:r>
              <a:rPr lang="en-US" dirty="0" smtClean="0"/>
              <a:t>Be prepared for awkward questions and situations where you may need to explain something in a different way.</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4. Listen and be interested…</a:t>
            </a:r>
            <a:endParaRPr lang="en-US" b="1" dirty="0"/>
          </a:p>
        </p:txBody>
      </p:sp>
      <p:sp>
        <p:nvSpPr>
          <p:cNvPr id="3" name="Content Placeholder 2"/>
          <p:cNvSpPr>
            <a:spLocks noGrp="1"/>
          </p:cNvSpPr>
          <p:nvPr>
            <p:ph idx="1"/>
          </p:nvPr>
        </p:nvSpPr>
        <p:spPr/>
        <p:txBody>
          <a:bodyPr>
            <a:normAutofit fontScale="92500"/>
          </a:bodyPr>
          <a:lstStyle/>
          <a:p>
            <a:pPr algn="just"/>
            <a:r>
              <a:rPr lang="en-US" dirty="0" smtClean="0"/>
              <a:t>Listening more and talking less means you will understand and bring your listener into the conversation. </a:t>
            </a:r>
          </a:p>
          <a:p>
            <a:pPr lvl="1" algn="just"/>
            <a:r>
              <a:rPr lang="en-US" dirty="0" smtClean="0"/>
              <a:t>This helps them to trust you and make them feel that you really understand their needs. </a:t>
            </a:r>
          </a:p>
          <a:p>
            <a:pPr lvl="1" algn="just"/>
            <a:r>
              <a:rPr lang="en-US" dirty="0" smtClean="0"/>
              <a:t>When they talk, be interested and show your interest. </a:t>
            </a:r>
          </a:p>
          <a:p>
            <a:pPr lvl="1" algn="just"/>
            <a:r>
              <a:rPr lang="en-US" dirty="0" smtClean="0"/>
              <a:t>This will improve the rapport you are trying to build. </a:t>
            </a:r>
          </a:p>
          <a:p>
            <a:pPr lvl="1" algn="just"/>
            <a:r>
              <a:rPr lang="en-US" dirty="0" smtClean="0"/>
              <a:t>Using note-taking skills like Mind Mapping can help you to take more effective and memorable notes.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pPr algn="l"/>
            <a:r>
              <a:rPr lang="en-US" sz="3500" b="1" dirty="0" smtClean="0"/>
              <a:t>5. Be aware of non-verbal communication traps</a:t>
            </a:r>
            <a:endParaRPr lang="en-US" sz="3500" b="1" dirty="0"/>
          </a:p>
        </p:txBody>
      </p:sp>
      <p:sp>
        <p:nvSpPr>
          <p:cNvPr id="3" name="Content Placeholder 2"/>
          <p:cNvSpPr>
            <a:spLocks noGrp="1"/>
          </p:cNvSpPr>
          <p:nvPr>
            <p:ph idx="1"/>
          </p:nvPr>
        </p:nvSpPr>
        <p:spPr/>
        <p:txBody>
          <a:bodyPr/>
          <a:lstStyle/>
          <a:p>
            <a:pPr algn="just"/>
            <a:r>
              <a:rPr lang="en-US" dirty="0" smtClean="0"/>
              <a:t>The impact of the words you say is only a small element of the communication you are giving. </a:t>
            </a:r>
          </a:p>
          <a:p>
            <a:pPr algn="just"/>
            <a:r>
              <a:rPr lang="en-US" dirty="0" smtClean="0"/>
              <a:t>You should make sure that your words, their tone, the gestures you make, facial expressions and body language you use, are all relevant to your conversation.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76" name="AutoShape 4"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78" name="AutoShape 6"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80" name="AutoShape 8"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Title 1"/>
          <p:cNvSpPr>
            <a:spLocks noGrp="1"/>
          </p:cNvSpPr>
          <p:nvPr>
            <p:ph type="title"/>
          </p:nvPr>
        </p:nvSpPr>
        <p:spPr>
          <a:noFill/>
          <a:ln>
            <a:noFill/>
          </a:ln>
        </p:spPr>
        <p:txBody>
          <a:bodyPr vert="horz" wrap="square" lIns="91440" tIns="45720" rIns="91440" bIns="45720" numCol="1" anchor="ctr" anchorCtr="0" compatLnSpc="1">
            <a:prstTxWarp prst="textNoShape">
              <a:avLst/>
            </a:prstTxWarp>
          </a:bodyPr>
          <a:lstStyle/>
          <a:p>
            <a:r>
              <a:rPr lang="en-US" b="1" dirty="0" smtClean="0"/>
              <a:t>Non-Verbal Messages</a:t>
            </a:r>
            <a:endParaRPr lang="en-US" b="1" dirty="0"/>
          </a:p>
        </p:txBody>
      </p:sp>
      <p:sp>
        <p:nvSpPr>
          <p:cNvPr id="28682" name="AutoShape 10"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8684" name="AutoShape 12" descr="postur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Rectangle 10"/>
          <p:cNvSpPr/>
          <p:nvPr/>
        </p:nvSpPr>
        <p:spPr>
          <a:xfrm>
            <a:off x="990600" y="1981200"/>
            <a:ext cx="7467600" cy="3785652"/>
          </a:xfrm>
          <a:prstGeom prst="rect">
            <a:avLst/>
          </a:prstGeom>
        </p:spPr>
        <p:txBody>
          <a:bodyPr wrap="square">
            <a:spAutoFit/>
          </a:bodyPr>
          <a:lstStyle/>
          <a:p>
            <a:pPr algn="just">
              <a:lnSpc>
                <a:spcPct val="150000"/>
              </a:lnSpc>
            </a:pPr>
            <a:r>
              <a:rPr lang="en-US" sz="3200" b="1" dirty="0" smtClean="0"/>
              <a:t>1. 	Account for about 55% of what 	is </a:t>
            </a:r>
            <a:r>
              <a:rPr lang="en-US" sz="3200" b="1" dirty="0" smtClean="0"/>
              <a:t>	perceived</a:t>
            </a:r>
            <a:r>
              <a:rPr lang="en-US" sz="3200" dirty="0" smtClean="0"/>
              <a:t> </a:t>
            </a:r>
            <a:r>
              <a:rPr lang="en-US" sz="3200" b="1" dirty="0" smtClean="0"/>
              <a:t>and understood by </a:t>
            </a:r>
            <a:r>
              <a:rPr lang="en-US" sz="3200" b="1" dirty="0" smtClean="0"/>
              <a:t>others</a:t>
            </a:r>
            <a:r>
              <a:rPr lang="en-US" sz="3200" b="1" dirty="0" smtClean="0"/>
              <a:t>.</a:t>
            </a:r>
            <a:endParaRPr lang="en-US" sz="3200" dirty="0" smtClean="0"/>
          </a:p>
          <a:p>
            <a:pPr algn="just">
              <a:lnSpc>
                <a:spcPct val="150000"/>
              </a:lnSpc>
            </a:pPr>
            <a:r>
              <a:rPr lang="en-US" sz="3200" b="1" dirty="0" smtClean="0"/>
              <a:t>2. 	Are conveyed through our facial 	expressions as well as our 	postures </a:t>
            </a:r>
            <a:r>
              <a:rPr lang="en-US" sz="3200" b="1" dirty="0" smtClean="0"/>
              <a:t>	and </a:t>
            </a:r>
            <a:r>
              <a:rPr lang="en-US" sz="3200" b="1" dirty="0" smtClean="0"/>
              <a:t>gestures.</a:t>
            </a:r>
            <a:endParaRPr lang="en-US" sz="3200"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2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2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6. Honesty is the best policy</a:t>
            </a:r>
            <a:endParaRPr lang="en-US" b="1" dirty="0"/>
          </a:p>
        </p:txBody>
      </p:sp>
      <p:sp>
        <p:nvSpPr>
          <p:cNvPr id="3" name="Content Placeholder 2"/>
          <p:cNvSpPr>
            <a:spLocks noGrp="1"/>
          </p:cNvSpPr>
          <p:nvPr>
            <p:ph idx="1"/>
          </p:nvPr>
        </p:nvSpPr>
        <p:spPr/>
        <p:txBody>
          <a:bodyPr/>
          <a:lstStyle/>
          <a:p>
            <a:pPr algn="just"/>
            <a:r>
              <a:rPr lang="en-US" dirty="0" smtClean="0"/>
              <a:t>Promising something that is not possible will break down any trust that you have developed. </a:t>
            </a:r>
          </a:p>
          <a:p>
            <a:pPr algn="just"/>
            <a:r>
              <a:rPr lang="en-US" dirty="0" smtClean="0"/>
              <a:t>Telling someone that you "don’t know – </a:t>
            </a:r>
          </a:p>
          <a:p>
            <a:pPr lvl="1" algn="just"/>
            <a:r>
              <a:rPr lang="en-US" dirty="0" smtClean="0"/>
              <a:t>but can find out" is more positive than just trying to give an answer you hope is effective.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b="1" dirty="0" smtClean="0"/>
              <a:t>7. Show and seek some understanding</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Look for understanding from your audience. It’s easier to back track at certain points in your conversation than revisit the whole conversation again – or you risk getting the wrong results because your audience did not understand! </a:t>
            </a:r>
          </a:p>
          <a:p>
            <a:pPr lvl="1" algn="just"/>
            <a:r>
              <a:rPr lang="en-US" dirty="0" smtClean="0"/>
              <a:t>You can use this when delivering or receiving a message. </a:t>
            </a:r>
          </a:p>
          <a:p>
            <a:pPr lvl="1" algn="just"/>
            <a:r>
              <a:rPr lang="en-US" dirty="0" smtClean="0"/>
              <a:t>Occasional summaries and confirmation questions can be extremely useful.</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8. Think about perspectives </a:t>
            </a:r>
            <a:endParaRPr lang="en-US" b="1" dirty="0"/>
          </a:p>
        </p:txBody>
      </p:sp>
      <p:sp>
        <p:nvSpPr>
          <p:cNvPr id="3" name="Content Placeholder 2"/>
          <p:cNvSpPr>
            <a:spLocks noGrp="1"/>
          </p:cNvSpPr>
          <p:nvPr>
            <p:ph idx="1"/>
          </p:nvPr>
        </p:nvSpPr>
        <p:spPr/>
        <p:txBody>
          <a:bodyPr/>
          <a:lstStyle/>
          <a:p>
            <a:pPr algn="just"/>
            <a:r>
              <a:rPr lang="en-US" dirty="0" smtClean="0"/>
              <a:t>Think about what you are saying from the other person's perspective. </a:t>
            </a:r>
          </a:p>
          <a:p>
            <a:pPr algn="just"/>
            <a:r>
              <a:rPr lang="en-US" dirty="0" smtClean="0"/>
              <a:t>Just because you understand what you mean, it doesn’t mean that they will.</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9. Develop your skills</a:t>
            </a:r>
            <a:endParaRPr lang="en-US" b="1" dirty="0"/>
          </a:p>
        </p:txBody>
      </p:sp>
      <p:sp>
        <p:nvSpPr>
          <p:cNvPr id="3" name="Content Placeholder 2"/>
          <p:cNvSpPr>
            <a:spLocks noGrp="1"/>
          </p:cNvSpPr>
          <p:nvPr>
            <p:ph idx="1"/>
          </p:nvPr>
        </p:nvSpPr>
        <p:spPr/>
        <p:txBody>
          <a:bodyPr>
            <a:normAutofit fontScale="92500"/>
          </a:bodyPr>
          <a:lstStyle/>
          <a:p>
            <a:pPr algn="just"/>
            <a:r>
              <a:rPr lang="en-US" dirty="0" smtClean="0"/>
              <a:t>There are a number of techniques you can learn to help improve your verbal communication skills. </a:t>
            </a:r>
          </a:p>
          <a:p>
            <a:pPr algn="just"/>
            <a:r>
              <a:rPr lang="en-US" dirty="0" smtClean="0"/>
              <a:t>These include:</a:t>
            </a:r>
          </a:p>
          <a:p>
            <a:pPr lvl="1" algn="just"/>
            <a:r>
              <a:rPr lang="en-US" dirty="0" smtClean="0"/>
              <a:t>The skills to develop plans you can use to formulate responses whether planned or impromptu. </a:t>
            </a:r>
          </a:p>
          <a:p>
            <a:pPr lvl="1" algn="just"/>
            <a:r>
              <a:rPr lang="en-US" dirty="0" smtClean="0"/>
              <a:t>Learn the techniques you need to be more effective during these interactions. Mind Mapping will help you to take and make notes – it will also help you do a lot more during your business day.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1447800"/>
          </a:xfrm>
        </p:spPr>
        <p:txBody>
          <a:bodyPr/>
          <a:lstStyle/>
          <a:p>
            <a:pPr eaLnBrk="1" hangingPunct="1"/>
            <a:r>
              <a:rPr lang="en-US" sz="4000" b="1" dirty="0" smtClean="0"/>
              <a:t>How to Create Effective </a:t>
            </a:r>
            <a:br>
              <a:rPr lang="en-US" sz="4000" b="1" dirty="0" smtClean="0"/>
            </a:br>
            <a:r>
              <a:rPr lang="en-US" sz="4000" b="1" dirty="0" smtClean="0"/>
              <a:t>Presentations</a:t>
            </a:r>
            <a:endParaRPr lang="en-US" sz="4000" b="1" dirty="0" smtClean="0"/>
          </a:p>
        </p:txBody>
      </p:sp>
      <p:sp>
        <p:nvSpPr>
          <p:cNvPr id="8195" name="Rectangle 3"/>
          <p:cNvSpPr>
            <a:spLocks noGrp="1" noChangeArrowheads="1"/>
          </p:cNvSpPr>
          <p:nvPr>
            <p:ph type="body" idx="1"/>
          </p:nvPr>
        </p:nvSpPr>
        <p:spPr>
          <a:xfrm>
            <a:off x="457200" y="1295400"/>
            <a:ext cx="8305800" cy="5181600"/>
          </a:xfrm>
        </p:spPr>
        <p:txBody>
          <a:bodyPr>
            <a:normAutofit lnSpcReduction="10000"/>
          </a:bodyPr>
          <a:lstStyle/>
          <a:p>
            <a:pPr marL="533400" indent="-533400" eaLnBrk="1" hangingPunct="1">
              <a:lnSpc>
                <a:spcPct val="150000"/>
              </a:lnSpc>
              <a:spcBef>
                <a:spcPct val="0"/>
              </a:spcBef>
              <a:buFontTx/>
              <a:buAutoNum type="arabicPeriod"/>
            </a:pPr>
            <a:r>
              <a:rPr lang="en-US" sz="2200" dirty="0" smtClean="0"/>
              <a:t>Focus on the </a:t>
            </a:r>
            <a:r>
              <a:rPr lang="en-US" sz="2200" b="1" dirty="0" smtClean="0"/>
              <a:t>purpose</a:t>
            </a:r>
            <a:endParaRPr lang="en-US" sz="2200" dirty="0" smtClean="0"/>
          </a:p>
          <a:p>
            <a:pPr marL="533400" indent="-533400" eaLnBrk="1" hangingPunct="1">
              <a:lnSpc>
                <a:spcPct val="150000"/>
              </a:lnSpc>
              <a:spcBef>
                <a:spcPct val="0"/>
              </a:spcBef>
              <a:buFontTx/>
              <a:buAutoNum type="arabicPeriod"/>
            </a:pPr>
            <a:r>
              <a:rPr lang="en-US" sz="2200" dirty="0" smtClean="0"/>
              <a:t>Focus on your </a:t>
            </a:r>
            <a:r>
              <a:rPr lang="en-US" sz="2200" b="1" dirty="0" smtClean="0"/>
              <a:t>Audience</a:t>
            </a:r>
            <a:endParaRPr lang="en-US" sz="2200" dirty="0" smtClean="0"/>
          </a:p>
          <a:p>
            <a:pPr marL="533400" indent="-533400" eaLnBrk="1" hangingPunct="1">
              <a:lnSpc>
                <a:spcPct val="150000"/>
              </a:lnSpc>
              <a:spcBef>
                <a:spcPct val="0"/>
              </a:spcBef>
              <a:buFontTx/>
              <a:buAutoNum type="arabicPeriod"/>
            </a:pPr>
            <a:r>
              <a:rPr lang="en-US" sz="2200" dirty="0" smtClean="0"/>
              <a:t>Satisfy document </a:t>
            </a:r>
            <a:r>
              <a:rPr lang="en-US" sz="2200" b="1" dirty="0" smtClean="0"/>
              <a:t>requirements</a:t>
            </a:r>
            <a:r>
              <a:rPr lang="en-US" sz="2200" dirty="0" smtClean="0"/>
              <a:t> </a:t>
            </a:r>
            <a:endParaRPr lang="en-US" sz="2200" dirty="0" smtClean="0"/>
          </a:p>
          <a:p>
            <a:pPr marL="933450" lvl="1" indent="-533400">
              <a:lnSpc>
                <a:spcPct val="150000"/>
              </a:lnSpc>
              <a:spcBef>
                <a:spcPct val="0"/>
              </a:spcBef>
            </a:pPr>
            <a:r>
              <a:rPr lang="en-US" sz="1800" dirty="0" smtClean="0"/>
              <a:t>Documentation style</a:t>
            </a:r>
          </a:p>
          <a:p>
            <a:pPr marL="933450" lvl="1" indent="-533400">
              <a:lnSpc>
                <a:spcPct val="150000"/>
              </a:lnSpc>
              <a:spcBef>
                <a:spcPct val="0"/>
              </a:spcBef>
            </a:pPr>
            <a:r>
              <a:rPr lang="en-US" sz="1800" dirty="0" smtClean="0"/>
              <a:t>Visuals</a:t>
            </a:r>
          </a:p>
          <a:p>
            <a:pPr marL="933450" lvl="1" indent="-533400">
              <a:lnSpc>
                <a:spcPct val="150000"/>
              </a:lnSpc>
              <a:spcBef>
                <a:spcPct val="0"/>
              </a:spcBef>
            </a:pPr>
            <a:r>
              <a:rPr lang="en-US" sz="1800" dirty="0" smtClean="0"/>
              <a:t>data</a:t>
            </a:r>
            <a:endParaRPr lang="en-US" sz="1800" dirty="0" smtClean="0"/>
          </a:p>
          <a:p>
            <a:pPr marL="533400" indent="-533400" eaLnBrk="1" hangingPunct="1">
              <a:lnSpc>
                <a:spcPct val="150000"/>
              </a:lnSpc>
              <a:spcBef>
                <a:spcPct val="0"/>
              </a:spcBef>
              <a:buFontTx/>
              <a:buAutoNum type="arabicPeriod"/>
            </a:pPr>
            <a:r>
              <a:rPr lang="en-US" sz="2200" dirty="0" smtClean="0"/>
              <a:t>Get to the point </a:t>
            </a:r>
            <a:r>
              <a:rPr lang="en-US" sz="2200" dirty="0" smtClean="0"/>
              <a:t>; be </a:t>
            </a:r>
            <a:r>
              <a:rPr lang="en-US" sz="2200" b="1" dirty="0" smtClean="0"/>
              <a:t>Concise</a:t>
            </a:r>
          </a:p>
          <a:p>
            <a:pPr marL="533400" indent="-533400" eaLnBrk="1" hangingPunct="1">
              <a:lnSpc>
                <a:spcPct val="150000"/>
              </a:lnSpc>
              <a:spcBef>
                <a:spcPct val="0"/>
              </a:spcBef>
              <a:buFontTx/>
              <a:buAutoNum type="arabicPeriod"/>
            </a:pPr>
            <a:r>
              <a:rPr lang="en-US" sz="2200" dirty="0" smtClean="0"/>
              <a:t>Provide </a:t>
            </a:r>
            <a:r>
              <a:rPr lang="en-US" sz="2200" b="1" dirty="0" smtClean="0"/>
              <a:t>accurate</a:t>
            </a:r>
            <a:r>
              <a:rPr lang="en-US" sz="2200" dirty="0" smtClean="0"/>
              <a:t> information (Research)</a:t>
            </a:r>
          </a:p>
          <a:p>
            <a:pPr marL="533400" indent="-533400" eaLnBrk="1" hangingPunct="1">
              <a:lnSpc>
                <a:spcPct val="150000"/>
              </a:lnSpc>
              <a:spcBef>
                <a:spcPct val="0"/>
              </a:spcBef>
              <a:buFontTx/>
              <a:buAutoNum type="arabicPeriod"/>
            </a:pPr>
            <a:r>
              <a:rPr lang="en-US" sz="2200" dirty="0" smtClean="0"/>
              <a:t>Express yourself </a:t>
            </a:r>
            <a:r>
              <a:rPr lang="en-US" sz="2200" b="1" dirty="0" smtClean="0"/>
              <a:t>clearly</a:t>
            </a:r>
            <a:r>
              <a:rPr lang="en-US" sz="2200" dirty="0" smtClean="0"/>
              <a:t> (Grammar; Proofreading)</a:t>
            </a:r>
          </a:p>
          <a:p>
            <a:pPr marL="533400" indent="-533400" eaLnBrk="1" hangingPunct="1">
              <a:lnSpc>
                <a:spcPct val="150000"/>
              </a:lnSpc>
              <a:spcBef>
                <a:spcPct val="0"/>
              </a:spcBef>
              <a:buFontTx/>
              <a:buAutoNum type="arabicPeriod"/>
            </a:pPr>
            <a:r>
              <a:rPr lang="en-US" sz="2200" dirty="0" smtClean="0"/>
              <a:t>Format your </a:t>
            </a:r>
            <a:r>
              <a:rPr lang="en-US" sz="2200" dirty="0" smtClean="0"/>
              <a:t>slides carefully </a:t>
            </a:r>
            <a:r>
              <a:rPr lang="en-US" sz="2200" dirty="0" smtClean="0"/>
              <a:t>(be neat and leave white space)</a:t>
            </a:r>
          </a:p>
          <a:p>
            <a:pPr marL="533400" indent="-533400" eaLnBrk="1" hangingPunct="1">
              <a:lnSpc>
                <a:spcPct val="150000"/>
              </a:lnSpc>
              <a:spcBef>
                <a:spcPct val="0"/>
              </a:spcBef>
              <a:buFontTx/>
              <a:buAutoNum type="arabicPeriod"/>
            </a:pPr>
            <a:r>
              <a:rPr lang="en-US" sz="2200" dirty="0" smtClean="0"/>
              <a:t>Manage your time efficiently (Meet deadlines)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28600"/>
            <a:ext cx="8229600" cy="1143000"/>
          </a:xfrm>
        </p:spPr>
        <p:txBody>
          <a:bodyPr/>
          <a:lstStyle/>
          <a:p>
            <a:pPr eaLnBrk="1" hangingPunct="1"/>
            <a:r>
              <a:rPr lang="en-US" b="1" dirty="0" smtClean="0"/>
              <a:t>2. 	7 </a:t>
            </a:r>
            <a:r>
              <a:rPr lang="en-US" b="1" dirty="0" smtClean="0"/>
              <a:t>Cs </a:t>
            </a:r>
            <a:r>
              <a:rPr lang="en-US" b="1" dirty="0" smtClean="0"/>
              <a:t>0f Communication</a:t>
            </a:r>
            <a:endParaRPr lang="en-US" b="1" dirty="0" smtClean="0"/>
          </a:p>
        </p:txBody>
      </p:sp>
      <p:sp>
        <p:nvSpPr>
          <p:cNvPr id="17411" name="Content Placeholder 2"/>
          <p:cNvSpPr>
            <a:spLocks noGrp="1"/>
          </p:cNvSpPr>
          <p:nvPr>
            <p:ph idx="1"/>
          </p:nvPr>
        </p:nvSpPr>
        <p:spPr/>
        <p:txBody>
          <a:bodyPr/>
          <a:lstStyle/>
          <a:p>
            <a:pPr eaLnBrk="1" hangingPunct="1"/>
            <a:r>
              <a:rPr lang="en-US" smtClean="0"/>
              <a:t>COMPLETENESS </a:t>
            </a:r>
          </a:p>
          <a:p>
            <a:pPr eaLnBrk="1" hangingPunct="1"/>
            <a:r>
              <a:rPr lang="en-US" smtClean="0"/>
              <a:t>CONCISENESS </a:t>
            </a:r>
          </a:p>
          <a:p>
            <a:pPr eaLnBrk="1" hangingPunct="1"/>
            <a:r>
              <a:rPr lang="en-US" smtClean="0"/>
              <a:t>CONSIDERATION </a:t>
            </a:r>
          </a:p>
          <a:p>
            <a:pPr eaLnBrk="1" hangingPunct="1"/>
            <a:r>
              <a:rPr lang="en-US" smtClean="0"/>
              <a:t>CLARITY </a:t>
            </a:r>
          </a:p>
          <a:p>
            <a:pPr eaLnBrk="1" hangingPunct="1"/>
            <a:r>
              <a:rPr lang="en-US" smtClean="0"/>
              <a:t>CONCRETENESS </a:t>
            </a:r>
          </a:p>
          <a:p>
            <a:pPr eaLnBrk="1" hangingPunct="1"/>
            <a:r>
              <a:rPr lang="en-US" smtClean="0"/>
              <a:t>COURTESY </a:t>
            </a:r>
          </a:p>
          <a:p>
            <a:pPr eaLnBrk="1" hangingPunct="1"/>
            <a:r>
              <a:rPr lang="en-US" smtClean="0"/>
              <a:t>CORRECTNESS</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28600"/>
            <a:ext cx="8229600" cy="1143000"/>
          </a:xfrm>
        </p:spPr>
        <p:txBody>
          <a:bodyPr/>
          <a:lstStyle/>
          <a:p>
            <a:pPr eaLnBrk="1" hangingPunct="1"/>
            <a:r>
              <a:rPr lang="en-US" b="1" dirty="0" smtClean="0"/>
              <a:t>COMPLETENESS</a:t>
            </a:r>
          </a:p>
        </p:txBody>
      </p:sp>
      <p:sp>
        <p:nvSpPr>
          <p:cNvPr id="3" name="Content Placeholder 2"/>
          <p:cNvSpPr>
            <a:spLocks noGrp="1"/>
          </p:cNvSpPr>
          <p:nvPr>
            <p:ph idx="1"/>
          </p:nvPr>
        </p:nvSpPr>
        <p:spPr/>
        <p:txBody>
          <a:bodyPr>
            <a:normAutofit lnSpcReduction="10000"/>
          </a:bodyPr>
          <a:lstStyle/>
          <a:p>
            <a:pPr algn="just" eaLnBrk="1" hangingPunct="1">
              <a:defRPr/>
            </a:pPr>
            <a:r>
              <a:rPr lang="en-US" dirty="0" smtClean="0"/>
              <a:t>Answer </a:t>
            </a:r>
            <a:r>
              <a:rPr lang="en-US" dirty="0"/>
              <a:t>all questions that are asked </a:t>
            </a:r>
            <a:endParaRPr lang="en-US" dirty="0" smtClean="0"/>
          </a:p>
          <a:p>
            <a:pPr algn="just" eaLnBrk="1" hangingPunct="1">
              <a:defRPr/>
            </a:pPr>
            <a:r>
              <a:rPr lang="en-US" dirty="0" smtClean="0"/>
              <a:t>Give </a:t>
            </a:r>
            <a:r>
              <a:rPr lang="en-US" dirty="0"/>
              <a:t>something extra when desirable </a:t>
            </a:r>
            <a:endParaRPr lang="en-US" dirty="0" smtClean="0"/>
          </a:p>
          <a:p>
            <a:pPr algn="just" eaLnBrk="1" hangingPunct="1">
              <a:defRPr/>
            </a:pPr>
            <a:r>
              <a:rPr lang="en-US" dirty="0" smtClean="0"/>
              <a:t>Check </a:t>
            </a:r>
            <a:r>
              <a:rPr lang="en-US" dirty="0"/>
              <a:t>for five Ws &amp; one H </a:t>
            </a:r>
            <a:endParaRPr lang="en-US" dirty="0" smtClean="0"/>
          </a:p>
          <a:p>
            <a:pPr lvl="1" eaLnBrk="1" hangingPunct="1">
              <a:defRPr/>
            </a:pPr>
            <a:r>
              <a:rPr lang="en-US" b="1" dirty="0" smtClean="0"/>
              <a:t>Who </a:t>
            </a:r>
          </a:p>
          <a:p>
            <a:pPr lvl="1" eaLnBrk="1" hangingPunct="1">
              <a:defRPr/>
            </a:pPr>
            <a:r>
              <a:rPr lang="en-US" b="1" dirty="0" smtClean="0"/>
              <a:t>What </a:t>
            </a:r>
          </a:p>
          <a:p>
            <a:pPr lvl="1" eaLnBrk="1" hangingPunct="1">
              <a:defRPr/>
            </a:pPr>
            <a:r>
              <a:rPr lang="en-US" b="1" dirty="0" smtClean="0"/>
              <a:t>When </a:t>
            </a:r>
          </a:p>
          <a:p>
            <a:pPr lvl="1" eaLnBrk="1" hangingPunct="1">
              <a:defRPr/>
            </a:pPr>
            <a:r>
              <a:rPr lang="en-US" b="1" dirty="0" smtClean="0"/>
              <a:t>Where </a:t>
            </a:r>
          </a:p>
          <a:p>
            <a:pPr lvl="1" eaLnBrk="1" hangingPunct="1">
              <a:defRPr/>
            </a:pPr>
            <a:r>
              <a:rPr lang="en-US" b="1" dirty="0" smtClean="0"/>
              <a:t>Why </a:t>
            </a:r>
            <a:r>
              <a:rPr lang="en-US" b="1" dirty="0"/>
              <a:t>and </a:t>
            </a:r>
            <a:endParaRPr lang="en-US" b="1" dirty="0" smtClean="0"/>
          </a:p>
          <a:p>
            <a:pPr lvl="1" eaLnBrk="1" hangingPunct="1">
              <a:defRPr/>
            </a:pPr>
            <a:r>
              <a:rPr lang="en-US" b="1" dirty="0" smtClean="0"/>
              <a:t>How</a:t>
            </a:r>
            <a:endParaRPr lang="en-US" b="1"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gn="just" eaLnBrk="1" hangingPunct="1">
              <a:defRPr/>
            </a:pPr>
            <a:r>
              <a:rPr lang="en-US" dirty="0"/>
              <a:t>You are the president of an industry association and have received the following inquiry from an out of town </a:t>
            </a:r>
            <a:r>
              <a:rPr lang="en-US" dirty="0" smtClean="0"/>
              <a:t>member:</a:t>
            </a:r>
          </a:p>
          <a:p>
            <a:pPr algn="ctr" eaLnBrk="1" hangingPunct="1">
              <a:buFontTx/>
              <a:buNone/>
              <a:defRPr/>
            </a:pPr>
            <a:r>
              <a:rPr lang="en-US" dirty="0" smtClean="0"/>
              <a:t>	</a:t>
            </a:r>
            <a:r>
              <a:rPr lang="en-US" b="1" i="1" dirty="0" smtClean="0"/>
              <a:t>“I </a:t>
            </a:r>
            <a:r>
              <a:rPr lang="en-US" b="1" i="1" dirty="0"/>
              <a:t>think I would like to attend my first meeting of the association, even though I am not acquainted with your city. Will you please tell me where the next meeting is being held</a:t>
            </a:r>
            <a:r>
              <a:rPr lang="en-US" b="1" i="1" dirty="0" smtClean="0"/>
              <a:t>?” </a:t>
            </a:r>
          </a:p>
          <a:p>
            <a:pPr algn="just" eaLnBrk="1" hangingPunct="1">
              <a:buFontTx/>
              <a:buNone/>
              <a:defRPr/>
            </a:pPr>
            <a:endParaRPr lang="en-US" dirty="0" smtClean="0"/>
          </a:p>
          <a:p>
            <a:pPr algn="just" eaLnBrk="1" hangingPunct="1">
              <a:defRPr/>
            </a:pPr>
            <a:r>
              <a:rPr lang="en-US" dirty="0" smtClean="0"/>
              <a:t>How </a:t>
            </a:r>
            <a:r>
              <a:rPr lang="en-US" dirty="0"/>
              <a:t>would you reply to this letter keeping in mind Completeness of the message?</a:t>
            </a:r>
          </a:p>
        </p:txBody>
      </p:sp>
      <p:sp>
        <p:nvSpPr>
          <p:cNvPr id="19459" name="Title 1"/>
          <p:cNvSpPr>
            <a:spLocks noGrp="1"/>
          </p:cNvSpPr>
          <p:nvPr>
            <p:ph type="title"/>
          </p:nvPr>
        </p:nvSpPr>
        <p:spPr/>
        <p:txBody>
          <a:bodyPr/>
          <a:lstStyle/>
          <a:p>
            <a:pPr eaLnBrk="1" hangingPunct="1"/>
            <a:r>
              <a:rPr lang="en-US" b="1" dirty="0" smtClean="0"/>
              <a:t>Exercise</a:t>
            </a:r>
            <a:endParaRPr lang="en-US" b="1" dirty="0" smtClean="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b="1" dirty="0" smtClean="0"/>
              <a:t>CONCISENESS</a:t>
            </a:r>
          </a:p>
        </p:txBody>
      </p:sp>
      <p:sp>
        <p:nvSpPr>
          <p:cNvPr id="20483" name="Content Placeholder 2"/>
          <p:cNvSpPr>
            <a:spLocks noGrp="1"/>
          </p:cNvSpPr>
          <p:nvPr>
            <p:ph idx="1"/>
          </p:nvPr>
        </p:nvSpPr>
        <p:spPr/>
        <p:txBody>
          <a:bodyPr/>
          <a:lstStyle/>
          <a:p>
            <a:pPr marL="514350" indent="-514350" eaLnBrk="1" hangingPunct="1">
              <a:buFontTx/>
              <a:buAutoNum type="arabicPeriod"/>
            </a:pPr>
            <a:r>
              <a:rPr lang="en-US" smtClean="0"/>
              <a:t>Eliminate wordy expressions </a:t>
            </a:r>
          </a:p>
          <a:p>
            <a:pPr marL="514350" indent="-514350" eaLnBrk="1" hangingPunct="1">
              <a:buFontTx/>
              <a:buAutoNum type="arabicPeriod"/>
            </a:pPr>
            <a:r>
              <a:rPr lang="en-US" smtClean="0"/>
              <a:t>Include only relevant statements </a:t>
            </a:r>
          </a:p>
          <a:p>
            <a:pPr marL="914400" lvl="1" indent="-514350" eaLnBrk="1" hangingPunct="1"/>
            <a:r>
              <a:rPr lang="en-US" smtClean="0"/>
              <a:t>be focused</a:t>
            </a:r>
          </a:p>
          <a:p>
            <a:pPr marL="914400" lvl="1" indent="-514350" eaLnBrk="1" hangingPunct="1"/>
            <a:r>
              <a:rPr lang="en-US" smtClean="0"/>
              <a:t>Shorten &amp; avoid long explanations </a:t>
            </a:r>
          </a:p>
          <a:p>
            <a:pPr marL="914400" lvl="1" indent="-514350" eaLnBrk="1" hangingPunct="1"/>
            <a:r>
              <a:rPr lang="en-US" smtClean="0"/>
              <a:t>avoid gushing politeness </a:t>
            </a:r>
          </a:p>
          <a:p>
            <a:pPr marL="514350" indent="-514350" eaLnBrk="1" hangingPunct="1">
              <a:buFontTx/>
              <a:buAutoNum type="arabicPeriod"/>
            </a:pPr>
            <a:r>
              <a:rPr lang="en-US" smtClean="0"/>
              <a:t>Avoid unnecessary repetitions </a:t>
            </a:r>
          </a:p>
          <a:p>
            <a:pPr marL="914400" lvl="1" indent="-514350" eaLnBrk="1" hangingPunct="1"/>
            <a:r>
              <a:rPr lang="en-US" smtClean="0"/>
              <a:t>use short forms the second time </a:t>
            </a:r>
          </a:p>
          <a:p>
            <a:pPr marL="914400" lvl="1" indent="-514350" eaLnBrk="1" hangingPunct="1"/>
            <a:r>
              <a:rPr lang="en-US" smtClean="0"/>
              <a:t>use pronouns</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0"/>
            <a:ext cx="8229600" cy="1143000"/>
          </a:xfrm>
        </p:spPr>
        <p:txBody>
          <a:bodyPr/>
          <a:lstStyle/>
          <a:p>
            <a:pPr eaLnBrk="1" hangingPunct="1"/>
            <a:r>
              <a:rPr lang="en-US" b="1" dirty="0" smtClean="0"/>
              <a:t>Exercise</a:t>
            </a:r>
            <a:endParaRPr lang="en-US" b="1" dirty="0" smtClean="0"/>
          </a:p>
        </p:txBody>
      </p:sp>
      <p:sp>
        <p:nvSpPr>
          <p:cNvPr id="21507" name="Content Placeholder 2"/>
          <p:cNvSpPr>
            <a:spLocks noGrp="1"/>
          </p:cNvSpPr>
          <p:nvPr>
            <p:ph idx="1"/>
          </p:nvPr>
        </p:nvSpPr>
        <p:spPr>
          <a:xfrm>
            <a:off x="228600" y="1295400"/>
            <a:ext cx="8686800" cy="5181600"/>
          </a:xfrm>
        </p:spPr>
        <p:txBody>
          <a:bodyPr/>
          <a:lstStyle/>
          <a:p>
            <a:pPr eaLnBrk="1" hangingPunct="1"/>
            <a:r>
              <a:rPr lang="en-US" dirty="0" smtClean="0"/>
              <a:t>Find single word substitutes for the phrases:</a:t>
            </a:r>
          </a:p>
          <a:p>
            <a:pPr eaLnBrk="1" hangingPunct="1"/>
            <a:endParaRPr lang="en-US" sz="2800" dirty="0" smtClean="0"/>
          </a:p>
          <a:p>
            <a:pPr lvl="2" eaLnBrk="1" hangingPunct="1">
              <a:buFont typeface="Wingdings" pitchFamily="2" charset="2"/>
              <a:buChar char="§"/>
            </a:pPr>
            <a:r>
              <a:rPr lang="en-US" sz="2800" dirty="0" smtClean="0"/>
              <a:t>With regard to			about</a:t>
            </a:r>
          </a:p>
          <a:p>
            <a:pPr lvl="2" eaLnBrk="1" hangingPunct="1">
              <a:buFont typeface="Wingdings" pitchFamily="2" charset="2"/>
              <a:buChar char="§"/>
            </a:pPr>
            <a:r>
              <a:rPr lang="en-US" sz="2800" dirty="0" smtClean="0"/>
              <a:t>Despite the fact that		although</a:t>
            </a:r>
          </a:p>
          <a:p>
            <a:pPr lvl="2" eaLnBrk="1" hangingPunct="1">
              <a:buFont typeface="Wingdings" pitchFamily="2" charset="2"/>
              <a:buChar char="§"/>
            </a:pPr>
            <a:r>
              <a:rPr lang="en-US" sz="2800" dirty="0" smtClean="0"/>
              <a:t>At the present writing		now</a:t>
            </a:r>
          </a:p>
          <a:p>
            <a:pPr lvl="2" eaLnBrk="1" hangingPunct="1">
              <a:buFont typeface="Wingdings" pitchFamily="2" charset="2"/>
              <a:buChar char="§"/>
            </a:pPr>
            <a:r>
              <a:rPr lang="en-US" sz="2800" dirty="0" smtClean="0"/>
              <a:t>Is of opinion that		</a:t>
            </a:r>
            <a:r>
              <a:rPr lang="en-US" sz="2800" dirty="0" smtClean="0"/>
              <a:t>	thinks</a:t>
            </a:r>
            <a:r>
              <a:rPr lang="en-US" sz="2800" dirty="0" smtClean="0"/>
              <a:t>	</a:t>
            </a:r>
          </a:p>
          <a:p>
            <a:pPr lvl="2" eaLnBrk="1" hangingPunct="1">
              <a:buFont typeface="Wingdings" pitchFamily="2" charset="2"/>
              <a:buChar char="§"/>
            </a:pPr>
            <a:r>
              <a:rPr lang="en-US" sz="2800" dirty="0" smtClean="0"/>
              <a:t>In the first place			first	</a:t>
            </a:r>
          </a:p>
          <a:p>
            <a:pPr lvl="2" eaLnBrk="1" hangingPunct="1">
              <a:buFont typeface="Wingdings" pitchFamily="2" charset="2"/>
              <a:buChar char="§"/>
            </a:pPr>
            <a:r>
              <a:rPr lang="en-US" sz="2800" dirty="0" smtClean="0"/>
              <a:t>At a rapid rate			fast</a:t>
            </a:r>
          </a:p>
          <a:p>
            <a:pPr lvl="2" eaLnBrk="1" hangingPunct="1">
              <a:buFontTx/>
              <a:buNone/>
            </a:pPr>
            <a:r>
              <a:rPr lang="en-US" sz="1400" dirty="0" smtClean="0"/>
              <a:t/>
            </a:r>
            <a:br>
              <a:rPr lang="en-US" sz="1400" dirty="0" smtClean="0"/>
            </a:br>
            <a:r>
              <a:rPr lang="en-US" sz="1400" dirty="0" smtClean="0"/>
              <a:t/>
            </a:r>
            <a:br>
              <a:rPr lang="en-US" sz="1400" dirty="0" smtClean="0"/>
            </a:br>
            <a:endParaRPr lang="en-US" dirty="0" smtClean="0"/>
          </a:p>
          <a:p>
            <a:pPr eaLnBrk="1" hangingPunct="1">
              <a:buFontTx/>
              <a:buNone/>
            </a:pPr>
            <a:endParaRPr lang="en-US" dirty="0" smtClean="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304800"/>
            <a:ext cx="8229600" cy="1143000"/>
          </a:xfrm>
        </p:spPr>
        <p:txBody>
          <a:bodyPr/>
          <a:lstStyle/>
          <a:p>
            <a:pPr eaLnBrk="1" hangingPunct="1"/>
            <a:r>
              <a:rPr lang="en-US" b="1" dirty="0" smtClean="0"/>
              <a:t>CONSIDERATION</a:t>
            </a:r>
          </a:p>
        </p:txBody>
      </p:sp>
      <p:sp>
        <p:nvSpPr>
          <p:cNvPr id="25603" name="Content Placeholder 2"/>
          <p:cNvSpPr>
            <a:spLocks noGrp="1"/>
          </p:cNvSpPr>
          <p:nvPr>
            <p:ph idx="1"/>
          </p:nvPr>
        </p:nvSpPr>
        <p:spPr/>
        <p:txBody>
          <a:bodyPr/>
          <a:lstStyle/>
          <a:p>
            <a:pPr eaLnBrk="1" hangingPunct="1"/>
            <a:r>
              <a:rPr lang="en-US" smtClean="0"/>
              <a:t>Focus on </a:t>
            </a:r>
            <a:r>
              <a:rPr lang="en-US" b="1" smtClean="0"/>
              <a:t>YOU</a:t>
            </a:r>
            <a:r>
              <a:rPr lang="en-US" smtClean="0"/>
              <a:t> instead of </a:t>
            </a:r>
            <a:r>
              <a:rPr lang="en-US" b="1" smtClean="0"/>
              <a:t>I </a:t>
            </a:r>
            <a:r>
              <a:rPr lang="en-US" smtClean="0"/>
              <a:t>&amp; </a:t>
            </a:r>
            <a:r>
              <a:rPr lang="en-US" b="1" smtClean="0"/>
              <a:t>WE </a:t>
            </a:r>
          </a:p>
          <a:p>
            <a:pPr eaLnBrk="1" hangingPunct="1"/>
            <a:r>
              <a:rPr lang="en-US" smtClean="0"/>
              <a:t>Show reader benefit &amp; interest </a:t>
            </a:r>
          </a:p>
          <a:p>
            <a:pPr eaLnBrk="1" hangingPunct="1"/>
            <a:r>
              <a:rPr lang="en-US" smtClean="0"/>
              <a:t>Emphasize on positive &amp; pleasant </a:t>
            </a:r>
          </a:p>
          <a:p>
            <a:pPr eaLnBrk="1" hangingPunct="1"/>
            <a:r>
              <a:rPr lang="en-US" smtClean="0"/>
              <a:t>Apply integrity &amp; ethics</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pPr eaLnBrk="1" hangingPunct="1"/>
            <a:r>
              <a:rPr lang="en-US" sz="4000" b="1" dirty="0" smtClean="0"/>
              <a:t>Write </a:t>
            </a:r>
            <a:r>
              <a:rPr lang="en-US" sz="4000" b="1" dirty="0" smtClean="0"/>
              <a:t>with a ‘you ‘ attitude , it shows consideration   </a:t>
            </a:r>
          </a:p>
        </p:txBody>
      </p:sp>
      <p:sp>
        <p:nvSpPr>
          <p:cNvPr id="26627" name="Content Placeholder 2"/>
          <p:cNvSpPr>
            <a:spLocks noGrp="1"/>
          </p:cNvSpPr>
          <p:nvPr>
            <p:ph idx="1"/>
          </p:nvPr>
        </p:nvSpPr>
        <p:spPr>
          <a:xfrm>
            <a:off x="228600" y="2057400"/>
            <a:ext cx="8763000" cy="4068763"/>
          </a:xfrm>
        </p:spPr>
        <p:txBody>
          <a:bodyPr/>
          <a:lstStyle/>
          <a:p>
            <a:pPr eaLnBrk="1" hangingPunct="1"/>
            <a:r>
              <a:rPr lang="en-US" smtClean="0"/>
              <a:t>I want to send my congratulations for --(Congratulations to you….)</a:t>
            </a:r>
          </a:p>
          <a:p>
            <a:pPr eaLnBrk="1" hangingPunct="1">
              <a:lnSpc>
                <a:spcPct val="200000"/>
              </a:lnSpc>
            </a:pPr>
            <a:r>
              <a:rPr lang="en-US" sz="3000" b="1" smtClean="0"/>
              <a:t>We will ship soon the goods of your order---</a:t>
            </a:r>
          </a:p>
          <a:p>
            <a:pPr eaLnBrk="1" hangingPunct="1">
              <a:lnSpc>
                <a:spcPct val="200000"/>
              </a:lnSpc>
            </a:pPr>
            <a:r>
              <a:rPr lang="en-US" sz="3000" b="1" smtClean="0"/>
              <a:t>We pay eight percent interest on -----</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sz="3600" b="1" dirty="0" smtClean="0"/>
              <a:t>CONCRETENESS</a:t>
            </a:r>
          </a:p>
        </p:txBody>
      </p:sp>
      <p:sp>
        <p:nvSpPr>
          <p:cNvPr id="29699" name="Content Placeholder 2"/>
          <p:cNvSpPr>
            <a:spLocks noGrp="1"/>
          </p:cNvSpPr>
          <p:nvPr>
            <p:ph idx="1"/>
          </p:nvPr>
        </p:nvSpPr>
        <p:spPr/>
        <p:txBody>
          <a:bodyPr/>
          <a:lstStyle/>
          <a:p>
            <a:pPr eaLnBrk="1" hangingPunct="1"/>
            <a:r>
              <a:rPr lang="en-US" smtClean="0"/>
              <a:t>Use specific facts and figures </a:t>
            </a:r>
          </a:p>
          <a:p>
            <a:pPr eaLnBrk="1" hangingPunct="1"/>
            <a:r>
              <a:rPr lang="en-US" smtClean="0"/>
              <a:t>Put action into words </a:t>
            </a:r>
          </a:p>
          <a:p>
            <a:pPr eaLnBrk="1" hangingPunct="1"/>
            <a:r>
              <a:rPr lang="en-US" smtClean="0"/>
              <a:t>Choose vivid image building words by comparison &amp; figurative language</a:t>
            </a:r>
          </a:p>
          <a:p>
            <a:pPr eaLnBrk="1" hangingPunct="1"/>
            <a:r>
              <a:rPr lang="en-US" smtClean="0"/>
              <a:t>Use more adjectives and adverbs</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b="1" dirty="0" smtClean="0"/>
              <a:t>CLARITY</a:t>
            </a:r>
          </a:p>
        </p:txBody>
      </p:sp>
      <p:sp>
        <p:nvSpPr>
          <p:cNvPr id="33795" name="Content Placeholder 2"/>
          <p:cNvSpPr>
            <a:spLocks noGrp="1"/>
          </p:cNvSpPr>
          <p:nvPr>
            <p:ph idx="1"/>
          </p:nvPr>
        </p:nvSpPr>
        <p:spPr>
          <a:xfrm>
            <a:off x="457200" y="1600200"/>
            <a:ext cx="8229600" cy="4953000"/>
          </a:xfrm>
        </p:spPr>
        <p:txBody>
          <a:bodyPr/>
          <a:lstStyle/>
          <a:p>
            <a:pPr eaLnBrk="1" hangingPunct="1"/>
            <a:r>
              <a:rPr lang="en-US" smtClean="0"/>
              <a:t>Choose short , familiar &amp; conversational words</a:t>
            </a:r>
          </a:p>
          <a:p>
            <a:pPr eaLnBrk="1" hangingPunct="1"/>
            <a:r>
              <a:rPr lang="en-US" smtClean="0"/>
              <a:t>Construct effective sentences and paragraphs by unity of idea and sequencing </a:t>
            </a:r>
          </a:p>
          <a:p>
            <a:pPr eaLnBrk="1" hangingPunct="1"/>
            <a:r>
              <a:rPr lang="en-US" smtClean="0"/>
              <a:t>Achieve appropriate readability by using formal &amp; informal language </a:t>
            </a:r>
          </a:p>
          <a:p>
            <a:pPr eaLnBrk="1" hangingPunct="1"/>
            <a:r>
              <a:rPr lang="en-US" smtClean="0"/>
              <a:t>Include examples, illustrations &amp; visual aids</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b="1" dirty="0" err="1" smtClean="0"/>
              <a:t>Exercise.Use</a:t>
            </a:r>
            <a:r>
              <a:rPr lang="en-US" b="1" dirty="0" smtClean="0"/>
              <a:t> </a:t>
            </a:r>
            <a:r>
              <a:rPr lang="en-US" b="1" dirty="0" smtClean="0"/>
              <a:t>simple words</a:t>
            </a:r>
          </a:p>
        </p:txBody>
      </p:sp>
      <p:sp>
        <p:nvSpPr>
          <p:cNvPr id="34819" name="Content Placeholder 2"/>
          <p:cNvSpPr>
            <a:spLocks noGrp="1"/>
          </p:cNvSpPr>
          <p:nvPr>
            <p:ph idx="1"/>
          </p:nvPr>
        </p:nvSpPr>
        <p:spPr>
          <a:xfrm>
            <a:off x="533400" y="1600200"/>
            <a:ext cx="8153400" cy="4525963"/>
          </a:xfrm>
        </p:spPr>
        <p:txBody>
          <a:bodyPr>
            <a:normAutofit lnSpcReduction="10000"/>
          </a:bodyPr>
          <a:lstStyle/>
          <a:p>
            <a:pPr eaLnBrk="1" hangingPunct="1"/>
            <a:r>
              <a:rPr lang="en-US" sz="4400" dirty="0" smtClean="0"/>
              <a:t>Subsequent      		later</a:t>
            </a:r>
          </a:p>
          <a:p>
            <a:pPr eaLnBrk="1" hangingPunct="1"/>
            <a:r>
              <a:rPr lang="en-US" sz="4400" dirty="0" smtClean="0"/>
              <a:t>Accede				agree </a:t>
            </a:r>
          </a:p>
          <a:p>
            <a:pPr eaLnBrk="1" hangingPunct="1"/>
            <a:r>
              <a:rPr lang="en-US" sz="4400" dirty="0" smtClean="0"/>
              <a:t>Endeavour			try</a:t>
            </a:r>
          </a:p>
          <a:p>
            <a:pPr eaLnBrk="1" hangingPunct="1"/>
            <a:r>
              <a:rPr lang="en-US" sz="4400" dirty="0" smtClean="0"/>
              <a:t>Supersede			</a:t>
            </a:r>
            <a:r>
              <a:rPr lang="en-US" sz="4400" dirty="0" smtClean="0"/>
              <a:t>	replace</a:t>
            </a:r>
            <a:endParaRPr lang="en-US" sz="4400" dirty="0" smtClean="0"/>
          </a:p>
          <a:p>
            <a:pPr eaLnBrk="1" hangingPunct="1"/>
            <a:r>
              <a:rPr lang="en-US" sz="4400" dirty="0" smtClean="0"/>
              <a:t>Disclose				show			</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28600"/>
            <a:ext cx="8229600" cy="1143000"/>
          </a:xfrm>
        </p:spPr>
        <p:txBody>
          <a:bodyPr/>
          <a:lstStyle/>
          <a:p>
            <a:pPr eaLnBrk="1" hangingPunct="1"/>
            <a:r>
              <a:rPr lang="en-US" b="1" dirty="0" smtClean="0"/>
              <a:t>COURTESY</a:t>
            </a:r>
          </a:p>
        </p:txBody>
      </p:sp>
      <p:sp>
        <p:nvSpPr>
          <p:cNvPr id="35843" name="Content Placeholder 2"/>
          <p:cNvSpPr>
            <a:spLocks noGrp="1"/>
          </p:cNvSpPr>
          <p:nvPr>
            <p:ph idx="1"/>
          </p:nvPr>
        </p:nvSpPr>
        <p:spPr/>
        <p:txBody>
          <a:bodyPr/>
          <a:lstStyle/>
          <a:p>
            <a:pPr eaLnBrk="1" hangingPunct="1"/>
            <a:r>
              <a:rPr lang="en-US" smtClean="0"/>
              <a:t>Be sincere , tactful, thoughtful and appreciative </a:t>
            </a:r>
          </a:p>
          <a:p>
            <a:pPr eaLnBrk="1" hangingPunct="1"/>
            <a:r>
              <a:rPr lang="en-US" smtClean="0"/>
              <a:t>Omit expressions that hurt , irritate, or insult</a:t>
            </a:r>
          </a:p>
          <a:p>
            <a:pPr eaLnBrk="1" hangingPunct="1"/>
            <a:r>
              <a:rPr lang="en-US" smtClean="0"/>
              <a:t>Grant apologies graciously</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fontScale="90000"/>
          </a:bodyPr>
          <a:lstStyle/>
          <a:p>
            <a:pPr eaLnBrk="1" hangingPunct="1"/>
            <a:r>
              <a:rPr lang="en-US" sz="3600" b="1" dirty="0" smtClean="0"/>
              <a:t>Ex : </a:t>
            </a:r>
            <a:r>
              <a:rPr lang="en-US" sz="3600" b="1" dirty="0" smtClean="0"/>
              <a:t> </a:t>
            </a:r>
            <a:r>
              <a:rPr lang="en-US" sz="3600" b="1" dirty="0" smtClean="0"/>
              <a:t>Show courtesy by avoiding tactless &amp; blunt language</a:t>
            </a:r>
          </a:p>
        </p:txBody>
      </p:sp>
      <p:sp>
        <p:nvSpPr>
          <p:cNvPr id="36867" name="Content Placeholder 2"/>
          <p:cNvSpPr>
            <a:spLocks noGrp="1"/>
          </p:cNvSpPr>
          <p:nvPr>
            <p:ph idx="1"/>
          </p:nvPr>
        </p:nvSpPr>
        <p:spPr/>
        <p:txBody>
          <a:bodyPr/>
          <a:lstStyle/>
          <a:p>
            <a:pPr eaLnBrk="1" hangingPunct="1"/>
            <a:r>
              <a:rPr lang="en-US" smtClean="0"/>
              <a:t>Your letter is not clear at all: </a:t>
            </a:r>
          </a:p>
          <a:p>
            <a:pPr eaLnBrk="1" hangingPunct="1">
              <a:buFontTx/>
              <a:buNone/>
            </a:pPr>
            <a:endParaRPr lang="en-US" smtClean="0"/>
          </a:p>
          <a:p>
            <a:pPr eaLnBrk="1" hangingPunct="1"/>
            <a:r>
              <a:rPr lang="en-US" smtClean="0"/>
              <a:t>Obviously, if you would read your policy carefully you will be able to answer these questions yourself. </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fontScale="90000"/>
          </a:bodyPr>
          <a:lstStyle/>
          <a:p>
            <a:pPr eaLnBrk="1" hangingPunct="1"/>
            <a:r>
              <a:rPr lang="en-US" b="1" dirty="0" smtClean="0"/>
              <a:t>Ex : </a:t>
            </a:r>
            <a:r>
              <a:rPr lang="en-US" b="1" dirty="0" smtClean="0"/>
              <a:t>Use </a:t>
            </a:r>
            <a:r>
              <a:rPr lang="en-US" b="1" dirty="0" smtClean="0"/>
              <a:t>gender friendly substitutes</a:t>
            </a:r>
          </a:p>
        </p:txBody>
      </p:sp>
      <p:sp>
        <p:nvSpPr>
          <p:cNvPr id="37891" name="Content Placeholder 2"/>
          <p:cNvSpPr>
            <a:spLocks noGrp="1"/>
          </p:cNvSpPr>
          <p:nvPr>
            <p:ph idx="1"/>
          </p:nvPr>
        </p:nvSpPr>
        <p:spPr/>
        <p:txBody>
          <a:bodyPr/>
          <a:lstStyle/>
          <a:p>
            <a:pPr eaLnBrk="1" hangingPunct="1">
              <a:buFontTx/>
              <a:buNone/>
            </a:pPr>
            <a:endParaRPr lang="en-US" smtClean="0"/>
          </a:p>
          <a:p>
            <a:pPr eaLnBrk="1" hangingPunct="1"/>
            <a:r>
              <a:rPr lang="en-US" smtClean="0"/>
              <a:t>The best man for the job</a:t>
            </a:r>
          </a:p>
          <a:p>
            <a:pPr eaLnBrk="1" hangingPunct="1"/>
            <a:r>
              <a:rPr lang="en-US" smtClean="0"/>
              <a:t>Manpower   </a:t>
            </a:r>
          </a:p>
          <a:p>
            <a:pPr eaLnBrk="1" hangingPunct="1"/>
            <a:r>
              <a:rPr lang="en-US" smtClean="0"/>
              <a:t>Salesman   </a:t>
            </a:r>
          </a:p>
          <a:p>
            <a:pPr eaLnBrk="1" hangingPunct="1"/>
            <a:r>
              <a:rPr lang="en-US" smtClean="0"/>
              <a:t>Chairman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eaLnBrk="1" hangingPunct="1"/>
            <a:r>
              <a:rPr lang="en-US" b="1" dirty="0" smtClean="0">
                <a:solidFill>
                  <a:srgbClr val="006600"/>
                </a:solidFill>
              </a:rPr>
              <a:t>Ex–Contd</a:t>
            </a:r>
            <a:r>
              <a:rPr lang="en-US" b="1" dirty="0" smtClean="0">
                <a:solidFill>
                  <a:srgbClr val="006600"/>
                </a:solidFill>
              </a:rPr>
              <a:t>.</a:t>
            </a:r>
          </a:p>
        </p:txBody>
      </p:sp>
      <p:sp>
        <p:nvSpPr>
          <p:cNvPr id="38915" name="Content Placeholder 2"/>
          <p:cNvSpPr>
            <a:spLocks noGrp="1"/>
          </p:cNvSpPr>
          <p:nvPr>
            <p:ph idx="1"/>
          </p:nvPr>
        </p:nvSpPr>
        <p:spPr/>
        <p:txBody>
          <a:bodyPr/>
          <a:lstStyle/>
          <a:p>
            <a:pPr eaLnBrk="1" hangingPunct="1"/>
            <a:r>
              <a:rPr lang="en-US" smtClean="0"/>
              <a:t>You guys should all be concerned about the issue. </a:t>
            </a:r>
          </a:p>
          <a:p>
            <a:pPr eaLnBrk="1" hangingPunct="1">
              <a:buFontTx/>
              <a:buNone/>
            </a:pPr>
            <a:endParaRPr lang="en-US" smtClean="0"/>
          </a:p>
          <a:p>
            <a:pPr eaLnBrk="1" hangingPunct="1"/>
            <a:r>
              <a:rPr lang="en-US" b="1" smtClean="0"/>
              <a:t>Each manger has an assigned place where he should park his car</a:t>
            </a:r>
            <a:r>
              <a:rPr lang="en-US" smtClean="0"/>
              <a:t>.</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b="1" dirty="0" smtClean="0"/>
              <a:t>CORRECTNESS</a:t>
            </a:r>
          </a:p>
        </p:txBody>
      </p:sp>
      <p:sp>
        <p:nvSpPr>
          <p:cNvPr id="39939" name="Content Placeholder 2"/>
          <p:cNvSpPr>
            <a:spLocks noGrp="1"/>
          </p:cNvSpPr>
          <p:nvPr>
            <p:ph idx="1"/>
          </p:nvPr>
        </p:nvSpPr>
        <p:spPr/>
        <p:txBody>
          <a:bodyPr/>
          <a:lstStyle/>
          <a:p>
            <a:pPr eaLnBrk="1" hangingPunct="1"/>
            <a:r>
              <a:rPr lang="en-US" smtClean="0"/>
              <a:t>Use the right level of language </a:t>
            </a:r>
          </a:p>
          <a:p>
            <a:pPr eaLnBrk="1" hangingPunct="1"/>
            <a:r>
              <a:rPr lang="en-US" smtClean="0"/>
              <a:t>Check accuracy of facts, figures and words</a:t>
            </a:r>
          </a:p>
          <a:p>
            <a:pPr eaLnBrk="1" hangingPunct="1"/>
            <a:r>
              <a:rPr lang="en-US" smtClean="0"/>
              <a:t>Maintain acceptable writing mechanics</a:t>
            </a:r>
          </a:p>
          <a:p>
            <a:pPr eaLnBrk="1" hangingPunct="1"/>
            <a:r>
              <a:rPr lang="en-US" smtClean="0"/>
              <a:t>Choose non discriminatory language </a:t>
            </a:r>
          </a:p>
          <a:p>
            <a:pPr eaLnBrk="1" hangingPunct="1"/>
            <a:r>
              <a:rPr lang="en-US" smtClean="0"/>
              <a:t>Use parallel language</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lstStyle/>
          <a:p>
            <a:r>
              <a:rPr lang="en-US" b="1" dirty="0" smtClean="0"/>
              <a:t>3. Effective Verbal </a:t>
            </a:r>
            <a:r>
              <a:rPr lang="en-US" b="1" dirty="0"/>
              <a:t>C</a:t>
            </a:r>
            <a:r>
              <a:rPr lang="en-US" b="1" dirty="0" smtClean="0"/>
              <a:t>ommunication</a:t>
            </a:r>
            <a:endParaRPr lang="en-US" b="1"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1. Know you audience</a:t>
            </a:r>
            <a:endParaRPr lang="en-US" b="1" dirty="0"/>
          </a:p>
        </p:txBody>
      </p:sp>
      <p:sp>
        <p:nvSpPr>
          <p:cNvPr id="3" name="Content Placeholder 2"/>
          <p:cNvSpPr>
            <a:spLocks noGrp="1"/>
          </p:cNvSpPr>
          <p:nvPr>
            <p:ph idx="1"/>
          </p:nvPr>
        </p:nvSpPr>
        <p:spPr/>
        <p:txBody>
          <a:bodyPr>
            <a:normAutofit fontScale="77500" lnSpcReduction="20000"/>
          </a:bodyPr>
          <a:lstStyle/>
          <a:p>
            <a:pPr algn="just"/>
            <a:r>
              <a:rPr lang="en-US" dirty="0" smtClean="0"/>
              <a:t>You need to listen. </a:t>
            </a:r>
          </a:p>
          <a:p>
            <a:pPr lvl="1" algn="just"/>
            <a:r>
              <a:rPr lang="en-US" dirty="0" smtClean="0"/>
              <a:t>If you are talking to a small group of people in an informal discussion, listening to what other people are saying, or not saying, is your best tool. </a:t>
            </a:r>
          </a:p>
          <a:p>
            <a:pPr lvl="1" algn="just"/>
            <a:r>
              <a:rPr lang="en-US" dirty="0" smtClean="0"/>
              <a:t>If you are addressing a large group of people you want to find out as much as possible about the people you are going to talk to. </a:t>
            </a:r>
          </a:p>
          <a:p>
            <a:pPr algn="just"/>
            <a:r>
              <a:rPr lang="en-US" dirty="0" smtClean="0"/>
              <a:t>Do your homework. </a:t>
            </a:r>
          </a:p>
          <a:p>
            <a:pPr algn="just"/>
            <a:r>
              <a:rPr lang="en-US" dirty="0" smtClean="0"/>
              <a:t>What are their burning questions? </a:t>
            </a:r>
          </a:p>
          <a:p>
            <a:pPr algn="just"/>
            <a:r>
              <a:rPr lang="en-US" dirty="0" smtClean="0"/>
              <a:t>What is their knowledge to the subject that you are going to talk about? </a:t>
            </a:r>
          </a:p>
          <a:p>
            <a:pPr algn="just"/>
            <a:r>
              <a:rPr lang="en-US" dirty="0" smtClean="0"/>
              <a:t>Do they have an opinion in any direction and is their passion?</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2. Know your topic</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This might sound like an obvious statement. But you would be surprised if you know how many unprepared performances or presentations that are held every minute.</a:t>
            </a:r>
          </a:p>
          <a:p>
            <a:pPr lvl="1" algn="just"/>
            <a:r>
              <a:rPr lang="en-US" dirty="0" smtClean="0"/>
              <a:t>Read, Google, listen to others etc. </a:t>
            </a:r>
          </a:p>
          <a:p>
            <a:pPr lvl="1" algn="just"/>
            <a:r>
              <a:rPr lang="en-US" dirty="0" smtClean="0"/>
              <a:t>Again, do your homework. </a:t>
            </a:r>
          </a:p>
          <a:p>
            <a:pPr lvl="1" algn="just"/>
            <a:r>
              <a:rPr lang="en-US" dirty="0" smtClean="0"/>
              <a:t>What are your feelings about a certain issue?</a:t>
            </a:r>
          </a:p>
          <a:p>
            <a:pPr lvl="1" algn="just"/>
            <a:r>
              <a:rPr lang="en-US" dirty="0" smtClean="0"/>
              <a:t>Why? </a:t>
            </a:r>
          </a:p>
          <a:p>
            <a:pPr lvl="1" algn="just"/>
            <a:r>
              <a:rPr lang="en-US" dirty="0" smtClean="0"/>
              <a:t>List all the potential questions to your topic. </a:t>
            </a:r>
          </a:p>
          <a:p>
            <a:pPr algn="just"/>
            <a:r>
              <a:rPr lang="en-US" dirty="0" smtClean="0"/>
              <a:t>This is probably one of the most important tip for effective verbal communication.</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3. Plan your presentation</a:t>
            </a:r>
            <a:endParaRPr lang="en-US" b="1" dirty="0"/>
          </a:p>
        </p:txBody>
      </p:sp>
      <p:sp>
        <p:nvSpPr>
          <p:cNvPr id="3" name="Content Placeholder 2"/>
          <p:cNvSpPr>
            <a:spLocks noGrp="1"/>
          </p:cNvSpPr>
          <p:nvPr>
            <p:ph idx="1"/>
          </p:nvPr>
        </p:nvSpPr>
        <p:spPr/>
        <p:txBody>
          <a:bodyPr/>
          <a:lstStyle/>
          <a:p>
            <a:pPr algn="just"/>
            <a:r>
              <a:rPr lang="en-US" dirty="0" smtClean="0"/>
              <a:t>Make up a storyboard or make a mind map. </a:t>
            </a:r>
          </a:p>
          <a:p>
            <a:pPr algn="just"/>
            <a:r>
              <a:rPr lang="en-US" dirty="0" smtClean="0"/>
              <a:t>Be creative and lay out all the threads to your topic that you can possible think of. </a:t>
            </a:r>
          </a:p>
          <a:p>
            <a:pPr lvl="1" algn="just"/>
            <a:r>
              <a:rPr lang="en-US" dirty="0" smtClean="0"/>
              <a:t>What background material do you have for the topic? </a:t>
            </a:r>
          </a:p>
          <a:p>
            <a:pPr lvl="1" algn="just"/>
            <a:r>
              <a:rPr lang="en-US" dirty="0" smtClean="0"/>
              <a:t>Is there a particular angle that you like? </a:t>
            </a:r>
          </a:p>
          <a:p>
            <a:pPr lvl="1" algn="just"/>
            <a:r>
              <a:rPr lang="en-US" dirty="0" smtClean="0"/>
              <a:t>What material/knowledge do you lack?</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pPr algn="just"/>
            <a:r>
              <a:rPr lang="en-US" dirty="0" smtClean="0"/>
              <a:t>Biggest reason for not having effective verbal communication is that people say to much. </a:t>
            </a:r>
          </a:p>
          <a:p>
            <a:pPr algn="just"/>
            <a:r>
              <a:rPr lang="en-US" dirty="0" smtClean="0"/>
              <a:t>They have so many things that they want to get across.</a:t>
            </a:r>
          </a:p>
          <a:p>
            <a:pPr algn="just"/>
            <a:r>
              <a:rPr lang="en-US" dirty="0" smtClean="0"/>
              <a:t>Your biggest challenge is now to cut down the material to a minimum. </a:t>
            </a:r>
          </a:p>
          <a:p>
            <a:pPr algn="just"/>
            <a:r>
              <a:rPr lang="en-US" dirty="0" smtClean="0"/>
              <a:t>If you will do a PowerPoint presentation a good ground rule is to have one slide per 2-5 minutes.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algn="just"/>
            <a:r>
              <a:rPr lang="en-US" dirty="0" smtClean="0"/>
              <a:t>Because when you are passionate about something you build up knowledge and you don’t want to miss anything important. </a:t>
            </a:r>
          </a:p>
          <a:p>
            <a:pPr lvl="1" algn="just"/>
            <a:r>
              <a:rPr lang="en-US" dirty="0" smtClean="0"/>
              <a:t>But think about the audience and your knowledge about them. </a:t>
            </a:r>
          </a:p>
          <a:p>
            <a:pPr lvl="1" algn="just"/>
            <a:r>
              <a:rPr lang="en-US" dirty="0" smtClean="0"/>
              <a:t>What do they want to know?</a:t>
            </a:r>
          </a:p>
          <a:p>
            <a:pPr lvl="1" algn="just"/>
            <a:r>
              <a:rPr lang="en-US" dirty="0" smtClean="0"/>
              <a:t>what would they benefit from knowing?</a:t>
            </a:r>
          </a:p>
          <a:p>
            <a:pPr lvl="1" algn="just"/>
            <a:r>
              <a:rPr lang="en-US" dirty="0" smtClean="0"/>
              <a:t>Are there parts of the subject that really more than they need to know, for you to get your point across?</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4. Own the room</a:t>
            </a:r>
            <a:endParaRPr lang="en-US" b="1" dirty="0"/>
          </a:p>
        </p:txBody>
      </p:sp>
      <p:sp>
        <p:nvSpPr>
          <p:cNvPr id="3" name="Content Placeholder 2"/>
          <p:cNvSpPr>
            <a:spLocks noGrp="1"/>
          </p:cNvSpPr>
          <p:nvPr>
            <p:ph idx="1"/>
          </p:nvPr>
        </p:nvSpPr>
        <p:spPr/>
        <p:txBody>
          <a:bodyPr>
            <a:normAutofit fontScale="70000" lnSpcReduction="20000"/>
          </a:bodyPr>
          <a:lstStyle/>
          <a:p>
            <a:pPr algn="just"/>
            <a:r>
              <a:rPr lang="en-US" dirty="0" smtClean="0"/>
              <a:t>If possible it is always good to see the room where your presentation will take place. </a:t>
            </a:r>
          </a:p>
          <a:p>
            <a:pPr algn="just"/>
            <a:r>
              <a:rPr lang="en-US" dirty="0" smtClean="0"/>
              <a:t>There are a number of things that can disturb you in the first couple of minutes of your presentation. </a:t>
            </a:r>
          </a:p>
          <a:p>
            <a:pPr lvl="1" algn="just"/>
            <a:r>
              <a:rPr lang="en-US" dirty="0" smtClean="0"/>
              <a:t>How big is the room?</a:t>
            </a:r>
          </a:p>
          <a:p>
            <a:pPr lvl="1" algn="just"/>
            <a:r>
              <a:rPr lang="en-US" dirty="0" smtClean="0"/>
              <a:t>how are the chairs placed?</a:t>
            </a:r>
          </a:p>
          <a:p>
            <a:pPr lvl="1" algn="just"/>
            <a:r>
              <a:rPr lang="en-US" dirty="0"/>
              <a:t>I</a:t>
            </a:r>
            <a:r>
              <a:rPr lang="en-US" dirty="0" smtClean="0"/>
              <a:t>s there a stage? </a:t>
            </a:r>
          </a:p>
          <a:p>
            <a:pPr lvl="1" algn="just"/>
            <a:r>
              <a:rPr lang="en-US" dirty="0" smtClean="0"/>
              <a:t>Do you need a microphone?</a:t>
            </a:r>
          </a:p>
          <a:p>
            <a:pPr lvl="1" algn="just"/>
            <a:r>
              <a:rPr lang="en-US" dirty="0" smtClean="0"/>
              <a:t>Where will that be placed?</a:t>
            </a:r>
          </a:p>
          <a:p>
            <a:pPr lvl="1" algn="just"/>
            <a:r>
              <a:rPr lang="en-US" dirty="0" smtClean="0"/>
              <a:t>Who will flip the slides in your presentation?</a:t>
            </a:r>
          </a:p>
          <a:p>
            <a:pPr lvl="1" algn="just"/>
            <a:r>
              <a:rPr lang="en-US" dirty="0" smtClean="0"/>
              <a:t>Can you do that yourself, if so, how? </a:t>
            </a:r>
          </a:p>
          <a:p>
            <a:pPr lvl="1" algn="just"/>
            <a:r>
              <a:rPr lang="en-US" dirty="0" smtClean="0"/>
              <a:t>If you need special equipment, where will they be placed? </a:t>
            </a:r>
          </a:p>
          <a:p>
            <a:pPr lvl="1" algn="just"/>
            <a:r>
              <a:rPr lang="en-US" dirty="0" smtClean="0"/>
              <a:t>Will there be spotlights? And so on. </a:t>
            </a:r>
          </a:p>
          <a:p>
            <a:pPr algn="just"/>
            <a:r>
              <a:rPr lang="en-US" dirty="0" smtClean="0"/>
              <a:t>Find out as much as you can before hand, so you have control.</a:t>
            </a:r>
          </a:p>
          <a:p>
            <a:endParaRPr lang="en-US" dirty="0" smtClean="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4. Own Your Room (cont…)</a:t>
            </a:r>
            <a:endParaRPr lang="en-US" dirty="0"/>
          </a:p>
        </p:txBody>
      </p:sp>
      <p:sp>
        <p:nvSpPr>
          <p:cNvPr id="3" name="Content Placeholder 2"/>
          <p:cNvSpPr>
            <a:spLocks noGrp="1"/>
          </p:cNvSpPr>
          <p:nvPr>
            <p:ph idx="1"/>
          </p:nvPr>
        </p:nvSpPr>
        <p:spPr/>
        <p:txBody>
          <a:bodyPr/>
          <a:lstStyle/>
          <a:p>
            <a:pPr algn="just"/>
            <a:r>
              <a:rPr lang="en-US" dirty="0" smtClean="0"/>
              <a:t>If you are a part of a larger program, it is very good to sit in on other presentations. </a:t>
            </a:r>
          </a:p>
          <a:p>
            <a:pPr algn="just"/>
            <a:r>
              <a:rPr lang="en-US" dirty="0" smtClean="0"/>
              <a:t>This will be beneficial to you for to main reasons. </a:t>
            </a:r>
          </a:p>
          <a:p>
            <a:pPr marL="971550" lvl="1" indent="-514350" algn="just">
              <a:buAutoNum type="alphaUcPeriod"/>
            </a:pPr>
            <a:r>
              <a:rPr lang="en-US" dirty="0" smtClean="0"/>
              <a:t>You will get a better feeling for the audience. Are they open, serious, emotional etc. </a:t>
            </a:r>
          </a:p>
          <a:p>
            <a:pPr marL="971550" lvl="1" indent="-514350" algn="just">
              <a:buAutoNum type="alphaUcPeriod"/>
            </a:pPr>
            <a:r>
              <a:rPr lang="en-US" dirty="0" smtClean="0"/>
              <a:t>B. You will get a better feeling for the room.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Tips to improve your verbal communications skills</a:t>
            </a:r>
          </a:p>
          <a:p>
            <a:r>
              <a:rPr lang="en-US" dirty="0" smtClean="0"/>
              <a:t>7 C’s of Communication</a:t>
            </a:r>
          </a:p>
          <a:p>
            <a:r>
              <a:rPr lang="en-US" smtClean="0"/>
              <a:t>Effective verbal communication</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pPr algn="just"/>
            <a:r>
              <a:rPr lang="en-US" dirty="0" smtClean="0">
                <a:hlinkClick r:id="rId2"/>
              </a:rPr>
              <a:t>http://www.illumine.co.uk/write-speak-influence/verbcom-info/nine-ways-to-improve-verbal-communication.html</a:t>
            </a:r>
            <a:endParaRPr lang="en-US" dirty="0" smtClean="0"/>
          </a:p>
          <a:p>
            <a:pPr algn="just"/>
            <a:r>
              <a:rPr lang="en-US" dirty="0" smtClean="0">
                <a:hlinkClick r:id="rId3"/>
              </a:rPr>
              <a:t>http://www.communicationtoolbox.com/effective-verbal-communication.html</a:t>
            </a:r>
            <a:endParaRPr lang="en-US" dirty="0" smtClean="0"/>
          </a:p>
          <a:p>
            <a:pPr algn="just"/>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1688</Words>
  <Application>Microsoft Office PowerPoint</Application>
  <PresentationFormat>On-screen Show (4:3)</PresentationFormat>
  <Paragraphs>235</Paragraphs>
  <Slides>40</Slides>
  <Notes>2</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Verbal Communication during Presentations</vt:lpstr>
      <vt:lpstr>Recap</vt:lpstr>
      <vt:lpstr>Verbal Messages</vt:lpstr>
      <vt:lpstr>Slide 4</vt:lpstr>
      <vt:lpstr>1. Read more…</vt:lpstr>
      <vt:lpstr>2. Think about the words…</vt:lpstr>
      <vt:lpstr>3. Prepare (if you can) …</vt:lpstr>
      <vt:lpstr>4. Listen and be interested…</vt:lpstr>
      <vt:lpstr>5. Be aware of non-verbal communication traps</vt:lpstr>
      <vt:lpstr>Non-Verbal Messages</vt:lpstr>
      <vt:lpstr>6. Honesty is the best policy</vt:lpstr>
      <vt:lpstr>7. Show and seek some understanding</vt:lpstr>
      <vt:lpstr>8. Think about perspectives </vt:lpstr>
      <vt:lpstr>9. Develop your skills</vt:lpstr>
      <vt:lpstr>How to Create Effective  Presentations</vt:lpstr>
      <vt:lpstr>2.  7 Cs 0f Communication</vt:lpstr>
      <vt:lpstr>COMPLETENESS</vt:lpstr>
      <vt:lpstr>Exercise</vt:lpstr>
      <vt:lpstr>CONCISENESS</vt:lpstr>
      <vt:lpstr>Exercise</vt:lpstr>
      <vt:lpstr>CONSIDERATION</vt:lpstr>
      <vt:lpstr>Write with a ‘you ‘ attitude , it shows consideration   </vt:lpstr>
      <vt:lpstr>CONCRETENESS</vt:lpstr>
      <vt:lpstr>CLARITY</vt:lpstr>
      <vt:lpstr>Exercise.Use simple words</vt:lpstr>
      <vt:lpstr>COURTESY</vt:lpstr>
      <vt:lpstr>Ex :  Show courtesy by avoiding tactless &amp; blunt language</vt:lpstr>
      <vt:lpstr>Ex : Use gender friendly substitutes</vt:lpstr>
      <vt:lpstr>Ex–Contd.</vt:lpstr>
      <vt:lpstr>CORRECTNESS</vt:lpstr>
      <vt:lpstr>3. Effective Verbal Communication</vt:lpstr>
      <vt:lpstr>1. Know you audience</vt:lpstr>
      <vt:lpstr>2. Know your topic</vt:lpstr>
      <vt:lpstr>3. Plan your presentation</vt:lpstr>
      <vt:lpstr>Slide 35</vt:lpstr>
      <vt:lpstr>Slide 36</vt:lpstr>
      <vt:lpstr>4. Own the room</vt:lpstr>
      <vt:lpstr>4. Own Your Room (cont…)</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Verbal Communication during Presentations</dc:title>
  <dc:creator>Anila</dc:creator>
  <cp:lastModifiedBy>Anila</cp:lastModifiedBy>
  <cp:revision>10</cp:revision>
  <dcterms:created xsi:type="dcterms:W3CDTF">2012-12-29T03:03:09Z</dcterms:created>
  <dcterms:modified xsi:type="dcterms:W3CDTF">2012-12-29T03:45:15Z</dcterms:modified>
</cp:coreProperties>
</file>