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10" r:id="rId3"/>
    <p:sldId id="287" r:id="rId4"/>
    <p:sldId id="289" r:id="rId5"/>
    <p:sldId id="288" r:id="rId6"/>
    <p:sldId id="290" r:id="rId7"/>
    <p:sldId id="291" r:id="rId8"/>
    <p:sldId id="292" r:id="rId9"/>
    <p:sldId id="293" r:id="rId10"/>
    <p:sldId id="295" r:id="rId11"/>
    <p:sldId id="259" r:id="rId12"/>
    <p:sldId id="260" r:id="rId13"/>
    <p:sldId id="261" r:id="rId14"/>
    <p:sldId id="262" r:id="rId15"/>
    <p:sldId id="296" r:id="rId16"/>
    <p:sldId id="263" r:id="rId17"/>
    <p:sldId id="303" r:id="rId18"/>
    <p:sldId id="304" r:id="rId19"/>
    <p:sldId id="305" r:id="rId20"/>
    <p:sldId id="306" r:id="rId21"/>
    <p:sldId id="301" r:id="rId22"/>
    <p:sldId id="300" r:id="rId23"/>
    <p:sldId id="302" r:id="rId24"/>
    <p:sldId id="264" r:id="rId25"/>
    <p:sldId id="265" r:id="rId26"/>
    <p:sldId id="266" r:id="rId27"/>
    <p:sldId id="267" r:id="rId28"/>
    <p:sldId id="268" r:id="rId29"/>
    <p:sldId id="269" r:id="rId30"/>
    <p:sldId id="270" r:id="rId31"/>
    <p:sldId id="271" r:id="rId32"/>
    <p:sldId id="272" r:id="rId33"/>
    <p:sldId id="273" r:id="rId34"/>
    <p:sldId id="307" r:id="rId35"/>
    <p:sldId id="274" r:id="rId36"/>
    <p:sldId id="275" r:id="rId37"/>
    <p:sldId id="276" r:id="rId38"/>
    <p:sldId id="277" r:id="rId39"/>
    <p:sldId id="278" r:id="rId40"/>
    <p:sldId id="279" r:id="rId41"/>
    <p:sldId id="308" r:id="rId42"/>
    <p:sldId id="309" r:id="rId43"/>
    <p:sldId id="284" r:id="rId44"/>
    <p:sldId id="299" r:id="rId45"/>
    <p:sldId id="257" r:id="rId4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00318-CDDF-4D8C-AC09-8D8F1C7E6877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0E1F2-F60E-4DF1-A850-B5ACD70F19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00318-CDDF-4D8C-AC09-8D8F1C7E6877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0E1F2-F60E-4DF1-A850-B5ACD70F19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00318-CDDF-4D8C-AC09-8D8F1C7E6877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0E1F2-F60E-4DF1-A850-B5ACD70F19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00318-CDDF-4D8C-AC09-8D8F1C7E6877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0E1F2-F60E-4DF1-A850-B5ACD70F19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00318-CDDF-4D8C-AC09-8D8F1C7E6877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0E1F2-F60E-4DF1-A850-B5ACD70F19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00318-CDDF-4D8C-AC09-8D8F1C7E6877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0E1F2-F60E-4DF1-A850-B5ACD70F19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00318-CDDF-4D8C-AC09-8D8F1C7E6877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0E1F2-F60E-4DF1-A850-B5ACD70F19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00318-CDDF-4D8C-AC09-8D8F1C7E6877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0E1F2-F60E-4DF1-A850-B5ACD70F19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00318-CDDF-4D8C-AC09-8D8F1C7E6877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0E1F2-F60E-4DF1-A850-B5ACD70F19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00318-CDDF-4D8C-AC09-8D8F1C7E6877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0E1F2-F60E-4DF1-A850-B5ACD70F19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00318-CDDF-4D8C-AC09-8D8F1C7E6877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0E1F2-F60E-4DF1-A850-B5ACD70F19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A00318-CDDF-4D8C-AC09-8D8F1C7E6877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0E1F2-F60E-4DF1-A850-B5ACD70F191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eadysetpresent.com/" TargetMode="External"/><Relationship Id="rId2" Type="http://schemas.openxmlformats.org/officeDocument/2006/relationships/hyperlink" Target="http://ezinearticles.com/3675164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skillsworkshop.net/" TargetMode="External"/><Relationship Id="rId5" Type="http://schemas.openxmlformats.org/officeDocument/2006/relationships/hyperlink" Target="http://ezinearticles.com/?expert=Bud_Bilanich" TargetMode="External"/><Relationship Id="rId4" Type="http://schemas.openxmlformats.org/officeDocument/2006/relationships/hyperlink" Target="http://www.slideshare.net/deepakagarwal7/non-verbal-communication-and-use-of-body-language-presentatio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7772400" cy="1470025"/>
          </a:xfrm>
        </p:spPr>
        <p:txBody>
          <a:bodyPr/>
          <a:lstStyle/>
          <a:p>
            <a:r>
              <a:rPr lang="en-US" b="1" smtClean="0"/>
              <a:t>Lecture 27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2514600"/>
            <a:ext cx="7848600" cy="3048000"/>
          </a:xfrm>
        </p:spPr>
        <p:txBody>
          <a:bodyPr>
            <a:noAutofit/>
          </a:bodyPr>
          <a:lstStyle/>
          <a:p>
            <a:r>
              <a:rPr lang="en-US" sz="6000" b="1" dirty="0" smtClean="0">
                <a:solidFill>
                  <a:schemeClr val="tx1"/>
                </a:solidFill>
              </a:rPr>
              <a:t>Nonverbal Communication in Presentations</a:t>
            </a:r>
            <a:endParaRPr lang="en-US" sz="6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Recap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b="1" dirty="0" smtClean="0"/>
              <a:t>How to prepare, make and deliver presentation effectively?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Introduction to Communication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 smtClean="0"/>
              <a:t>Communication in general is process of:</a:t>
            </a:r>
          </a:p>
          <a:p>
            <a:pPr lvl="1" algn="just"/>
            <a:r>
              <a:rPr lang="en-US" dirty="0" smtClean="0"/>
              <a:t>Sending </a:t>
            </a:r>
          </a:p>
          <a:p>
            <a:pPr lvl="1" algn="just"/>
            <a:r>
              <a:rPr lang="en-US" dirty="0" smtClean="0"/>
              <a:t>Receiving 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These messages enable humans to share:</a:t>
            </a:r>
          </a:p>
          <a:p>
            <a:pPr lvl="1" algn="just"/>
            <a:r>
              <a:rPr lang="en-US" dirty="0" smtClean="0"/>
              <a:t>Knowledge</a:t>
            </a:r>
          </a:p>
          <a:p>
            <a:pPr lvl="1" algn="just"/>
            <a:r>
              <a:rPr lang="en-US" dirty="0" smtClean="0"/>
              <a:t>attitudes, and </a:t>
            </a:r>
          </a:p>
          <a:p>
            <a:pPr lvl="1" algn="just"/>
            <a:r>
              <a:rPr lang="en-US" dirty="0" smtClean="0"/>
              <a:t>skills. </a:t>
            </a:r>
          </a:p>
        </p:txBody>
      </p:sp>
      <p:sp>
        <p:nvSpPr>
          <p:cNvPr id="4" name="Isosceles Triangle 3"/>
          <p:cNvSpPr/>
          <p:nvPr/>
        </p:nvSpPr>
        <p:spPr>
          <a:xfrm rot="16200000">
            <a:off x="2900172" y="2052828"/>
            <a:ext cx="1060704" cy="137464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343400" y="2590800"/>
            <a:ext cx="11119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Messages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Introduction to Communication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200000"/>
              </a:lnSpc>
            </a:pPr>
            <a:r>
              <a:rPr lang="en-US" dirty="0" smtClean="0"/>
              <a:t>Communication is composed of two dimensions – </a:t>
            </a:r>
          </a:p>
          <a:p>
            <a:pPr lvl="1" algn="just">
              <a:lnSpc>
                <a:spcPct val="200000"/>
              </a:lnSpc>
            </a:pPr>
            <a:r>
              <a:rPr lang="en-US" b="1" dirty="0" smtClean="0"/>
              <a:t>Verbal Communication </a:t>
            </a:r>
          </a:p>
          <a:p>
            <a:pPr lvl="1" algn="just">
              <a:lnSpc>
                <a:spcPct val="200000"/>
              </a:lnSpc>
            </a:pPr>
            <a:r>
              <a:rPr lang="en-US" b="1" dirty="0" smtClean="0"/>
              <a:t>Nonverbal Communication</a:t>
            </a:r>
          </a:p>
          <a:p>
            <a:pPr algn="just">
              <a:lnSpc>
                <a:spcPct val="200000"/>
              </a:lnSpc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dirty="0" smtClean="0"/>
              <a:t>	</a:t>
            </a:r>
            <a:r>
              <a:rPr lang="en-US" sz="4400" b="1" dirty="0" smtClean="0"/>
              <a:t>Presentation skills, conversation skills </a:t>
            </a:r>
            <a:r>
              <a:rPr lang="en-US" sz="4400" dirty="0" smtClean="0"/>
              <a:t>and </a:t>
            </a:r>
            <a:r>
              <a:rPr lang="en-US" sz="4400" b="1" dirty="0" smtClean="0"/>
              <a:t>writing skills </a:t>
            </a:r>
            <a:r>
              <a:rPr lang="en-US" sz="4400" dirty="0" smtClean="0"/>
              <a:t>are the three keys to effective communication. </a:t>
            </a:r>
          </a:p>
          <a:p>
            <a:pPr algn="ctr">
              <a:buNone/>
            </a:pPr>
            <a:r>
              <a:rPr lang="en-US" sz="4400" dirty="0" smtClean="0"/>
              <a:t>The Lecture defines some tips for using non verbal communication to improve your presentation skills.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981200"/>
            <a:ext cx="3581400" cy="609600"/>
          </a:xfrm>
          <a:solidFill>
            <a:schemeClr val="bg1">
              <a:lumMod val="50000"/>
              <a:alpha val="50000"/>
            </a:schemeClr>
          </a:solidFill>
        </p:spPr>
        <p:txBody>
          <a:bodyPr/>
          <a:lstStyle/>
          <a:p>
            <a:pPr algn="ctr">
              <a:buNone/>
            </a:pPr>
            <a:r>
              <a:rPr lang="en-US" sz="2800" b="1" dirty="0" smtClean="0"/>
              <a:t>Verbal Messages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456970" cy="990600"/>
          </a:xfr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b="1" dirty="0" smtClean="0"/>
              <a:t>Components of Communication</a:t>
            </a:r>
            <a:endParaRPr lang="en-US" b="1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4114800" y="2286000"/>
            <a:ext cx="6858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800600" y="2057400"/>
            <a:ext cx="4038600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the words we choose</a:t>
            </a:r>
            <a:endParaRPr lang="en-US" sz="24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 bwMode="auto">
          <a:xfrm>
            <a:off x="457200" y="3048000"/>
            <a:ext cx="3657600" cy="609600"/>
          </a:xfrm>
          <a:prstGeom prst="rect">
            <a:avLst/>
          </a:prstGeom>
          <a:solidFill>
            <a:schemeClr val="bg1">
              <a:lumMod val="50000"/>
              <a:alpha val="50000"/>
            </a:schemeClr>
          </a:solidFill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Paraverbal</a:t>
            </a:r>
            <a:r>
              <a:rPr kumimoji="0" lang="en-US" sz="25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Messages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 bwMode="auto">
          <a:xfrm>
            <a:off x="457200" y="4114800"/>
            <a:ext cx="3657600" cy="609600"/>
          </a:xfrm>
          <a:prstGeom prst="rect">
            <a:avLst/>
          </a:prstGeom>
          <a:solidFill>
            <a:schemeClr val="bg1">
              <a:lumMod val="50000"/>
              <a:alpha val="50000"/>
            </a:schemeClr>
          </a:solidFill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500" b="1" kern="0" dirty="0" smtClean="0"/>
              <a:t>Nonverbal Messages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4114800" y="4419600"/>
            <a:ext cx="6858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4114800" y="3352800"/>
            <a:ext cx="6858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800600" y="3124200"/>
            <a:ext cx="4038600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how we say the words</a:t>
            </a:r>
            <a:endParaRPr lang="en-US" sz="24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800600" y="4191000"/>
            <a:ext cx="4038600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our body language</a:t>
            </a:r>
            <a:endParaRPr lang="en-US" sz="24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842597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3429000" cy="990600"/>
          </a:xfrm>
          <a:solidFill>
            <a:schemeClr val="bg1">
              <a:lumMod val="50000"/>
              <a:alpha val="50000"/>
            </a:schemeClr>
          </a:solidFill>
        </p:spPr>
        <p:txBody>
          <a:bodyPr/>
          <a:lstStyle/>
          <a:p>
            <a:pPr algn="ctr">
              <a:buNone/>
            </a:pPr>
            <a:r>
              <a:rPr lang="en-US" sz="2800" b="1" dirty="0" smtClean="0"/>
              <a:t>Effective Verbal Messages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81000" y="533400"/>
            <a:ext cx="8456970" cy="990600"/>
          </a:xfr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b="1" dirty="0" smtClean="0"/>
              <a:t>Verbal Messages</a:t>
            </a:r>
            <a:endParaRPr lang="en-US" b="1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4114800" y="2286000"/>
            <a:ext cx="6858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800600" y="2057400"/>
            <a:ext cx="4038600" cy="37856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 smtClean="0"/>
              <a:t>1. 	Are brief, concise, 	and organized</a:t>
            </a:r>
          </a:p>
          <a:p>
            <a:pPr>
              <a:lnSpc>
                <a:spcPct val="150000"/>
              </a:lnSpc>
            </a:pPr>
            <a:r>
              <a:rPr lang="en-US" sz="2400" b="1" dirty="0" smtClean="0"/>
              <a:t>2. 	Are free of jargon</a:t>
            </a:r>
          </a:p>
          <a:p>
            <a:pPr>
              <a:lnSpc>
                <a:spcPct val="150000"/>
              </a:lnSpc>
            </a:pPr>
            <a:r>
              <a:rPr lang="en-US" sz="2400" b="1" dirty="0" smtClean="0"/>
              <a:t>3. 	Do not create 	resistance in the 	listener</a:t>
            </a:r>
          </a:p>
          <a:p>
            <a:pPr algn="ctr"/>
            <a:endParaRPr lang="en-US" sz="24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38914" name="Picture 2" descr="liste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9302" y="3124200"/>
            <a:ext cx="3669187" cy="3276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9842597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286000"/>
            <a:ext cx="3429000" cy="609600"/>
          </a:xfrm>
          <a:solidFill>
            <a:schemeClr val="bg1">
              <a:lumMod val="50000"/>
              <a:alpha val="50000"/>
            </a:schemeClr>
          </a:solidFill>
        </p:spPr>
        <p:txBody>
          <a:bodyPr/>
          <a:lstStyle/>
          <a:p>
            <a:pPr algn="ctr">
              <a:buNone/>
            </a:pPr>
            <a:r>
              <a:rPr lang="en-US" sz="2800" b="1" dirty="0" smtClean="0"/>
              <a:t>Facial Expressions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456970" cy="990600"/>
          </a:xfr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sz="3600" b="1" dirty="0" smtClean="0"/>
              <a:t>Categories in Non-Verbal Messages</a:t>
            </a:r>
            <a:endParaRPr lang="en-US" sz="3600" b="1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4114800" y="2590800"/>
            <a:ext cx="6858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48130" name="Picture 2" descr="fac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0" y="1752600"/>
            <a:ext cx="3810000" cy="1479250"/>
          </a:xfrm>
          <a:prstGeom prst="rect">
            <a:avLst/>
          </a:prstGeom>
          <a:noFill/>
        </p:spPr>
      </p:pic>
      <p:sp>
        <p:nvSpPr>
          <p:cNvPr id="48132" name="AutoShape 4" descr="postur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34" name="AutoShape 6" descr="postur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36" name="AutoShape 8" descr="postur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38" name="AutoShape 10" descr="postur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6" name="AutoShape 2" descr="postur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990600" y="3200400"/>
            <a:ext cx="75438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b="1" dirty="0" smtClean="0"/>
              <a:t> </a:t>
            </a:r>
            <a:r>
              <a:rPr lang="en-US" sz="2000" b="1" dirty="0" smtClean="0"/>
              <a:t>A face can light up with:</a:t>
            </a:r>
          </a:p>
          <a:p>
            <a:pPr lvl="1">
              <a:buFont typeface="Arial" pitchFamily="34" charset="0"/>
              <a:buChar char="•"/>
            </a:pPr>
            <a:r>
              <a:rPr lang="en-US" sz="2000" b="1" dirty="0" smtClean="0"/>
              <a:t>  enthusiasm</a:t>
            </a:r>
          </a:p>
          <a:p>
            <a:pPr lvl="1">
              <a:buFont typeface="Arial" pitchFamily="34" charset="0"/>
              <a:buChar char="•"/>
            </a:pPr>
            <a:r>
              <a:rPr lang="en-US" sz="2000" b="1" dirty="0" smtClean="0"/>
              <a:t>  energy</a:t>
            </a:r>
          </a:p>
          <a:p>
            <a:pPr lvl="1">
              <a:buFont typeface="Arial" pitchFamily="34" charset="0"/>
              <a:buChar char="•"/>
            </a:pPr>
            <a:r>
              <a:rPr lang="en-US" sz="2000" b="1" dirty="0" smtClean="0"/>
              <a:t>  approval</a:t>
            </a:r>
          </a:p>
          <a:p>
            <a:pPr lvl="1">
              <a:buFont typeface="Arial" pitchFamily="34" charset="0"/>
              <a:buChar char="•"/>
            </a:pPr>
            <a:r>
              <a:rPr lang="en-US" sz="2000" b="1" dirty="0" smtClean="0"/>
              <a:t>  express confusion or boredom</a:t>
            </a:r>
          </a:p>
          <a:p>
            <a:pPr lvl="1">
              <a:buFont typeface="Arial" pitchFamily="34" charset="0"/>
              <a:buChar char="•"/>
            </a:pPr>
            <a:r>
              <a:rPr lang="en-US" sz="2000" b="1" dirty="0" smtClean="0"/>
              <a:t>  frown with displeasure</a:t>
            </a:r>
          </a:p>
          <a:p>
            <a:pPr lvl="1">
              <a:buFont typeface="Arial" pitchFamily="34" charset="0"/>
              <a:buChar char="•"/>
            </a:pPr>
            <a:r>
              <a:rPr lang="en-US" sz="2000" b="1" dirty="0" smtClean="0"/>
              <a:t>  eyes telegraphing joy</a:t>
            </a:r>
          </a:p>
          <a:p>
            <a:pPr lvl="1">
              <a:buFont typeface="Arial" pitchFamily="34" charset="0"/>
              <a:buChar char="•"/>
            </a:pPr>
            <a:r>
              <a:rPr lang="en-US" sz="2000" b="1" dirty="0" smtClean="0"/>
              <a:t>  sadness</a:t>
            </a:r>
          </a:p>
          <a:p>
            <a:pPr lvl="1">
              <a:buFont typeface="Arial" pitchFamily="34" charset="0"/>
              <a:buChar char="•"/>
            </a:pPr>
            <a:r>
              <a:rPr lang="en-US" sz="2000" b="1" dirty="0" smtClean="0"/>
              <a:t>  anger</a:t>
            </a:r>
          </a:p>
          <a:p>
            <a:pPr lvl="1">
              <a:buFont typeface="Arial" pitchFamily="34" charset="0"/>
              <a:buChar char="•"/>
            </a:pPr>
            <a:r>
              <a:rPr lang="en-US" sz="2000" b="1" dirty="0" smtClean="0"/>
              <a:t>  confusion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xmlns="" val="9842597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828800"/>
            <a:ext cx="3276600" cy="990600"/>
          </a:xfrm>
          <a:solidFill>
            <a:schemeClr val="bg1">
              <a:lumMod val="50000"/>
              <a:alpha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>
              <a:spcBef>
                <a:spcPct val="20000"/>
              </a:spcBef>
            </a:pPr>
            <a:r>
              <a:rPr lang="en-US" sz="28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Postures and Gestures</a:t>
            </a:r>
          </a:p>
        </p:txBody>
      </p:sp>
      <p:pic>
        <p:nvPicPr>
          <p:cNvPr id="1026" name="Picture 2" descr="C:\Users\Anila\Desktop\Image24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67200" y="1676400"/>
            <a:ext cx="4662226" cy="487680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762000" y="3200400"/>
            <a:ext cx="34290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800" dirty="0" smtClean="0"/>
              <a:t> 	Warm 		openness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 	Cold rejection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 	Feeling of 	anticipation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 	Feeling of 	inflexibility etc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533400" y="685800"/>
            <a:ext cx="845697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Categories in Non-Verbal Messages</a:t>
            </a:r>
            <a:endParaRPr kumimoji="0" lang="en-US" sz="36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8229600" cy="914400"/>
          </a:xfrm>
        </p:spPr>
        <p:txBody>
          <a:bodyPr/>
          <a:lstStyle/>
          <a:p>
            <a:r>
              <a:rPr lang="en-US" b="1" dirty="0" err="1" smtClean="0"/>
              <a:t>Paraverbal</a:t>
            </a:r>
            <a:r>
              <a:rPr lang="en-US" b="1" dirty="0" smtClean="0"/>
              <a:t> Messages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752600"/>
            <a:ext cx="7924800" cy="2209800"/>
          </a:xfrm>
        </p:spPr>
        <p:txBody>
          <a:bodyPr/>
          <a:lstStyle/>
          <a:p>
            <a:r>
              <a:rPr lang="en-US" dirty="0" smtClean="0"/>
              <a:t>Messages that we transmit through the tone, pitch, and pacing of our voices. </a:t>
            </a:r>
          </a:p>
          <a:p>
            <a:r>
              <a:rPr lang="en-US" dirty="0" smtClean="0"/>
              <a:t>It is </a:t>
            </a:r>
            <a:r>
              <a:rPr lang="en-US" b="1" i="1" dirty="0" smtClean="0"/>
              <a:t>how we say something</a:t>
            </a:r>
            <a:r>
              <a:rPr lang="en-US" i="1" dirty="0" smtClean="0"/>
              <a:t>, </a:t>
            </a:r>
            <a:r>
              <a:rPr lang="en-US" dirty="0" smtClean="0"/>
              <a:t>not </a:t>
            </a:r>
            <a:r>
              <a:rPr lang="en-US" b="1" i="1" dirty="0" smtClean="0"/>
              <a:t>what we say.</a:t>
            </a:r>
            <a:endParaRPr lang="en-US" b="1" dirty="0"/>
          </a:p>
        </p:txBody>
      </p:sp>
      <p:sp>
        <p:nvSpPr>
          <p:cNvPr id="29698" name="AutoShape 2" descr="messag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00" name="AutoShape 4" descr="messag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4338" name="Picture 2" descr="messag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4114800"/>
            <a:ext cx="5949250" cy="244022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9436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dirty="0" smtClean="0"/>
              <a:t>	</a:t>
            </a:r>
            <a:r>
              <a:rPr lang="en-US" sz="4000" dirty="0" smtClean="0"/>
              <a:t>According to the social anthropologist, </a:t>
            </a:r>
            <a:r>
              <a:rPr lang="en-US" sz="4000" b="1" dirty="0" smtClean="0"/>
              <a:t>Edward T. Hall</a:t>
            </a:r>
            <a:r>
              <a:rPr lang="en-US" sz="4000" dirty="0" smtClean="0"/>
              <a:t>, </a:t>
            </a:r>
          </a:p>
          <a:p>
            <a:pPr algn="ctr">
              <a:buNone/>
            </a:pPr>
            <a:r>
              <a:rPr lang="en-US" sz="4000" dirty="0" smtClean="0"/>
              <a:t>in a normal conversation between two persons, less than </a:t>
            </a:r>
            <a:r>
              <a:rPr lang="en-US" sz="4000" b="1" dirty="0" smtClean="0"/>
              <a:t>35% </a:t>
            </a:r>
            <a:r>
              <a:rPr lang="en-US" sz="4000" dirty="0" smtClean="0"/>
              <a:t>of the social meanings is actually transmitted by words. So, at least </a:t>
            </a:r>
            <a:r>
              <a:rPr lang="en-US" sz="4000" b="1" dirty="0" smtClean="0"/>
              <a:t>65%</a:t>
            </a:r>
            <a:r>
              <a:rPr lang="en-US" sz="4000" dirty="0" smtClean="0"/>
              <a:t> of it is conveyed through the body </a:t>
            </a:r>
          </a:p>
          <a:p>
            <a:pPr algn="ctr">
              <a:buNone/>
            </a:pPr>
            <a:r>
              <a:rPr lang="en-US" sz="4000" dirty="0" smtClean="0"/>
              <a:t>(non-verbal channel).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Definition of Nonverbal Communication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</a:pPr>
            <a:r>
              <a:rPr lang="en-US" b="1" dirty="0" smtClean="0"/>
              <a:t>Non-spoken context </a:t>
            </a:r>
            <a:r>
              <a:rPr lang="en-US" dirty="0" smtClean="0"/>
              <a:t>within where all face-to-face communication takes place.</a:t>
            </a:r>
          </a:p>
          <a:p>
            <a:pPr algn="just">
              <a:lnSpc>
                <a:spcPct val="150000"/>
              </a:lnSpc>
            </a:pPr>
            <a:r>
              <a:rPr lang="en-US" dirty="0" smtClean="0"/>
              <a:t>Every </a:t>
            </a:r>
            <a:r>
              <a:rPr lang="en-US" b="1" dirty="0" smtClean="0"/>
              <a:t>conscious or subconscious behavior </a:t>
            </a:r>
            <a:r>
              <a:rPr lang="en-US" dirty="0" smtClean="0"/>
              <a:t>is covered with meaning without which all verbal communication would be ambiguous.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Nonverbal Communication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054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Non-verbal communication includes: </a:t>
            </a:r>
          </a:p>
          <a:p>
            <a:pPr lvl="1"/>
            <a:r>
              <a:rPr lang="en-US" b="1" dirty="0" smtClean="0"/>
              <a:t>Pitch</a:t>
            </a:r>
          </a:p>
          <a:p>
            <a:pPr lvl="1"/>
            <a:r>
              <a:rPr lang="en-US" b="1" dirty="0" smtClean="0"/>
              <a:t>Speed</a:t>
            </a:r>
          </a:p>
          <a:p>
            <a:pPr lvl="1"/>
            <a:r>
              <a:rPr lang="en-US" b="1" dirty="0" smtClean="0"/>
              <a:t>Tone</a:t>
            </a:r>
          </a:p>
          <a:p>
            <a:pPr lvl="1"/>
            <a:r>
              <a:rPr lang="en-US" b="1" dirty="0" smtClean="0"/>
              <a:t>Voice volume</a:t>
            </a:r>
          </a:p>
          <a:p>
            <a:pPr lvl="1"/>
            <a:r>
              <a:rPr lang="en-US" b="1" dirty="0" smtClean="0"/>
              <a:t>Gestures</a:t>
            </a:r>
          </a:p>
          <a:p>
            <a:pPr lvl="1"/>
            <a:r>
              <a:rPr lang="en-US" b="1" dirty="0" smtClean="0"/>
              <a:t>Facial expressions</a:t>
            </a:r>
          </a:p>
          <a:p>
            <a:pPr lvl="1"/>
            <a:r>
              <a:rPr lang="en-US" b="1" dirty="0" smtClean="0"/>
              <a:t>Body posture</a:t>
            </a:r>
          </a:p>
          <a:p>
            <a:pPr lvl="1"/>
            <a:r>
              <a:rPr lang="en-US" b="1" dirty="0" smtClean="0"/>
              <a:t>Stance/ Attitude</a:t>
            </a:r>
          </a:p>
          <a:p>
            <a:pPr lvl="1"/>
            <a:r>
              <a:rPr lang="en-US" b="1" dirty="0" smtClean="0"/>
              <a:t>Eye movements</a:t>
            </a:r>
          </a:p>
          <a:p>
            <a:pPr lvl="1"/>
            <a:r>
              <a:rPr lang="en-US" b="1" dirty="0" smtClean="0"/>
              <a:t>Dress and appearance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Nonverbal Communication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It also includes: </a:t>
            </a:r>
          </a:p>
          <a:p>
            <a:pPr lvl="1"/>
            <a:r>
              <a:rPr lang="en-US" b="1" dirty="0" smtClean="0"/>
              <a:t>Touch</a:t>
            </a:r>
          </a:p>
          <a:p>
            <a:pPr lvl="1"/>
            <a:r>
              <a:rPr lang="en-US" b="1" dirty="0" smtClean="0"/>
              <a:t>Glance</a:t>
            </a:r>
          </a:p>
          <a:p>
            <a:pPr lvl="1"/>
            <a:r>
              <a:rPr lang="en-US" b="1" dirty="0" smtClean="0"/>
              <a:t>Vocal tone</a:t>
            </a:r>
          </a:p>
          <a:p>
            <a:pPr lvl="1"/>
            <a:r>
              <a:rPr lang="en-US" b="1" dirty="0" smtClean="0"/>
              <a:t>Pause (silence)</a:t>
            </a:r>
          </a:p>
          <a:p>
            <a:pPr lvl="1"/>
            <a:r>
              <a:rPr lang="en-US" b="1" dirty="0" smtClean="0"/>
              <a:t>Intonation</a:t>
            </a:r>
          </a:p>
          <a:p>
            <a:pPr lvl="1"/>
            <a:r>
              <a:rPr lang="en-US" b="1" dirty="0" smtClean="0"/>
              <a:t>Smell</a:t>
            </a:r>
          </a:p>
          <a:p>
            <a:pPr lvl="1"/>
            <a:r>
              <a:rPr lang="en-US" b="1" dirty="0" smtClean="0"/>
              <a:t>Word choice and syntax</a:t>
            </a:r>
          </a:p>
          <a:p>
            <a:pPr lvl="1"/>
            <a:r>
              <a:rPr lang="en-US" b="1" dirty="0" smtClean="0"/>
              <a:t>Sounds (paralanguage)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602162"/>
          </a:xfrm>
        </p:spPr>
        <p:txBody>
          <a:bodyPr>
            <a:normAutofit/>
          </a:bodyPr>
          <a:lstStyle/>
          <a:p>
            <a:r>
              <a:rPr lang="en-US" b="1" i="1" dirty="0" smtClean="0"/>
              <a:t>Have you ever heard anyone say;</a:t>
            </a:r>
            <a:br>
              <a:rPr lang="en-US" b="1" i="1" dirty="0" smtClean="0"/>
            </a:br>
            <a:r>
              <a:rPr lang="en-US" b="1" i="1" dirty="0" smtClean="0"/>
              <a:t>His actions spoke so loudly I couldn't hear what he said?</a:t>
            </a:r>
            <a:endParaRPr lang="en-US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1" descr="C:\Users\Anila\Desktop\2012-12-28_180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52400"/>
            <a:ext cx="8610599" cy="6553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0"/>
            <a:ext cx="8229600" cy="1143000"/>
          </a:xfrm>
        </p:spPr>
        <p:txBody>
          <a:bodyPr>
            <a:normAutofit/>
          </a:bodyPr>
          <a:lstStyle/>
          <a:p>
            <a:r>
              <a:rPr lang="en-US" sz="6600" b="1" dirty="0" smtClean="0"/>
              <a:t>A Small Exercise</a:t>
            </a:r>
            <a:endParaRPr lang="en-US" sz="6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So What Does This Mean?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5800" y="1600200"/>
            <a:ext cx="4191000" cy="4525963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en-US" b="1" dirty="0" smtClean="0"/>
              <a:t>Can I help! </a:t>
            </a:r>
          </a:p>
          <a:p>
            <a:pPr>
              <a:lnSpc>
                <a:spcPct val="200000"/>
              </a:lnSpc>
            </a:pPr>
            <a:r>
              <a:rPr lang="en-US" b="1" dirty="0" smtClean="0"/>
              <a:t>Trust me! </a:t>
            </a:r>
          </a:p>
          <a:p>
            <a:pPr>
              <a:lnSpc>
                <a:spcPct val="200000"/>
              </a:lnSpc>
            </a:pPr>
            <a:r>
              <a:rPr lang="en-US" b="1" dirty="0" smtClean="0"/>
              <a:t>You’re in good hands! </a:t>
            </a:r>
          </a:p>
          <a:p>
            <a:pPr>
              <a:lnSpc>
                <a:spcPct val="200000"/>
              </a:lnSpc>
            </a:pPr>
            <a:r>
              <a:rPr lang="en-US" b="1" dirty="0" smtClean="0"/>
              <a:t>Helping Hand!</a:t>
            </a:r>
            <a:endParaRPr lang="en-US" b="1" dirty="0"/>
          </a:p>
        </p:txBody>
      </p:sp>
      <p:pic>
        <p:nvPicPr>
          <p:cNvPr id="10242" name="Picture 2" descr="http://www.google.com/url?source=imglanding&amp;ct=img&amp;q=http://www.latexsens.com/your%20own%20helping%20hand.jpg&amp;sa=X&amp;ei=cJrdUNycFarh4QS-zIGYBA&amp;ved=0CBEQ8wc&amp;usg=AFQjCNHw_C1SbQ0p93wIbqk5D68B-FgVu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371600"/>
            <a:ext cx="3386039" cy="5029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So What does This Mean?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5800" y="1600200"/>
            <a:ext cx="4191000" cy="452596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b="1" dirty="0" smtClean="0"/>
              <a:t>Dejected</a:t>
            </a:r>
          </a:p>
          <a:p>
            <a:pPr>
              <a:lnSpc>
                <a:spcPct val="150000"/>
              </a:lnSpc>
            </a:pPr>
            <a:r>
              <a:rPr lang="en-US" b="1" dirty="0" smtClean="0"/>
              <a:t>Disappointed </a:t>
            </a:r>
          </a:p>
          <a:p>
            <a:pPr>
              <a:lnSpc>
                <a:spcPct val="150000"/>
              </a:lnSpc>
            </a:pPr>
            <a:r>
              <a:rPr lang="en-US" b="1" dirty="0" smtClean="0"/>
              <a:t>Lost it!</a:t>
            </a:r>
            <a:endParaRPr lang="en-US" b="1" dirty="0"/>
          </a:p>
        </p:txBody>
      </p:sp>
      <p:sp>
        <p:nvSpPr>
          <p:cNvPr id="54274" name="AutoShape 2" descr="data:image/jpeg;base64,/9j/4AAQSkZJRgABAQAAAQABAAD/2wCEAAkGBhQQERQUExQUFBQUFxUUFBcYFRUUFxUVFBUVFhUUFhUXGyYeFxkkGhYVHy8gIycpLCwtFR4xNTAqNSYrLCkBCQoKDgwOGg8PGDIkHyQ1LCosLzQpLCksLywsLCwqLS4pLCosLCkpLCwsLCwsLy0uLCwsKSksLSwsLiwvLCosLf/AABEIAOEA4QMBIgACEQEDEQH/xAAcAAEAAgMBAQEAAAAAAAAAAAAABAYBBQcDAgj/xABCEAACAQIDBQUFBQcDAgcAAAABAgADEQQSIQUGMUFREyJhcYEHMkKRoRQjUrHBYnKCstHh8EOSszPxFRdTY3Oio//EABoBAQADAQEBAAAAAAAAAAAAAAADBAUCBgH/xAAvEQACAgEDAgIIBwEAAAAAAAAAAQIDEQQhMRJBE7EFFCIyUWHR8EJxgZGhweEj/9oADAMBAAIRAxEAPwDuMREAREQBERAEREATR7wb54XA6Vqnf4imozOfHKPdHixAlf8Aalvq2CppRoMBXrXudC1OmNMwHIkmwJ6N0nF85YksSzMbkk3JJ4kk8TIpzxsiWFed2dYxHtqS/wB3hmI5FqgX6KrfnPrDe2YE9/CsB1WqGPyZR+c5bTI6gT3UjreQ+JIm8KJ3TY+/uExRCrVyOeCVBkN+gJ7pPkTLDPzZaXfcff58Oy0a7FqJsAzG5pchrzTw5cuhkjbnZnEqcbo65EAxJyuIiIAiIgCIiAIiIAiIgCIiAIiIAiIgCIiAIiIAkLbO01wuHq1n92kjOfHKL2HiTp6ybKH7acWU2aVBt2tWmh8hmqW//MT43hH1LLOI7V2g+JrNWqsWeo2ZtdNeQ8ANAOQAntSVSNRNXmPLWTsO55iVmWok2nhqf4R8hPdUUcB9BIytPemR1tI2SHsTPgmRqqMxAViSxAA43J0Alpr+zh1Rb4jLUJAN1HZ3/CGDXvyuQAZ8bS5Z9Sb4R0b2d7w9tgkD3LUiaRPG4WxUn+EqPSWZtooBctb0P9JTt1dkLgaHZ5s7E53Y6XYgDQcgAAJuvtgnHrUk8HL02TeUcQri6sGHgQfynpKljhQINR+7kBJqKzU3VQLnvoQ1rcr2mN094KzYWk1fvMwLXNlfIWJp5rC2bJlvoJ1L0hVWk7Nv5IHp59XSi3RI2G2ilTgbHodD/eSZcrthYuqDyiKUXF4aEREkORERAEREAREQBERAERIdfaQXQa/lAJkTXJtbqJPp1AwuIB9REQBORe3vabAYah8Bz1ierLZFHoHb5iddlF9rW6DY7CB6QvWw+Z1Xm6EDtEHj3VI8VtznMuDqPJ+fkcgaayVQdz8P1EiLPejeQMnROCv0Hzn2ubnYes8UaegI58JydknC4oJVpvoTTdXtfjl1/pOl7FwdHFE4lFcs3dzO/ugG9iik6g+XpObbLp06rXZxTQc9MxHhfhw4mdX3ZWhTo2oWyk3Y5s5LWAuTfjoJXueCzSmzG8W0Ps1MG/CarB7zh10Mj+0RxUpUxf4+HXunjKdTzIAFNi5svhpct6C5+XWcRiunLJJ2OMi1vtI4t+y/0UYGr/7jCxWj4jgW9BzMtmErluvgANfkJRcC4oKqoLknKgPNjclmPPmxPnL5sWr3dTcnieFz1mVbS9RLL2id15w33JgruP8ARqW6g0/5c95sNl7wKxK5r5dGBuHT95TqB5z0om80u8exjVtUpWXEUu9Sbhe3Gm3VG4W8ZJXpvBfVTJp/w/zK8sT2ki6AxNLuxtkYikp1GnA8VINmRvFTcek3U9Bp7ldBTX6r4PujOnBweGIiJOcCJ5V8QEGvykI7W8PrANlEj4bGh/AyRAEREAj46pZPPSa3B4btG14DU/0myxtLMh8NZq8LiDTa/EHjAJ1bZygXF9OXGZwb626zyq7TDaAEX4kz2waa36QCZERAEGIgH5g3/wALTobSxVOmrooqEhWAFswDHIAdUuSV8LTR0sSORHzn6v2lsijiUZK1NKisCpzAHQ8geI9JRP8AyMwecntcSFJJChqeg6ZihJH1kbgSqZxMVegnvhsO9U2AJ621+ZNgPK4vO54X2N7PRrlKtTweq1vktry1NsKgaAodmopAAKgFgtuBW3A+PGc9DPviI4nsihSUgdko01zAMb+LH+0stFqVIFlVFNrEhVU28SBLJhvZvTzN2lQsuoXKMrWPAk9R4W/SVz2gbAp4U0RSBCuHvdi1yuTr4GUroSjFzZdhdHPSit7W2mtaqUGuRQ3gcxI08sv1mqw3edm5Lemvoe+f9wt/BI+06bqyPS97WmfJ+BPgCAZOwtAIoUcFAA/r5yrOzNex8y5S3JpFqlM8gpPqcv6X+ctmxcZylZxCaKR+H/Pynvs3FlWHnrPtSzWvvuWIy6WdIwmIn3jKtip9Jp8DirgSZi611H7wnw6cF1ZPHDP2GKJGi1SHI6PYhj6hdfEiXWUHapy1aD8u+reRW9/QAn0lw2Tic6WPFdD+n+eE70dihfKt/i3X5rZlLVQ2Ul2J0RE2igaTGVczHz/LhJtPZS21vfz/ACkPG0crH5+hkmntbTUG/hwMA+eyyGw/zxmxptcAzWrVzm/PpNki2AEA+oiIAkWts9W14fl8pKiAQU2UBxP0tJiIFFhwn1EAWmJmIAiYtF4BmIiAIiIAlV9o+zRUwbVOdC9TgSStrOLDU6a/wy1SNtPC9rRqJ+NHX1ZSBOLIKcXFnUXhpnAFxaEsAw7oDNfQAMMwNzpa2s9lmi2vh+ye9jkZTTYAcANR8rDTnkAkSjj3pKCjhrd00zc2W/G2nMkAi3FbzDdHwLvi4eGXYv3F8NPnPPCatYec0NHecW7yOoPA2uG5d29iRcW4cx1mx3fx6VKhKE/CSCCDrwNjyPXwnVKlBOLRKpxk1hnQNk0jbWT8a2RB+8P1nxsw3Anttml9yT0Kn62/WfeWW28YR4Y5w4pf/Io9Huh+jGbfdrEd6x+JR8wAf6ysLXzPRX9tT/s75/lm82W2Won7wHz0MpWz8PU1y+8ZI7I9UZL5FtvFpmJ6kxDzrUA4sZEOyR1+n95PiAeGHwYTxPWe8RAEREAREQBERAEREAREQDEzExaAZiYvMwBESFtjaQw9F6hF8o0HNmOir6mG8H1LOxxT2gYIUsXXRQp7xZQQCAXAcAg9C30lSwFWnVYIyCm1yFKBqYJ1BBU8De/XXoeNo2vSqVnapUuWYl2Nj5+gH6SpUjUr4hSQQwKOQb2pU1ZXA/aqNYX6eky7UnuXJ7NIxhawsKYZK1Mt3Rcoy8QWTORc8fdJvr112m7WFajXcFbKRYNyIRrqfMhjccivjNRtKjQAfsmLOp76XLZUViamVGsNDy4WvNju3iSGdSTZWBXW9qdQXUXOvXy8Zx80cw2mkzr+xqt1E2m0BejUH7JPyF/0ld3cxGZR4aSwYq5pPbjla3nY2kMtsmjPfDK3s7DE1Q+ZSFDWAudSLXJta1iZvqWhHgQfkZrtls9u8NZsWE8/fbKc8yJUlguUTAmZ7088IiIAiIgCIiAIiIAiIgCIiAIiIAiIgCIiAeOJxIQdTyE59v3t9mdKQOijOwA5m4Xj4X+ctuPqXc+dvlKHi8MtWpUqnXMe7qfdAstvQCQ3SxHBPRHMsmlOOzaMAQdD69RIT7CGdCrd1WBysMxABvZH4geBuLSTj6QRgB5/pPfDNdfLSZtk2pbFlxUuSpbe2DUz3QAgmobip2bWq2zqe6QR4zGyNmmmSzkZmCjKNQqpcKM3xHXUyxbVPD1n1sXZBrHM2icv2v7SGVkpeyIUrqyjbbo1iKlvhOnrLxi6f3TDqpHzE0uz8KlMCwAtwmwq4zuz5ZLZv5F7oeEjV4Wq1I2fVevMec2jODa3O08XQFZ47Lolq9NeWYfJe8foDMCEPFkkuTqT6Vkv8RE98efEREAREQBERAEREAREQBERAEREAREQBERAKvvfVNKm2X3qndTzb3j6C5+UplXG9jTCkXsLDW3zl22mwxFYg6pSBUfvn3j6aD0Mrr7s/a6/ZqxCDWo1rlV6A/iPAep5SjOXXZhGhXFV15ZRft/bVGPQ29B/e822HSy/WQ2wCU8RWUNTc03K3pnuDQZQvkNNSbFTqeMn0+8QARc+MpWrEmhB5R4VcF2rqD7ovm/p5mWDBIFGmluA6TyFAKABy4nqes+jXCi5NgOJhRwXILpRMevaZwi9oM3LlK7X2kapsui/zf2lq2NTtTEzdbdiPTE7jLLPYLpJ27mG+/J/CpPqSB+V55FJsNgi1Q+K/qJU0DT1EM/E4vf/ADZvoiJ7gwxERAEREAREQBERAEREAREQBETF4BmYvFpE2ttIYekzniB3R+JuSz43hZZ9SbeESK1daYzMQoHMm01GL2yz92kCt9M50P8ACvLzPymh/wDFVBU4hx2zC4BPC/JV4CTdn49KpYqdE0PgekzrNTJ7R2Row00Yby3ZrtrbWpYKm2YgWBJPTxM4ptnf/FYlXpo5o0HYkqndaoDoO0cd46WGUEL4HUyb7UdtNiMfUpq33VLKlhwLgAsT1sTb+GaPYuxKmKqCnSUkk6mxyqOrHl+s7pgq49TKmpvlZLw4/bPndta4q5KCdoz2BXlYfET8IF+PjOvbO2aKKAvlzkDNbhfoL62nvsvYlHZ9HKg7xHeY+8x6k/pwEqu8m+C0ri+ZuSA6nz6DxkMv+sspF2qHq8Pbe/kbram3KdFS7sFUc/0HU+E55tLf2rVqdxQKQ4KwuW8WsePgOHjNNj8ZUxT5qjaDgo91fIfrPkYcDSWI1RS33M+/WOTxEvW7m+mHZgK4al+1YvT+Y1X1E6hg8rKGpsHQi4KkMD5ETg2x9j1MTVWlRXM7fIAcXc8lHM+QFyQJ2HB7Bo7NwZ7xApq1SpVHdZmtdiNfAALryGvPB9JU1RklF7vtyXNHfOafUtviWEVesmbJqffL4hh9L/pOdbse0VMValXHZVibK3wPfgL/AAt4cCeHSX3d5Ca+vwqx+dgPzlXT6eyrVQjJYeV5liVkJ1OUX2LXERPamOIiIAiIgCIiAIieVXEqvEwD1iR0x6HnbzkgGAImLxaAJmavbu8tHBLmqtqfdQau3kvTxNh4yhYz2p16p+4poi8ma7n56D5AjxkFuorq95lqjSW3e4jqBNpQsVtQ4rFWtmVdUHgSAg82OvqJWae+2PqNWptVQrZVtkRdHS5swW/Oa/be0a9Wg9Knlp1GQqCCUZr1A7sHBIJygLysOOkpW6uuz2c4NCr0fdUnPGef4z/ZM3/9pNPAiphcFlq4t+7iK9gwpnh2SX95hwtwXndr21OO2pU2bsumq1M2JrmzMTmK6ZnOvEjRRfqJz+jhzh6q5k1psCVOnum9j4TbtUqbSxKg90WOg1CINWI6sdPW0sTxLGOEZULpLqX43sfe5e6zbQxFmLdmveqvzNzfLc/Exvr5mdvwuHpYakKdJFVV4ADTz8T4mcxx+36eBFPDYMEMSM5vchmsLsebnpyFvATYbV3obC4UFjmqNooPEtxJ8hfjK9ilNot0KupPL3XL/o+d/d6xRBRDeo3Ach4nwnLwpYkkksTck8zPWtWaq5dzdmNyf08p9qLSxCKgsIzdRqHbLPYKttBJWz9nvXqJSpLmqObKOHiSTyUC5J5ATxpUixCqCzMQqgC5ZibAAcyTO0bi7mjA08z2OIqDvkahF4ikh6Xtc8yOgEqazVx08M93wjnT0O6Xy7kzdndmls+jYEFyM1aqdMxAvz91BrYctSdSTOa7+b7HGv2VIkYdD5dqw+M/sj4R6nlbY+0nfXti2EoN92ptWYf6jA/9MH8APHqRbgDfn7NaVNDpJN+sXbyfH1+nwLOq1CS8Kvg9KNFqjrTQZndlRAOJZiAoHqRP03unu9UwaZatbtjZVDZcrWUa5jc3N+c5b7EtzzWrHG1R93RJWjf4qtrM/koNvNv2Z3Gbaqi2pNbrgr1Zin8xExMyc7ETDNbjI7bQQc/pAJMTzpVw3Az0gCIiAeOKrZVJ58BNRSptUaw8zf8AMzZbQF08iD+n6yDs/EhGN9AdL9LQD7fZpXW4I52kvB1OXyivjFIsCCT0nxhB3oBOmq3m2+uBw7Vm1I7qLwzufdX8yfAGbWcj9sO1s2JpUL92mnaN+9UJH0Vf/sZFdPog2ixpqlbYovgqGO2jUxdZnqsWY6uf5aYHJbculupmxwwmi2e3dB5t3j5tr9BYek3GHqTzt2Wz1+mwke+AH31fzp/8Yk6tQDCx9ORB5EHkRIGzn+9r+dP/AIxNneVbNpft5IuVrMX+b82aDa2yxiaZBsK1PQNwvzH8LD5G/SUzZ9dqdUd9qXFWZRmYDmMvM6ToGPfK6t+K6H5F1PpZh/HKftHGfZ8UaiDV1JHgx0J+n1mporH7vblHnPTGnimrls08P5rs/wA+xMp48YNGy1nrJU7y02TJmY8ajd4mwI8yeHOaDF4t67ZnNzwHIAdAOQnnVrtUYsxJZjck/wCcJ9qs0ksHmrbnL2VwAton1L/7NNz+1YYusO4pvQU/G4P/AFT+yp93qRfkLw6i+NEHORxTU7ZdKN37Ptx/syjEV1+/YdxT/oqR/wAhHHoNOt4/tG357ENhcO33pFqrg/8ASUj3FP8A6hHP4QepFp/tB30+xU+ypEfaKg0PHskOnaEfiOoUHoTwFjxmpU4kkkm5JJuSTqSSeJJ1vMjSaeWpn6xdx2X328/PQvtVMfCr+/8AQTab/cXc19q4jIDlpJZqz3Fwv4UB4ubachxPQ1c1Mx0kzBYg0yCpIYagg2I8QeU3+ChXFZ9o/WGzcHSw9JKNJRTp01CovCwHjzPMnmTJk4PS9qWM2c1KlWbtyaa1Ki1O8yCqM1NM2jZuzKk3JsXtbTXoe7PtNwmMUd7sG5hjdBfq3w/xBb8ryVTLfQn7rz5/t9Ml1ianb28lHA0TWxDBUGgtqXY8FReJY+HmbAEzOztrdtTWupVqLjMMuuVeTX5jrzFvSdOSRyotjaOIu1uQ/PmZ80tmMwvcC/CeWNXvHxN/Q6ibKhj1Ki5APMGdHJEpUjTOvGbNGuAZAq1Q5uOEm0BZRAPSIiAeZF5ra+zT8Ov5ya7GRatYwCOmz256eo/SbKiAo43PMzUVsS0hVse4gFn7cdZwz2uXG0Kp5GkhHlkI/MGdCfaTyje0bCNUCViOA7J/IklT8yw9RINQswLWklizHx2KpQqTY0K00OHqGw68D5jQ/WT6NeY1kD0dVptNnVvvK3nT/wCMTafadJW8FX+8q+afyCTGxWkrWV5f7eRcquxH9X5sxtzGgKD0ZT8jr9LykYvGGq1z6DoJtN5cbdQv4m+g/wAE0SGaukqUYZPMel9S5z6FwSaYnsJ4qZd/Z3ucuLY1qwvRpnKq8qrixIbqi6XHMm3AEGW+6NMHOXBi11Stl0xPLcrcV8awq1QUww1vwat+ynROr+i9R0reXeGns3DZrC9slGmNMxA0UAcEUWueQ8SBJe2dtUcDR7SswVRoqi2ZyBoiLzP0HOwnHMZWxO2cUXVCfhQX+7o076Avw8SeJPAcAMKuM9fZ12bQX3j6s1H06ePRXvJkXZ+zcTtTEtl+8q1DnqOdFQcMzH4VGgAHQATrO7nsrwuGAaooxFXmzi6g/sU+A8zc+Mnbp7FpYCgKaWLHvVHtYu/XwA4Ach43J3TY8DnNWdn4Y7I+1aRx9qSyzzr7u4eoLPRpN+9TRvzEgncDAZg32aiCCCLLbUG4uBofI6SY+0x1keptoCRpvsWXS3yRMf7NsDXqNVemTUdizN2tS5Zjcmxa30lX27uVQp0660V7OvQTtaVRTkapTObMj5bAt3WXNa+ovzvZ628qrxYDzIEpm829eSnXq3ANRexojm2h71ul2J8lHUSSDm3yRWVwhF5OaV2DWuxNvd1On9OEu3sz9ojYBuxqE/Z6h569k5+Mfsn4h68jegTHagDxl9ZRmxk0z9PLjNeqHh4X1sPDp/2k+lhC4uuo8x9bzkfs43ytSGHxRygaUXbQFfwEnUAcm4cr6C/UNgYwlzkOdLEFhwuCNM3Bjx4etufa6k/Z48ixLpcc9/P/AE3OEwBXU/KTp8K959yUgEREA8yJ8mmJ7RaARWwinlPNtnKZNyzGSAanE4WimrECabaFfCOjU2BdWBVha1wfHl5yx47ZCVh3gfMG00WJ3KB92oR5rf6gwODim3dhthahtdqTHuv06B7cD9L+ekFHtOx4zcKqwIDoQet9fMWMr1X2Q1dcrIP4jp6W4SjZps7xNOnWpbTOf4Wp36nmn8s9a1bSXSl7HMQGJ7RO9bmeQt0mwwnsnqKwYulxw0ZreOttZF6rJvcnevhGOFvz5nNsduxVfC1cQVsKeVgDa+UGxJHECzE/9pXsFs6rUVmSlUdU99lRmVf3mAsJ3Ham5GIKPTF3V0ZCQQDZgQe6TrxkHAbAxGGoJQ7OoVRcuqmxJ1Y2GmpJ/vL0a1FYRj2yds+pnHWUr7wYW6gj853bdpUw2Ew1O4H3aFv3nAZz/uZpol2XVQ92i3lr/ST6eExTcKDD0Yn+WZ2s0k9SlHhIs6Z105lnOfkVnAbFbFucVjSzuWbLTa+VFViAtj8NxoBYGwJveWSniwososOijT5CbLDbp4l9WUL+8f0F5s6W4zfFV+S/1MtLTbYbEb4w91fqV4Y9ujfKff2tj0Hmf6SzU9xU5u5/2j9DJlHc6ivEM3mx/S07Wmh3D1c+xUqeU++7eSqPzY/pJtB6XwYdqp6sS30AIlvobDpJwpoPQE/MyYuHAksaoR4RDK6cuWUnE4fFVlyChTVD8Jppb5P/AElUx3seq13z5xTPixcDyGth4DSdjFIT6CTvCIsnHm9h7VLdriSbaDKgGnSbXZvsUoUh773/ABAAP6PxX0tOnBZm0KKXCBStm+yXAUagqdiajg3zVXerc9SrHKT5iW6jhAoAAAA0AAsAOgA4SRE+gwFmYiAIiIAiJi8AzMXmIgAmYiIAi0TMAWi0xEAWi0RAFotEQBaImbQDETNpm0A+Zm0zaLQDFpm0zEAREQBERAEREAREQDEwYiAIiIBiIiAIiIAiIgCIiAZiIgCIiAZiIgGYiIAiIgCIiAIiIAiIgCIiAf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76" name="AutoShape 4" descr="data:image/jpeg;base64,/9j/4AAQSkZJRgABAQAAAQABAAD/2wCEAAkGBhQQERQUExQUFBQUFxUUFBcYFRUUFxUVFBUVFhUUFhUXGyYeFxkkGhYVHy8gIycpLCwtFR4xNTAqNSYrLCkBCQoKDgwOGg8PGDIkHyQ1LCosLzQpLCksLywsLCwqLS4pLCosLCkpLCwsLCwsLy0uLCwsKSksLSwsLiwvLCosLf/AABEIAOEA4QMBIgACEQEDEQH/xAAcAAEAAgMBAQEAAAAAAAAAAAAABAYBBQcDAgj/xABCEAACAQIDBQUFBQcDAgcAAAABAgADEQQSIQUGMUFREyJhcYEHMkKRoRQjUrHBYnKCstHh8EOSszPxFRdTY3Oio//EABoBAQADAQEBAAAAAAAAAAAAAAADBAUCBgH/xAAvEQACAgEDAgIIBwEAAAAAAAAAAQIDEQQhMRJBE7EFFCIyUWHR8EJxgZGhweEj/9oADAMBAAIRAxEAPwDuMREAREQBERAEREATR7wb54XA6Vqnf4imozOfHKPdHixAlf8Aalvq2CppRoMBXrXudC1OmNMwHIkmwJ6N0nF85YksSzMbkk3JJ4kk8TIpzxsiWFed2dYxHtqS/wB3hmI5FqgX6KrfnPrDe2YE9/CsB1WqGPyZR+c5bTI6gT3UjreQ+JIm8KJ3TY+/uExRCrVyOeCVBkN+gJ7pPkTLDPzZaXfcff58Oy0a7FqJsAzG5pchrzTw5cuhkjbnZnEqcbo65EAxJyuIiIAiIgCIiAIiIAiIgCIiAIiIAiIgCIiAIiIAkLbO01wuHq1n92kjOfHKL2HiTp6ybKH7acWU2aVBt2tWmh8hmqW//MT43hH1LLOI7V2g+JrNWqsWeo2ZtdNeQ8ANAOQAntSVSNRNXmPLWTsO55iVmWok2nhqf4R8hPdUUcB9BIytPemR1tI2SHsTPgmRqqMxAViSxAA43J0Alpr+zh1Rb4jLUJAN1HZ3/CGDXvyuQAZ8bS5Z9Sb4R0b2d7w9tgkD3LUiaRPG4WxUn+EqPSWZtooBctb0P9JTt1dkLgaHZ5s7E53Y6XYgDQcgAAJuvtgnHrUk8HL02TeUcQri6sGHgQfynpKljhQINR+7kBJqKzU3VQLnvoQ1rcr2mN094KzYWk1fvMwLXNlfIWJp5rC2bJlvoJ1L0hVWk7Nv5IHp59XSi3RI2G2ilTgbHodD/eSZcrthYuqDyiKUXF4aEREkORERAEREAREQBERAERIdfaQXQa/lAJkTXJtbqJPp1AwuIB9REQBORe3vabAYah8Bz1ierLZFHoHb5iddlF9rW6DY7CB6QvWw+Z1Xm6EDtEHj3VI8VtznMuDqPJ+fkcgaayVQdz8P1EiLPejeQMnROCv0Hzn2ubnYes8UaegI58JydknC4oJVpvoTTdXtfjl1/pOl7FwdHFE4lFcs3dzO/ugG9iik6g+XpObbLp06rXZxTQc9MxHhfhw4mdX3ZWhTo2oWyk3Y5s5LWAuTfjoJXueCzSmzG8W0Ps1MG/CarB7zh10Mj+0RxUpUxf4+HXunjKdTzIAFNi5svhpct6C5+XWcRiunLJJ2OMi1vtI4t+y/0UYGr/7jCxWj4jgW9BzMtmErluvgANfkJRcC4oKqoLknKgPNjclmPPmxPnL5sWr3dTcnieFz1mVbS9RLL2id15w33JgruP8ARqW6g0/5c95sNl7wKxK5r5dGBuHT95TqB5z0om80u8exjVtUpWXEUu9Sbhe3Gm3VG4W8ZJXpvBfVTJp/w/zK8sT2ki6AxNLuxtkYikp1GnA8VINmRvFTcek3U9Bp7ldBTX6r4PujOnBweGIiJOcCJ5V8QEGvykI7W8PrANlEj4bGh/AyRAEREAj46pZPPSa3B4btG14DU/0myxtLMh8NZq8LiDTa/EHjAJ1bZygXF9OXGZwb626zyq7TDaAEX4kz2waa36QCZERAEGIgH5g3/wALTobSxVOmrooqEhWAFswDHIAdUuSV8LTR0sSORHzn6v2lsijiUZK1NKisCpzAHQ8geI9JRP8AyMwecntcSFJJChqeg6ZihJH1kbgSqZxMVegnvhsO9U2AJ621+ZNgPK4vO54X2N7PRrlKtTweq1vktry1NsKgaAodmopAAKgFgtuBW3A+PGc9DPviI4nsihSUgdko01zAMb+LH+0stFqVIFlVFNrEhVU28SBLJhvZvTzN2lQsuoXKMrWPAk9R4W/SVz2gbAp4U0RSBCuHvdi1yuTr4GUroSjFzZdhdHPSit7W2mtaqUGuRQ3gcxI08sv1mqw3edm5Lemvoe+f9wt/BI+06bqyPS97WmfJ+BPgCAZOwtAIoUcFAA/r5yrOzNex8y5S3JpFqlM8gpPqcv6X+ctmxcZylZxCaKR+H/Pynvs3FlWHnrPtSzWvvuWIy6WdIwmIn3jKtip9Jp8DirgSZi611H7wnw6cF1ZPHDP2GKJGi1SHI6PYhj6hdfEiXWUHapy1aD8u+reRW9/QAn0lw2Tic6WPFdD+n+eE70dihfKt/i3X5rZlLVQ2Ul2J0RE2igaTGVczHz/LhJtPZS21vfz/ACkPG0crH5+hkmntbTUG/hwMA+eyyGw/zxmxptcAzWrVzm/PpNki2AEA+oiIAkWts9W14fl8pKiAQU2UBxP0tJiIFFhwn1EAWmJmIAiYtF4BmIiAIiIAlV9o+zRUwbVOdC9TgSStrOLDU6a/wy1SNtPC9rRqJ+NHX1ZSBOLIKcXFnUXhpnAFxaEsAw7oDNfQAMMwNzpa2s9lmi2vh+ye9jkZTTYAcANR8rDTnkAkSjj3pKCjhrd00zc2W/G2nMkAi3FbzDdHwLvi4eGXYv3F8NPnPPCatYec0NHecW7yOoPA2uG5d29iRcW4cx1mx3fx6VKhKE/CSCCDrwNjyPXwnVKlBOLRKpxk1hnQNk0jbWT8a2RB+8P1nxsw3Anttml9yT0Kn62/WfeWW28YR4Y5w4pf/Io9Huh+jGbfdrEd6x+JR8wAf6ysLXzPRX9tT/s75/lm82W2Won7wHz0MpWz8PU1y+8ZI7I9UZL5FtvFpmJ6kxDzrUA4sZEOyR1+n95PiAeGHwYTxPWe8RAEREAREQBERAEREAREQDEzExaAZiYvMwBESFtjaQw9F6hF8o0HNmOir6mG8H1LOxxT2gYIUsXXRQp7xZQQCAXAcAg9C30lSwFWnVYIyCm1yFKBqYJ1BBU8De/XXoeNo2vSqVnapUuWYl2Nj5+gH6SpUjUr4hSQQwKOQb2pU1ZXA/aqNYX6eky7UnuXJ7NIxhawsKYZK1Mt3Rcoy8QWTORc8fdJvr112m7WFajXcFbKRYNyIRrqfMhjccivjNRtKjQAfsmLOp76XLZUViamVGsNDy4WvNju3iSGdSTZWBXW9qdQXUXOvXy8Zx80cw2mkzr+xqt1E2m0BejUH7JPyF/0ld3cxGZR4aSwYq5pPbjla3nY2kMtsmjPfDK3s7DE1Q+ZSFDWAudSLXJta1iZvqWhHgQfkZrtls9u8NZsWE8/fbKc8yJUlguUTAmZ7088IiIAiIgCIiAIiIAiIgCIiAIiIAiIgCIiAeOJxIQdTyE59v3t9mdKQOijOwA5m4Xj4X+ctuPqXc+dvlKHi8MtWpUqnXMe7qfdAstvQCQ3SxHBPRHMsmlOOzaMAQdD69RIT7CGdCrd1WBysMxABvZH4geBuLSTj6QRgB5/pPfDNdfLSZtk2pbFlxUuSpbe2DUz3QAgmobip2bWq2zqe6QR4zGyNmmmSzkZmCjKNQqpcKM3xHXUyxbVPD1n1sXZBrHM2icv2v7SGVkpeyIUrqyjbbo1iKlvhOnrLxi6f3TDqpHzE0uz8KlMCwAtwmwq4zuz5ZLZv5F7oeEjV4Wq1I2fVevMec2jODa3O08XQFZ47Lolq9NeWYfJe8foDMCEPFkkuTqT6Vkv8RE98efEREAREQBERAEREAREQBERAEREAREQBERAKvvfVNKm2X3qndTzb3j6C5+UplXG9jTCkXsLDW3zl22mwxFYg6pSBUfvn3j6aD0Mrr7s/a6/ZqxCDWo1rlV6A/iPAep5SjOXXZhGhXFV15ZRft/bVGPQ29B/e822HSy/WQ2wCU8RWUNTc03K3pnuDQZQvkNNSbFTqeMn0+8QARc+MpWrEmhB5R4VcF2rqD7ovm/p5mWDBIFGmluA6TyFAKABy4nqes+jXCi5NgOJhRwXILpRMevaZwi9oM3LlK7X2kapsui/zf2lq2NTtTEzdbdiPTE7jLLPYLpJ27mG+/J/CpPqSB+V55FJsNgi1Q+K/qJU0DT1EM/E4vf/ADZvoiJ7gwxERAEREAREQBERAEREAREQBETF4BmYvFpE2ttIYekzniB3R+JuSz43hZZ9SbeESK1daYzMQoHMm01GL2yz92kCt9M50P8ACvLzPymh/wDFVBU4hx2zC4BPC/JV4CTdn49KpYqdE0PgekzrNTJ7R2Row00Yby3ZrtrbWpYKm2YgWBJPTxM4ptnf/FYlXpo5o0HYkqndaoDoO0cd46WGUEL4HUyb7UdtNiMfUpq33VLKlhwLgAsT1sTb+GaPYuxKmKqCnSUkk6mxyqOrHl+s7pgq49TKmpvlZLw4/bPndta4q5KCdoz2BXlYfET8IF+PjOvbO2aKKAvlzkDNbhfoL62nvsvYlHZ9HKg7xHeY+8x6k/pwEqu8m+C0ri+ZuSA6nz6DxkMv+sspF2qHq8Pbe/kbram3KdFS7sFUc/0HU+E55tLf2rVqdxQKQ4KwuW8WsePgOHjNNj8ZUxT5qjaDgo91fIfrPkYcDSWI1RS33M+/WOTxEvW7m+mHZgK4al+1YvT+Y1X1E6hg8rKGpsHQi4KkMD5ETg2x9j1MTVWlRXM7fIAcXc8lHM+QFyQJ2HB7Bo7NwZ7xApq1SpVHdZmtdiNfAALryGvPB9JU1RklF7vtyXNHfOafUtviWEVesmbJqffL4hh9L/pOdbse0VMValXHZVibK3wPfgL/AAt4cCeHSX3d5Ca+vwqx+dgPzlXT6eyrVQjJYeV5liVkJ1OUX2LXERPamOIiIAiIgCIiAIieVXEqvEwD1iR0x6HnbzkgGAImLxaAJmavbu8tHBLmqtqfdQau3kvTxNh4yhYz2p16p+4poi8ma7n56D5AjxkFuorq95lqjSW3e4jqBNpQsVtQ4rFWtmVdUHgSAg82OvqJWae+2PqNWptVQrZVtkRdHS5swW/Oa/be0a9Wg9Knlp1GQqCCUZr1A7sHBIJygLysOOkpW6uuz2c4NCr0fdUnPGef4z/ZM3/9pNPAiphcFlq4t+7iK9gwpnh2SX95hwtwXndr21OO2pU2bsumq1M2JrmzMTmK6ZnOvEjRRfqJz+jhzh6q5k1psCVOnum9j4TbtUqbSxKg90WOg1CINWI6sdPW0sTxLGOEZULpLqX43sfe5e6zbQxFmLdmveqvzNzfLc/Exvr5mdvwuHpYakKdJFVV4ADTz8T4mcxx+36eBFPDYMEMSM5vchmsLsebnpyFvATYbV3obC4UFjmqNooPEtxJ8hfjK9ilNot0KupPL3XL/o+d/d6xRBRDeo3Ach4nwnLwpYkkksTck8zPWtWaq5dzdmNyf08p9qLSxCKgsIzdRqHbLPYKttBJWz9nvXqJSpLmqObKOHiSTyUC5J5ATxpUixCqCzMQqgC5ZibAAcyTO0bi7mjA08z2OIqDvkahF4ikh6Xtc8yOgEqazVx08M93wjnT0O6Xy7kzdndmls+jYEFyM1aqdMxAvz91BrYctSdSTOa7+b7HGv2VIkYdD5dqw+M/sj4R6nlbY+0nfXti2EoN92ptWYf6jA/9MH8APHqRbgDfn7NaVNDpJN+sXbyfH1+nwLOq1CS8Kvg9KNFqjrTQZndlRAOJZiAoHqRP03unu9UwaZatbtjZVDZcrWUa5jc3N+c5b7EtzzWrHG1R93RJWjf4qtrM/koNvNv2Z3Gbaqi2pNbrgr1Zin8xExMyc7ETDNbjI7bQQc/pAJMTzpVw3Az0gCIiAeOKrZVJ58BNRSptUaw8zf8AMzZbQF08iD+n6yDs/EhGN9AdL9LQD7fZpXW4I52kvB1OXyivjFIsCCT0nxhB3oBOmq3m2+uBw7Vm1I7qLwzufdX8yfAGbWcj9sO1s2JpUL92mnaN+9UJH0Vf/sZFdPog2ixpqlbYovgqGO2jUxdZnqsWY6uf5aYHJbculupmxwwmi2e3dB5t3j5tr9BYek3GHqTzt2Wz1+mwke+AH31fzp/8Yk6tQDCx9ORB5EHkRIGzn+9r+dP/AIxNneVbNpft5IuVrMX+b82aDa2yxiaZBsK1PQNwvzH8LD5G/SUzZ9dqdUd9qXFWZRmYDmMvM6ToGPfK6t+K6H5F1PpZh/HKftHGfZ8UaiDV1JHgx0J+n1mporH7vblHnPTGnimrls08P5rs/wA+xMp48YNGy1nrJU7y02TJmY8ajd4mwI8yeHOaDF4t67ZnNzwHIAdAOQnnVrtUYsxJZjck/wCcJ9qs0ksHmrbnL2VwAton1L/7NNz+1YYusO4pvQU/G4P/AFT+yp93qRfkLw6i+NEHORxTU7ZdKN37Ptx/syjEV1+/YdxT/oqR/wAhHHoNOt4/tG357ENhcO33pFqrg/8ASUj3FP8A6hHP4QepFp/tB30+xU+ypEfaKg0PHskOnaEfiOoUHoTwFjxmpU4kkkm5JJuSTqSSeJJ1vMjSaeWpn6xdx2X328/PQvtVMfCr+/8AQTab/cXc19q4jIDlpJZqz3Fwv4UB4ubachxPQ1c1Mx0kzBYg0yCpIYagg2I8QeU3+ChXFZ9o/WGzcHSw9JKNJRTp01CovCwHjzPMnmTJk4PS9qWM2c1KlWbtyaa1Ki1O8yCqM1NM2jZuzKk3JsXtbTXoe7PtNwmMUd7sG5hjdBfq3w/xBb8ryVTLfQn7rz5/t9Ml1ianb28lHA0TWxDBUGgtqXY8FReJY+HmbAEzOztrdtTWupVqLjMMuuVeTX5jrzFvSdOSRyotjaOIu1uQ/PmZ80tmMwvcC/CeWNXvHxN/Q6ibKhj1Ki5APMGdHJEpUjTOvGbNGuAZAq1Q5uOEm0BZRAPSIiAeZF5ra+zT8Ov5ya7GRatYwCOmz256eo/SbKiAo43PMzUVsS0hVse4gFn7cdZwz2uXG0Kp5GkhHlkI/MGdCfaTyje0bCNUCViOA7J/IklT8yw9RINQswLWklizHx2KpQqTY0K00OHqGw68D5jQ/WT6NeY1kD0dVptNnVvvK3nT/wCMTafadJW8FX+8q+afyCTGxWkrWV5f7eRcquxH9X5sxtzGgKD0ZT8jr9LykYvGGq1z6DoJtN5cbdQv4m+g/wAE0SGaukqUYZPMel9S5z6FwSaYnsJ4qZd/Z3ucuLY1qwvRpnKq8qrixIbqi6XHMm3AEGW+6NMHOXBi11Stl0xPLcrcV8awq1QUww1vwat+ynROr+i9R0reXeGns3DZrC9slGmNMxA0UAcEUWueQ8SBJe2dtUcDR7SswVRoqi2ZyBoiLzP0HOwnHMZWxO2cUXVCfhQX+7o076Avw8SeJPAcAMKuM9fZ12bQX3j6s1H06ePRXvJkXZ+zcTtTEtl+8q1DnqOdFQcMzH4VGgAHQATrO7nsrwuGAaooxFXmzi6g/sU+A8zc+Mnbp7FpYCgKaWLHvVHtYu/XwA4Ach43J3TY8DnNWdn4Y7I+1aRx9qSyzzr7u4eoLPRpN+9TRvzEgncDAZg32aiCCCLLbUG4uBofI6SY+0x1keptoCRpvsWXS3yRMf7NsDXqNVemTUdizN2tS5Zjcmxa30lX27uVQp0660V7OvQTtaVRTkapTObMj5bAt3WXNa+ovzvZ628qrxYDzIEpm829eSnXq3ANRexojm2h71ul2J8lHUSSDm3yRWVwhF5OaV2DWuxNvd1On9OEu3sz9ojYBuxqE/Z6h569k5+Mfsn4h68jegTHagDxl9ZRmxk0z9PLjNeqHh4X1sPDp/2k+lhC4uuo8x9bzkfs43ytSGHxRygaUXbQFfwEnUAcm4cr6C/UNgYwlzkOdLEFhwuCNM3Bjx4etufa6k/Z48ixLpcc9/P/AE3OEwBXU/KTp8K959yUgEREA8yJ8mmJ7RaARWwinlPNtnKZNyzGSAanE4WimrECabaFfCOjU2BdWBVha1wfHl5yx47ZCVh3gfMG00WJ3KB92oR5rf6gwODim3dhthahtdqTHuv06B7cD9L+ekFHtOx4zcKqwIDoQet9fMWMr1X2Q1dcrIP4jp6W4SjZps7xNOnWpbTOf4Wp36nmn8s9a1bSXSl7HMQGJ7RO9bmeQt0mwwnsnqKwYulxw0ZreOttZF6rJvcnevhGOFvz5nNsduxVfC1cQVsKeVgDa+UGxJHECzE/9pXsFs6rUVmSlUdU99lRmVf3mAsJ3Ham5GIKPTF3V0ZCQQDZgQe6TrxkHAbAxGGoJQ7OoVRcuqmxJ1Y2GmpJ/vL0a1FYRj2yds+pnHWUr7wYW6gj853bdpUw2Ew1O4H3aFv3nAZz/uZpol2XVQ92i3lr/ST6eExTcKDD0Yn+WZ2s0k9SlHhIs6Z105lnOfkVnAbFbFucVjSzuWbLTa+VFViAtj8NxoBYGwJveWSniwososOijT5CbLDbp4l9WUL+8f0F5s6W4zfFV+S/1MtLTbYbEb4w91fqV4Y9ujfKff2tj0Hmf6SzU9xU5u5/2j9DJlHc6ivEM3mx/S07Wmh3D1c+xUqeU++7eSqPzY/pJtB6XwYdqp6sS30AIlvobDpJwpoPQE/MyYuHAksaoR4RDK6cuWUnE4fFVlyChTVD8Jppb5P/AElUx3seq13z5xTPixcDyGth4DSdjFIT6CTvCIsnHm9h7VLdriSbaDKgGnSbXZvsUoUh773/ABAAP6PxX0tOnBZm0KKXCBStm+yXAUagqdiajg3zVXerc9SrHKT5iW6jhAoAAAA0AAsAOgA4SRE+gwFmYiAIiIAiJi8AzMXmIgAmYiIAi0TMAWi0xEAWi0RAFotEQBaImbQDETNpm0A+Zm0zaLQDFpm0zEAREQBERAEREAREQDEwYiAIiIBiIiAIiIAiIgCIiAZiIgCIiAZiIgGYiIAiIgCIiAIiIAiIgCIiAf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78" name="AutoShape 6" descr="data:image/jpeg;base64,/9j/4AAQSkZJRgABAQAAAQABAAD/2wCEAAkGBhQQERQUExQUFBQUFxUUFBcYFRUUFxUVFBUVFhUUFhUXGyYeFxkkGhYVHy8gIycpLCwtFR4xNTAqNSYrLCkBCQoKDgwOGg8PGDIkHyQ1LCosLzQpLCksLywsLCwqLS4pLCosLCkpLCwsLCwsLy0uLCwsKSksLSwsLiwvLCosLf/AABEIAOEA4QMBIgACEQEDEQH/xAAcAAEAAgMBAQEAAAAAAAAAAAAABAYBBQcDAgj/xABCEAACAQIDBQUFBQcDAgcAAAABAgADEQQSIQUGMUFREyJhcYEHMkKRoRQjUrHBYnKCstHh8EOSszPxFRdTY3Oio//EABoBAQADAQEBAAAAAAAAAAAAAAADBAUCBgH/xAAvEQACAgEDAgIIBwEAAAAAAAAAAQIDEQQhMRJBE7EFFCIyUWHR8EJxgZGhweEj/9oADAMBAAIRAxEAPwDuMREAREQBERAEREATR7wb54XA6Vqnf4imozOfHKPdHixAlf8Aalvq2CppRoMBXrXudC1OmNMwHIkmwJ6N0nF85YksSzMbkk3JJ4kk8TIpzxsiWFed2dYxHtqS/wB3hmI5FqgX6KrfnPrDe2YE9/CsB1WqGPyZR+c5bTI6gT3UjreQ+JIm8KJ3TY+/uExRCrVyOeCVBkN+gJ7pPkTLDPzZaXfcff58Oy0a7FqJsAzG5pchrzTw5cuhkjbnZnEqcbo65EAxJyuIiIAiIgCIiAIiIAiIgCIiAIiIAiIgCIiAIiIAkLbO01wuHq1n92kjOfHKL2HiTp6ybKH7acWU2aVBt2tWmh8hmqW//MT43hH1LLOI7V2g+JrNWqsWeo2ZtdNeQ8ANAOQAntSVSNRNXmPLWTsO55iVmWok2nhqf4R8hPdUUcB9BIytPemR1tI2SHsTPgmRqqMxAViSxAA43J0Alpr+zh1Rb4jLUJAN1HZ3/CGDXvyuQAZ8bS5Z9Sb4R0b2d7w9tgkD3LUiaRPG4WxUn+EqPSWZtooBctb0P9JTt1dkLgaHZ5s7E53Y6XYgDQcgAAJuvtgnHrUk8HL02TeUcQri6sGHgQfynpKljhQINR+7kBJqKzU3VQLnvoQ1rcr2mN094KzYWk1fvMwLXNlfIWJp5rC2bJlvoJ1L0hVWk7Nv5IHp59XSi3RI2G2ilTgbHodD/eSZcrthYuqDyiKUXF4aEREkORERAEREAREQBERAERIdfaQXQa/lAJkTXJtbqJPp1AwuIB9REQBORe3vabAYah8Bz1ierLZFHoHb5iddlF9rW6DY7CB6QvWw+Z1Xm6EDtEHj3VI8VtznMuDqPJ+fkcgaayVQdz8P1EiLPejeQMnROCv0Hzn2ubnYes8UaegI58JydknC4oJVpvoTTdXtfjl1/pOl7FwdHFE4lFcs3dzO/ugG9iik6g+XpObbLp06rXZxTQc9MxHhfhw4mdX3ZWhTo2oWyk3Y5s5LWAuTfjoJXueCzSmzG8W0Ps1MG/CarB7zh10Mj+0RxUpUxf4+HXunjKdTzIAFNi5svhpct6C5+XWcRiunLJJ2OMi1vtI4t+y/0UYGr/7jCxWj4jgW9BzMtmErluvgANfkJRcC4oKqoLknKgPNjclmPPmxPnL5sWr3dTcnieFz1mVbS9RLL2id15w33JgruP8ARqW6g0/5c95sNl7wKxK5r5dGBuHT95TqB5z0om80u8exjVtUpWXEUu9Sbhe3Gm3VG4W8ZJXpvBfVTJp/w/zK8sT2ki6AxNLuxtkYikp1GnA8VINmRvFTcek3U9Bp7ldBTX6r4PujOnBweGIiJOcCJ5V8QEGvykI7W8PrANlEj4bGh/AyRAEREAj46pZPPSa3B4btG14DU/0myxtLMh8NZq8LiDTa/EHjAJ1bZygXF9OXGZwb626zyq7TDaAEX4kz2waa36QCZERAEGIgH5g3/wALTobSxVOmrooqEhWAFswDHIAdUuSV8LTR0sSORHzn6v2lsijiUZK1NKisCpzAHQ8geI9JRP8AyMwecntcSFJJChqeg6ZihJH1kbgSqZxMVegnvhsO9U2AJ621+ZNgPK4vO54X2N7PRrlKtTweq1vktry1NsKgaAodmopAAKgFgtuBW3A+PGc9DPviI4nsihSUgdko01zAMb+LH+0stFqVIFlVFNrEhVU28SBLJhvZvTzN2lQsuoXKMrWPAk9R4W/SVz2gbAp4U0RSBCuHvdi1yuTr4GUroSjFzZdhdHPSit7W2mtaqUGuRQ3gcxI08sv1mqw3edm5Lemvoe+f9wt/BI+06bqyPS97WmfJ+BPgCAZOwtAIoUcFAA/r5yrOzNex8y5S3JpFqlM8gpPqcv6X+ctmxcZylZxCaKR+H/Pynvs3FlWHnrPtSzWvvuWIy6WdIwmIn3jKtip9Jp8DirgSZi611H7wnw6cF1ZPHDP2GKJGi1SHI6PYhj6hdfEiXWUHapy1aD8u+reRW9/QAn0lw2Tic6WPFdD+n+eE70dihfKt/i3X5rZlLVQ2Ul2J0RE2igaTGVczHz/LhJtPZS21vfz/ACkPG0crH5+hkmntbTUG/hwMA+eyyGw/zxmxptcAzWrVzm/PpNki2AEA+oiIAkWts9W14fl8pKiAQU2UBxP0tJiIFFhwn1EAWmJmIAiYtF4BmIiAIiIAlV9o+zRUwbVOdC9TgSStrOLDU6a/wy1SNtPC9rRqJ+NHX1ZSBOLIKcXFnUXhpnAFxaEsAw7oDNfQAMMwNzpa2s9lmi2vh+ye9jkZTTYAcANR8rDTnkAkSjj3pKCjhrd00zc2W/G2nMkAi3FbzDdHwLvi4eGXYv3F8NPnPPCatYec0NHecW7yOoPA2uG5d29iRcW4cx1mx3fx6VKhKE/CSCCDrwNjyPXwnVKlBOLRKpxk1hnQNk0jbWT8a2RB+8P1nxsw3Anttml9yT0Kn62/WfeWW28YR4Y5w4pf/Io9Huh+jGbfdrEd6x+JR8wAf6ysLXzPRX9tT/s75/lm82W2Won7wHz0MpWz8PU1y+8ZI7I9UZL5FtvFpmJ6kxDzrUA4sZEOyR1+n95PiAeGHwYTxPWe8RAEREAREQBERAEREAREQDEzExaAZiYvMwBESFtjaQw9F6hF8o0HNmOir6mG8H1LOxxT2gYIUsXXRQp7xZQQCAXAcAg9C30lSwFWnVYIyCm1yFKBqYJ1BBU8De/XXoeNo2vSqVnapUuWYl2Nj5+gH6SpUjUr4hSQQwKOQb2pU1ZXA/aqNYX6eky7UnuXJ7NIxhawsKYZK1Mt3Rcoy8QWTORc8fdJvr112m7WFajXcFbKRYNyIRrqfMhjccivjNRtKjQAfsmLOp76XLZUViamVGsNDy4WvNju3iSGdSTZWBXW9qdQXUXOvXy8Zx80cw2mkzr+xqt1E2m0BejUH7JPyF/0ld3cxGZR4aSwYq5pPbjla3nY2kMtsmjPfDK3s7DE1Q+ZSFDWAudSLXJta1iZvqWhHgQfkZrtls9u8NZsWE8/fbKc8yJUlguUTAmZ7088IiIAiIgCIiAIiIAiIgCIiAIiIAiIgCIiAeOJxIQdTyE59v3t9mdKQOijOwA5m4Xj4X+ctuPqXc+dvlKHi8MtWpUqnXMe7qfdAstvQCQ3SxHBPRHMsmlOOzaMAQdD69RIT7CGdCrd1WBysMxABvZH4geBuLSTj6QRgB5/pPfDNdfLSZtk2pbFlxUuSpbe2DUz3QAgmobip2bWq2zqe6QR4zGyNmmmSzkZmCjKNQqpcKM3xHXUyxbVPD1n1sXZBrHM2icv2v7SGVkpeyIUrqyjbbo1iKlvhOnrLxi6f3TDqpHzE0uz8KlMCwAtwmwq4zuz5ZLZv5F7oeEjV4Wq1I2fVevMec2jODa3O08XQFZ47Lolq9NeWYfJe8foDMCEPFkkuTqT6Vkv8RE98efEREAREQBERAEREAREQBERAEREAREQBERAKvvfVNKm2X3qndTzb3j6C5+UplXG9jTCkXsLDW3zl22mwxFYg6pSBUfvn3j6aD0Mrr7s/a6/ZqxCDWo1rlV6A/iPAep5SjOXXZhGhXFV15ZRft/bVGPQ29B/e822HSy/WQ2wCU8RWUNTc03K3pnuDQZQvkNNSbFTqeMn0+8QARc+MpWrEmhB5R4VcF2rqD7ovm/p5mWDBIFGmluA6TyFAKABy4nqes+jXCi5NgOJhRwXILpRMevaZwi9oM3LlK7X2kapsui/zf2lq2NTtTEzdbdiPTE7jLLPYLpJ27mG+/J/CpPqSB+V55FJsNgi1Q+K/qJU0DT1EM/E4vf/ADZvoiJ7gwxERAEREAREQBERAEREAREQBETF4BmYvFpE2ttIYekzniB3R+JuSz43hZZ9SbeESK1daYzMQoHMm01GL2yz92kCt9M50P8ACvLzPymh/wDFVBU4hx2zC4BPC/JV4CTdn49KpYqdE0PgekzrNTJ7R2Row00Yby3ZrtrbWpYKm2YgWBJPTxM4ptnf/FYlXpo5o0HYkqndaoDoO0cd46WGUEL4HUyb7UdtNiMfUpq33VLKlhwLgAsT1sTb+GaPYuxKmKqCnSUkk6mxyqOrHl+s7pgq49TKmpvlZLw4/bPndta4q5KCdoz2BXlYfET8IF+PjOvbO2aKKAvlzkDNbhfoL62nvsvYlHZ9HKg7xHeY+8x6k/pwEqu8m+C0ri+ZuSA6nz6DxkMv+sspF2qHq8Pbe/kbram3KdFS7sFUc/0HU+E55tLf2rVqdxQKQ4KwuW8WsePgOHjNNj8ZUxT5qjaDgo91fIfrPkYcDSWI1RS33M+/WOTxEvW7m+mHZgK4al+1YvT+Y1X1E6hg8rKGpsHQi4KkMD5ETg2x9j1MTVWlRXM7fIAcXc8lHM+QFyQJ2HB7Bo7NwZ7xApq1SpVHdZmtdiNfAALryGvPB9JU1RklF7vtyXNHfOafUtviWEVesmbJqffL4hh9L/pOdbse0VMValXHZVibK3wPfgL/AAt4cCeHSX3d5Ca+vwqx+dgPzlXT6eyrVQjJYeV5liVkJ1OUX2LXERPamOIiIAiIgCIiAIieVXEqvEwD1iR0x6HnbzkgGAImLxaAJmavbu8tHBLmqtqfdQau3kvTxNh4yhYz2p16p+4poi8ma7n56D5AjxkFuorq95lqjSW3e4jqBNpQsVtQ4rFWtmVdUHgSAg82OvqJWae+2PqNWptVQrZVtkRdHS5swW/Oa/be0a9Wg9Knlp1GQqCCUZr1A7sHBIJygLysOOkpW6uuz2c4NCr0fdUnPGef4z/ZM3/9pNPAiphcFlq4t+7iK9gwpnh2SX95hwtwXndr21OO2pU2bsumq1M2JrmzMTmK6ZnOvEjRRfqJz+jhzh6q5k1psCVOnum9j4TbtUqbSxKg90WOg1CINWI6sdPW0sTxLGOEZULpLqX43sfe5e6zbQxFmLdmveqvzNzfLc/Exvr5mdvwuHpYakKdJFVV4ADTz8T4mcxx+36eBFPDYMEMSM5vchmsLsebnpyFvATYbV3obC4UFjmqNooPEtxJ8hfjK9ilNot0KupPL3XL/o+d/d6xRBRDeo3Ach4nwnLwpYkkksTck8zPWtWaq5dzdmNyf08p9qLSxCKgsIzdRqHbLPYKttBJWz9nvXqJSpLmqObKOHiSTyUC5J5ATxpUixCqCzMQqgC5ZibAAcyTO0bi7mjA08z2OIqDvkahF4ikh6Xtc8yOgEqazVx08M93wjnT0O6Xy7kzdndmls+jYEFyM1aqdMxAvz91BrYctSdSTOa7+b7HGv2VIkYdD5dqw+M/sj4R6nlbY+0nfXti2EoN92ptWYf6jA/9MH8APHqRbgDfn7NaVNDpJN+sXbyfH1+nwLOq1CS8Kvg9KNFqjrTQZndlRAOJZiAoHqRP03unu9UwaZatbtjZVDZcrWUa5jc3N+c5b7EtzzWrHG1R93RJWjf4qtrM/koNvNv2Z3Gbaqi2pNbrgr1Zin8xExMyc7ETDNbjI7bQQc/pAJMTzpVw3Az0gCIiAeOKrZVJ58BNRSptUaw8zf8AMzZbQF08iD+n6yDs/EhGN9AdL9LQD7fZpXW4I52kvB1OXyivjFIsCCT0nxhB3oBOmq3m2+uBw7Vm1I7qLwzufdX8yfAGbWcj9sO1s2JpUL92mnaN+9UJH0Vf/sZFdPog2ixpqlbYovgqGO2jUxdZnqsWY6uf5aYHJbculupmxwwmi2e3dB5t3j5tr9BYek3GHqTzt2Wz1+mwke+AH31fzp/8Yk6tQDCx9ORB5EHkRIGzn+9r+dP/AIxNneVbNpft5IuVrMX+b82aDa2yxiaZBsK1PQNwvzH8LD5G/SUzZ9dqdUd9qXFWZRmYDmMvM6ToGPfK6t+K6H5F1PpZh/HKftHGfZ8UaiDV1JHgx0J+n1mporH7vblHnPTGnimrls08P5rs/wA+xMp48YNGy1nrJU7y02TJmY8ajd4mwI8yeHOaDF4t67ZnNzwHIAdAOQnnVrtUYsxJZjck/wCcJ9qs0ksHmrbnL2VwAton1L/7NNz+1YYusO4pvQU/G4P/AFT+yp93qRfkLw6i+NEHORxTU7ZdKN37Ptx/syjEV1+/YdxT/oqR/wAhHHoNOt4/tG357ENhcO33pFqrg/8ASUj3FP8A6hHP4QepFp/tB30+xU+ypEfaKg0PHskOnaEfiOoUHoTwFjxmpU4kkkm5JJuSTqSSeJJ1vMjSaeWpn6xdx2X328/PQvtVMfCr+/8AQTab/cXc19q4jIDlpJZqz3Fwv4UB4ubachxPQ1c1Mx0kzBYg0yCpIYagg2I8QeU3+ChXFZ9o/WGzcHSw9JKNJRTp01CovCwHjzPMnmTJk4PS9qWM2c1KlWbtyaa1Ki1O8yCqM1NM2jZuzKk3JsXtbTXoe7PtNwmMUd7sG5hjdBfq3w/xBb8ryVTLfQn7rz5/t9Ml1ianb28lHA0TWxDBUGgtqXY8FReJY+HmbAEzOztrdtTWupVqLjMMuuVeTX5jrzFvSdOSRyotjaOIu1uQ/PmZ80tmMwvcC/CeWNXvHxN/Q6ibKhj1Ki5APMGdHJEpUjTOvGbNGuAZAq1Q5uOEm0BZRAPSIiAeZF5ra+zT8Ov5ya7GRatYwCOmz256eo/SbKiAo43PMzUVsS0hVse4gFn7cdZwz2uXG0Kp5GkhHlkI/MGdCfaTyje0bCNUCViOA7J/IklT8yw9RINQswLWklizHx2KpQqTY0K00OHqGw68D5jQ/WT6NeY1kD0dVptNnVvvK3nT/wCMTafadJW8FX+8q+afyCTGxWkrWV5f7eRcquxH9X5sxtzGgKD0ZT8jr9LykYvGGq1z6DoJtN5cbdQv4m+g/wAE0SGaukqUYZPMel9S5z6FwSaYnsJ4qZd/Z3ucuLY1qwvRpnKq8qrixIbqi6XHMm3AEGW+6NMHOXBi11Stl0xPLcrcV8awq1QUww1vwat+ynROr+i9R0reXeGns3DZrC9slGmNMxA0UAcEUWueQ8SBJe2dtUcDR7SswVRoqi2ZyBoiLzP0HOwnHMZWxO2cUXVCfhQX+7o076Avw8SeJPAcAMKuM9fZ12bQX3j6s1H06ePRXvJkXZ+zcTtTEtl+8q1DnqOdFQcMzH4VGgAHQATrO7nsrwuGAaooxFXmzi6g/sU+A8zc+Mnbp7FpYCgKaWLHvVHtYu/XwA4Ach43J3TY8DnNWdn4Y7I+1aRx9qSyzzr7u4eoLPRpN+9TRvzEgncDAZg32aiCCCLLbUG4uBofI6SY+0x1keptoCRpvsWXS3yRMf7NsDXqNVemTUdizN2tS5Zjcmxa30lX27uVQp0660V7OvQTtaVRTkapTObMj5bAt3WXNa+ovzvZ628qrxYDzIEpm829eSnXq3ANRexojm2h71ul2J8lHUSSDm3yRWVwhF5OaV2DWuxNvd1On9OEu3sz9ojYBuxqE/Z6h569k5+Mfsn4h68jegTHagDxl9ZRmxk0z9PLjNeqHh4X1sPDp/2k+lhC4uuo8x9bzkfs43ytSGHxRygaUXbQFfwEnUAcm4cr6C/UNgYwlzkOdLEFhwuCNM3Bjx4etufa6k/Z48ixLpcc9/P/AE3OEwBXU/KTp8K959yUgEREA8yJ8mmJ7RaARWwinlPNtnKZNyzGSAanE4WimrECabaFfCOjU2BdWBVha1wfHl5yx47ZCVh3gfMG00WJ3KB92oR5rf6gwODim3dhthahtdqTHuv06B7cD9L+ekFHtOx4zcKqwIDoQet9fMWMr1X2Q1dcrIP4jp6W4SjZps7xNOnWpbTOf4Wp36nmn8s9a1bSXSl7HMQGJ7RO9bmeQt0mwwnsnqKwYulxw0ZreOttZF6rJvcnevhGOFvz5nNsduxVfC1cQVsKeVgDa+UGxJHECzE/9pXsFs6rUVmSlUdU99lRmVf3mAsJ3Ham5GIKPTF3V0ZCQQDZgQe6TrxkHAbAxGGoJQ7OoVRcuqmxJ1Y2GmpJ/vL0a1FYRj2yds+pnHWUr7wYW6gj853bdpUw2Ew1O4H3aFv3nAZz/uZpol2XVQ92i3lr/ST6eExTcKDD0Yn+WZ2s0k9SlHhIs6Z105lnOfkVnAbFbFucVjSzuWbLTa+VFViAtj8NxoBYGwJveWSniwososOijT5CbLDbp4l9WUL+8f0F5s6W4zfFV+S/1MtLTbYbEb4w91fqV4Y9ujfKff2tj0Hmf6SzU9xU5u5/2j9DJlHc6ivEM3mx/S07Wmh3D1c+xUqeU++7eSqPzY/pJtB6XwYdqp6sS30AIlvobDpJwpoPQE/MyYuHAksaoR4RDK6cuWUnE4fFVlyChTVD8Jppb5P/AElUx3seq13z5xTPixcDyGth4DSdjFIT6CTvCIsnHm9h7VLdriSbaDKgGnSbXZvsUoUh773/ABAAP6PxX0tOnBZm0KKXCBStm+yXAUagqdiajg3zVXerc9SrHKT5iW6jhAoAAAA0AAsAOgA4SRE+gwFmYiAIiIAiJi8AzMXmIgAmYiIAi0TMAWi0xEAWi0RAFotEQBaImbQDETNpm0A+Zm0zaLQDFpm0zEAREQBERAEREAREQDEwYiAIiIBiIiAIiIAiIgCIiAZiIgCIiAZiIgGYiIAiIgCIiAIiIAiIgCIiAf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4280" name="Picture 8" descr="http://www.google.com/url?source=imglanding&amp;ct=img&amp;q=http://watermarked.cutcaster.com/cutcaster-photo-100121808-Dejected-basketball-player.jpg&amp;sa=X&amp;ei=fJzdUOzJG-rd4QSt7YHYBw&amp;ved=0CAsQ8wc&amp;usg=AFQjCNFkdbPLJGypQhTAa-3l_OOCKxQ5W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524000"/>
            <a:ext cx="3962400" cy="4286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So What does This Mean?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19600" y="1752600"/>
            <a:ext cx="4038600" cy="452596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b="1" dirty="0" smtClean="0"/>
              <a:t>So tell me more!</a:t>
            </a:r>
          </a:p>
          <a:p>
            <a:pPr>
              <a:lnSpc>
                <a:spcPct val="150000"/>
              </a:lnSpc>
            </a:pPr>
            <a:r>
              <a:rPr lang="en-US" b="1" dirty="0" smtClean="0"/>
              <a:t>Open </a:t>
            </a:r>
          </a:p>
          <a:p>
            <a:pPr>
              <a:lnSpc>
                <a:spcPct val="150000"/>
              </a:lnSpc>
            </a:pPr>
            <a:r>
              <a:rPr lang="en-US" b="1" dirty="0" smtClean="0"/>
              <a:t>Accepting</a:t>
            </a:r>
          </a:p>
          <a:p>
            <a:pPr>
              <a:lnSpc>
                <a:spcPct val="150000"/>
              </a:lnSpc>
            </a:pPr>
            <a:r>
              <a:rPr lang="en-US" b="1" dirty="0" smtClean="0"/>
              <a:t>Welcoming</a:t>
            </a:r>
            <a:endParaRPr lang="en-US" b="1" dirty="0"/>
          </a:p>
        </p:txBody>
      </p:sp>
      <p:pic>
        <p:nvPicPr>
          <p:cNvPr id="55298" name="Picture 2" descr="C:\Users\Anila\Desktop\2012-12-28_181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752600"/>
            <a:ext cx="2895600" cy="44417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52600"/>
            <a:ext cx="8229600" cy="2590800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How to work on Nonverbal Communication during Presentations?</a:t>
            </a:r>
            <a:endParaRPr lang="en-US" sz="5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First Impressions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US" dirty="0" smtClean="0"/>
              <a:t>You have only a few seconds to make a good impression. So make your </a:t>
            </a:r>
            <a:r>
              <a:rPr lang="en-US" i="1" dirty="0" smtClean="0"/>
              <a:t>“audience" at the centre of the universe: </a:t>
            </a:r>
          </a:p>
          <a:p>
            <a:pPr lvl="1" algn="just"/>
            <a:r>
              <a:rPr lang="en-US" b="1" dirty="0" smtClean="0"/>
              <a:t>face them</a:t>
            </a:r>
          </a:p>
          <a:p>
            <a:pPr lvl="1" algn="just"/>
            <a:r>
              <a:rPr lang="en-US" b="1" dirty="0" smtClean="0"/>
              <a:t>give direct eye contact</a:t>
            </a:r>
          </a:p>
          <a:p>
            <a:pPr lvl="1" algn="just"/>
            <a:r>
              <a:rPr lang="en-US" b="1" dirty="0" smtClean="0"/>
              <a:t>palms outwards</a:t>
            </a:r>
          </a:p>
          <a:p>
            <a:pPr lvl="1" algn="just"/>
            <a:r>
              <a:rPr lang="en-US" b="1" dirty="0" smtClean="0"/>
              <a:t>open arms</a:t>
            </a:r>
          </a:p>
          <a:p>
            <a:pPr lvl="1" algn="just"/>
            <a:r>
              <a:rPr lang="en-US" b="1" dirty="0" smtClean="0"/>
              <a:t>a big smile and a firm </a:t>
            </a:r>
          </a:p>
          <a:p>
            <a:pPr lvl="1" algn="just"/>
            <a:r>
              <a:rPr lang="en-US" b="1" dirty="0" smtClean="0"/>
              <a:t>but not bone-crushing handshake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First Impressions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First impressions are also about your:</a:t>
            </a:r>
          </a:p>
          <a:p>
            <a:pPr lvl="1"/>
            <a:r>
              <a:rPr lang="en-US" b="1" dirty="0" smtClean="0"/>
              <a:t>Dress</a:t>
            </a:r>
          </a:p>
          <a:p>
            <a:pPr lvl="1"/>
            <a:r>
              <a:rPr lang="en-US" b="1" dirty="0" smtClean="0"/>
              <a:t>Hair</a:t>
            </a:r>
          </a:p>
          <a:p>
            <a:pPr lvl="1"/>
            <a:r>
              <a:rPr lang="en-US" b="1" dirty="0"/>
              <a:t>S</a:t>
            </a:r>
            <a:r>
              <a:rPr lang="en-US" b="1" dirty="0" smtClean="0"/>
              <a:t>hoes and </a:t>
            </a:r>
          </a:p>
          <a:p>
            <a:pPr lvl="1"/>
            <a:r>
              <a:rPr lang="en-US" b="1" dirty="0" smtClean="0"/>
              <a:t>Air of confidence</a:t>
            </a:r>
          </a:p>
          <a:p>
            <a:pPr algn="just"/>
            <a:r>
              <a:rPr lang="en-US" dirty="0" smtClean="0"/>
              <a:t>Be aware that others are rushing to judgment about you - especially important if you are going for a PRESENTATION!!!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b="1" dirty="0" err="1" smtClean="0"/>
              <a:t>Eye</a:t>
            </a:r>
            <a:r>
              <a:rPr lang="fr-FR" b="1" dirty="0" smtClean="0"/>
              <a:t> contact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</a:pPr>
            <a:r>
              <a:rPr lang="en-US" dirty="0" smtClean="0"/>
              <a:t>Eye Contact helps </a:t>
            </a:r>
            <a:r>
              <a:rPr lang="en-US" b="1" dirty="0" smtClean="0"/>
              <a:t>indicates your interest </a:t>
            </a:r>
            <a:r>
              <a:rPr lang="en-US" dirty="0" smtClean="0"/>
              <a:t>in the people in the audience. </a:t>
            </a:r>
          </a:p>
          <a:p>
            <a:pPr algn="just">
              <a:lnSpc>
                <a:spcPct val="150000"/>
              </a:lnSpc>
            </a:pPr>
            <a:r>
              <a:rPr lang="en-US" dirty="0" smtClean="0"/>
              <a:t>It increases your </a:t>
            </a:r>
            <a:r>
              <a:rPr lang="en-US" b="1" dirty="0" smtClean="0"/>
              <a:t>credibility. </a:t>
            </a:r>
          </a:p>
          <a:p>
            <a:pPr algn="just">
              <a:lnSpc>
                <a:spcPct val="150000"/>
              </a:lnSpc>
            </a:pPr>
            <a:r>
              <a:rPr lang="en-US" dirty="0" smtClean="0"/>
              <a:t>When you make eye contact with people in the audience, you increase your chances of getting your message across.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Eye Contact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</a:pPr>
            <a:r>
              <a:rPr lang="en-US" dirty="0" smtClean="0"/>
              <a:t>Eye contact helps you </a:t>
            </a:r>
            <a:r>
              <a:rPr lang="en-US" b="1" dirty="0" smtClean="0"/>
              <a:t>establish a connection with the audience. </a:t>
            </a:r>
          </a:p>
          <a:p>
            <a:pPr algn="just">
              <a:lnSpc>
                <a:spcPct val="150000"/>
              </a:lnSpc>
            </a:pPr>
            <a:r>
              <a:rPr lang="en-US" dirty="0" smtClean="0"/>
              <a:t>When you make eye contact with people as you are speaking, you build </a:t>
            </a:r>
            <a:r>
              <a:rPr lang="en-US" b="1" dirty="0" smtClean="0"/>
              <a:t>one to one bonds </a:t>
            </a:r>
            <a:r>
              <a:rPr lang="en-US" dirty="0" smtClean="0"/>
              <a:t>with them.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Smiles are </a:t>
            </a:r>
            <a:r>
              <a:rPr lang="en-US" b="1" dirty="0"/>
              <a:t>P</a:t>
            </a:r>
            <a:r>
              <a:rPr lang="en-US" b="1" dirty="0" smtClean="0"/>
              <a:t>owerful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</a:pPr>
            <a:r>
              <a:rPr lang="en-US" dirty="0" smtClean="0"/>
              <a:t>Always try to keep a smile on your face when you are speaking. </a:t>
            </a:r>
          </a:p>
          <a:p>
            <a:pPr algn="just">
              <a:lnSpc>
                <a:spcPct val="150000"/>
              </a:lnSpc>
            </a:pPr>
            <a:r>
              <a:rPr lang="en-US" dirty="0" smtClean="0"/>
              <a:t>Smiling makes a speaker more warm, likable and friendly. </a:t>
            </a:r>
          </a:p>
          <a:p>
            <a:pPr algn="just">
              <a:lnSpc>
                <a:spcPct val="150000"/>
              </a:lnSpc>
            </a:pPr>
            <a:r>
              <a:rPr lang="en-US" dirty="0" smtClean="0"/>
              <a:t>When you smile, people see you as happy -- and this makes them more receptive to you.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Smiles are Powerful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</a:pPr>
            <a:r>
              <a:rPr lang="en-US" dirty="0" smtClean="0"/>
              <a:t>People react positively to smiles. </a:t>
            </a:r>
          </a:p>
          <a:p>
            <a:pPr algn="just">
              <a:lnSpc>
                <a:spcPct val="150000"/>
              </a:lnSpc>
            </a:pPr>
            <a:r>
              <a:rPr lang="en-US" dirty="0" smtClean="0"/>
              <a:t>When you smile, the audience smiles and a smiling audience is a receptive audience. </a:t>
            </a:r>
          </a:p>
          <a:p>
            <a:pPr algn="just">
              <a:lnSpc>
                <a:spcPct val="150000"/>
              </a:lnSpc>
            </a:pPr>
            <a:r>
              <a:rPr lang="en-US" dirty="0" smtClean="0"/>
              <a:t>Smiling will help you get your points across and accepted.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Gestures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 smtClean="0"/>
              <a:t>Gestures are another important form of non verbal communication. </a:t>
            </a:r>
          </a:p>
          <a:p>
            <a:pPr algn="just"/>
            <a:r>
              <a:rPr lang="en-US" dirty="0" smtClean="0"/>
              <a:t>But you have to be careful with gestures. </a:t>
            </a:r>
          </a:p>
          <a:p>
            <a:pPr lvl="2" algn="just">
              <a:lnSpc>
                <a:spcPct val="150000"/>
              </a:lnSpc>
            </a:pPr>
            <a:r>
              <a:rPr lang="en-US" b="1" dirty="0" smtClean="0"/>
              <a:t>Practice your talks in front of a mirror. </a:t>
            </a:r>
          </a:p>
          <a:p>
            <a:pPr lvl="2" algn="just">
              <a:lnSpc>
                <a:spcPct val="150000"/>
              </a:lnSpc>
            </a:pPr>
            <a:r>
              <a:rPr lang="en-US" b="1" dirty="0" smtClean="0"/>
              <a:t>Watch your natural gestures. </a:t>
            </a:r>
          </a:p>
          <a:p>
            <a:pPr lvl="2" algn="just">
              <a:lnSpc>
                <a:spcPct val="150000"/>
              </a:lnSpc>
            </a:pPr>
            <a:r>
              <a:rPr lang="en-US" b="1" dirty="0" smtClean="0"/>
              <a:t>Then enhance them. </a:t>
            </a:r>
          </a:p>
          <a:p>
            <a:pPr lvl="2" algn="just">
              <a:lnSpc>
                <a:spcPct val="150000"/>
              </a:lnSpc>
            </a:pPr>
            <a:r>
              <a:rPr lang="en-US" b="1" dirty="0"/>
              <a:t>S</a:t>
            </a:r>
            <a:r>
              <a:rPr lang="en-US" b="1" dirty="0" smtClean="0"/>
              <a:t>trengthen your gestures.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Gestures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/>
              <a:t>Big rooms demand </a:t>
            </a:r>
            <a:r>
              <a:rPr lang="en-US" b="1" dirty="0" smtClean="0"/>
              <a:t>BIG </a:t>
            </a:r>
            <a:r>
              <a:rPr lang="en-US" dirty="0" smtClean="0"/>
              <a:t>gestures. </a:t>
            </a:r>
          </a:p>
          <a:p>
            <a:pPr lvl="1" algn="just"/>
            <a:r>
              <a:rPr lang="en-US" dirty="0" smtClean="0"/>
              <a:t>However tone them down – </a:t>
            </a:r>
          </a:p>
          <a:p>
            <a:pPr lvl="1" algn="just"/>
            <a:r>
              <a:rPr lang="en-US" dirty="0" smtClean="0"/>
              <a:t>depending on the audience. </a:t>
            </a:r>
          </a:p>
          <a:p>
            <a:pPr algn="just"/>
            <a:r>
              <a:rPr lang="en-US" dirty="0" smtClean="0"/>
              <a:t>Making your gestures natural and reflective of what you’re saying. </a:t>
            </a:r>
          </a:p>
          <a:p>
            <a:pPr algn="just"/>
            <a:r>
              <a:rPr lang="en-US" dirty="0" smtClean="0"/>
              <a:t>Try to avoid choppy, sudden gestures when you’re speaking. Focus on making your gestures fluid.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Posture and Body </a:t>
            </a:r>
            <a:r>
              <a:rPr lang="en-US" b="1" dirty="0"/>
              <a:t>O</a:t>
            </a:r>
            <a:r>
              <a:rPr lang="en-US" b="1" dirty="0" smtClean="0"/>
              <a:t>rientation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>
            <a:normAutofit/>
          </a:bodyPr>
          <a:lstStyle/>
          <a:p>
            <a:pPr algn="just"/>
            <a:r>
              <a:rPr lang="en-US" dirty="0" smtClean="0"/>
              <a:t>Always stand up straight and look directly at the audience; it indicates </a:t>
            </a:r>
            <a:r>
              <a:rPr lang="en-US" b="1" dirty="0" smtClean="0"/>
              <a:t>confidence.</a:t>
            </a:r>
            <a:r>
              <a:rPr lang="en-US" dirty="0" smtClean="0"/>
              <a:t> </a:t>
            </a:r>
          </a:p>
          <a:p>
            <a:pPr lvl="1" algn="just"/>
            <a:r>
              <a:rPr lang="en-US" dirty="0" smtClean="0"/>
              <a:t>Slumped shoulders and facing towards the floor. </a:t>
            </a:r>
          </a:p>
          <a:p>
            <a:pPr algn="just"/>
            <a:r>
              <a:rPr lang="en-US" dirty="0" smtClean="0"/>
              <a:t>If you're using slides, speak to the audience, not the slide. It's OK to look at a slide -- especially if you want to draw the audience's attention to it, but always turn back to the audience after a few seconds.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Posture and Body Orientation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Tall and erect communicates energy and purpose whereas slouched and hunched implies tired and lacking in energy.</a:t>
            </a:r>
          </a:p>
          <a:p>
            <a:endParaRPr lang="en-US" dirty="0" smtClean="0"/>
          </a:p>
          <a:p>
            <a:r>
              <a:rPr lang="en-US" dirty="0" smtClean="0"/>
              <a:t>Looking up is generally regarded as indicative of optimism whilst persistently looking downward suggests secrecy or insecurity.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Hands and Arms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Some guidelines...</a:t>
            </a:r>
            <a:endParaRPr lang="en-US" sz="1900" dirty="0" smtClean="0"/>
          </a:p>
          <a:p>
            <a:pPr lvl="1"/>
            <a:r>
              <a:rPr lang="en-US" dirty="0" smtClean="0"/>
              <a:t>Palms turned outwards implies warmth and friendship.</a:t>
            </a:r>
          </a:p>
          <a:p>
            <a:pPr algn="just"/>
            <a:r>
              <a:rPr lang="en-US" dirty="0" smtClean="0"/>
              <a:t>Don't point, it is </a:t>
            </a:r>
            <a:r>
              <a:rPr lang="en-US" b="1" dirty="0" smtClean="0"/>
              <a:t>aggressive </a:t>
            </a:r>
            <a:r>
              <a:rPr lang="en-US" dirty="0" smtClean="0"/>
              <a:t>and </a:t>
            </a:r>
            <a:r>
              <a:rPr lang="en-US" b="1" dirty="0" smtClean="0"/>
              <a:t>perceived </a:t>
            </a:r>
            <a:r>
              <a:rPr lang="en-US" dirty="0" smtClean="0"/>
              <a:t>as such - especially if you do it in an irritated way. </a:t>
            </a:r>
          </a:p>
          <a:p>
            <a:pPr lvl="1" algn="just"/>
            <a:r>
              <a:rPr lang="en-US" b="1" dirty="0" smtClean="0"/>
              <a:t>Examples:</a:t>
            </a:r>
          </a:p>
          <a:p>
            <a:pPr lvl="2" algn="just"/>
            <a:r>
              <a:rPr lang="en-US" b="1" dirty="0" smtClean="0"/>
              <a:t>Gordon Brown </a:t>
            </a:r>
            <a:r>
              <a:rPr lang="en-US" dirty="0" smtClean="0"/>
              <a:t>uses his hands a lot but he will gesture with the backs of his hands turned towards the audience in a way is suggestive of "giving". </a:t>
            </a:r>
          </a:p>
          <a:p>
            <a:pPr lvl="2" algn="just"/>
            <a:r>
              <a:rPr lang="en-US" b="1" dirty="0" smtClean="0"/>
              <a:t>Tony Blair </a:t>
            </a:r>
            <a:r>
              <a:rPr lang="en-US" dirty="0" smtClean="0"/>
              <a:t>would pull his fingers together into a point and make slight movements.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Proximity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150000"/>
              </a:lnSpc>
            </a:pPr>
            <a:r>
              <a:rPr lang="en-US" dirty="0" smtClean="0"/>
              <a:t>Many speakers </a:t>
            </a:r>
            <a:r>
              <a:rPr lang="en-US" b="1" dirty="0" smtClean="0"/>
              <a:t>get away from the platform </a:t>
            </a:r>
            <a:r>
              <a:rPr lang="en-US" dirty="0" smtClean="0"/>
              <a:t>and walk the room. </a:t>
            </a:r>
          </a:p>
          <a:p>
            <a:pPr lvl="1" algn="just">
              <a:lnSpc>
                <a:spcPct val="150000"/>
              </a:lnSpc>
            </a:pPr>
            <a:r>
              <a:rPr lang="en-US" dirty="0" smtClean="0"/>
              <a:t>This means that they get up close and personal with people in the audience. </a:t>
            </a:r>
          </a:p>
          <a:p>
            <a:pPr lvl="2" algn="just">
              <a:lnSpc>
                <a:spcPct val="150000"/>
              </a:lnSpc>
            </a:pPr>
            <a:r>
              <a:rPr lang="en-US" dirty="0" smtClean="0"/>
              <a:t>Use of wireless device to advance slides, </a:t>
            </a:r>
          </a:p>
          <a:p>
            <a:pPr lvl="2" algn="just">
              <a:lnSpc>
                <a:spcPct val="150000"/>
              </a:lnSpc>
            </a:pPr>
            <a:r>
              <a:rPr lang="en-US" dirty="0" smtClean="0"/>
              <a:t>people feel that you’re part of them</a:t>
            </a:r>
          </a:p>
          <a:p>
            <a:pPr lvl="2" algn="just">
              <a:lnSpc>
                <a:spcPct val="150000"/>
              </a:lnSpc>
            </a:pPr>
            <a:r>
              <a:rPr lang="en-US" dirty="0" smtClean="0"/>
              <a:t>having a conversation with them</a:t>
            </a:r>
          </a:p>
          <a:p>
            <a:pPr lvl="2" algn="just">
              <a:lnSpc>
                <a:spcPct val="150000"/>
              </a:lnSpc>
            </a:pPr>
            <a:r>
              <a:rPr lang="en-US" dirty="0" smtClean="0"/>
              <a:t>appear more natural!!!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Be aware of the space between you and others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Cultural norms vary between country and are also different for:</a:t>
            </a:r>
          </a:p>
          <a:p>
            <a:pPr lvl="1"/>
            <a:r>
              <a:rPr lang="en-US" dirty="0" smtClean="0"/>
              <a:t>friends v strangers</a:t>
            </a:r>
          </a:p>
          <a:p>
            <a:pPr lvl="1"/>
            <a:r>
              <a:rPr lang="en-US" dirty="0" smtClean="0"/>
              <a:t>children v adults. </a:t>
            </a:r>
          </a:p>
          <a:p>
            <a:r>
              <a:rPr lang="en-US" dirty="0" smtClean="0"/>
              <a:t>If someone is backing away from you, then you are too close.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Your Voice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b="1" dirty="0" smtClean="0"/>
              <a:t>Be animated </a:t>
            </a:r>
            <a:r>
              <a:rPr lang="en-US" dirty="0" smtClean="0"/>
              <a:t>– </a:t>
            </a:r>
          </a:p>
          <a:p>
            <a:pPr lvl="1"/>
            <a:r>
              <a:rPr lang="en-US" dirty="0" smtClean="0"/>
              <a:t>avoid speaking in a monotone. </a:t>
            </a:r>
          </a:p>
          <a:p>
            <a:pPr lvl="1"/>
            <a:r>
              <a:rPr lang="en-US" dirty="0" smtClean="0"/>
              <a:t>Show excitement for your material with your voice</a:t>
            </a:r>
          </a:p>
          <a:p>
            <a:pPr lvl="1"/>
            <a:r>
              <a:rPr lang="en-US" dirty="0" smtClean="0"/>
              <a:t>Always practice talks out loud</a:t>
            </a:r>
          </a:p>
          <a:p>
            <a:pPr lvl="1"/>
            <a:r>
              <a:rPr lang="en-US" dirty="0" smtClean="0"/>
              <a:t>It will improve your impact with your audience.</a:t>
            </a:r>
          </a:p>
          <a:p>
            <a:r>
              <a:rPr lang="en-US" b="1" dirty="0" smtClean="0"/>
              <a:t>Using your arms in an animated way can bring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 energy</a:t>
            </a:r>
          </a:p>
          <a:p>
            <a:pPr lvl="1"/>
            <a:r>
              <a:rPr lang="en-US" dirty="0" smtClean="0"/>
              <a:t>enthusiasm and </a:t>
            </a:r>
          </a:p>
          <a:p>
            <a:pPr lvl="1"/>
            <a:r>
              <a:rPr lang="en-US" dirty="0" smtClean="0"/>
              <a:t>a bit of fun to the proceedings.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Use body language as a Tool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>
              <a:lnSpc>
                <a:spcPct val="150000"/>
              </a:lnSpc>
            </a:pPr>
            <a:r>
              <a:rPr lang="en-US" b="1" dirty="0" smtClean="0"/>
              <a:t>Active nodding and eye contact </a:t>
            </a:r>
            <a:r>
              <a:rPr lang="en-US" dirty="0" smtClean="0"/>
              <a:t>is especially useful to indicate interest when someone else is speaking. </a:t>
            </a:r>
          </a:p>
          <a:p>
            <a:pPr algn="just">
              <a:lnSpc>
                <a:spcPct val="150000"/>
              </a:lnSpc>
            </a:pPr>
            <a:r>
              <a:rPr lang="en-US" dirty="0" smtClean="0"/>
              <a:t>If your friend is speaking and you are doodling, yawning, looking around aimlessly or reading notes, then it undermines their credibility.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Use body language as a Tool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 smtClean="0"/>
              <a:t>Need to be boss? Be the first to offer a handshake, the last to go through the door.</a:t>
            </a:r>
          </a:p>
          <a:p>
            <a:pPr algn="just"/>
            <a:r>
              <a:rPr lang="en-US" dirty="0" smtClean="0"/>
              <a:t>Put yourself at the head of the table, head up with a purposeful manner.</a:t>
            </a:r>
          </a:p>
          <a:p>
            <a:pPr lvl="1" algn="just"/>
            <a:r>
              <a:rPr lang="en-US" dirty="0" smtClean="0"/>
              <a:t>Need to sweet-talk audience? </a:t>
            </a:r>
          </a:p>
          <a:p>
            <a:pPr lvl="1" algn="just"/>
            <a:r>
              <a:rPr lang="en-US" dirty="0" smtClean="0"/>
              <a:t>Make them feel in control</a:t>
            </a:r>
          </a:p>
          <a:p>
            <a:pPr lvl="1" algn="just"/>
            <a:r>
              <a:rPr lang="en-US" dirty="0" smtClean="0"/>
              <a:t>give them the best seat/position</a:t>
            </a:r>
          </a:p>
          <a:p>
            <a:pPr lvl="1" algn="just"/>
            <a:r>
              <a:rPr lang="en-US" dirty="0" smtClean="0"/>
              <a:t>use soft, smiley body language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Mirroring tactics can create empathy?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b="1" dirty="0" smtClean="0"/>
              <a:t>Signal similarity. </a:t>
            </a:r>
          </a:p>
          <a:p>
            <a:pPr lvl="1" algn="just"/>
            <a:r>
              <a:rPr lang="en-US" dirty="0" smtClean="0"/>
              <a:t>Show that you have something in common – </a:t>
            </a:r>
          </a:p>
          <a:p>
            <a:pPr lvl="1" algn="just"/>
            <a:r>
              <a:rPr lang="en-US" dirty="0" smtClean="0"/>
              <a:t>everyone likes dealing with people they can empathize with. </a:t>
            </a:r>
          </a:p>
          <a:p>
            <a:pPr lvl="1" algn="just"/>
            <a:r>
              <a:rPr lang="en-US" dirty="0" smtClean="0"/>
              <a:t>Make every non-verbal approach</a:t>
            </a:r>
          </a:p>
          <a:p>
            <a:pPr lvl="2" algn="just"/>
            <a:r>
              <a:rPr lang="en-US" dirty="0" smtClean="0"/>
              <a:t>dress code</a:t>
            </a:r>
          </a:p>
          <a:p>
            <a:pPr lvl="2" algn="just"/>
            <a:r>
              <a:rPr lang="en-US" dirty="0" smtClean="0"/>
              <a:t>formality of manner</a:t>
            </a:r>
          </a:p>
          <a:p>
            <a:pPr lvl="2" algn="just"/>
            <a:r>
              <a:rPr lang="en-US" dirty="0" smtClean="0"/>
              <a:t>presentation style </a:t>
            </a:r>
          </a:p>
          <a:p>
            <a:pPr lvl="2" algn="just"/>
            <a:r>
              <a:rPr lang="en-US" dirty="0" smtClean="0"/>
              <a:t>precisely reflect your audience.</a:t>
            </a:r>
          </a:p>
          <a:p>
            <a:pPr algn="just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Mirroring tactics can create empathy?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Synchronize with the other party!</a:t>
            </a:r>
          </a:p>
          <a:p>
            <a:r>
              <a:rPr lang="en-US" dirty="0" smtClean="0"/>
              <a:t>Its true that:</a:t>
            </a:r>
          </a:p>
          <a:p>
            <a:pPr lvl="1"/>
            <a:r>
              <a:rPr lang="en-US" dirty="0" smtClean="0"/>
              <a:t>matching others' movements makes them feel in sync with you</a:t>
            </a:r>
          </a:p>
          <a:p>
            <a:r>
              <a:rPr lang="en-US" dirty="0" smtClean="0"/>
              <a:t>Just don't make it too obvious. </a:t>
            </a:r>
          </a:p>
          <a:p>
            <a:pPr lvl="1"/>
            <a:r>
              <a:rPr lang="en-US" dirty="0" smtClean="0"/>
              <a:t>Instead, nod when they're emphasizing an important point</a:t>
            </a:r>
          </a:p>
          <a:p>
            <a:pPr lvl="1"/>
            <a:r>
              <a:rPr lang="en-US" dirty="0" smtClean="0"/>
              <a:t>smile when their words indicate pleasure</a:t>
            </a:r>
            <a:endParaRPr lang="en-US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b="1" dirty="0" smtClean="0"/>
              <a:t>Sincerity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US" dirty="0" smtClean="0"/>
              <a:t>People will judge you sincere if they think you are listening to them</a:t>
            </a:r>
          </a:p>
          <a:p>
            <a:pPr lvl="1" algn="just"/>
            <a:r>
              <a:rPr lang="en-US" dirty="0" smtClean="0"/>
              <a:t>so look for signs that someone wants to speak and invite them to contribute.</a:t>
            </a:r>
          </a:p>
          <a:p>
            <a:pPr algn="just"/>
            <a:r>
              <a:rPr lang="en-US" b="1" dirty="0" smtClean="0"/>
              <a:t>Example:</a:t>
            </a:r>
          </a:p>
          <a:p>
            <a:pPr lvl="1" algn="just"/>
            <a:r>
              <a:rPr lang="en-US" dirty="0" smtClean="0"/>
              <a:t>Politicians sometimes touch their heart to underpin their sincerity or commitment to a key point. </a:t>
            </a:r>
          </a:p>
          <a:p>
            <a:pPr lvl="1" algn="just"/>
            <a:r>
              <a:rPr lang="en-US" dirty="0" smtClean="0"/>
              <a:t>Don't overplay this though or it will look cheesy and completely insincere.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Reading "tells“…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b="1" dirty="0" smtClean="0"/>
              <a:t>Quite often...</a:t>
            </a:r>
            <a:endParaRPr lang="en-US" dirty="0" smtClean="0"/>
          </a:p>
          <a:p>
            <a:r>
              <a:rPr lang="en-US" dirty="0" smtClean="0"/>
              <a:t>Closed expressions &amp; gestures </a:t>
            </a:r>
          </a:p>
          <a:p>
            <a:r>
              <a:rPr lang="en-US" dirty="0" smtClean="0"/>
              <a:t>leaning back </a:t>
            </a:r>
          </a:p>
          <a:p>
            <a:r>
              <a:rPr lang="en-US" dirty="0" smtClean="0"/>
              <a:t>Closed body language</a:t>
            </a:r>
          </a:p>
          <a:p>
            <a:r>
              <a:rPr lang="en-US" dirty="0" smtClean="0"/>
              <a:t>folded arms</a:t>
            </a:r>
          </a:p>
          <a:p>
            <a:pPr lvl="1"/>
            <a:r>
              <a:rPr lang="en-US" dirty="0" smtClean="0"/>
              <a:t>suggests the audience may be bored. (etc) </a:t>
            </a:r>
          </a:p>
          <a:p>
            <a:pPr lvl="1"/>
            <a:r>
              <a:rPr lang="en-US" dirty="0" smtClean="0"/>
              <a:t>they may be unconvinced </a:t>
            </a:r>
          </a:p>
          <a:p>
            <a:pPr lvl="1"/>
            <a:r>
              <a:rPr lang="en-US" dirty="0" smtClean="0"/>
              <a:t>whereas open body language and leaning forward suggests interest.</a:t>
            </a:r>
          </a:p>
          <a:p>
            <a:r>
              <a:rPr lang="en-US" dirty="0" smtClean="0"/>
              <a:t>The word to remember here is "may". Reading body language is not a science of certainty.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Reading the audience: don't rush to conclusions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US" dirty="0" smtClean="0"/>
              <a:t>Be cautious of reading too much into innocent gestures. </a:t>
            </a:r>
          </a:p>
          <a:p>
            <a:pPr lvl="1" algn="just"/>
            <a:r>
              <a:rPr lang="en-US" b="1" dirty="0" smtClean="0"/>
              <a:t>Folded arms, </a:t>
            </a:r>
            <a:r>
              <a:rPr lang="en-US" dirty="0" smtClean="0"/>
              <a:t>for example, may simply mean that someone in the audience is cold or likes to fold their arms.</a:t>
            </a:r>
          </a:p>
          <a:p>
            <a:pPr algn="just"/>
            <a:r>
              <a:rPr lang="en-US" b="1" dirty="0" smtClean="0"/>
              <a:t>Look for groups of gestures </a:t>
            </a:r>
            <a:r>
              <a:rPr lang="en-US" dirty="0" smtClean="0"/>
              <a:t>– </a:t>
            </a:r>
          </a:p>
          <a:p>
            <a:pPr lvl="1" algn="just"/>
            <a:r>
              <a:rPr lang="en-US" dirty="0" smtClean="0"/>
              <a:t>if someone has angled their body away from you</a:t>
            </a:r>
          </a:p>
          <a:p>
            <a:pPr lvl="1" algn="just"/>
            <a:r>
              <a:rPr lang="en-US" dirty="0" smtClean="0"/>
              <a:t>is looking out the window </a:t>
            </a:r>
          </a:p>
          <a:p>
            <a:pPr lvl="1" algn="just"/>
            <a:r>
              <a:rPr lang="en-US" dirty="0" smtClean="0"/>
              <a:t>then yes, you may well have lost their interest.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1362"/>
          </a:xfrm>
        </p:spPr>
        <p:txBody>
          <a:bodyPr>
            <a:normAutofit/>
          </a:bodyPr>
          <a:lstStyle/>
          <a:p>
            <a:r>
              <a:rPr lang="en-US" dirty="0" smtClean="0"/>
              <a:t>If you use these non verbal communication ideas you'll become someone whose presentations carry an impact -- and you'll be on your way to career and life success.</a:t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smtClean="0"/>
              <a:t>Nonverbal Communication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486400"/>
          </a:xfrm>
        </p:spPr>
        <p:txBody>
          <a:bodyPr>
            <a:normAutofit fontScale="47500" lnSpcReduction="20000"/>
          </a:bodyPr>
          <a:lstStyle/>
          <a:p>
            <a:r>
              <a:rPr lang="en-US" sz="3600" b="1" dirty="0" smtClean="0"/>
              <a:t>Introduction to Communication</a:t>
            </a:r>
          </a:p>
          <a:p>
            <a:r>
              <a:rPr lang="en-US" sz="3600" b="1" dirty="0" smtClean="0"/>
              <a:t>Components of communication</a:t>
            </a:r>
          </a:p>
          <a:p>
            <a:pPr lvl="1"/>
            <a:r>
              <a:rPr lang="en-US" b="1" dirty="0" smtClean="0"/>
              <a:t>Verbal</a:t>
            </a:r>
          </a:p>
          <a:p>
            <a:pPr lvl="1"/>
            <a:r>
              <a:rPr lang="en-US" b="1" dirty="0" smtClean="0"/>
              <a:t> nonverbal </a:t>
            </a:r>
          </a:p>
          <a:p>
            <a:pPr lvl="1"/>
            <a:r>
              <a:rPr lang="en-US" b="1" dirty="0" smtClean="0"/>
              <a:t>Para verbal</a:t>
            </a:r>
          </a:p>
          <a:p>
            <a:r>
              <a:rPr lang="en-US" sz="3600" b="1" dirty="0" smtClean="0"/>
              <a:t>Definition of nonverbal communication</a:t>
            </a:r>
          </a:p>
          <a:p>
            <a:r>
              <a:rPr lang="en-US" sz="3600" b="1" dirty="0" smtClean="0"/>
              <a:t>Exercise</a:t>
            </a:r>
          </a:p>
          <a:p>
            <a:r>
              <a:rPr lang="en-US" sz="3600" b="1" dirty="0" smtClean="0"/>
              <a:t>How to work on Nonverbal Communication during Presentations?</a:t>
            </a:r>
          </a:p>
          <a:p>
            <a:pPr lvl="1"/>
            <a:r>
              <a:rPr lang="en-US" sz="3600" b="1" dirty="0" smtClean="0"/>
              <a:t>First Impressions</a:t>
            </a:r>
          </a:p>
          <a:p>
            <a:pPr lvl="1"/>
            <a:r>
              <a:rPr lang="en-US" sz="3600" b="1" dirty="0" smtClean="0"/>
              <a:t>Eye contact</a:t>
            </a:r>
          </a:p>
          <a:p>
            <a:pPr lvl="1"/>
            <a:r>
              <a:rPr lang="en-US" sz="3600" b="1" dirty="0" smtClean="0"/>
              <a:t>Smiles are powerful</a:t>
            </a:r>
          </a:p>
          <a:p>
            <a:pPr lvl="1"/>
            <a:r>
              <a:rPr lang="en-US" sz="3600" b="1" dirty="0" smtClean="0"/>
              <a:t>Gestures</a:t>
            </a:r>
          </a:p>
          <a:p>
            <a:pPr lvl="1"/>
            <a:r>
              <a:rPr lang="en-US" sz="3600" b="1" dirty="0" smtClean="0"/>
              <a:t>Body postures and orientation</a:t>
            </a:r>
          </a:p>
          <a:p>
            <a:pPr lvl="1"/>
            <a:r>
              <a:rPr lang="en-US" sz="3600" b="1" dirty="0" smtClean="0"/>
              <a:t>Hand and arms</a:t>
            </a:r>
          </a:p>
          <a:p>
            <a:pPr lvl="1"/>
            <a:r>
              <a:rPr lang="en-US" sz="3600" b="1" dirty="0" smtClean="0"/>
              <a:t>Proximity</a:t>
            </a:r>
          </a:p>
          <a:p>
            <a:pPr lvl="1"/>
            <a:r>
              <a:rPr lang="en-US" sz="3600" b="1" dirty="0" smtClean="0"/>
              <a:t>Voice</a:t>
            </a:r>
          </a:p>
          <a:p>
            <a:pPr lvl="1"/>
            <a:r>
              <a:rPr lang="en-US" sz="3600" b="1" dirty="0" smtClean="0"/>
              <a:t>Body language as a tool</a:t>
            </a:r>
          </a:p>
          <a:p>
            <a:pPr lvl="1"/>
            <a:r>
              <a:rPr lang="en-US" sz="3600" b="1" dirty="0" smtClean="0"/>
              <a:t>Sincerity</a:t>
            </a:r>
          </a:p>
          <a:p>
            <a:pPr lvl="1"/>
            <a:r>
              <a:rPr lang="en-US" sz="3600" b="1" dirty="0" smtClean="0"/>
              <a:t>Reading your Audience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http://EzineArticles.com/3675164</a:t>
            </a:r>
            <a:endParaRPr lang="en-US" dirty="0" smtClean="0"/>
          </a:p>
          <a:p>
            <a:r>
              <a:rPr lang="en-US" dirty="0" smtClean="0">
                <a:hlinkClick r:id="rId3"/>
              </a:rPr>
              <a:t>www.readysetpresent.com</a:t>
            </a:r>
            <a:endParaRPr lang="en-US" dirty="0" smtClean="0"/>
          </a:p>
          <a:p>
            <a:r>
              <a:rPr lang="en-US" dirty="0" smtClean="0">
                <a:hlinkClick r:id="rId4"/>
              </a:rPr>
              <a:t>http://www.slideshare.net/deepakagarwal7/non-verbal-communication-and-use-of-body-language-presentation</a:t>
            </a:r>
            <a:endParaRPr lang="en-US" dirty="0" smtClean="0"/>
          </a:p>
          <a:p>
            <a:r>
              <a:rPr lang="en-US" dirty="0" smtClean="0">
                <a:hlinkClick r:id="rId5"/>
              </a:rPr>
              <a:t>http://EzineArticles.com/?expert=Bud_Bilanich</a:t>
            </a:r>
            <a:endParaRPr lang="en-US" dirty="0" smtClean="0"/>
          </a:p>
          <a:p>
            <a:r>
              <a:rPr lang="en-US" dirty="0" smtClean="0">
                <a:hlinkClick r:id="rId6"/>
              </a:rPr>
              <a:t>www.skillsworkshop.net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434</TotalTime>
  <Words>1463</Words>
  <Application>Microsoft Office PowerPoint</Application>
  <PresentationFormat>On-screen Show (4:3)</PresentationFormat>
  <Paragraphs>256</Paragraphs>
  <Slides>45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6" baseType="lpstr">
      <vt:lpstr>Office Theme</vt:lpstr>
      <vt:lpstr>Lecture 27</vt:lpstr>
      <vt:lpstr>Recap</vt:lpstr>
      <vt:lpstr>Introduction to Communication</vt:lpstr>
      <vt:lpstr>Introduction to Communication</vt:lpstr>
      <vt:lpstr>Slide 5</vt:lpstr>
      <vt:lpstr>Components of Communication</vt:lpstr>
      <vt:lpstr>Verbal Messages</vt:lpstr>
      <vt:lpstr>Categories in Non-Verbal Messages</vt:lpstr>
      <vt:lpstr>Postures and Gestures</vt:lpstr>
      <vt:lpstr>Paraverbal Messages</vt:lpstr>
      <vt:lpstr>Slide 11</vt:lpstr>
      <vt:lpstr>Definition of Nonverbal Communication</vt:lpstr>
      <vt:lpstr>Nonverbal Communication</vt:lpstr>
      <vt:lpstr>Nonverbal Communication</vt:lpstr>
      <vt:lpstr>Have you ever heard anyone say; His actions spoke so loudly I couldn't hear what he said?</vt:lpstr>
      <vt:lpstr>Slide 16</vt:lpstr>
      <vt:lpstr>A Small Exercise</vt:lpstr>
      <vt:lpstr>So What Does This Mean? </vt:lpstr>
      <vt:lpstr>So What does This Mean?</vt:lpstr>
      <vt:lpstr>So What does This Mean?</vt:lpstr>
      <vt:lpstr>How to work on Nonverbal Communication during Presentations?</vt:lpstr>
      <vt:lpstr>First Impressions</vt:lpstr>
      <vt:lpstr>First Impressions</vt:lpstr>
      <vt:lpstr>Eye contact</vt:lpstr>
      <vt:lpstr>Eye Contact</vt:lpstr>
      <vt:lpstr>Smiles are Powerful </vt:lpstr>
      <vt:lpstr>Smiles are Powerful</vt:lpstr>
      <vt:lpstr>Gestures</vt:lpstr>
      <vt:lpstr>Gestures</vt:lpstr>
      <vt:lpstr>Posture and Body Orientation</vt:lpstr>
      <vt:lpstr>Posture and Body Orientation</vt:lpstr>
      <vt:lpstr>Hands and Arms</vt:lpstr>
      <vt:lpstr>Proximity</vt:lpstr>
      <vt:lpstr>Be aware of the space between you and others</vt:lpstr>
      <vt:lpstr>Your Voice</vt:lpstr>
      <vt:lpstr>Use body language as a Tool</vt:lpstr>
      <vt:lpstr>Use body language as a Tool</vt:lpstr>
      <vt:lpstr>Mirroring tactics can create empathy?</vt:lpstr>
      <vt:lpstr>Mirroring tactics can create empathy?</vt:lpstr>
      <vt:lpstr>Sincerity</vt:lpstr>
      <vt:lpstr>Reading "tells“…</vt:lpstr>
      <vt:lpstr>Reading the audience: don't rush to conclusions</vt:lpstr>
      <vt:lpstr>If you use these non verbal communication ideas you'll become someone whose presentations carry an impact -- and you'll be on your way to career and life success. </vt:lpstr>
      <vt:lpstr>Nonverbal Communication</vt:lpstr>
      <vt:lpstr>References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26</dc:title>
  <dc:creator>Anila</dc:creator>
  <cp:lastModifiedBy>Anila</cp:lastModifiedBy>
  <cp:revision>29</cp:revision>
  <dcterms:created xsi:type="dcterms:W3CDTF">2012-12-28T12:44:18Z</dcterms:created>
  <dcterms:modified xsi:type="dcterms:W3CDTF">2012-12-30T18:40:18Z</dcterms:modified>
</cp:coreProperties>
</file>