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310" r:id="rId5"/>
    <p:sldId id="317" r:id="rId6"/>
    <p:sldId id="324" r:id="rId7"/>
    <p:sldId id="311" r:id="rId8"/>
    <p:sldId id="313" r:id="rId9"/>
    <p:sldId id="314" r:id="rId10"/>
    <p:sldId id="315" r:id="rId11"/>
    <p:sldId id="316" r:id="rId12"/>
    <p:sldId id="312" r:id="rId13"/>
    <p:sldId id="318" r:id="rId14"/>
    <p:sldId id="319" r:id="rId15"/>
    <p:sldId id="320" r:id="rId16"/>
    <p:sldId id="321" r:id="rId17"/>
    <p:sldId id="322"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325" r:id="rId33"/>
    <p:sldId id="326" r:id="rId34"/>
    <p:sldId id="257" r:id="rId35"/>
    <p:sldId id="32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855919-6E9D-403B-B566-AC071F486E5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1A51D-FC83-4150-8E35-CB676D1ED21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55919-6E9D-403B-B566-AC071F486E5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1A51D-FC83-4150-8E35-CB676D1ED21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855919-6E9D-403B-B566-AC071F486E5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1A51D-FC83-4150-8E35-CB676D1ED21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855919-6E9D-403B-B566-AC071F486E59}"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1A51D-FC83-4150-8E35-CB676D1ED21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855919-6E9D-403B-B566-AC071F486E59}" type="datetimeFigureOut">
              <a:rPr lang="en-US" smtClean="0"/>
              <a:pPr/>
              <a:t>12/28/2012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81A51D-FC83-4150-8E35-CB676D1ED21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855919-6E9D-403B-B566-AC071F486E59}" type="datetimeFigureOut">
              <a:rPr lang="en-US" smtClean="0"/>
              <a:pPr/>
              <a:t>12/28/2012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81A51D-FC83-4150-8E35-CB676D1ED21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55919-6E9D-403B-B566-AC071F486E59}" type="datetimeFigureOut">
              <a:rPr lang="en-US" smtClean="0"/>
              <a:pPr/>
              <a:t>12/28/2012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81A51D-FC83-4150-8E35-CB676D1ED21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55919-6E9D-403B-B566-AC071F486E59}"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1A51D-FC83-4150-8E35-CB676D1ED21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855919-6E9D-403B-B566-AC071F486E59}"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81A51D-FC83-4150-8E35-CB676D1ED21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55919-6E9D-403B-B566-AC071F486E5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1A51D-FC83-4150-8E35-CB676D1ED21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855919-6E9D-403B-B566-AC071F486E5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81A51D-FC83-4150-8E35-CB676D1ED21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55919-6E9D-403B-B566-AC071F486E59}" type="datetimeFigureOut">
              <a:rPr lang="en-US" smtClean="0"/>
              <a:pPr/>
              <a:t>12/28/2012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81A51D-FC83-4150-8E35-CB676D1ED21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4.xml"/><Relationship Id="rId1" Type="http://schemas.openxmlformats.org/officeDocument/2006/relationships/vmlDrawing" Target="../drawings/vmlDrawing12.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ow%20to%20give%20presentation.FLV"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go.success.com/tonyjeary/worksheets/presentationtypes.pdf" TargetMode="External"/><Relationship Id="rId2" Type="http://schemas.openxmlformats.org/officeDocument/2006/relationships/hyperlink" Target="http://www.sage.com.my/contents/demo_content/strategic_thinking/different_types_of_presentations.html" TargetMode="External"/><Relationship Id="rId1" Type="http://schemas.openxmlformats.org/officeDocument/2006/relationships/slideLayout" Target="../slideLayouts/slideLayout2.xml"/><Relationship Id="rId5" Type="http://schemas.openxmlformats.org/officeDocument/2006/relationships/hyperlink" Target="http://www.nwlink.com/~donclark/hrd/templates/presentation.rtf" TargetMode="External"/><Relationship Id="rId4" Type="http://schemas.openxmlformats.org/officeDocument/2006/relationships/hyperlink" Target="http://www.nwlink.com/~donclark/leader/leadpres.html" TargetMode="External"/></Relationships>
</file>

<file path=ppt/slides/_rels/slide35.xml.rels><?xml version="1.0" encoding="UTF-8" standalone="yes"?>
<Relationships xmlns="http://schemas.openxmlformats.org/package/2006/relationships"><Relationship Id="rId2" Type="http://schemas.openxmlformats.org/officeDocument/2006/relationships/hyperlink" Target="Sample%202.FL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r>
              <a:rPr lang="en-US" b="1" dirty="0" smtClean="0"/>
              <a:t>Lecture 25</a:t>
            </a:r>
            <a:endParaRPr lang="en-US" b="1" dirty="0"/>
          </a:p>
        </p:txBody>
      </p:sp>
      <p:sp>
        <p:nvSpPr>
          <p:cNvPr id="3" name="Subtitle 2"/>
          <p:cNvSpPr>
            <a:spLocks noGrp="1"/>
          </p:cNvSpPr>
          <p:nvPr>
            <p:ph type="subTitle" idx="1"/>
          </p:nvPr>
        </p:nvSpPr>
        <p:spPr>
          <a:xfrm>
            <a:off x="1371600" y="2514600"/>
            <a:ext cx="6400800" cy="2438400"/>
          </a:xfrm>
        </p:spPr>
        <p:txBody>
          <a:bodyPr>
            <a:noAutofit/>
          </a:bodyPr>
          <a:lstStyle/>
          <a:p>
            <a:r>
              <a:rPr lang="en-US" sz="6600" b="1" dirty="0" smtClean="0">
                <a:solidFill>
                  <a:schemeClr val="tx1"/>
                </a:solidFill>
              </a:rPr>
              <a:t>Types of Presentations</a:t>
            </a:r>
            <a:endParaRPr lang="en-US" sz="66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Be brief</a:t>
            </a:r>
          </a:p>
          <a:p>
            <a:r>
              <a:rPr lang="en-US" dirty="0" smtClean="0"/>
              <a:t>Use of appropriate fonts</a:t>
            </a:r>
          </a:p>
          <a:p>
            <a:r>
              <a:rPr lang="en-US" dirty="0" smtClean="0"/>
              <a:t>Use of appropriate colors</a:t>
            </a:r>
          </a:p>
          <a:p>
            <a:r>
              <a:rPr lang="en-US" dirty="0" smtClean="0"/>
              <a:t>Create contrast using font size, colors</a:t>
            </a:r>
          </a:p>
          <a:p>
            <a:r>
              <a:rPr lang="en-US" dirty="0" smtClean="0"/>
              <a:t>Don’t Put everything you present on the slides</a:t>
            </a:r>
          </a:p>
          <a:p>
            <a:r>
              <a:rPr lang="en-US" dirty="0" smtClean="0"/>
              <a:t>Don’t use different colors / fonts on every single slide</a:t>
            </a:r>
          </a:p>
          <a:p>
            <a:r>
              <a:rPr lang="en-US" dirty="0" smtClean="0"/>
              <a:t>Use bright background colors that will strain your audience's eyes</a:t>
            </a:r>
          </a:p>
          <a:p>
            <a:r>
              <a:rPr lang="en-US" dirty="0" smtClean="0"/>
              <a:t>Use too many animation effects! etc</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4191000"/>
          </a:xfrm>
        </p:spPr>
        <p:txBody>
          <a:bodyPr>
            <a:normAutofit fontScale="90000"/>
          </a:bodyPr>
          <a:lstStyle/>
          <a:p>
            <a:r>
              <a:rPr lang="en-US" sz="7200" dirty="0" smtClean="0">
                <a:latin typeface="Monotype Corsiva" pitchFamily="66" charset="0"/>
              </a:rPr>
              <a:t>“We rule the world by our words”</a:t>
            </a:r>
            <a:br>
              <a:rPr lang="en-US" sz="7200" dirty="0" smtClean="0">
                <a:latin typeface="Monotype Corsiva" pitchFamily="66" charset="0"/>
              </a:rPr>
            </a:br>
            <a:r>
              <a:rPr lang="en-US" sz="8800" dirty="0" smtClean="0">
                <a:latin typeface="Monotype Corsiva" pitchFamily="66" charset="0"/>
              </a:rPr>
              <a:t/>
            </a:r>
            <a:br>
              <a:rPr lang="en-US" sz="8800" dirty="0" smtClean="0">
                <a:latin typeface="Monotype Corsiva" pitchFamily="66" charset="0"/>
              </a:rPr>
            </a:br>
            <a:r>
              <a:rPr lang="en-US" dirty="0" smtClean="0"/>
              <a:t>–Napoleon Bonaparte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rmAutofit fontScale="90000"/>
          </a:bodyPr>
          <a:lstStyle/>
          <a:p>
            <a:r>
              <a:rPr lang="en-US" dirty="0" smtClean="0"/>
              <a:t>Whether in business or in your personal life, you make dozens of presentations everyday. Being conscious of each type and how they apply to you will help you be more effective in getting the outcomes you desire. Lets review the types and write notes on how each apply to you. Be sure and add any types that may not be listed.</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Purpose of Presentation</a:t>
            </a:r>
            <a:endParaRPr lang="en-US" b="1" dirty="0"/>
          </a:p>
        </p:txBody>
      </p:sp>
      <p:sp>
        <p:nvSpPr>
          <p:cNvPr id="3" name="Content Placeholder 2"/>
          <p:cNvSpPr>
            <a:spLocks noGrp="1"/>
          </p:cNvSpPr>
          <p:nvPr>
            <p:ph idx="1"/>
          </p:nvPr>
        </p:nvSpPr>
        <p:spPr/>
        <p:txBody>
          <a:bodyPr>
            <a:normAutofit fontScale="70000" lnSpcReduction="20000"/>
          </a:bodyPr>
          <a:lstStyle/>
          <a:p>
            <a:pPr lvl="1" algn="just"/>
            <a:r>
              <a:rPr lang="en-US" sz="4000" dirty="0" smtClean="0"/>
              <a:t>Presentations are a powerful way to communicate your message to a group. They are an opportunity to gather your audience together to engage in a two-way dialogue. Managers use presentations to:</a:t>
            </a:r>
          </a:p>
          <a:p>
            <a:pPr>
              <a:buNone/>
            </a:pPr>
            <a:endParaRPr lang="en-US" dirty="0" smtClean="0"/>
          </a:p>
          <a:p>
            <a:pPr lvl="2"/>
            <a:r>
              <a:rPr lang="en-US" sz="3000" dirty="0" smtClean="0"/>
              <a:t>Persuade the audience to take a particular course of action</a:t>
            </a:r>
          </a:p>
          <a:p>
            <a:pPr lvl="2"/>
            <a:r>
              <a:rPr lang="en-US" sz="3000" dirty="0" smtClean="0"/>
              <a:t>Convey something you want the audience to know</a:t>
            </a:r>
          </a:p>
          <a:p>
            <a:pPr lvl="2"/>
            <a:r>
              <a:rPr lang="en-US" sz="3000" dirty="0" smtClean="0"/>
              <a:t>Tailor information to meet the needs of a particular audience</a:t>
            </a:r>
          </a:p>
          <a:p>
            <a:pPr lvl="2"/>
            <a:r>
              <a:rPr lang="en-US" sz="3000" dirty="0" smtClean="0"/>
              <a:t>Provide a forum for discussion of controversial or challenging ideas</a:t>
            </a:r>
          </a:p>
          <a:p>
            <a:pPr lvl="2"/>
            <a:r>
              <a:rPr lang="en-US" sz="3000" dirty="0" smtClean="0"/>
              <a:t>Find out how people are reacting to a situation or an idea</a:t>
            </a:r>
          </a:p>
          <a:p>
            <a:pPr lvl="2"/>
            <a:r>
              <a:rPr lang="en-US" sz="3000" dirty="0" smtClean="0"/>
              <a:t>Gain commitment and alignment</a:t>
            </a:r>
          </a:p>
          <a:p>
            <a:pPr lvl="2"/>
            <a:r>
              <a:rPr lang="en-US" sz="3000" dirty="0" smtClean="0"/>
              <a:t>Engage people in generating solutions to problems</a:t>
            </a:r>
            <a:endParaRPr lang="en-US" sz="3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Types of Presentations</a:t>
            </a:r>
            <a:endParaRPr lang="en-US" b="1" dirty="0"/>
          </a:p>
        </p:txBody>
      </p:sp>
      <p:sp>
        <p:nvSpPr>
          <p:cNvPr id="3" name="Content Placeholder 2"/>
          <p:cNvSpPr>
            <a:spLocks noGrp="1"/>
          </p:cNvSpPr>
          <p:nvPr>
            <p:ph idx="1"/>
          </p:nvPr>
        </p:nvSpPr>
        <p:spPr/>
        <p:txBody>
          <a:bodyPr/>
          <a:lstStyle/>
          <a:p>
            <a:r>
              <a:rPr lang="en-US" dirty="0" smtClean="0"/>
              <a:t>Major types of presentation are:</a:t>
            </a:r>
          </a:p>
          <a:p>
            <a:pPr lvl="1">
              <a:lnSpc>
                <a:spcPct val="150000"/>
              </a:lnSpc>
            </a:pPr>
            <a:r>
              <a:rPr lang="en-US" b="1" dirty="0" smtClean="0"/>
              <a:t>Solo Presentations</a:t>
            </a:r>
          </a:p>
          <a:p>
            <a:pPr lvl="1">
              <a:lnSpc>
                <a:spcPct val="150000"/>
              </a:lnSpc>
            </a:pPr>
            <a:r>
              <a:rPr lang="en-US" b="1" dirty="0" smtClean="0"/>
              <a:t>Group Presentations</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Types of Presentations</a:t>
            </a:r>
            <a:endParaRPr lang="en-US" b="1" dirty="0"/>
          </a:p>
        </p:txBody>
      </p:sp>
      <p:sp>
        <p:nvSpPr>
          <p:cNvPr id="3" name="Content Placeholder 2"/>
          <p:cNvSpPr>
            <a:spLocks noGrp="1"/>
          </p:cNvSpPr>
          <p:nvPr>
            <p:ph idx="1"/>
          </p:nvPr>
        </p:nvSpPr>
        <p:spPr/>
        <p:txBody>
          <a:bodyPr>
            <a:normAutofit/>
          </a:bodyPr>
          <a:lstStyle/>
          <a:p>
            <a:pPr lvl="0">
              <a:lnSpc>
                <a:spcPct val="150000"/>
              </a:lnSpc>
            </a:pPr>
            <a:r>
              <a:rPr lang="en-US" b="1" dirty="0" smtClean="0"/>
              <a:t>Informative-</a:t>
            </a:r>
            <a:endParaRPr lang="en-US" dirty="0"/>
          </a:p>
          <a:p>
            <a:pPr lvl="0">
              <a:lnSpc>
                <a:spcPct val="150000"/>
              </a:lnSpc>
            </a:pPr>
            <a:r>
              <a:rPr lang="en-US" b="1" dirty="0"/>
              <a:t>Demonstrative– </a:t>
            </a:r>
            <a:endParaRPr lang="en-US" b="1" dirty="0" smtClean="0"/>
          </a:p>
          <a:p>
            <a:pPr lvl="0">
              <a:lnSpc>
                <a:spcPct val="150000"/>
              </a:lnSpc>
            </a:pPr>
            <a:r>
              <a:rPr lang="en-US" b="1" dirty="0" smtClean="0"/>
              <a:t>Business--</a:t>
            </a:r>
            <a:endParaRPr lang="en-US" dirty="0"/>
          </a:p>
          <a:p>
            <a:pPr lvl="0">
              <a:lnSpc>
                <a:spcPct val="150000"/>
              </a:lnSpc>
            </a:pPr>
            <a:r>
              <a:rPr lang="en-US" b="1" dirty="0"/>
              <a:t>Persuasive Speeches – </a:t>
            </a:r>
            <a:endParaRPr lang="en-US" dirty="0"/>
          </a:p>
          <a:p>
            <a:pPr lvl="0">
              <a:lnSpc>
                <a:spcPct val="150000"/>
              </a:lnSpc>
            </a:pPr>
            <a:r>
              <a:rPr lang="en-US" b="1" dirty="0"/>
              <a:t>Inspirational Speeches –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Types of Presentations</a:t>
            </a:r>
            <a:endParaRPr lang="en-US" dirty="0"/>
          </a:p>
        </p:txBody>
      </p:sp>
      <p:sp>
        <p:nvSpPr>
          <p:cNvPr id="3" name="Content Placeholder 2"/>
          <p:cNvSpPr>
            <a:spLocks noGrp="1"/>
          </p:cNvSpPr>
          <p:nvPr>
            <p:ph idx="1"/>
          </p:nvPr>
        </p:nvSpPr>
        <p:spPr/>
        <p:txBody>
          <a:bodyPr/>
          <a:lstStyle/>
          <a:p>
            <a:pPr lvl="0" algn="just"/>
            <a:r>
              <a:rPr lang="en-US" b="1" dirty="0"/>
              <a:t>Informative- </a:t>
            </a:r>
            <a:r>
              <a:rPr lang="en-US" dirty="0"/>
              <a:t>These are the most common </a:t>
            </a:r>
            <a:r>
              <a:rPr lang="en-US" dirty="0" smtClean="0"/>
              <a:t>			types </a:t>
            </a:r>
            <a:r>
              <a:rPr lang="en-US" dirty="0"/>
              <a:t>of presentations and are </a:t>
            </a:r>
            <a:r>
              <a:rPr lang="en-US" dirty="0" smtClean="0"/>
              <a:t>			used </a:t>
            </a:r>
            <a:r>
              <a:rPr lang="en-US" dirty="0"/>
              <a:t>to </a:t>
            </a:r>
            <a:r>
              <a:rPr lang="en-US" b="1" i="1" dirty="0"/>
              <a:t>present research</a:t>
            </a:r>
            <a:r>
              <a:rPr lang="en-US" dirty="0"/>
              <a:t>. A </a:t>
            </a:r>
            <a:r>
              <a:rPr lang="en-US" dirty="0" smtClean="0"/>
              <a:t>			student </a:t>
            </a:r>
            <a:r>
              <a:rPr lang="en-US" dirty="0"/>
              <a:t>who is defending a </a:t>
            </a:r>
            <a:r>
              <a:rPr lang="en-US" dirty="0" smtClean="0"/>
              <a:t>				</a:t>
            </a:r>
            <a:r>
              <a:rPr lang="en-US" b="1" i="1" dirty="0" smtClean="0"/>
              <a:t>thesis</a:t>
            </a:r>
            <a:r>
              <a:rPr lang="en-US" dirty="0" smtClean="0"/>
              <a:t> </a:t>
            </a:r>
            <a:r>
              <a:rPr lang="en-US" dirty="0"/>
              <a:t>or a non-profit group </a:t>
            </a:r>
            <a:r>
              <a:rPr lang="en-US" dirty="0" smtClean="0"/>
              <a:t>			that </a:t>
            </a:r>
            <a:r>
              <a:rPr lang="en-US" dirty="0"/>
              <a:t>did a </a:t>
            </a:r>
            <a:r>
              <a:rPr lang="en-US" b="1" i="1" dirty="0"/>
              <a:t>research study </a:t>
            </a:r>
            <a:r>
              <a:rPr lang="en-US" dirty="0"/>
              <a:t>will </a:t>
            </a:r>
            <a:r>
              <a:rPr lang="en-US" dirty="0" smtClean="0"/>
              <a:t>			use </a:t>
            </a:r>
            <a:r>
              <a:rPr lang="en-US" dirty="0"/>
              <a:t>informative speeches to </a:t>
            </a:r>
            <a:r>
              <a:rPr lang="en-US" dirty="0" smtClean="0"/>
              <a:t>			present </a:t>
            </a:r>
            <a:r>
              <a:rPr lang="en-US" dirty="0"/>
              <a:t>their findings</a:t>
            </a:r>
            <a:r>
              <a:rPr lang="en-US" dirty="0" smtClean="0"/>
              <a: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Types of Presentations</a:t>
            </a:r>
            <a:endParaRPr lang="en-US" dirty="0"/>
          </a:p>
        </p:txBody>
      </p:sp>
      <p:sp>
        <p:nvSpPr>
          <p:cNvPr id="3" name="Content Placeholder 2"/>
          <p:cNvSpPr>
            <a:spLocks noGrp="1"/>
          </p:cNvSpPr>
          <p:nvPr>
            <p:ph idx="1"/>
          </p:nvPr>
        </p:nvSpPr>
        <p:spPr/>
        <p:txBody>
          <a:bodyPr>
            <a:normAutofit lnSpcReduction="10000"/>
          </a:bodyPr>
          <a:lstStyle/>
          <a:p>
            <a:pPr lvl="0" algn="just"/>
            <a:r>
              <a:rPr lang="en-US" b="1" dirty="0"/>
              <a:t>Demonstrative– </a:t>
            </a:r>
            <a:r>
              <a:rPr lang="en-US" b="1" dirty="0" smtClean="0"/>
              <a:t>	</a:t>
            </a:r>
            <a:r>
              <a:rPr lang="en-US" dirty="0" smtClean="0"/>
              <a:t>These </a:t>
            </a:r>
            <a:r>
              <a:rPr lang="en-US" dirty="0"/>
              <a:t>will show you how </a:t>
            </a:r>
            <a:r>
              <a:rPr lang="en-US" dirty="0" smtClean="0"/>
              <a:t>				to </a:t>
            </a:r>
            <a:r>
              <a:rPr lang="en-US" dirty="0"/>
              <a:t>do something. In </a:t>
            </a:r>
            <a:r>
              <a:rPr lang="en-US" dirty="0" smtClean="0"/>
              <a:t>					introduction </a:t>
            </a:r>
            <a:r>
              <a:rPr lang="en-US" dirty="0"/>
              <a:t>to </a:t>
            </a:r>
            <a:r>
              <a:rPr lang="en-US" dirty="0" smtClean="0"/>
              <a:t>						communication </a:t>
            </a:r>
            <a:r>
              <a:rPr lang="en-US" dirty="0"/>
              <a:t>classes, </a:t>
            </a:r>
            <a:r>
              <a:rPr lang="en-US" dirty="0" smtClean="0"/>
              <a:t>				these </a:t>
            </a:r>
            <a:r>
              <a:rPr lang="en-US" dirty="0"/>
              <a:t>speeches are </a:t>
            </a:r>
            <a:r>
              <a:rPr lang="en-US" dirty="0" smtClean="0"/>
              <a:t>					usually </a:t>
            </a:r>
            <a:r>
              <a:rPr lang="en-US" b="1" dirty="0"/>
              <a:t>How to Make </a:t>
            </a:r>
            <a:r>
              <a:rPr lang="en-US" b="1" dirty="0" smtClean="0"/>
              <a:t>					Cakes </a:t>
            </a:r>
            <a:r>
              <a:rPr lang="en-US" b="1" dirty="0"/>
              <a:t>kinds of speeches </a:t>
            </a:r>
            <a:r>
              <a:rPr lang="en-US" dirty="0" smtClean="0"/>
              <a:t>				and </a:t>
            </a:r>
            <a:r>
              <a:rPr lang="en-US" dirty="0"/>
              <a:t>include different </a:t>
            </a:r>
            <a:r>
              <a:rPr lang="en-US" dirty="0" smtClean="0"/>
              <a:t>					pictures </a:t>
            </a:r>
            <a:r>
              <a:rPr lang="en-US" dirty="0"/>
              <a:t>and steps to the </a:t>
            </a:r>
            <a:r>
              <a:rPr lang="en-US" dirty="0" smtClean="0"/>
              <a:t>				process.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Types of Presentations</a:t>
            </a:r>
            <a:endParaRPr lang="en-US" dirty="0"/>
          </a:p>
        </p:txBody>
      </p:sp>
      <p:sp>
        <p:nvSpPr>
          <p:cNvPr id="3" name="Content Placeholder 2"/>
          <p:cNvSpPr>
            <a:spLocks noGrp="1"/>
          </p:cNvSpPr>
          <p:nvPr>
            <p:ph idx="1"/>
          </p:nvPr>
        </p:nvSpPr>
        <p:spPr/>
        <p:txBody>
          <a:bodyPr/>
          <a:lstStyle/>
          <a:p>
            <a:pPr lvl="0" algn="just"/>
            <a:r>
              <a:rPr lang="en-US" b="1" dirty="0"/>
              <a:t>Persuasive Speeches – </a:t>
            </a:r>
            <a:r>
              <a:rPr lang="en-US" dirty="0"/>
              <a:t>This kind of speech is </a:t>
            </a:r>
            <a:r>
              <a:rPr lang="en-US" dirty="0" smtClean="0"/>
              <a:t>			trying </a:t>
            </a:r>
            <a:r>
              <a:rPr lang="en-US" dirty="0"/>
              <a:t>to change the way you </a:t>
            </a:r>
            <a:r>
              <a:rPr lang="en-US" dirty="0" smtClean="0"/>
              <a:t>			think </a:t>
            </a:r>
            <a:r>
              <a:rPr lang="en-US" dirty="0"/>
              <a:t>about a subject or issue. If </a:t>
            </a:r>
            <a:r>
              <a:rPr lang="en-US" dirty="0" smtClean="0"/>
              <a:t>			you’ve </a:t>
            </a:r>
            <a:r>
              <a:rPr lang="en-US" dirty="0"/>
              <a:t>come to a health </a:t>
            </a:r>
            <a:r>
              <a:rPr lang="en-US" dirty="0" smtClean="0"/>
              <a:t>				conference </a:t>
            </a:r>
            <a:r>
              <a:rPr lang="en-US" dirty="0"/>
              <a:t>you may find </a:t>
            </a:r>
            <a:r>
              <a:rPr lang="en-US" dirty="0" smtClean="0"/>
              <a:t>				yourself </a:t>
            </a:r>
            <a:r>
              <a:rPr lang="en-US" dirty="0"/>
              <a:t>listening to why you </a:t>
            </a:r>
            <a:r>
              <a:rPr lang="en-US" dirty="0" smtClean="0"/>
              <a:t>			should </a:t>
            </a:r>
            <a:r>
              <a:rPr lang="en-US" dirty="0"/>
              <a:t>change your eating </a:t>
            </a:r>
            <a:r>
              <a:rPr lang="en-US" dirty="0" smtClean="0"/>
              <a:t>				habits </a:t>
            </a:r>
            <a:r>
              <a:rPr lang="en-US" dirty="0"/>
              <a:t>or stop drinking.</a:t>
            </a:r>
          </a:p>
          <a:p>
            <a:pPr algn="just"/>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Types of Presentations</a:t>
            </a:r>
            <a:endParaRPr lang="en-US" dirty="0"/>
          </a:p>
        </p:txBody>
      </p:sp>
      <p:sp>
        <p:nvSpPr>
          <p:cNvPr id="3" name="Content Placeholder 2"/>
          <p:cNvSpPr>
            <a:spLocks noGrp="1"/>
          </p:cNvSpPr>
          <p:nvPr>
            <p:ph idx="1"/>
          </p:nvPr>
        </p:nvSpPr>
        <p:spPr>
          <a:xfrm>
            <a:off x="457200" y="1371600"/>
            <a:ext cx="8229600" cy="5257800"/>
          </a:xfrm>
        </p:spPr>
        <p:txBody>
          <a:bodyPr/>
          <a:lstStyle/>
          <a:p>
            <a:pPr lvl="0" algn="just"/>
            <a:r>
              <a:rPr lang="en-US" b="1" dirty="0"/>
              <a:t>Inspirational Speeches – </a:t>
            </a:r>
            <a:r>
              <a:rPr lang="en-US" dirty="0"/>
              <a:t>These speeches are </a:t>
            </a:r>
            <a:r>
              <a:rPr lang="en-US" dirty="0" smtClean="0"/>
              <a:t>			designed </a:t>
            </a:r>
            <a:r>
              <a:rPr lang="en-US" dirty="0"/>
              <a:t>to make your </a:t>
            </a:r>
            <a:r>
              <a:rPr lang="en-US" dirty="0" smtClean="0"/>
              <a:t>				audience </a:t>
            </a:r>
            <a:r>
              <a:rPr lang="en-US" dirty="0"/>
              <a:t>move. Also </a:t>
            </a:r>
            <a:r>
              <a:rPr lang="en-US" dirty="0" smtClean="0"/>
              <a:t>					considered </a:t>
            </a:r>
            <a:r>
              <a:rPr lang="en-US" dirty="0"/>
              <a:t>a </a:t>
            </a:r>
            <a:r>
              <a:rPr lang="en-US" b="1" i="1" dirty="0"/>
              <a:t>“motivational” </a:t>
            </a:r>
            <a:r>
              <a:rPr lang="en-US" b="1" i="1" dirty="0" smtClean="0"/>
              <a:t>			speech</a:t>
            </a:r>
            <a:r>
              <a:rPr lang="en-US" dirty="0"/>
              <a:t>, this is designed to encourage participants to go after their goals, whatever they may be. Inspirational speeches will tell stories and the hope is that the audience will feel an emotional connection to the topic.</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Types of Presentations</a:t>
            </a:r>
            <a:endParaRPr lang="en-US" b="1" dirty="0"/>
          </a:p>
        </p:txBody>
      </p:sp>
      <p:sp>
        <p:nvSpPr>
          <p:cNvPr id="3" name="Content Placeholder 2"/>
          <p:cNvSpPr>
            <a:spLocks noGrp="1"/>
          </p:cNvSpPr>
          <p:nvPr>
            <p:ph idx="1"/>
          </p:nvPr>
        </p:nvSpPr>
        <p:spPr/>
        <p:txBody>
          <a:bodyPr/>
          <a:lstStyle/>
          <a:p>
            <a:r>
              <a:rPr lang="en-US" b="1" dirty="0" smtClean="0"/>
              <a:t>Business plan or strategy</a:t>
            </a:r>
            <a:r>
              <a:rPr lang="en-US" dirty="0" smtClean="0"/>
              <a:t>-</a:t>
            </a:r>
          </a:p>
          <a:p>
            <a:pPr algn="just">
              <a:lnSpc>
                <a:spcPct val="150000"/>
              </a:lnSpc>
              <a:buNone/>
            </a:pPr>
            <a:r>
              <a:rPr lang="en-US" dirty="0" smtClean="0"/>
              <a:t>				 Sketches out what an 				organization plans to do next, 			or articulates the company's 			goals.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Business Presentation Type</a:t>
            </a:r>
            <a:endParaRPr lang="en-US" b="1" dirty="0"/>
          </a:p>
        </p:txBody>
      </p:sp>
      <p:sp>
        <p:nvSpPr>
          <p:cNvPr id="3" name="Content Placeholder 2"/>
          <p:cNvSpPr>
            <a:spLocks noGrp="1"/>
          </p:cNvSpPr>
          <p:nvPr>
            <p:ph idx="1"/>
          </p:nvPr>
        </p:nvSpPr>
        <p:spPr/>
        <p:txBody>
          <a:bodyPr/>
          <a:lstStyle/>
          <a:p>
            <a:pPr>
              <a:lnSpc>
                <a:spcPct val="150000"/>
              </a:lnSpc>
            </a:pPr>
            <a:r>
              <a:rPr lang="en-US" b="1" dirty="0" smtClean="0"/>
              <a:t>Sales Presentations</a:t>
            </a:r>
            <a:r>
              <a:rPr lang="en-US" dirty="0" smtClean="0"/>
              <a:t>: </a:t>
            </a:r>
          </a:p>
          <a:p>
            <a:pPr lvl="1">
              <a:lnSpc>
                <a:spcPct val="150000"/>
              </a:lnSpc>
            </a:pPr>
            <a:r>
              <a:rPr lang="en-US" dirty="0" smtClean="0"/>
              <a:t>Business development pitches in person or over the phone, as well as attempts to sell a product.</a:t>
            </a:r>
          </a:p>
          <a:p>
            <a:pPr>
              <a:lnSpc>
                <a:spcPct val="150000"/>
              </a:lnSpc>
            </a:pPr>
            <a:r>
              <a:rPr lang="en-US" b="1" dirty="0" smtClean="0"/>
              <a:t>Training Sessions:</a:t>
            </a:r>
          </a:p>
          <a:p>
            <a:pPr lvl="1">
              <a:lnSpc>
                <a:spcPct val="150000"/>
              </a:lnSpc>
            </a:pPr>
            <a:r>
              <a:rPr lang="en-US" dirty="0" smtClean="0"/>
              <a:t>Communicating information for audience self-improvement</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Business Presentation Type</a:t>
            </a:r>
            <a:endParaRPr lang="en-US" b="1" dirty="0"/>
          </a:p>
        </p:txBody>
      </p:sp>
      <p:sp>
        <p:nvSpPr>
          <p:cNvPr id="3" name="Content Placeholder 2"/>
          <p:cNvSpPr>
            <a:spLocks noGrp="1"/>
          </p:cNvSpPr>
          <p:nvPr>
            <p:ph idx="1"/>
          </p:nvPr>
        </p:nvSpPr>
        <p:spPr/>
        <p:txBody>
          <a:bodyPr/>
          <a:lstStyle/>
          <a:p>
            <a:r>
              <a:rPr lang="en-US" b="1" dirty="0" smtClean="0"/>
              <a:t>Speeches:</a:t>
            </a:r>
          </a:p>
          <a:p>
            <a:pPr lvl="1"/>
            <a:r>
              <a:rPr lang="en-US" dirty="0" smtClean="0"/>
              <a:t>Talks to groups with the purpose of entertaining or inspiring.</a:t>
            </a:r>
          </a:p>
          <a:p>
            <a:r>
              <a:rPr lang="en-US" b="1" dirty="0" smtClean="0"/>
              <a:t>Meetings:</a:t>
            </a:r>
          </a:p>
          <a:p>
            <a:pPr lvl="1"/>
            <a:r>
              <a:rPr lang="en-US" dirty="0" smtClean="0"/>
              <a:t> organizational attempts to move an effort from Point A to Point B. This could be a phone meeting, an in-person meeting, a video broadcast meeting, etc.</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Business Presentation Type</a:t>
            </a:r>
            <a:endParaRPr lang="en-US" b="1" dirty="0"/>
          </a:p>
        </p:txBody>
      </p:sp>
      <p:sp>
        <p:nvSpPr>
          <p:cNvPr id="3" name="Content Placeholder 2"/>
          <p:cNvSpPr>
            <a:spLocks noGrp="1"/>
          </p:cNvSpPr>
          <p:nvPr>
            <p:ph idx="1"/>
          </p:nvPr>
        </p:nvSpPr>
        <p:spPr/>
        <p:txBody>
          <a:bodyPr/>
          <a:lstStyle/>
          <a:p>
            <a:r>
              <a:rPr lang="en-US" b="1" dirty="0" smtClean="0"/>
              <a:t>Media:</a:t>
            </a:r>
          </a:p>
          <a:p>
            <a:pPr lvl="1"/>
            <a:r>
              <a:rPr lang="en-US" dirty="0" smtClean="0"/>
              <a:t>Appearances in front of reporters, cameras, on the phone, radio interviews etc, to communicate a message.</a:t>
            </a:r>
          </a:p>
          <a:p>
            <a:r>
              <a:rPr lang="en-US" b="1" dirty="0" smtClean="0"/>
              <a:t>E- presentations:</a:t>
            </a:r>
          </a:p>
          <a:p>
            <a:pPr lvl="1"/>
            <a:r>
              <a:rPr lang="en-US" dirty="0" smtClean="0"/>
              <a:t>Communicating or influencing via fax, e-mail, PowerPoint, etc.</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Business Presentation Type</a:t>
            </a:r>
            <a:endParaRPr lang="en-US" b="1" dirty="0"/>
          </a:p>
        </p:txBody>
      </p:sp>
      <p:sp>
        <p:nvSpPr>
          <p:cNvPr id="3" name="Content Placeholder 2"/>
          <p:cNvSpPr>
            <a:spLocks noGrp="1"/>
          </p:cNvSpPr>
          <p:nvPr>
            <p:ph idx="1"/>
          </p:nvPr>
        </p:nvSpPr>
        <p:spPr/>
        <p:txBody>
          <a:bodyPr>
            <a:normAutofit lnSpcReduction="10000"/>
          </a:bodyPr>
          <a:lstStyle/>
          <a:p>
            <a:pPr algn="just"/>
            <a:r>
              <a:rPr lang="en-US" b="1" dirty="0" smtClean="0"/>
              <a:t>Branding Messages:</a:t>
            </a:r>
          </a:p>
          <a:p>
            <a:pPr lvl="1" algn="just"/>
            <a:r>
              <a:rPr lang="en-US" dirty="0" smtClean="0"/>
              <a:t>Efforts to communicate a consistent message about what we stand for as an organization or as a person.</a:t>
            </a:r>
          </a:p>
          <a:p>
            <a:pPr algn="just"/>
            <a:r>
              <a:rPr lang="en-US" b="1" dirty="0" smtClean="0"/>
              <a:t>Seminars:</a:t>
            </a:r>
          </a:p>
          <a:p>
            <a:pPr lvl="1" algn="just"/>
            <a:r>
              <a:rPr lang="en-US" dirty="0" smtClean="0"/>
              <a:t>In-person training of 10 to 100 people.</a:t>
            </a:r>
          </a:p>
          <a:p>
            <a:pPr algn="just"/>
            <a:r>
              <a:rPr lang="en-US" b="1" dirty="0" smtClean="0"/>
              <a:t>One-on-One:</a:t>
            </a:r>
          </a:p>
          <a:p>
            <a:pPr lvl="1" algn="just"/>
            <a:r>
              <a:rPr lang="en-US" dirty="0" smtClean="0"/>
              <a:t>An individualized presentation opportunity, whether in person or over the phone.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Personal Presentation Type</a:t>
            </a:r>
            <a:endParaRPr lang="en-US" b="1" dirty="0"/>
          </a:p>
        </p:txBody>
      </p:sp>
      <p:sp>
        <p:nvSpPr>
          <p:cNvPr id="3" name="Content Placeholder 2"/>
          <p:cNvSpPr>
            <a:spLocks noGrp="1"/>
          </p:cNvSpPr>
          <p:nvPr>
            <p:ph idx="1"/>
          </p:nvPr>
        </p:nvSpPr>
        <p:spPr/>
        <p:txBody>
          <a:bodyPr/>
          <a:lstStyle/>
          <a:p>
            <a:r>
              <a:rPr lang="en-US" b="1" dirty="0" smtClean="0"/>
              <a:t>Influence or Persuasion:</a:t>
            </a:r>
          </a:p>
          <a:p>
            <a:pPr lvl="1"/>
            <a:r>
              <a:rPr lang="en-US" dirty="0" smtClean="0"/>
              <a:t>Any attempt to win someone over to your point of view.</a:t>
            </a:r>
          </a:p>
          <a:p>
            <a:r>
              <a:rPr lang="en-US" b="1" dirty="0" smtClean="0"/>
              <a:t>Teaching Session</a:t>
            </a:r>
          </a:p>
          <a:p>
            <a:pPr lvl="1" algn="just"/>
            <a:r>
              <a:rPr lang="en-US" dirty="0" smtClean="0"/>
              <a:t>Opportunities to impart skills and information to others, from Little League to Continuing Education.</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274638"/>
            <a:ext cx="8229600" cy="4373562"/>
          </a:xfrm>
        </p:spPr>
        <p:txBody>
          <a:bodyPr/>
          <a:lstStyle/>
          <a:p>
            <a:r>
              <a:rPr lang="en-US" sz="6000" b="1" dirty="0" smtClean="0"/>
              <a:t>Making Presentations That Audiences Will Love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b="1" dirty="0" smtClean="0"/>
              <a:t>Use a Template</a:t>
            </a:r>
          </a:p>
        </p:txBody>
      </p:sp>
      <p:sp>
        <p:nvSpPr>
          <p:cNvPr id="4099" name="Content Placeholder 2"/>
          <p:cNvSpPr>
            <a:spLocks noGrp="1"/>
          </p:cNvSpPr>
          <p:nvPr>
            <p:ph idx="1"/>
          </p:nvPr>
        </p:nvSpPr>
        <p:spPr/>
        <p:txBody>
          <a:bodyPr/>
          <a:lstStyle/>
          <a:p>
            <a:r>
              <a:rPr lang="en-US" smtClean="0"/>
              <a:t>Use a set font and color scheme.</a:t>
            </a:r>
          </a:p>
          <a:p>
            <a:r>
              <a:rPr lang="en-US" smtClean="0"/>
              <a:t>Different styles are disconcerting to the audience.</a:t>
            </a:r>
          </a:p>
          <a:p>
            <a:r>
              <a:rPr lang="en-US" smtClean="0"/>
              <a:t>You want the audience to focus on what you present, not the way you present.</a:t>
            </a:r>
          </a:p>
          <a:p>
            <a:pPr>
              <a:buFontTx/>
              <a:buNone/>
            </a:pPr>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b="1" dirty="0" smtClean="0"/>
              <a:t>Fonts</a:t>
            </a:r>
          </a:p>
        </p:txBody>
      </p:sp>
      <p:sp>
        <p:nvSpPr>
          <p:cNvPr id="5123" name="Content Placeholder 2"/>
          <p:cNvSpPr>
            <a:spLocks noGrp="1"/>
          </p:cNvSpPr>
          <p:nvPr>
            <p:ph idx="1"/>
          </p:nvPr>
        </p:nvSpPr>
        <p:spPr/>
        <p:txBody>
          <a:bodyPr/>
          <a:lstStyle/>
          <a:p>
            <a:r>
              <a:rPr lang="en-US" smtClean="0"/>
              <a:t>Choose a clean font that is easy to read.</a:t>
            </a:r>
          </a:p>
          <a:p>
            <a:r>
              <a:rPr lang="en-US" smtClean="0"/>
              <a:t>Roman and Gothic typefaces are easier to read than </a:t>
            </a:r>
            <a:r>
              <a:rPr lang="en-US" sz="4000" smtClean="0">
                <a:latin typeface="Brush Script Std" pitchFamily="66" charset="0"/>
              </a:rPr>
              <a:t>Script</a:t>
            </a:r>
            <a:r>
              <a:rPr lang="en-US" sz="4000" smtClean="0"/>
              <a:t> </a:t>
            </a:r>
            <a:r>
              <a:rPr lang="en-US" smtClean="0"/>
              <a:t>or </a:t>
            </a:r>
            <a:r>
              <a:rPr lang="en-US" smtClean="0">
                <a:latin typeface="Comic Sans MS" pitchFamily="66" charset="0"/>
              </a:rPr>
              <a:t>Comic</a:t>
            </a:r>
            <a:r>
              <a:rPr lang="en-US" smtClean="0"/>
              <a:t>.</a:t>
            </a:r>
          </a:p>
          <a:p>
            <a:r>
              <a:rPr lang="en-US" smtClean="0"/>
              <a:t>Stick with one or two types of fonts.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b="1" dirty="0" smtClean="0"/>
              <a:t>Bullets</a:t>
            </a:r>
          </a:p>
        </p:txBody>
      </p:sp>
      <p:sp>
        <p:nvSpPr>
          <p:cNvPr id="6147" name="Content Placeholder 2"/>
          <p:cNvSpPr>
            <a:spLocks noGrp="1"/>
          </p:cNvSpPr>
          <p:nvPr>
            <p:ph idx="1"/>
          </p:nvPr>
        </p:nvSpPr>
        <p:spPr/>
        <p:txBody>
          <a:bodyPr/>
          <a:lstStyle/>
          <a:p>
            <a:r>
              <a:rPr lang="en-US" smtClean="0"/>
              <a:t>Keep each bullet to one line, two at the most.</a:t>
            </a:r>
          </a:p>
          <a:p>
            <a:r>
              <a:rPr lang="en-US" smtClean="0"/>
              <a:t>Limit the number of bullets in a screen to six</a:t>
            </a:r>
          </a:p>
          <a:p>
            <a:pPr>
              <a:buFontTx/>
              <a:buNone/>
            </a:pPr>
            <a:endParaRPr 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b="1" dirty="0" smtClean="0"/>
              <a:t>Bullets &amp; Cueing</a:t>
            </a:r>
          </a:p>
        </p:txBody>
      </p:sp>
      <p:sp>
        <p:nvSpPr>
          <p:cNvPr id="7171" name="Content Placeholder 2"/>
          <p:cNvSpPr>
            <a:spLocks noGrp="1"/>
          </p:cNvSpPr>
          <p:nvPr>
            <p:ph idx="1"/>
          </p:nvPr>
        </p:nvSpPr>
        <p:spPr/>
        <p:txBody>
          <a:bodyPr/>
          <a:lstStyle/>
          <a:p>
            <a:r>
              <a:rPr lang="en-US" smtClean="0"/>
              <a:t>Bullets allow you to “cue” the audience in on what you are going to say.</a:t>
            </a:r>
          </a:p>
          <a:p>
            <a:pPr lvl="2"/>
            <a:r>
              <a:rPr lang="en-US" smtClean="0"/>
              <a:t>Cues can be thought of as a brief “preview.”</a:t>
            </a:r>
          </a:p>
          <a:p>
            <a:pPr lvl="2"/>
            <a:r>
              <a:rPr lang="en-US" smtClean="0"/>
              <a:t>This gives the audience a “framework” to build upon.</a:t>
            </a:r>
          </a:p>
          <a:p>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b="1" dirty="0" smtClean="0"/>
              <a:t>Caps and Italics</a:t>
            </a:r>
          </a:p>
        </p:txBody>
      </p:sp>
      <p:sp>
        <p:nvSpPr>
          <p:cNvPr id="8195" name="Content Placeholder 2"/>
          <p:cNvSpPr>
            <a:spLocks noGrp="1"/>
          </p:cNvSpPr>
          <p:nvPr>
            <p:ph idx="1"/>
          </p:nvPr>
        </p:nvSpPr>
        <p:spPr>
          <a:xfrm>
            <a:off x="685800" y="1447800"/>
            <a:ext cx="8002588" cy="5410200"/>
          </a:xfrm>
        </p:spPr>
        <p:txBody>
          <a:bodyPr/>
          <a:lstStyle/>
          <a:p>
            <a:r>
              <a:rPr lang="en-US" b="1" dirty="0" smtClean="0"/>
              <a:t>Do not use all capital letters</a:t>
            </a:r>
          </a:p>
          <a:p>
            <a:pPr lvl="1"/>
            <a:r>
              <a:rPr lang="en-US" dirty="0" smtClean="0"/>
              <a:t>Makes text hard to read</a:t>
            </a:r>
          </a:p>
          <a:p>
            <a:pPr lvl="1"/>
            <a:r>
              <a:rPr lang="en-US" dirty="0" smtClean="0"/>
              <a:t>Conceals acronyms</a:t>
            </a:r>
          </a:p>
          <a:p>
            <a:pPr lvl="1"/>
            <a:r>
              <a:rPr lang="en-US" dirty="0" smtClean="0"/>
              <a:t>Denies their use for EMPHASIS</a:t>
            </a:r>
          </a:p>
          <a:p>
            <a:r>
              <a:rPr lang="en-US" b="1" dirty="0" smtClean="0"/>
              <a:t>Italics</a:t>
            </a:r>
          </a:p>
          <a:p>
            <a:pPr lvl="1"/>
            <a:r>
              <a:rPr lang="en-US" dirty="0" smtClean="0"/>
              <a:t>Used for “</a:t>
            </a:r>
            <a:r>
              <a:rPr lang="en-US" i="1" dirty="0" smtClean="0"/>
              <a:t>quotes</a:t>
            </a:r>
            <a:r>
              <a:rPr lang="en-US" dirty="0" smtClean="0"/>
              <a:t>”</a:t>
            </a:r>
          </a:p>
          <a:p>
            <a:pPr lvl="1"/>
            <a:r>
              <a:rPr lang="en-US" dirty="0" smtClean="0"/>
              <a:t>Used to </a:t>
            </a:r>
            <a:r>
              <a:rPr lang="en-US" i="1" dirty="0" smtClean="0"/>
              <a:t>highlight</a:t>
            </a:r>
            <a:r>
              <a:rPr lang="en-US" dirty="0" smtClean="0"/>
              <a:t> thoughts or ideas</a:t>
            </a:r>
          </a:p>
          <a:p>
            <a:pPr lvl="1"/>
            <a:r>
              <a:rPr lang="en-US" dirty="0" smtClean="0"/>
              <a:t>Used for book, journal, or magazine </a:t>
            </a:r>
            <a:r>
              <a:rPr lang="en-US" i="1" dirty="0" smtClean="0"/>
              <a:t>titles</a:t>
            </a:r>
            <a:endParaRPr lang="en-US" dirty="0" smtClean="0"/>
          </a:p>
          <a:p>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b="1" dirty="0" smtClean="0">
                <a:solidFill>
                  <a:srgbClr val="FFC000"/>
                </a:solidFill>
              </a:rPr>
              <a:t>C</a:t>
            </a:r>
            <a:r>
              <a:rPr lang="en-US" b="1" dirty="0" smtClean="0">
                <a:solidFill>
                  <a:schemeClr val="tx1"/>
                </a:solidFill>
              </a:rPr>
              <a:t>o</a:t>
            </a:r>
            <a:r>
              <a:rPr lang="en-US" b="1" dirty="0" smtClean="0">
                <a:solidFill>
                  <a:schemeClr val="accent1"/>
                </a:solidFill>
              </a:rPr>
              <a:t>l</a:t>
            </a:r>
            <a:r>
              <a:rPr lang="en-US" b="1" dirty="0" smtClean="0"/>
              <a:t>o</a:t>
            </a:r>
            <a:r>
              <a:rPr lang="en-US" b="1" dirty="0" smtClean="0">
                <a:solidFill>
                  <a:schemeClr val="folHlink"/>
                </a:solidFill>
              </a:rPr>
              <a:t>r</a:t>
            </a:r>
            <a:r>
              <a:rPr lang="en-US" b="1" dirty="0" smtClean="0">
                <a:solidFill>
                  <a:schemeClr val="hlink"/>
                </a:solidFill>
              </a:rPr>
              <a:t>s</a:t>
            </a:r>
            <a:endParaRPr lang="en-US" b="1" dirty="0" smtClean="0"/>
          </a:p>
        </p:txBody>
      </p:sp>
      <p:sp>
        <p:nvSpPr>
          <p:cNvPr id="9219" name="Content Placeholder 2"/>
          <p:cNvSpPr>
            <a:spLocks noGrp="1"/>
          </p:cNvSpPr>
          <p:nvPr>
            <p:ph idx="1"/>
          </p:nvPr>
        </p:nvSpPr>
        <p:spPr/>
        <p:txBody>
          <a:bodyPr/>
          <a:lstStyle/>
          <a:p>
            <a:r>
              <a:rPr lang="en-US" dirty="0" smtClean="0">
                <a:solidFill>
                  <a:srgbClr val="FF0000"/>
                </a:solidFill>
              </a:rPr>
              <a:t>Reds</a:t>
            </a:r>
            <a:r>
              <a:rPr lang="en-US" dirty="0" smtClean="0"/>
              <a:t> and </a:t>
            </a:r>
            <a:r>
              <a:rPr lang="en-US" dirty="0" smtClean="0">
                <a:solidFill>
                  <a:srgbClr val="FF6600"/>
                </a:solidFill>
              </a:rPr>
              <a:t>oranges</a:t>
            </a:r>
            <a:r>
              <a:rPr lang="en-US" dirty="0" smtClean="0"/>
              <a:t> are high-energy but can be difficult to stay focused on.</a:t>
            </a:r>
          </a:p>
          <a:p>
            <a:r>
              <a:rPr lang="en-US" dirty="0" smtClean="0">
                <a:solidFill>
                  <a:srgbClr val="33CC33"/>
                </a:solidFill>
              </a:rPr>
              <a:t>Greens</a:t>
            </a:r>
            <a:r>
              <a:rPr lang="en-US" dirty="0" smtClean="0"/>
              <a:t>, </a:t>
            </a:r>
            <a:r>
              <a:rPr lang="en-US" dirty="0" smtClean="0">
                <a:solidFill>
                  <a:schemeClr val="folHlink"/>
                </a:solidFill>
              </a:rPr>
              <a:t>blues</a:t>
            </a:r>
            <a:r>
              <a:rPr lang="en-US" dirty="0" smtClean="0"/>
              <a:t>, and </a:t>
            </a:r>
            <a:r>
              <a:rPr lang="en-US" dirty="0" smtClean="0">
                <a:solidFill>
                  <a:srgbClr val="663300"/>
                </a:solidFill>
              </a:rPr>
              <a:t>browns</a:t>
            </a:r>
            <a:r>
              <a:rPr lang="en-US" dirty="0" smtClean="0"/>
              <a:t> are mellower, but not as attention grabbing.</a:t>
            </a:r>
          </a:p>
          <a:p>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b="1" dirty="0" smtClean="0"/>
              <a:t>Backgrounds</a:t>
            </a:r>
          </a:p>
        </p:txBody>
      </p:sp>
      <p:sp>
        <p:nvSpPr>
          <p:cNvPr id="10243" name="Content Placeholder 2"/>
          <p:cNvSpPr>
            <a:spLocks noGrp="1"/>
          </p:cNvSpPr>
          <p:nvPr>
            <p:ph idx="1"/>
          </p:nvPr>
        </p:nvSpPr>
        <p:spPr>
          <a:xfrm>
            <a:off x="685800" y="1371600"/>
            <a:ext cx="8002588" cy="4425950"/>
          </a:xfrm>
        </p:spPr>
        <p:txBody>
          <a:bodyPr/>
          <a:lstStyle/>
          <a:p>
            <a:r>
              <a:rPr lang="en-US" b="1" dirty="0" smtClean="0"/>
              <a:t>A white on a dark background is used for this presentation as:</a:t>
            </a:r>
          </a:p>
          <a:p>
            <a:pPr lvl="1" algn="just"/>
            <a:r>
              <a:rPr lang="en-US" dirty="0" smtClean="0"/>
              <a:t>The author assumes most users will view the presentation on their own computer.</a:t>
            </a:r>
          </a:p>
          <a:p>
            <a:pPr lvl="1" algn="just"/>
            <a:r>
              <a:rPr lang="en-US" dirty="0" smtClean="0"/>
              <a:t>Having a darker background on a computer screen reduces glare.</a:t>
            </a:r>
          </a:p>
          <a:p>
            <a:pPr lvl="1" algn="just"/>
            <a:r>
              <a:rPr lang="en-US" dirty="0" smtClean="0"/>
              <a:t>White on dark background should not be used if the audience is more than 20 feet away.</a:t>
            </a:r>
          </a:p>
          <a:p>
            <a:pPr lvl="1" algn="just"/>
            <a:endParaRPr lang="en-US" dirty="0" smtClean="0"/>
          </a:p>
          <a:p>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b="1" dirty="0" smtClean="0"/>
              <a:t>The Color Wheel</a:t>
            </a:r>
          </a:p>
        </p:txBody>
      </p:sp>
      <p:sp>
        <p:nvSpPr>
          <p:cNvPr id="11267" name="Content Placeholder 2"/>
          <p:cNvSpPr>
            <a:spLocks noGrp="1"/>
          </p:cNvSpPr>
          <p:nvPr>
            <p:ph sz="half" idx="1"/>
          </p:nvPr>
        </p:nvSpPr>
        <p:spPr/>
        <p:txBody>
          <a:bodyPr/>
          <a:lstStyle/>
          <a:p>
            <a:r>
              <a:rPr lang="en-US" dirty="0" smtClean="0"/>
              <a:t>Colors separated by another color are contrasting colors (also known as complementary)</a:t>
            </a:r>
          </a:p>
          <a:p>
            <a:r>
              <a:rPr lang="en-US" dirty="0" smtClean="0"/>
              <a:t>Adjacent colors (next to each other) harmonize with one another. e.g. Green and Yellow</a:t>
            </a:r>
          </a:p>
        </p:txBody>
      </p:sp>
      <p:pic>
        <p:nvPicPr>
          <p:cNvPr id="11268" name="Picture 6" descr="C:\My Documents\colorwheel.jpg"/>
          <p:cNvPicPr>
            <a:picLocks noGrp="1" noChangeAspect="1" noChangeArrowheads="1"/>
          </p:cNvPicPr>
          <p:nvPr>
            <p:ph sz="half" idx="2"/>
          </p:nvPr>
        </p:nvPicPr>
        <p:blipFill>
          <a:blip r:embed="rId3" cstate="print"/>
          <a:srcRect/>
          <a:stretch>
            <a:fillRect/>
          </a:stretch>
        </p:blipFill>
        <p:spPr>
          <a:xfrm>
            <a:off x="4760913" y="1946275"/>
            <a:ext cx="3925887" cy="3933825"/>
          </a:xfr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838200" y="2819400"/>
            <a:ext cx="7772400" cy="3276600"/>
          </a:xfrm>
          <a:prstGeom prst="rect">
            <a:avLst/>
          </a:prstGeom>
        </p:spPr>
        <p:txBody>
          <a:bodyPr/>
          <a:lstStyle/>
          <a:p>
            <a:pPr algn="ctr">
              <a:defRPr/>
            </a:pPr>
            <a:r>
              <a:rPr lang="en-US" sz="4800" b="1" kern="0" dirty="0" smtClean="0">
                <a:ea typeface="+mj-ea"/>
                <a:cs typeface="+mj-cs"/>
              </a:rPr>
              <a:t>To </a:t>
            </a:r>
            <a:r>
              <a:rPr lang="en-US" sz="4800" b="1" kern="0" dirty="0">
                <a:ea typeface="+mj-ea"/>
                <a:cs typeface="+mj-cs"/>
              </a:rPr>
              <a:t>make a slide stand out, change the font and/or background</a:t>
            </a:r>
          </a:p>
        </p:txBody>
      </p:sp>
      <p:sp>
        <p:nvSpPr>
          <p:cNvPr id="5" name="TextBox 4"/>
          <p:cNvSpPr txBox="1"/>
          <p:nvPr/>
        </p:nvSpPr>
        <p:spPr>
          <a:xfrm>
            <a:off x="2895600" y="762000"/>
            <a:ext cx="3792192" cy="707886"/>
          </a:xfrm>
          <a:prstGeom prst="rect">
            <a:avLst/>
          </a:prstGeom>
          <a:noFill/>
        </p:spPr>
        <p:txBody>
          <a:bodyPr wrap="none" rtlCol="0">
            <a:spAutoFit/>
          </a:bodyPr>
          <a:lstStyle/>
          <a:p>
            <a:r>
              <a:rPr lang="en-US" sz="4000" b="1" dirty="0" smtClean="0"/>
              <a:t>Attention Graber</a:t>
            </a:r>
            <a:endParaRPr lang="en-US" sz="40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b="1" dirty="0" smtClean="0"/>
              <a:t>Illustrations</a:t>
            </a:r>
          </a:p>
        </p:txBody>
      </p:sp>
      <p:sp>
        <p:nvSpPr>
          <p:cNvPr id="13315" name="Content Placeholder 2"/>
          <p:cNvSpPr>
            <a:spLocks noGrp="1"/>
          </p:cNvSpPr>
          <p:nvPr>
            <p:ph idx="1"/>
          </p:nvPr>
        </p:nvSpPr>
        <p:spPr>
          <a:xfrm>
            <a:off x="684213" y="1295400"/>
            <a:ext cx="8002587" cy="4425950"/>
          </a:xfrm>
        </p:spPr>
        <p:txBody>
          <a:bodyPr/>
          <a:lstStyle/>
          <a:p>
            <a:pPr algn="just"/>
            <a:r>
              <a:rPr lang="en-US" dirty="0" smtClean="0"/>
              <a:t>Use only when needed, otherwise they become distracters instead of communicators</a:t>
            </a:r>
          </a:p>
          <a:p>
            <a:pPr algn="just"/>
            <a:r>
              <a:rPr lang="en-US" dirty="0" smtClean="0"/>
              <a:t>They should relate to the message and help make a point</a:t>
            </a:r>
          </a:p>
          <a:p>
            <a:pPr algn="just"/>
            <a:r>
              <a:rPr lang="en-US" dirty="0" smtClean="0"/>
              <a:t>Ask yourself if it makes the message clearer </a:t>
            </a:r>
          </a:p>
          <a:p>
            <a:pPr algn="just"/>
            <a:r>
              <a:rPr lang="en-US" dirty="0" smtClean="0"/>
              <a:t>Simple diagrams are great communicators</a:t>
            </a:r>
          </a:p>
          <a:p>
            <a:endParaRPr 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b="1" dirty="0" smtClean="0"/>
              <a:t>Flipcharts</a:t>
            </a:r>
          </a:p>
        </p:txBody>
      </p:sp>
      <p:sp>
        <p:nvSpPr>
          <p:cNvPr id="14339" name="Content Placeholder 2"/>
          <p:cNvSpPr>
            <a:spLocks noGrp="1"/>
          </p:cNvSpPr>
          <p:nvPr>
            <p:ph sz="half" idx="1"/>
          </p:nvPr>
        </p:nvSpPr>
        <p:spPr/>
        <p:txBody>
          <a:bodyPr/>
          <a:lstStyle/>
          <a:p>
            <a:r>
              <a:rPr lang="en-US" smtClean="0"/>
              <a:t>Make letters at least a 1/4 high</a:t>
            </a:r>
          </a:p>
          <a:p>
            <a:r>
              <a:rPr lang="en-US" smtClean="0"/>
              <a:t>Flipcharts with lines are much easier to write on</a:t>
            </a:r>
          </a:p>
          <a:p>
            <a:endParaRPr lang="en-US" smtClean="0"/>
          </a:p>
        </p:txBody>
      </p:sp>
      <p:grpSp>
        <p:nvGrpSpPr>
          <p:cNvPr id="2" name="Group 1029"/>
          <p:cNvGrpSpPr>
            <a:grpSpLocks noGrp="1"/>
          </p:cNvGrpSpPr>
          <p:nvPr>
            <p:ph sz="half" idx="2"/>
          </p:nvPr>
        </p:nvGrpSpPr>
        <p:grpSpPr bwMode="auto">
          <a:xfrm>
            <a:off x="4760913" y="1700213"/>
            <a:ext cx="3925887" cy="4425950"/>
            <a:chOff x="2740" y="580"/>
            <a:chExt cx="2008" cy="3196"/>
          </a:xfrm>
        </p:grpSpPr>
        <p:grpSp>
          <p:nvGrpSpPr>
            <p:cNvPr id="3" name="Group 1030"/>
            <p:cNvGrpSpPr>
              <a:grpSpLocks/>
            </p:cNvGrpSpPr>
            <p:nvPr/>
          </p:nvGrpSpPr>
          <p:grpSpPr bwMode="auto">
            <a:xfrm>
              <a:off x="2740" y="580"/>
              <a:ext cx="2008" cy="3196"/>
              <a:chOff x="2740" y="580"/>
              <a:chExt cx="2008" cy="3196"/>
            </a:xfrm>
          </p:grpSpPr>
          <p:sp>
            <p:nvSpPr>
              <p:cNvPr id="14343" name="Line 1031"/>
              <p:cNvSpPr>
                <a:spLocks noChangeShapeType="1"/>
              </p:cNvSpPr>
              <p:nvPr/>
            </p:nvSpPr>
            <p:spPr bwMode="auto">
              <a:xfrm flipH="1">
                <a:off x="3011" y="643"/>
                <a:ext cx="509" cy="3133"/>
              </a:xfrm>
              <a:prstGeom prst="line">
                <a:avLst/>
              </a:prstGeom>
              <a:noFill/>
              <a:ln w="101600">
                <a:solidFill>
                  <a:srgbClr val="714400"/>
                </a:solidFill>
                <a:round/>
                <a:headEnd/>
                <a:tailEnd/>
              </a:ln>
            </p:spPr>
            <p:txBody>
              <a:bodyPr wrap="none" anchor="ctr"/>
              <a:lstStyle/>
              <a:p>
                <a:endParaRPr lang="en-US"/>
              </a:p>
            </p:txBody>
          </p:sp>
          <p:sp>
            <p:nvSpPr>
              <p:cNvPr id="14344" name="Line 1032"/>
              <p:cNvSpPr>
                <a:spLocks noChangeShapeType="1"/>
              </p:cNvSpPr>
              <p:nvPr/>
            </p:nvSpPr>
            <p:spPr bwMode="auto">
              <a:xfrm>
                <a:off x="4099" y="691"/>
                <a:ext cx="301" cy="3085"/>
              </a:xfrm>
              <a:prstGeom prst="line">
                <a:avLst/>
              </a:prstGeom>
              <a:noFill/>
              <a:ln w="101600">
                <a:solidFill>
                  <a:srgbClr val="714400"/>
                </a:solidFill>
                <a:round/>
                <a:headEnd/>
                <a:tailEnd/>
              </a:ln>
            </p:spPr>
            <p:txBody>
              <a:bodyPr wrap="none" anchor="ctr"/>
              <a:lstStyle/>
              <a:p>
                <a:endParaRPr lang="en-US"/>
              </a:p>
            </p:txBody>
          </p:sp>
          <p:sp>
            <p:nvSpPr>
              <p:cNvPr id="14345" name="Rectangle 1033"/>
              <p:cNvSpPr>
                <a:spLocks noChangeArrowheads="1"/>
              </p:cNvSpPr>
              <p:nvPr/>
            </p:nvSpPr>
            <p:spPr bwMode="auto">
              <a:xfrm>
                <a:off x="2740" y="628"/>
                <a:ext cx="2008" cy="2248"/>
              </a:xfrm>
              <a:prstGeom prst="rect">
                <a:avLst/>
              </a:prstGeom>
              <a:solidFill>
                <a:schemeClr val="hlink"/>
              </a:solidFill>
              <a:ln w="12700">
                <a:solidFill>
                  <a:schemeClr val="tx1"/>
                </a:solidFill>
                <a:miter lim="800000"/>
                <a:headEnd/>
                <a:tailEnd/>
              </a:ln>
            </p:spPr>
            <p:txBody>
              <a:bodyPr wrap="none" anchor="ctr"/>
              <a:lstStyle/>
              <a:p>
                <a:endParaRPr lang="en-US"/>
              </a:p>
            </p:txBody>
          </p:sp>
          <p:grpSp>
            <p:nvGrpSpPr>
              <p:cNvPr id="4" name="Group 1034"/>
              <p:cNvGrpSpPr>
                <a:grpSpLocks/>
              </p:cNvGrpSpPr>
              <p:nvPr/>
            </p:nvGrpSpPr>
            <p:grpSpPr bwMode="auto">
              <a:xfrm>
                <a:off x="2880" y="635"/>
                <a:ext cx="1728" cy="2237"/>
                <a:chOff x="2880" y="635"/>
                <a:chExt cx="1728" cy="2237"/>
              </a:xfrm>
            </p:grpSpPr>
            <p:sp>
              <p:nvSpPr>
                <p:cNvPr id="14362" name="Line 1035"/>
                <p:cNvSpPr>
                  <a:spLocks noChangeShapeType="1"/>
                </p:cNvSpPr>
                <p:nvPr/>
              </p:nvSpPr>
              <p:spPr bwMode="auto">
                <a:xfrm>
                  <a:off x="3744" y="635"/>
                  <a:ext cx="0" cy="2237"/>
                </a:xfrm>
                <a:prstGeom prst="line">
                  <a:avLst/>
                </a:prstGeom>
                <a:noFill/>
                <a:ln w="12700">
                  <a:solidFill>
                    <a:srgbClr val="A2FFA3"/>
                  </a:solidFill>
                  <a:round/>
                  <a:headEnd/>
                  <a:tailEnd/>
                </a:ln>
              </p:spPr>
              <p:txBody>
                <a:bodyPr wrap="none" anchor="ctr"/>
                <a:lstStyle/>
                <a:p>
                  <a:endParaRPr lang="en-US"/>
                </a:p>
              </p:txBody>
            </p:sp>
            <p:sp>
              <p:nvSpPr>
                <p:cNvPr id="14363" name="Line 1036"/>
                <p:cNvSpPr>
                  <a:spLocks noChangeShapeType="1"/>
                </p:cNvSpPr>
                <p:nvPr/>
              </p:nvSpPr>
              <p:spPr bwMode="auto">
                <a:xfrm>
                  <a:off x="3600" y="635"/>
                  <a:ext cx="0" cy="2237"/>
                </a:xfrm>
                <a:prstGeom prst="line">
                  <a:avLst/>
                </a:prstGeom>
                <a:noFill/>
                <a:ln w="12700">
                  <a:solidFill>
                    <a:srgbClr val="A2FFA3"/>
                  </a:solidFill>
                  <a:round/>
                  <a:headEnd/>
                  <a:tailEnd/>
                </a:ln>
              </p:spPr>
              <p:txBody>
                <a:bodyPr wrap="none" anchor="ctr"/>
                <a:lstStyle/>
                <a:p>
                  <a:endParaRPr lang="en-US"/>
                </a:p>
              </p:txBody>
            </p:sp>
            <p:sp>
              <p:nvSpPr>
                <p:cNvPr id="14364" name="Line 1037"/>
                <p:cNvSpPr>
                  <a:spLocks noChangeShapeType="1"/>
                </p:cNvSpPr>
                <p:nvPr/>
              </p:nvSpPr>
              <p:spPr bwMode="auto">
                <a:xfrm>
                  <a:off x="3456" y="635"/>
                  <a:ext cx="0" cy="2237"/>
                </a:xfrm>
                <a:prstGeom prst="line">
                  <a:avLst/>
                </a:prstGeom>
                <a:noFill/>
                <a:ln w="12700">
                  <a:solidFill>
                    <a:srgbClr val="A2FFA3"/>
                  </a:solidFill>
                  <a:round/>
                  <a:headEnd/>
                  <a:tailEnd/>
                </a:ln>
              </p:spPr>
              <p:txBody>
                <a:bodyPr wrap="none" anchor="ctr"/>
                <a:lstStyle/>
                <a:p>
                  <a:endParaRPr lang="en-US"/>
                </a:p>
              </p:txBody>
            </p:sp>
            <p:sp>
              <p:nvSpPr>
                <p:cNvPr id="14365" name="Line 1038"/>
                <p:cNvSpPr>
                  <a:spLocks noChangeShapeType="1"/>
                </p:cNvSpPr>
                <p:nvPr/>
              </p:nvSpPr>
              <p:spPr bwMode="auto">
                <a:xfrm>
                  <a:off x="3312" y="635"/>
                  <a:ext cx="0" cy="2237"/>
                </a:xfrm>
                <a:prstGeom prst="line">
                  <a:avLst/>
                </a:prstGeom>
                <a:noFill/>
                <a:ln w="12700">
                  <a:solidFill>
                    <a:srgbClr val="A2FFA3"/>
                  </a:solidFill>
                  <a:round/>
                  <a:headEnd/>
                  <a:tailEnd/>
                </a:ln>
              </p:spPr>
              <p:txBody>
                <a:bodyPr wrap="none" anchor="ctr"/>
                <a:lstStyle/>
                <a:p>
                  <a:endParaRPr lang="en-US"/>
                </a:p>
              </p:txBody>
            </p:sp>
            <p:sp>
              <p:nvSpPr>
                <p:cNvPr id="14366" name="Line 1039"/>
                <p:cNvSpPr>
                  <a:spLocks noChangeShapeType="1"/>
                </p:cNvSpPr>
                <p:nvPr/>
              </p:nvSpPr>
              <p:spPr bwMode="auto">
                <a:xfrm>
                  <a:off x="3168" y="635"/>
                  <a:ext cx="0" cy="2237"/>
                </a:xfrm>
                <a:prstGeom prst="line">
                  <a:avLst/>
                </a:prstGeom>
                <a:noFill/>
                <a:ln w="12700">
                  <a:solidFill>
                    <a:srgbClr val="A2FFA3"/>
                  </a:solidFill>
                  <a:round/>
                  <a:headEnd/>
                  <a:tailEnd/>
                </a:ln>
              </p:spPr>
              <p:txBody>
                <a:bodyPr wrap="none" anchor="ctr"/>
                <a:lstStyle/>
                <a:p>
                  <a:endParaRPr lang="en-US"/>
                </a:p>
              </p:txBody>
            </p:sp>
            <p:sp>
              <p:nvSpPr>
                <p:cNvPr id="14367" name="Line 1040"/>
                <p:cNvSpPr>
                  <a:spLocks noChangeShapeType="1"/>
                </p:cNvSpPr>
                <p:nvPr/>
              </p:nvSpPr>
              <p:spPr bwMode="auto">
                <a:xfrm>
                  <a:off x="3024" y="635"/>
                  <a:ext cx="0" cy="2237"/>
                </a:xfrm>
                <a:prstGeom prst="line">
                  <a:avLst/>
                </a:prstGeom>
                <a:noFill/>
                <a:ln w="12700">
                  <a:solidFill>
                    <a:srgbClr val="A2FFA3"/>
                  </a:solidFill>
                  <a:round/>
                  <a:headEnd/>
                  <a:tailEnd/>
                </a:ln>
              </p:spPr>
              <p:txBody>
                <a:bodyPr wrap="none" anchor="ctr"/>
                <a:lstStyle/>
                <a:p>
                  <a:endParaRPr lang="en-US"/>
                </a:p>
              </p:txBody>
            </p:sp>
            <p:sp>
              <p:nvSpPr>
                <p:cNvPr id="14368" name="Line 1041"/>
                <p:cNvSpPr>
                  <a:spLocks noChangeShapeType="1"/>
                </p:cNvSpPr>
                <p:nvPr/>
              </p:nvSpPr>
              <p:spPr bwMode="auto">
                <a:xfrm>
                  <a:off x="2880" y="635"/>
                  <a:ext cx="0" cy="2237"/>
                </a:xfrm>
                <a:prstGeom prst="line">
                  <a:avLst/>
                </a:prstGeom>
                <a:noFill/>
                <a:ln w="12700">
                  <a:solidFill>
                    <a:srgbClr val="A2FFA3"/>
                  </a:solidFill>
                  <a:round/>
                  <a:headEnd/>
                  <a:tailEnd/>
                </a:ln>
              </p:spPr>
              <p:txBody>
                <a:bodyPr wrap="none" anchor="ctr"/>
                <a:lstStyle/>
                <a:p>
                  <a:endParaRPr lang="en-US"/>
                </a:p>
              </p:txBody>
            </p:sp>
            <p:sp>
              <p:nvSpPr>
                <p:cNvPr id="14369" name="Line 1042"/>
                <p:cNvSpPr>
                  <a:spLocks noChangeShapeType="1"/>
                </p:cNvSpPr>
                <p:nvPr/>
              </p:nvSpPr>
              <p:spPr bwMode="auto">
                <a:xfrm>
                  <a:off x="4320" y="635"/>
                  <a:ext cx="0" cy="2237"/>
                </a:xfrm>
                <a:prstGeom prst="line">
                  <a:avLst/>
                </a:prstGeom>
                <a:noFill/>
                <a:ln w="12700">
                  <a:solidFill>
                    <a:srgbClr val="A2FFA3"/>
                  </a:solidFill>
                  <a:round/>
                  <a:headEnd/>
                  <a:tailEnd/>
                </a:ln>
              </p:spPr>
              <p:txBody>
                <a:bodyPr wrap="none" anchor="ctr"/>
                <a:lstStyle/>
                <a:p>
                  <a:endParaRPr lang="en-US"/>
                </a:p>
              </p:txBody>
            </p:sp>
            <p:sp>
              <p:nvSpPr>
                <p:cNvPr id="14370" name="Line 1043"/>
                <p:cNvSpPr>
                  <a:spLocks noChangeShapeType="1"/>
                </p:cNvSpPr>
                <p:nvPr/>
              </p:nvSpPr>
              <p:spPr bwMode="auto">
                <a:xfrm>
                  <a:off x="4176" y="635"/>
                  <a:ext cx="0" cy="2237"/>
                </a:xfrm>
                <a:prstGeom prst="line">
                  <a:avLst/>
                </a:prstGeom>
                <a:noFill/>
                <a:ln w="12700">
                  <a:solidFill>
                    <a:srgbClr val="A2FFA3"/>
                  </a:solidFill>
                  <a:round/>
                  <a:headEnd/>
                  <a:tailEnd/>
                </a:ln>
              </p:spPr>
              <p:txBody>
                <a:bodyPr wrap="none" anchor="ctr"/>
                <a:lstStyle/>
                <a:p>
                  <a:endParaRPr lang="en-US"/>
                </a:p>
              </p:txBody>
            </p:sp>
            <p:sp>
              <p:nvSpPr>
                <p:cNvPr id="14371" name="Line 1044"/>
                <p:cNvSpPr>
                  <a:spLocks noChangeShapeType="1"/>
                </p:cNvSpPr>
                <p:nvPr/>
              </p:nvSpPr>
              <p:spPr bwMode="auto">
                <a:xfrm>
                  <a:off x="4032" y="635"/>
                  <a:ext cx="0" cy="2237"/>
                </a:xfrm>
                <a:prstGeom prst="line">
                  <a:avLst/>
                </a:prstGeom>
                <a:noFill/>
                <a:ln w="12700">
                  <a:solidFill>
                    <a:srgbClr val="A2FFA3"/>
                  </a:solidFill>
                  <a:round/>
                  <a:headEnd/>
                  <a:tailEnd/>
                </a:ln>
              </p:spPr>
              <p:txBody>
                <a:bodyPr wrap="none" anchor="ctr"/>
                <a:lstStyle/>
                <a:p>
                  <a:endParaRPr lang="en-US"/>
                </a:p>
              </p:txBody>
            </p:sp>
            <p:sp>
              <p:nvSpPr>
                <p:cNvPr id="14372" name="Line 1045"/>
                <p:cNvSpPr>
                  <a:spLocks noChangeShapeType="1"/>
                </p:cNvSpPr>
                <p:nvPr/>
              </p:nvSpPr>
              <p:spPr bwMode="auto">
                <a:xfrm>
                  <a:off x="3888" y="635"/>
                  <a:ext cx="0" cy="2237"/>
                </a:xfrm>
                <a:prstGeom prst="line">
                  <a:avLst/>
                </a:prstGeom>
                <a:noFill/>
                <a:ln w="12700">
                  <a:solidFill>
                    <a:srgbClr val="A2FFA3"/>
                  </a:solidFill>
                  <a:round/>
                  <a:headEnd/>
                  <a:tailEnd/>
                </a:ln>
              </p:spPr>
              <p:txBody>
                <a:bodyPr wrap="none" anchor="ctr"/>
                <a:lstStyle/>
                <a:p>
                  <a:endParaRPr lang="en-US"/>
                </a:p>
              </p:txBody>
            </p:sp>
            <p:sp>
              <p:nvSpPr>
                <p:cNvPr id="14373" name="Line 1046"/>
                <p:cNvSpPr>
                  <a:spLocks noChangeShapeType="1"/>
                </p:cNvSpPr>
                <p:nvPr/>
              </p:nvSpPr>
              <p:spPr bwMode="auto">
                <a:xfrm>
                  <a:off x="4608" y="635"/>
                  <a:ext cx="0" cy="2237"/>
                </a:xfrm>
                <a:prstGeom prst="line">
                  <a:avLst/>
                </a:prstGeom>
                <a:noFill/>
                <a:ln w="12700">
                  <a:solidFill>
                    <a:srgbClr val="A2FFA3"/>
                  </a:solidFill>
                  <a:round/>
                  <a:headEnd/>
                  <a:tailEnd/>
                </a:ln>
              </p:spPr>
              <p:txBody>
                <a:bodyPr wrap="none" anchor="ctr"/>
                <a:lstStyle/>
                <a:p>
                  <a:endParaRPr lang="en-US"/>
                </a:p>
              </p:txBody>
            </p:sp>
            <p:sp>
              <p:nvSpPr>
                <p:cNvPr id="14374" name="Line 1047"/>
                <p:cNvSpPr>
                  <a:spLocks noChangeShapeType="1"/>
                </p:cNvSpPr>
                <p:nvPr/>
              </p:nvSpPr>
              <p:spPr bwMode="auto">
                <a:xfrm>
                  <a:off x="4464" y="635"/>
                  <a:ext cx="0" cy="2237"/>
                </a:xfrm>
                <a:prstGeom prst="line">
                  <a:avLst/>
                </a:prstGeom>
                <a:noFill/>
                <a:ln w="12700">
                  <a:solidFill>
                    <a:srgbClr val="A2FFA3"/>
                  </a:solidFill>
                  <a:round/>
                  <a:headEnd/>
                  <a:tailEnd/>
                </a:ln>
              </p:spPr>
              <p:txBody>
                <a:bodyPr wrap="none" anchor="ctr"/>
                <a:lstStyle/>
                <a:p>
                  <a:endParaRPr lang="en-US"/>
                </a:p>
              </p:txBody>
            </p:sp>
          </p:grpSp>
          <p:sp>
            <p:nvSpPr>
              <p:cNvPr id="14347" name="Line 1048"/>
              <p:cNvSpPr>
                <a:spLocks noChangeShapeType="1"/>
              </p:cNvSpPr>
              <p:nvPr/>
            </p:nvSpPr>
            <p:spPr bwMode="auto">
              <a:xfrm>
                <a:off x="2747" y="864"/>
                <a:ext cx="1997" cy="0"/>
              </a:xfrm>
              <a:prstGeom prst="line">
                <a:avLst/>
              </a:prstGeom>
              <a:noFill/>
              <a:ln w="12700">
                <a:solidFill>
                  <a:srgbClr val="A2FFA3"/>
                </a:solidFill>
                <a:round/>
                <a:headEnd/>
                <a:tailEnd/>
              </a:ln>
            </p:spPr>
            <p:txBody>
              <a:bodyPr wrap="none" anchor="ctr"/>
              <a:lstStyle/>
              <a:p>
                <a:endParaRPr lang="en-US"/>
              </a:p>
            </p:txBody>
          </p:sp>
          <p:sp>
            <p:nvSpPr>
              <p:cNvPr id="14348" name="Line 1049"/>
              <p:cNvSpPr>
                <a:spLocks noChangeShapeType="1"/>
              </p:cNvSpPr>
              <p:nvPr/>
            </p:nvSpPr>
            <p:spPr bwMode="auto">
              <a:xfrm>
                <a:off x="2747" y="1008"/>
                <a:ext cx="1997" cy="0"/>
              </a:xfrm>
              <a:prstGeom prst="line">
                <a:avLst/>
              </a:prstGeom>
              <a:noFill/>
              <a:ln w="12700">
                <a:solidFill>
                  <a:srgbClr val="A2FFA3"/>
                </a:solidFill>
                <a:round/>
                <a:headEnd/>
                <a:tailEnd/>
              </a:ln>
            </p:spPr>
            <p:txBody>
              <a:bodyPr wrap="none" anchor="ctr"/>
              <a:lstStyle/>
              <a:p>
                <a:endParaRPr lang="en-US"/>
              </a:p>
            </p:txBody>
          </p:sp>
          <p:sp>
            <p:nvSpPr>
              <p:cNvPr id="14349" name="Line 1050"/>
              <p:cNvSpPr>
                <a:spLocks noChangeShapeType="1"/>
              </p:cNvSpPr>
              <p:nvPr/>
            </p:nvSpPr>
            <p:spPr bwMode="auto">
              <a:xfrm>
                <a:off x="2747" y="1152"/>
                <a:ext cx="1997" cy="0"/>
              </a:xfrm>
              <a:prstGeom prst="line">
                <a:avLst/>
              </a:prstGeom>
              <a:noFill/>
              <a:ln w="12700">
                <a:solidFill>
                  <a:srgbClr val="A2FFA3"/>
                </a:solidFill>
                <a:round/>
                <a:headEnd/>
                <a:tailEnd/>
              </a:ln>
            </p:spPr>
            <p:txBody>
              <a:bodyPr wrap="none" anchor="ctr"/>
              <a:lstStyle/>
              <a:p>
                <a:endParaRPr lang="en-US"/>
              </a:p>
            </p:txBody>
          </p:sp>
          <p:sp>
            <p:nvSpPr>
              <p:cNvPr id="14350" name="Line 1051"/>
              <p:cNvSpPr>
                <a:spLocks noChangeShapeType="1"/>
              </p:cNvSpPr>
              <p:nvPr/>
            </p:nvSpPr>
            <p:spPr bwMode="auto">
              <a:xfrm>
                <a:off x="2747" y="1296"/>
                <a:ext cx="1997" cy="0"/>
              </a:xfrm>
              <a:prstGeom prst="line">
                <a:avLst/>
              </a:prstGeom>
              <a:noFill/>
              <a:ln w="12700">
                <a:solidFill>
                  <a:srgbClr val="A2FFA3"/>
                </a:solidFill>
                <a:round/>
                <a:headEnd/>
                <a:tailEnd/>
              </a:ln>
            </p:spPr>
            <p:txBody>
              <a:bodyPr wrap="none" anchor="ctr"/>
              <a:lstStyle/>
              <a:p>
                <a:endParaRPr lang="en-US"/>
              </a:p>
            </p:txBody>
          </p:sp>
          <p:sp>
            <p:nvSpPr>
              <p:cNvPr id="14351" name="Line 1052"/>
              <p:cNvSpPr>
                <a:spLocks noChangeShapeType="1"/>
              </p:cNvSpPr>
              <p:nvPr/>
            </p:nvSpPr>
            <p:spPr bwMode="auto">
              <a:xfrm>
                <a:off x="2747" y="1440"/>
                <a:ext cx="1997" cy="0"/>
              </a:xfrm>
              <a:prstGeom prst="line">
                <a:avLst/>
              </a:prstGeom>
              <a:noFill/>
              <a:ln w="12700">
                <a:solidFill>
                  <a:srgbClr val="A2FFA3"/>
                </a:solidFill>
                <a:round/>
                <a:headEnd/>
                <a:tailEnd/>
              </a:ln>
            </p:spPr>
            <p:txBody>
              <a:bodyPr wrap="none" anchor="ctr"/>
              <a:lstStyle/>
              <a:p>
                <a:endParaRPr lang="en-US"/>
              </a:p>
            </p:txBody>
          </p:sp>
          <p:sp>
            <p:nvSpPr>
              <p:cNvPr id="14352" name="Line 1053"/>
              <p:cNvSpPr>
                <a:spLocks noChangeShapeType="1"/>
              </p:cNvSpPr>
              <p:nvPr/>
            </p:nvSpPr>
            <p:spPr bwMode="auto">
              <a:xfrm>
                <a:off x="2747" y="1584"/>
                <a:ext cx="1997" cy="0"/>
              </a:xfrm>
              <a:prstGeom prst="line">
                <a:avLst/>
              </a:prstGeom>
              <a:noFill/>
              <a:ln w="12700">
                <a:solidFill>
                  <a:srgbClr val="A2FFA3"/>
                </a:solidFill>
                <a:round/>
                <a:headEnd/>
                <a:tailEnd/>
              </a:ln>
            </p:spPr>
            <p:txBody>
              <a:bodyPr wrap="none" anchor="ctr"/>
              <a:lstStyle/>
              <a:p>
                <a:endParaRPr lang="en-US"/>
              </a:p>
            </p:txBody>
          </p:sp>
          <p:sp>
            <p:nvSpPr>
              <p:cNvPr id="14353" name="Line 1054"/>
              <p:cNvSpPr>
                <a:spLocks noChangeShapeType="1"/>
              </p:cNvSpPr>
              <p:nvPr/>
            </p:nvSpPr>
            <p:spPr bwMode="auto">
              <a:xfrm>
                <a:off x="2747" y="1728"/>
                <a:ext cx="1997" cy="0"/>
              </a:xfrm>
              <a:prstGeom prst="line">
                <a:avLst/>
              </a:prstGeom>
              <a:noFill/>
              <a:ln w="12700">
                <a:solidFill>
                  <a:srgbClr val="A2FFA3"/>
                </a:solidFill>
                <a:round/>
                <a:headEnd/>
                <a:tailEnd/>
              </a:ln>
            </p:spPr>
            <p:txBody>
              <a:bodyPr wrap="none" anchor="ctr"/>
              <a:lstStyle/>
              <a:p>
                <a:endParaRPr lang="en-US"/>
              </a:p>
            </p:txBody>
          </p:sp>
          <p:sp>
            <p:nvSpPr>
              <p:cNvPr id="14354" name="Line 1055"/>
              <p:cNvSpPr>
                <a:spLocks noChangeShapeType="1"/>
              </p:cNvSpPr>
              <p:nvPr/>
            </p:nvSpPr>
            <p:spPr bwMode="auto">
              <a:xfrm>
                <a:off x="2747" y="1872"/>
                <a:ext cx="1997" cy="0"/>
              </a:xfrm>
              <a:prstGeom prst="line">
                <a:avLst/>
              </a:prstGeom>
              <a:noFill/>
              <a:ln w="12700">
                <a:solidFill>
                  <a:srgbClr val="A2FFA3"/>
                </a:solidFill>
                <a:round/>
                <a:headEnd/>
                <a:tailEnd/>
              </a:ln>
            </p:spPr>
            <p:txBody>
              <a:bodyPr wrap="none" anchor="ctr"/>
              <a:lstStyle/>
              <a:p>
                <a:endParaRPr lang="en-US"/>
              </a:p>
            </p:txBody>
          </p:sp>
          <p:sp>
            <p:nvSpPr>
              <p:cNvPr id="14355" name="Line 1056"/>
              <p:cNvSpPr>
                <a:spLocks noChangeShapeType="1"/>
              </p:cNvSpPr>
              <p:nvPr/>
            </p:nvSpPr>
            <p:spPr bwMode="auto">
              <a:xfrm>
                <a:off x="2747" y="2016"/>
                <a:ext cx="1997" cy="0"/>
              </a:xfrm>
              <a:prstGeom prst="line">
                <a:avLst/>
              </a:prstGeom>
              <a:noFill/>
              <a:ln w="12700">
                <a:solidFill>
                  <a:srgbClr val="A2FFA3"/>
                </a:solidFill>
                <a:round/>
                <a:headEnd/>
                <a:tailEnd/>
              </a:ln>
            </p:spPr>
            <p:txBody>
              <a:bodyPr wrap="none" anchor="ctr"/>
              <a:lstStyle/>
              <a:p>
                <a:endParaRPr lang="en-US"/>
              </a:p>
            </p:txBody>
          </p:sp>
          <p:sp>
            <p:nvSpPr>
              <p:cNvPr id="14356" name="Line 1057"/>
              <p:cNvSpPr>
                <a:spLocks noChangeShapeType="1"/>
              </p:cNvSpPr>
              <p:nvPr/>
            </p:nvSpPr>
            <p:spPr bwMode="auto">
              <a:xfrm>
                <a:off x="2747" y="2160"/>
                <a:ext cx="1997" cy="0"/>
              </a:xfrm>
              <a:prstGeom prst="line">
                <a:avLst/>
              </a:prstGeom>
              <a:noFill/>
              <a:ln w="12700">
                <a:solidFill>
                  <a:srgbClr val="A2FFA3"/>
                </a:solidFill>
                <a:round/>
                <a:headEnd/>
                <a:tailEnd/>
              </a:ln>
            </p:spPr>
            <p:txBody>
              <a:bodyPr wrap="none" anchor="ctr"/>
              <a:lstStyle/>
              <a:p>
                <a:endParaRPr lang="en-US"/>
              </a:p>
            </p:txBody>
          </p:sp>
          <p:sp>
            <p:nvSpPr>
              <p:cNvPr id="14357" name="Line 1058"/>
              <p:cNvSpPr>
                <a:spLocks noChangeShapeType="1"/>
              </p:cNvSpPr>
              <p:nvPr/>
            </p:nvSpPr>
            <p:spPr bwMode="auto">
              <a:xfrm>
                <a:off x="2747" y="2304"/>
                <a:ext cx="1997" cy="0"/>
              </a:xfrm>
              <a:prstGeom prst="line">
                <a:avLst/>
              </a:prstGeom>
              <a:noFill/>
              <a:ln w="12700">
                <a:solidFill>
                  <a:srgbClr val="A2FFA3"/>
                </a:solidFill>
                <a:round/>
                <a:headEnd/>
                <a:tailEnd/>
              </a:ln>
            </p:spPr>
            <p:txBody>
              <a:bodyPr wrap="none" anchor="ctr"/>
              <a:lstStyle/>
              <a:p>
                <a:endParaRPr lang="en-US"/>
              </a:p>
            </p:txBody>
          </p:sp>
          <p:sp>
            <p:nvSpPr>
              <p:cNvPr id="14358" name="Line 1059"/>
              <p:cNvSpPr>
                <a:spLocks noChangeShapeType="1"/>
              </p:cNvSpPr>
              <p:nvPr/>
            </p:nvSpPr>
            <p:spPr bwMode="auto">
              <a:xfrm>
                <a:off x="2747" y="2448"/>
                <a:ext cx="1997" cy="0"/>
              </a:xfrm>
              <a:prstGeom prst="line">
                <a:avLst/>
              </a:prstGeom>
              <a:noFill/>
              <a:ln w="12700">
                <a:solidFill>
                  <a:srgbClr val="A2FFA3"/>
                </a:solidFill>
                <a:round/>
                <a:headEnd/>
                <a:tailEnd/>
              </a:ln>
            </p:spPr>
            <p:txBody>
              <a:bodyPr wrap="none" anchor="ctr"/>
              <a:lstStyle/>
              <a:p>
                <a:endParaRPr lang="en-US"/>
              </a:p>
            </p:txBody>
          </p:sp>
          <p:sp>
            <p:nvSpPr>
              <p:cNvPr id="14359" name="Line 1060"/>
              <p:cNvSpPr>
                <a:spLocks noChangeShapeType="1"/>
              </p:cNvSpPr>
              <p:nvPr/>
            </p:nvSpPr>
            <p:spPr bwMode="auto">
              <a:xfrm>
                <a:off x="2747" y="2592"/>
                <a:ext cx="1997" cy="0"/>
              </a:xfrm>
              <a:prstGeom prst="line">
                <a:avLst/>
              </a:prstGeom>
              <a:noFill/>
              <a:ln w="12700">
                <a:solidFill>
                  <a:srgbClr val="A2FFA3"/>
                </a:solidFill>
                <a:round/>
                <a:headEnd/>
                <a:tailEnd/>
              </a:ln>
            </p:spPr>
            <p:txBody>
              <a:bodyPr wrap="none" anchor="ctr"/>
              <a:lstStyle/>
              <a:p>
                <a:endParaRPr lang="en-US"/>
              </a:p>
            </p:txBody>
          </p:sp>
          <p:sp>
            <p:nvSpPr>
              <p:cNvPr id="14360" name="Line 1061"/>
              <p:cNvSpPr>
                <a:spLocks noChangeShapeType="1"/>
              </p:cNvSpPr>
              <p:nvPr/>
            </p:nvSpPr>
            <p:spPr bwMode="auto">
              <a:xfrm>
                <a:off x="2747" y="2736"/>
                <a:ext cx="1997" cy="0"/>
              </a:xfrm>
              <a:prstGeom prst="line">
                <a:avLst/>
              </a:prstGeom>
              <a:noFill/>
              <a:ln w="12700">
                <a:solidFill>
                  <a:srgbClr val="A2FFA3"/>
                </a:solidFill>
                <a:round/>
                <a:headEnd/>
                <a:tailEnd/>
              </a:ln>
            </p:spPr>
            <p:txBody>
              <a:bodyPr wrap="none" anchor="ctr"/>
              <a:lstStyle/>
              <a:p>
                <a:endParaRPr lang="en-US"/>
              </a:p>
            </p:txBody>
          </p:sp>
          <p:sp>
            <p:nvSpPr>
              <p:cNvPr id="14361" name="Rectangle 1062"/>
              <p:cNvSpPr>
                <a:spLocks noChangeArrowheads="1"/>
              </p:cNvSpPr>
              <p:nvPr/>
            </p:nvSpPr>
            <p:spPr bwMode="auto">
              <a:xfrm>
                <a:off x="2740" y="580"/>
                <a:ext cx="2008" cy="88"/>
              </a:xfrm>
              <a:prstGeom prst="rect">
                <a:avLst/>
              </a:prstGeom>
              <a:solidFill>
                <a:schemeClr val="hlink"/>
              </a:solidFill>
              <a:ln w="12700">
                <a:solidFill>
                  <a:schemeClr val="tx1"/>
                </a:solidFill>
                <a:miter lim="800000"/>
                <a:headEnd/>
                <a:tailEnd/>
              </a:ln>
            </p:spPr>
            <p:txBody>
              <a:bodyPr wrap="none" anchor="ctr"/>
              <a:lstStyle/>
              <a:p>
                <a:endParaRPr lang="en-US"/>
              </a:p>
            </p:txBody>
          </p:sp>
        </p:grpSp>
        <p:sp>
          <p:nvSpPr>
            <p:cNvPr id="14342" name="Line 1063"/>
            <p:cNvSpPr>
              <a:spLocks noChangeShapeType="1"/>
            </p:cNvSpPr>
            <p:nvPr/>
          </p:nvSpPr>
          <p:spPr bwMode="auto">
            <a:xfrm>
              <a:off x="2747" y="720"/>
              <a:ext cx="1997" cy="0"/>
            </a:xfrm>
            <a:prstGeom prst="line">
              <a:avLst/>
            </a:prstGeom>
            <a:noFill/>
            <a:ln w="12700">
              <a:solidFill>
                <a:srgbClr val="A2FFA3"/>
              </a:solidFill>
              <a:round/>
              <a:headEnd/>
              <a:tailEnd/>
            </a:ln>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b="1" dirty="0" smtClean="0"/>
              <a:t>Screen Size for Readability</a:t>
            </a:r>
          </a:p>
        </p:txBody>
      </p:sp>
      <p:sp>
        <p:nvSpPr>
          <p:cNvPr id="15363" name="Content Placeholder 2"/>
          <p:cNvSpPr>
            <a:spLocks noGrp="1"/>
          </p:cNvSpPr>
          <p:nvPr>
            <p:ph idx="1"/>
          </p:nvPr>
        </p:nvSpPr>
        <p:spPr>
          <a:xfrm>
            <a:off x="1219200" y="1676400"/>
            <a:ext cx="6858000" cy="4525963"/>
          </a:xfrm>
        </p:spPr>
        <p:txBody>
          <a:bodyPr>
            <a:normAutofit lnSpcReduction="10000"/>
          </a:bodyPr>
          <a:lstStyle/>
          <a:p>
            <a:pPr>
              <a:spcBef>
                <a:spcPct val="50000"/>
              </a:spcBef>
              <a:spcAft>
                <a:spcPct val="20000"/>
              </a:spcAft>
              <a:buFont typeface="Monotype Sorts"/>
              <a:buNone/>
            </a:pPr>
            <a:r>
              <a:rPr lang="en-US" sz="2400" b="1" u="sng" dirty="0" smtClean="0">
                <a:solidFill>
                  <a:schemeClr val="accent2"/>
                </a:solidFill>
                <a:latin typeface="Book Antiqua" pitchFamily="18" charset="0"/>
              </a:rPr>
              <a:t>Screen          6’          8’        10’        12’        15’</a:t>
            </a:r>
            <a:endParaRPr lang="en-US" sz="2400" b="1" dirty="0" smtClean="0">
              <a:solidFill>
                <a:schemeClr val="accent2"/>
              </a:solidFill>
              <a:latin typeface="Book Antiqua" pitchFamily="18" charset="0"/>
            </a:endParaRPr>
          </a:p>
          <a:p>
            <a:pPr>
              <a:buFont typeface="Monotype Sorts"/>
              <a:buNone/>
            </a:pPr>
            <a:r>
              <a:rPr lang="en-US" sz="2400" b="1" dirty="0" smtClean="0">
                <a:solidFill>
                  <a:schemeClr val="accent2"/>
                </a:solidFill>
                <a:latin typeface="Book Antiqua" pitchFamily="18" charset="0"/>
              </a:rPr>
              <a:t>1/4 inch       30’        40’         50’       60’        90’</a:t>
            </a:r>
          </a:p>
          <a:p>
            <a:pPr>
              <a:buFont typeface="Monotype Sorts"/>
              <a:buNone/>
            </a:pPr>
            <a:r>
              <a:rPr lang="en-US" sz="2400" b="1" dirty="0" smtClean="0">
                <a:solidFill>
                  <a:schemeClr val="accent2"/>
                </a:solidFill>
                <a:latin typeface="Book Antiqua" pitchFamily="18" charset="0"/>
              </a:rPr>
              <a:t>3/8 inch       45’        60’         75’       90’      135’</a:t>
            </a:r>
          </a:p>
          <a:p>
            <a:pPr>
              <a:buFont typeface="Monotype Sorts"/>
              <a:buNone/>
            </a:pPr>
            <a:r>
              <a:rPr lang="en-US" sz="2400" b="1" dirty="0" smtClean="0">
                <a:solidFill>
                  <a:schemeClr val="accent2"/>
                </a:solidFill>
                <a:latin typeface="Book Antiqua" pitchFamily="18" charset="0"/>
              </a:rPr>
              <a:t>1/2 inch       60’        80’       100’     120’      180’</a:t>
            </a:r>
          </a:p>
          <a:p>
            <a:pPr>
              <a:lnSpc>
                <a:spcPct val="50000"/>
              </a:lnSpc>
              <a:buFont typeface="Monotype Sorts"/>
              <a:buNone/>
            </a:pPr>
            <a:endParaRPr lang="en-US" sz="2400" b="1" dirty="0" smtClean="0">
              <a:solidFill>
                <a:srgbClr val="FFFFFF"/>
              </a:solidFill>
              <a:latin typeface="Book Antiqua" pitchFamily="18" charset="0"/>
            </a:endParaRPr>
          </a:p>
          <a:p>
            <a:pPr>
              <a:buFont typeface="Monotype Sorts"/>
              <a:buNone/>
            </a:pPr>
            <a:r>
              <a:rPr lang="en-US" sz="2400" b="1" dirty="0" smtClean="0">
                <a:solidFill>
                  <a:srgbClr val="FFFFFF"/>
                </a:solidFill>
              </a:rPr>
              <a:t>Examples</a:t>
            </a:r>
          </a:p>
          <a:p>
            <a:pPr>
              <a:buFont typeface="Monotype Sorts"/>
              <a:buNone/>
            </a:pPr>
            <a:r>
              <a:rPr lang="en-US" sz="2400" b="1" dirty="0" smtClean="0">
                <a:solidFill>
                  <a:srgbClr val="FFFFFF"/>
                </a:solidFill>
              </a:rPr>
              <a:t>    </a:t>
            </a:r>
            <a:r>
              <a:rPr lang="en-US" sz="2400" dirty="0" smtClean="0">
                <a:solidFill>
                  <a:srgbClr val="FFFFFF"/>
                </a:solidFill>
              </a:rPr>
              <a:t>1/4” type shown on a screen size of 6’ can be seen 30’  away (20 point Times Roman equals 1/4” type)</a:t>
            </a:r>
          </a:p>
          <a:p>
            <a:pPr>
              <a:buFont typeface="Monotype Sorts"/>
              <a:buNone/>
            </a:pPr>
            <a:endParaRPr lang="en-US" sz="2400" dirty="0" smtClean="0">
              <a:solidFill>
                <a:srgbClr val="FFFFFF"/>
              </a:solidFill>
            </a:endParaRPr>
          </a:p>
          <a:p>
            <a:pPr>
              <a:buFont typeface="Monotype Sorts"/>
              <a:buNone/>
            </a:pPr>
            <a:r>
              <a:rPr lang="en-US" sz="2400" dirty="0" smtClean="0">
                <a:solidFill>
                  <a:srgbClr val="FFFFFF"/>
                </a:solidFill>
              </a:rPr>
              <a:t>    1/2” type shown on a 10’ screen can be seen 75’ away (40 point Times Roman equals 1/4” type)</a:t>
            </a:r>
          </a:p>
          <a:p>
            <a:endParaRPr lang="en-US" sz="2400"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b="1" dirty="0" smtClean="0"/>
              <a:t>YOU</a:t>
            </a:r>
          </a:p>
        </p:txBody>
      </p:sp>
      <p:sp>
        <p:nvSpPr>
          <p:cNvPr id="16387" name="Content Placeholder 2"/>
          <p:cNvSpPr>
            <a:spLocks noGrp="1"/>
          </p:cNvSpPr>
          <p:nvPr>
            <p:ph idx="1"/>
          </p:nvPr>
        </p:nvSpPr>
        <p:spPr/>
        <p:txBody>
          <a:bodyPr/>
          <a:lstStyle/>
          <a:p>
            <a:r>
              <a:rPr lang="en-US" sz="2800" dirty="0" smtClean="0"/>
              <a:t>Do not use the media to hide you</a:t>
            </a:r>
          </a:p>
          <a:p>
            <a:r>
              <a:rPr lang="en-US" sz="2800" dirty="0" smtClean="0"/>
              <a:t>The audience came to see you</a:t>
            </a:r>
          </a:p>
          <a:p>
            <a:r>
              <a:rPr lang="en-US" sz="2800" dirty="0" smtClean="0"/>
              <a:t>The media should enhance the presentation, not BE the presentation</a:t>
            </a:r>
          </a:p>
          <a:p>
            <a:r>
              <a:rPr lang="en-US" sz="2800" dirty="0" smtClean="0"/>
              <a:t>If all you are going to do is read from the slides or overheads, then just send them the slides</a:t>
            </a:r>
          </a:p>
          <a:p>
            <a:r>
              <a:rPr lang="en-US" sz="2800" dirty="0" smtClean="0"/>
              <a:t>Remember, only you can prevent </a:t>
            </a:r>
          </a:p>
          <a:p>
            <a:pPr algn="ctr">
              <a:buFont typeface="Monotype Sorts"/>
              <a:buNone/>
            </a:pPr>
            <a:r>
              <a:rPr lang="en-US" sz="2800" b="1" dirty="0" smtClean="0">
                <a:latin typeface="Beesknees ITC"/>
              </a:rPr>
              <a:t>         “</a:t>
            </a:r>
            <a:r>
              <a:rPr lang="en-US" sz="2800" b="1" i="1" dirty="0" smtClean="0">
                <a:latin typeface="Beesknees ITC"/>
              </a:rPr>
              <a:t>Death by PowerPoint</a:t>
            </a:r>
            <a:r>
              <a:rPr lang="en-US" sz="2800" b="1" dirty="0" smtClean="0">
                <a:latin typeface="Beesknees ITC"/>
              </a:rPr>
              <a:t>”</a:t>
            </a:r>
            <a:endParaRPr lang="en-US" sz="2800" b="1" dirty="0" smtClean="0"/>
          </a:p>
          <a:p>
            <a:endParaRPr lang="en-US" sz="2800"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lstStyle/>
          <a:p>
            <a:r>
              <a:rPr lang="en-US" b="1" dirty="0" smtClean="0">
                <a:hlinkClick r:id="rId2" action="ppaction://hlinkfile"/>
              </a:rPr>
              <a:t>Sample Presentation</a:t>
            </a:r>
            <a:endParaRPr lang="en-US"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Purpose of Presentation</a:t>
            </a:r>
          </a:p>
          <a:p>
            <a:r>
              <a:rPr lang="en-US" dirty="0" smtClean="0"/>
              <a:t>Types of Presentations</a:t>
            </a:r>
          </a:p>
          <a:p>
            <a:pPr lvl="1">
              <a:lnSpc>
                <a:spcPct val="110000"/>
              </a:lnSpc>
            </a:pPr>
            <a:r>
              <a:rPr lang="en-US" dirty="0" smtClean="0"/>
              <a:t>Solo</a:t>
            </a:r>
          </a:p>
          <a:p>
            <a:pPr lvl="1">
              <a:lnSpc>
                <a:spcPct val="110000"/>
              </a:lnSpc>
            </a:pPr>
            <a:r>
              <a:rPr lang="en-US" dirty="0" smtClean="0"/>
              <a:t>Group</a:t>
            </a:r>
          </a:p>
          <a:p>
            <a:pPr lvl="1">
              <a:lnSpc>
                <a:spcPct val="110000"/>
              </a:lnSpc>
            </a:pPr>
            <a:r>
              <a:rPr lang="en-US" dirty="0" smtClean="0"/>
              <a:t>Informative-</a:t>
            </a:r>
          </a:p>
          <a:p>
            <a:pPr lvl="1">
              <a:lnSpc>
                <a:spcPct val="110000"/>
              </a:lnSpc>
            </a:pPr>
            <a:r>
              <a:rPr lang="en-US" dirty="0" smtClean="0"/>
              <a:t>Demonstrative– </a:t>
            </a:r>
          </a:p>
          <a:p>
            <a:pPr lvl="1">
              <a:lnSpc>
                <a:spcPct val="110000"/>
              </a:lnSpc>
            </a:pPr>
            <a:r>
              <a:rPr lang="en-US" dirty="0" smtClean="0"/>
              <a:t>Business--</a:t>
            </a:r>
          </a:p>
          <a:p>
            <a:pPr lvl="1">
              <a:lnSpc>
                <a:spcPct val="110000"/>
              </a:lnSpc>
            </a:pPr>
            <a:r>
              <a:rPr lang="en-US" dirty="0" smtClean="0"/>
              <a:t>Persuasive Speeches – </a:t>
            </a:r>
          </a:p>
          <a:p>
            <a:pPr lvl="1">
              <a:lnSpc>
                <a:spcPct val="110000"/>
              </a:lnSpc>
            </a:pPr>
            <a:r>
              <a:rPr lang="en-US" dirty="0" smtClean="0"/>
              <a:t>Inspirational Speeches – </a:t>
            </a:r>
          </a:p>
          <a:p>
            <a:r>
              <a:rPr lang="en-US" dirty="0" smtClean="0"/>
              <a:t>How you can make a presentation people will love!!!</a:t>
            </a:r>
          </a:p>
          <a:p>
            <a:r>
              <a:rPr lang="en-US" smtClean="0"/>
              <a:t>Sample Presentation</a:t>
            </a:r>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r>
              <a:rPr lang="en-US" dirty="0" smtClean="0">
                <a:hlinkClick r:id="rId2"/>
              </a:rPr>
              <a:t>http://www.sage.com.my/contents/demo_content/strategic_thinking/different_types_of_presentations.html</a:t>
            </a:r>
            <a:endParaRPr lang="en-US" dirty="0" smtClean="0"/>
          </a:p>
          <a:p>
            <a:r>
              <a:rPr lang="en-US" dirty="0" smtClean="0">
                <a:hlinkClick r:id="rId3"/>
              </a:rPr>
              <a:t>http://go.success.com/tonyjeary/worksheets/presentationtypes.pdf</a:t>
            </a:r>
            <a:endParaRPr lang="en-US" dirty="0" smtClean="0"/>
          </a:p>
          <a:p>
            <a:r>
              <a:rPr lang="en-US" dirty="0" smtClean="0">
                <a:hlinkClick r:id="rId4"/>
              </a:rPr>
              <a:t>http://www.nwlink.com/~donclark/leader/leadpres.html</a:t>
            </a:r>
            <a:endParaRPr lang="en-US" dirty="0" smtClean="0"/>
          </a:p>
          <a:p>
            <a:r>
              <a:rPr lang="en-US" dirty="0" smtClean="0">
                <a:hlinkClick r:id="rId5"/>
              </a:rPr>
              <a:t>http://www.nwlink.com/~donclark/hrd/templates/presentation.rtf</a:t>
            </a:r>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438400"/>
            <a:ext cx="8229600" cy="1143000"/>
          </a:xfrm>
        </p:spPr>
        <p:txBody>
          <a:bodyPr/>
          <a:lstStyle/>
          <a:p>
            <a:r>
              <a:rPr lang="en-US" b="1" dirty="0" smtClean="0">
                <a:hlinkClick r:id="rId2" action="ppaction://hlinkfile"/>
              </a:rPr>
              <a:t>Sample 2</a:t>
            </a:r>
            <a:endParaRPr lang="en-US"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1102</Words>
  <Application>Microsoft Office PowerPoint</Application>
  <PresentationFormat>On-screen Show (4:3)</PresentationFormat>
  <Paragraphs>155</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Lecture 25</vt:lpstr>
      <vt:lpstr>Recap</vt:lpstr>
      <vt:lpstr>“We rule the world by our words”  –Napoleon Bonaparte</vt:lpstr>
      <vt:lpstr>Whether in business or in your personal life, you make dozens of presentations everyday. Being conscious of each type and how they apply to you will help you be more effective in getting the outcomes you desire. Lets review the types and write notes on how each apply to you. Be sure and add any types that may not be listed.</vt:lpstr>
      <vt:lpstr>Purpose of Presentation</vt:lpstr>
      <vt:lpstr>Types of Presentations</vt:lpstr>
      <vt:lpstr>Types of Presentations</vt:lpstr>
      <vt:lpstr>Types of Presentations</vt:lpstr>
      <vt:lpstr>Types of Presentations</vt:lpstr>
      <vt:lpstr>Types of Presentations</vt:lpstr>
      <vt:lpstr>Types of Presentations</vt:lpstr>
      <vt:lpstr>Types of Presentations</vt:lpstr>
      <vt:lpstr>Business Presentation Type</vt:lpstr>
      <vt:lpstr>Business Presentation Type</vt:lpstr>
      <vt:lpstr>Business Presentation Type</vt:lpstr>
      <vt:lpstr>Business Presentation Type</vt:lpstr>
      <vt:lpstr>Personal Presentation Type</vt:lpstr>
      <vt:lpstr>Making Presentations That Audiences Will Love</vt:lpstr>
      <vt:lpstr>Use a Template</vt:lpstr>
      <vt:lpstr>Fonts</vt:lpstr>
      <vt:lpstr>Bullets</vt:lpstr>
      <vt:lpstr>Bullets &amp; Cueing</vt:lpstr>
      <vt:lpstr>Caps and Italics</vt:lpstr>
      <vt:lpstr>Colors</vt:lpstr>
      <vt:lpstr>Backgrounds</vt:lpstr>
      <vt:lpstr>The Color Wheel</vt:lpstr>
      <vt:lpstr>Slide 27</vt:lpstr>
      <vt:lpstr>Illustrations</vt:lpstr>
      <vt:lpstr>Flipcharts</vt:lpstr>
      <vt:lpstr>Screen Size for Readability</vt:lpstr>
      <vt:lpstr>YOU</vt:lpstr>
      <vt:lpstr>Sample Presentation</vt:lpstr>
      <vt:lpstr>Summary</vt:lpstr>
      <vt:lpstr>References</vt:lpstr>
      <vt:lpstr>Sample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25</dc:title>
  <dc:creator>Anila</dc:creator>
  <cp:lastModifiedBy>vcomsats</cp:lastModifiedBy>
  <cp:revision>17</cp:revision>
  <dcterms:created xsi:type="dcterms:W3CDTF">2012-12-27T17:54:42Z</dcterms:created>
  <dcterms:modified xsi:type="dcterms:W3CDTF">2012-12-28T08:10:23Z</dcterms:modified>
</cp:coreProperties>
</file>