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6" r:id="rId4"/>
    <p:sldId id="258" r:id="rId5"/>
    <p:sldId id="259" r:id="rId6"/>
    <p:sldId id="260" r:id="rId7"/>
    <p:sldId id="261" r:id="rId8"/>
    <p:sldId id="262" r:id="rId9"/>
    <p:sldId id="263" r:id="rId10"/>
    <p:sldId id="264" r:id="rId11"/>
    <p:sldId id="265" r:id="rId12"/>
    <p:sldId id="302" r:id="rId13"/>
    <p:sldId id="304" r:id="rId14"/>
    <p:sldId id="305" r:id="rId15"/>
    <p:sldId id="266" r:id="rId16"/>
    <p:sldId id="267" r:id="rId17"/>
    <p:sldId id="268" r:id="rId18"/>
    <p:sldId id="269" r:id="rId19"/>
    <p:sldId id="306" r:id="rId20"/>
    <p:sldId id="307" r:id="rId21"/>
    <p:sldId id="270" r:id="rId22"/>
    <p:sldId id="271" r:id="rId23"/>
    <p:sldId id="272" r:id="rId24"/>
    <p:sldId id="273" r:id="rId25"/>
    <p:sldId id="274" r:id="rId26"/>
    <p:sldId id="275" r:id="rId27"/>
    <p:sldId id="308" r:id="rId28"/>
    <p:sldId id="276" r:id="rId29"/>
    <p:sldId id="277" r:id="rId30"/>
    <p:sldId id="278" r:id="rId31"/>
    <p:sldId id="279" r:id="rId32"/>
    <p:sldId id="298" r:id="rId33"/>
    <p:sldId id="299" r:id="rId34"/>
    <p:sldId id="281" r:id="rId35"/>
    <p:sldId id="294" r:id="rId36"/>
    <p:sldId id="310" r:id="rId37"/>
    <p:sldId id="314" r:id="rId38"/>
    <p:sldId id="311" r:id="rId39"/>
    <p:sldId id="312" r:id="rId40"/>
    <p:sldId id="317" r:id="rId41"/>
    <p:sldId id="316" r:id="rId42"/>
    <p:sldId id="309" r:id="rId43"/>
    <p:sldId id="313" r:id="rId44"/>
    <p:sldId id="315" r:id="rId45"/>
    <p:sldId id="28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9EB93B-F043-41C9-AC3F-722B787D7E9F}"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9EB93B-F043-41C9-AC3F-722B787D7E9F}"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9EB93B-F043-41C9-AC3F-722B787D7E9F}" type="datetimeFigureOut">
              <a:rPr lang="en-US" smtClean="0"/>
              <a:pPr/>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9EB93B-F043-41C9-AC3F-722B787D7E9F}" type="datetimeFigureOut">
              <a:rPr lang="en-US" smtClean="0"/>
              <a:pPr/>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9EB93B-F043-41C9-AC3F-722B787D7E9F}" type="datetimeFigureOut">
              <a:rPr lang="en-US" smtClean="0"/>
              <a:pPr/>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9EB93B-F043-41C9-AC3F-722B787D7E9F}"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9EB93B-F043-41C9-AC3F-722B787D7E9F}"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9EB93B-F043-41C9-AC3F-722B787D7E9F}" type="datetimeFigureOut">
              <a:rPr lang="en-US" smtClean="0"/>
              <a:pPr/>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D2794-8E73-48D2-88E5-980294021E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gethelp.library.upenn.edu/workshops/biomed/ppt/dodont.html" TargetMode="External"/><Relationship Id="rId2" Type="http://schemas.openxmlformats.org/officeDocument/2006/relationships/hyperlink" Target="http://www.slideshare.net/covs/ppt-dos-and-don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t>DOS &amp; DON’TS</a:t>
            </a:r>
            <a:endParaRPr lang="en-US" sz="8000" dirty="0"/>
          </a:p>
        </p:txBody>
      </p:sp>
      <p:sp>
        <p:nvSpPr>
          <p:cNvPr id="3" name="Subtitle 2"/>
          <p:cNvSpPr>
            <a:spLocks noGrp="1"/>
          </p:cNvSpPr>
          <p:nvPr>
            <p:ph type="subTitle" idx="1"/>
          </p:nvPr>
        </p:nvSpPr>
        <p:spPr/>
        <p:txBody>
          <a:bodyPr/>
          <a:lstStyle/>
          <a:p>
            <a:r>
              <a:rPr lang="en-US" b="1" dirty="0" smtClean="0">
                <a:solidFill>
                  <a:schemeClr val="tx1"/>
                </a:solidFill>
              </a:rPr>
              <a:t>Presentation Skills</a:t>
            </a:r>
            <a:endParaRPr lang="en-US" b="1" dirty="0">
              <a:solidFill>
                <a:schemeClr val="tx1"/>
              </a:solidFill>
            </a:endParaRPr>
          </a:p>
        </p:txBody>
      </p:sp>
      <p:sp>
        <p:nvSpPr>
          <p:cNvPr id="4" name="TextBox 3"/>
          <p:cNvSpPr txBox="1"/>
          <p:nvPr/>
        </p:nvSpPr>
        <p:spPr>
          <a:xfrm>
            <a:off x="3276600" y="914400"/>
            <a:ext cx="2209800" cy="646331"/>
          </a:xfrm>
          <a:prstGeom prst="rect">
            <a:avLst/>
          </a:prstGeom>
          <a:noFill/>
        </p:spPr>
        <p:txBody>
          <a:bodyPr wrap="square" rtlCol="0">
            <a:spAutoFit/>
          </a:bodyPr>
          <a:lstStyle/>
          <a:p>
            <a:pPr algn="ctr"/>
            <a:r>
              <a:rPr lang="en-US" sz="3600" b="1" dirty="0" smtClean="0"/>
              <a:t>Lecture 24</a:t>
            </a:r>
            <a:endParaRPr lang="en-US" sz="3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6000" dirty="0" smtClean="0"/>
              <a:t>Your best is to remember the following…</a:t>
            </a:r>
          </a:p>
          <a:p>
            <a:pPr algn="ctr">
              <a:buNone/>
            </a:pPr>
            <a:r>
              <a:rPr lang="en-US" sz="9600" dirty="0" smtClean="0"/>
              <a:t>Dos &amp; Don’ts</a:t>
            </a:r>
            <a:endParaRPr lang="en-US" sz="9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DO’S &amp; DON’TS</a:t>
            </a:r>
            <a:endParaRPr lang="en-US" b="1" dirty="0"/>
          </a:p>
        </p:txBody>
      </p:sp>
      <p:sp>
        <p:nvSpPr>
          <p:cNvPr id="3" name="Content Placeholder 2"/>
          <p:cNvSpPr>
            <a:spLocks noGrp="1"/>
          </p:cNvSpPr>
          <p:nvPr>
            <p:ph idx="1"/>
          </p:nvPr>
        </p:nvSpPr>
        <p:spPr>
          <a:xfrm>
            <a:off x="1043492" y="1905000"/>
            <a:ext cx="6777317" cy="3927629"/>
          </a:xfrm>
        </p:spPr>
        <p:txBody>
          <a:bodyPr>
            <a:normAutofit fontScale="85000" lnSpcReduction="10000"/>
          </a:bodyPr>
          <a:lstStyle/>
          <a:p>
            <a:pPr>
              <a:lnSpc>
                <a:spcPct val="150000"/>
              </a:lnSpc>
            </a:pPr>
            <a:r>
              <a:rPr lang="en-US" dirty="0" smtClean="0"/>
              <a:t>Clean &amp; Simple Slides</a:t>
            </a:r>
          </a:p>
          <a:p>
            <a:pPr lvl="2">
              <a:lnSpc>
                <a:spcPct val="150000"/>
              </a:lnSpc>
              <a:buFont typeface="Wingdings" pitchFamily="2" charset="2"/>
              <a:buChar char="Ø"/>
            </a:pPr>
            <a:r>
              <a:rPr lang="en-US" dirty="0" smtClean="0"/>
              <a:t>Keeping 1/3</a:t>
            </a:r>
            <a:r>
              <a:rPr lang="en-US" baseline="30000" dirty="0" smtClean="0"/>
              <a:t>rd</a:t>
            </a:r>
            <a:r>
              <a:rPr lang="en-US" dirty="0" smtClean="0"/>
              <a:t> of a slide clear is a good idea</a:t>
            </a:r>
          </a:p>
          <a:p>
            <a:pPr>
              <a:lnSpc>
                <a:spcPct val="150000"/>
              </a:lnSpc>
            </a:pPr>
            <a:r>
              <a:rPr lang="en-US" dirty="0" smtClean="0"/>
              <a:t>Effective Content</a:t>
            </a:r>
          </a:p>
          <a:p>
            <a:pPr>
              <a:lnSpc>
                <a:spcPct val="150000"/>
              </a:lnSpc>
            </a:pPr>
            <a:r>
              <a:rPr lang="en-US" dirty="0" smtClean="0"/>
              <a:t>Format appropriately</a:t>
            </a:r>
          </a:p>
          <a:p>
            <a:pPr>
              <a:lnSpc>
                <a:spcPct val="150000"/>
              </a:lnSpc>
            </a:pPr>
            <a:r>
              <a:rPr lang="en-US" dirty="0" smtClean="0"/>
              <a:t>Title &amp; Text placements are consistent</a:t>
            </a:r>
          </a:p>
          <a:p>
            <a:pPr>
              <a:lnSpc>
                <a:spcPct val="150000"/>
              </a:lnSpc>
            </a:pPr>
            <a:r>
              <a:rPr lang="en-US" dirty="0" smtClean="0"/>
              <a:t>Charts 7 Tables are labeled</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3</a:t>
            </a:fld>
            <a:endParaRPr lang="en-US"/>
          </a:p>
        </p:txBody>
      </p:sp>
    </p:spTree>
    <p:extLst>
      <p:ext uri="{BB962C8B-B14F-4D97-AF65-F5344CB8AC3E}">
        <p14:creationId xmlns="" xmlns:p14="http://schemas.microsoft.com/office/powerpoint/2010/main" val="2180874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lnSpcReduction="10000"/>
          </a:bodyPr>
          <a:lstStyle/>
          <a:p>
            <a:r>
              <a:rPr lang="en-US" dirty="0" smtClean="0"/>
              <a:t>Choose </a:t>
            </a:r>
            <a:r>
              <a:rPr lang="en-US" b="1" dirty="0" smtClean="0"/>
              <a:t>Serif fonts </a:t>
            </a:r>
            <a:r>
              <a:rPr lang="en-US" dirty="0" smtClean="0"/>
              <a:t>like </a:t>
            </a:r>
            <a:r>
              <a:rPr lang="en-US" b="1" dirty="0" smtClean="0">
                <a:latin typeface="Times New Roman" pitchFamily="18" charset="0"/>
                <a:cs typeface="Times New Roman" pitchFamily="18" charset="0"/>
              </a:rPr>
              <a:t>Times New Roman</a:t>
            </a:r>
          </a:p>
          <a:p>
            <a:r>
              <a:rPr lang="en-US" dirty="0" smtClean="0"/>
              <a:t>They are harder to read on a screen</a:t>
            </a:r>
          </a:p>
          <a:p>
            <a:pPr>
              <a:buNone/>
            </a:pPr>
            <a:r>
              <a:rPr lang="en-US" dirty="0" smtClean="0"/>
              <a:t>	For Instance:</a:t>
            </a:r>
          </a:p>
          <a:p>
            <a:pPr algn="just">
              <a:lnSpc>
                <a:spcPct val="110000"/>
              </a:lnSpc>
              <a:buNone/>
            </a:pPr>
            <a:r>
              <a:rPr lang="en-US"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Business communication is different from other types of communication.  It always needs to be clear and concise, and most of the time it needs to be fast.  But fast or slow, when you give a speech or presentation, or send an email or memo, remember that you’re giving them information, but you also want them to do something with it.</a:t>
            </a:r>
            <a:endParaRPr lang="en-US" sz="26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r>
              <a:rPr lang="en-US" dirty="0" smtClean="0"/>
              <a:t>Use san-serif fonts like:</a:t>
            </a:r>
          </a:p>
          <a:p>
            <a:pPr lvl="1"/>
            <a:r>
              <a:rPr lang="en-US" dirty="0" smtClean="0"/>
              <a:t>Ariel</a:t>
            </a:r>
          </a:p>
          <a:p>
            <a:pPr lvl="1"/>
            <a:r>
              <a:rPr lang="en-US" dirty="0" smtClean="0"/>
              <a:t>Gil Sans, or </a:t>
            </a:r>
          </a:p>
          <a:p>
            <a:pPr lvl="1"/>
            <a:r>
              <a:rPr lang="en-US" dirty="0" smtClean="0"/>
              <a:t>Century Gothic</a:t>
            </a:r>
          </a:p>
          <a:p>
            <a:r>
              <a:rPr lang="en-US" dirty="0" smtClean="0"/>
              <a:t>They are easier on the eye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a:t>
            </a:r>
            <a:endParaRPr lang="en-US" b="1" dirty="0"/>
          </a:p>
        </p:txBody>
      </p:sp>
      <p:sp>
        <p:nvSpPr>
          <p:cNvPr id="3" name="Content Placeholder 2"/>
          <p:cNvSpPr>
            <a:spLocks noGrp="1"/>
          </p:cNvSpPr>
          <p:nvPr>
            <p:ph idx="1"/>
          </p:nvPr>
        </p:nvSpPr>
        <p:spPr/>
        <p:txBody>
          <a:bodyPr>
            <a:normAutofit fontScale="92500"/>
          </a:bodyPr>
          <a:lstStyle/>
          <a:p>
            <a:r>
              <a:rPr lang="en-US" b="1" dirty="0" smtClean="0"/>
              <a:t>Ariel</a:t>
            </a:r>
          </a:p>
          <a:p>
            <a:pPr algn="just">
              <a:buNone/>
            </a:pPr>
            <a:r>
              <a:rPr lang="en-US" dirty="0" smtClean="0">
                <a:latin typeface="Arial" pitchFamily="34" charset="0"/>
                <a:cs typeface="Arial" pitchFamily="34" charset="0"/>
              </a:rPr>
              <a:t>	Business communication is different from other types of communication.  It always needs to be clear and concise, and most of the time it needs to be fast.  But fast or slow, when you give a speech or presentation, or send an email or memo, remember that you’re giving them information, but you also want them to do something with it.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lstStyle/>
          <a:p>
            <a:pPr algn="just">
              <a:lnSpc>
                <a:spcPct val="150000"/>
              </a:lnSpc>
            </a:pPr>
            <a:r>
              <a:rPr lang="en-US" b="1" u="sng" dirty="0" smtClean="0"/>
              <a:t>Underline words for emphasis</a:t>
            </a:r>
          </a:p>
          <a:p>
            <a:pPr lvl="1" algn="just">
              <a:lnSpc>
                <a:spcPct val="150000"/>
              </a:lnSpc>
            </a:pPr>
            <a:r>
              <a:rPr lang="en-US" u="sng" dirty="0" smtClean="0"/>
              <a:t>People mistake these for hyperlinks and they are harder to read.</a:t>
            </a:r>
            <a:endParaRPr lang="en-US" u="sn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r>
              <a:rPr lang="en-US" dirty="0" smtClean="0"/>
              <a:t>Vary a font’s </a:t>
            </a:r>
            <a:r>
              <a:rPr lang="en-US" sz="5400" dirty="0" smtClean="0"/>
              <a:t>size</a:t>
            </a:r>
          </a:p>
          <a:p>
            <a:r>
              <a:rPr lang="en-US" dirty="0" smtClean="0">
                <a:latin typeface="Batang" pitchFamily="18" charset="-127"/>
                <a:ea typeface="Batang" pitchFamily="18" charset="-127"/>
              </a:rPr>
              <a:t>style</a:t>
            </a:r>
            <a:r>
              <a:rPr lang="en-US" dirty="0" smtClean="0"/>
              <a:t> or </a:t>
            </a:r>
          </a:p>
          <a:p>
            <a:r>
              <a:rPr lang="en-US" dirty="0" smtClean="0">
                <a:solidFill>
                  <a:srgbClr val="FF0000"/>
                </a:solidFill>
              </a:rPr>
              <a:t>color</a:t>
            </a:r>
            <a:r>
              <a:rPr lang="en-US" dirty="0" smtClean="0"/>
              <a:t> for </a:t>
            </a:r>
            <a:r>
              <a:rPr lang="en-US" b="1" dirty="0" smtClean="0">
                <a:effectLst>
                  <a:outerShdw blurRad="38100" dist="38100" dir="2700000" algn="tl">
                    <a:srgbClr val="000000">
                      <a:alpha val="43137"/>
                    </a:srgbClr>
                  </a:outerShdw>
                </a:effectLst>
              </a:rPr>
              <a:t>emphasis </a:t>
            </a:r>
            <a:r>
              <a:rPr lang="en-US" dirty="0" smtClean="0"/>
              <a:t>or </a:t>
            </a:r>
          </a:p>
          <a:p>
            <a:r>
              <a:rPr lang="en-US" i="1" dirty="0" smtClean="0">
                <a:solidFill>
                  <a:schemeClr val="accent3">
                    <a:lumMod val="75000"/>
                  </a:schemeClr>
                </a:solidFill>
              </a:rPr>
              <a:t>group words together </a:t>
            </a:r>
          </a:p>
          <a:p>
            <a:pPr lvl="1">
              <a:buNone/>
            </a:pPr>
            <a:r>
              <a:rPr lang="en-US" dirty="0" smtClean="0"/>
              <a:t>*But avoid doing it all on one slide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a:bodyPr>
          <a:lstStyle/>
          <a:p>
            <a:pPr>
              <a:buNone/>
            </a:pPr>
            <a:r>
              <a:rPr lang="en-US" sz="5400" dirty="0" smtClean="0">
                <a:latin typeface="Segoe Script" pitchFamily="34" charset="0"/>
              </a:rPr>
              <a:t>Use visually complex fonts</a:t>
            </a:r>
          </a:p>
          <a:p>
            <a:pPr>
              <a:buNone/>
            </a:pPr>
            <a:r>
              <a:rPr lang="en-US" sz="5400" dirty="0" smtClean="0">
                <a:latin typeface="Sakkal Majalla" pitchFamily="2" charset="-78"/>
                <a:cs typeface="Sakkal Majalla" pitchFamily="2" charset="-78"/>
              </a:rPr>
              <a:t>Especially </a:t>
            </a:r>
            <a:r>
              <a:rPr lang="en-US" sz="5400" i="1" dirty="0" smtClean="0">
                <a:latin typeface="DotumChe" pitchFamily="49" charset="-127"/>
                <a:ea typeface="DotumChe" pitchFamily="49" charset="-127"/>
                <a:cs typeface="Sakkal Majalla" pitchFamily="2" charset="-78"/>
              </a:rPr>
              <a:t>a variety </a:t>
            </a:r>
            <a:r>
              <a:rPr lang="en-US" sz="5400" dirty="0" smtClean="0">
                <a:latin typeface="Gabriola" pitchFamily="82" charset="0"/>
                <a:cs typeface="Sakkal Majalla" pitchFamily="2" charset="-78"/>
              </a:rPr>
              <a:t>of</a:t>
            </a:r>
            <a:r>
              <a:rPr lang="en-US" sz="5400" dirty="0" smtClean="0">
                <a:latin typeface="Sakkal Majalla" pitchFamily="2" charset="-78"/>
                <a:cs typeface="Sakkal Majalla" pitchFamily="2" charset="-78"/>
              </a:rPr>
              <a:t> them</a:t>
            </a:r>
            <a:endParaRPr lang="en-US" sz="5400" dirty="0">
              <a:latin typeface="Sakkal Majalla" pitchFamily="2" charset="-78"/>
              <a:cs typeface="Sakkal Majalla"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a:xfrm>
            <a:off x="457200" y="2362200"/>
            <a:ext cx="8229600" cy="3763963"/>
          </a:xfrm>
        </p:spPr>
        <p:txBody>
          <a:bodyPr>
            <a:normAutofit/>
          </a:bodyPr>
          <a:lstStyle/>
          <a:p>
            <a:pPr algn="ctr">
              <a:buNone/>
            </a:pPr>
            <a:r>
              <a:rPr lang="en-US" sz="4800" dirty="0" smtClean="0"/>
              <a:t>Choose easy to read fonts </a:t>
            </a:r>
          </a:p>
          <a:p>
            <a:pPr algn="ctr">
              <a:buNone/>
            </a:pPr>
            <a:r>
              <a:rPr lang="en-US" sz="4800" dirty="0" smtClean="0"/>
              <a:t>&amp; </a:t>
            </a:r>
          </a:p>
          <a:p>
            <a:pPr algn="ctr">
              <a:buNone/>
            </a:pPr>
            <a:r>
              <a:rPr lang="en-US" sz="4800" dirty="0" smtClean="0"/>
              <a:t>Stay in a font family</a:t>
            </a:r>
            <a:endParaRPr lang="en-US"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a:xfrm>
            <a:off x="457200" y="1600201"/>
            <a:ext cx="8229600" cy="3276600"/>
          </a:xfrm>
        </p:spPr>
        <p:txBody>
          <a:bodyPr/>
          <a:lstStyle/>
          <a:p>
            <a:pPr algn="ctr">
              <a:lnSpc>
                <a:spcPct val="200000"/>
              </a:lnSpc>
              <a:buNone/>
            </a:pPr>
            <a:r>
              <a:rPr lang="en-US" sz="3600" dirty="0" smtClean="0"/>
              <a:t>Use fonts that are smaller than 24 points</a:t>
            </a:r>
          </a:p>
          <a:p>
            <a:pPr algn="ctr">
              <a:lnSpc>
                <a:spcPct val="200000"/>
              </a:lnSpc>
              <a:buNone/>
            </a:pPr>
            <a:r>
              <a:rPr lang="en-US" sz="2000" dirty="0" smtClean="0"/>
              <a:t>Any smaller and it can’t be read easily from a distance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Text Tips</a:t>
            </a:r>
            <a:endParaRPr lang="en-US" b="1" dirty="0"/>
          </a:p>
        </p:txBody>
      </p:sp>
      <p:sp>
        <p:nvSpPr>
          <p:cNvPr id="3" name="Content Placeholder 2"/>
          <p:cNvSpPr>
            <a:spLocks noGrp="1"/>
          </p:cNvSpPr>
          <p:nvPr>
            <p:ph idx="1"/>
          </p:nvPr>
        </p:nvSpPr>
        <p:spPr>
          <a:xfrm>
            <a:off x="762000" y="1447800"/>
            <a:ext cx="6777317" cy="3927629"/>
          </a:xfrm>
        </p:spPr>
        <p:txBody>
          <a:bodyPr/>
          <a:lstStyle/>
          <a:p>
            <a:pPr>
              <a:lnSpc>
                <a:spcPct val="150000"/>
              </a:lnSpc>
            </a:pPr>
            <a:r>
              <a:rPr lang="en-US" dirty="0" smtClean="0"/>
              <a:t>Text slides should be brief:</a:t>
            </a:r>
          </a:p>
          <a:p>
            <a:pPr marL="822960" lvl="1" indent="-457200">
              <a:lnSpc>
                <a:spcPct val="150000"/>
              </a:lnSpc>
              <a:buFont typeface="+mj-lt"/>
              <a:buAutoNum type="arabicPeriod"/>
            </a:pPr>
            <a:r>
              <a:rPr lang="en-US" dirty="0" smtClean="0"/>
              <a:t>No more than eight words per line</a:t>
            </a:r>
          </a:p>
          <a:p>
            <a:pPr marL="822960" lvl="1" indent="-457200">
              <a:lnSpc>
                <a:spcPct val="150000"/>
              </a:lnSpc>
              <a:buFont typeface="+mj-lt"/>
              <a:buAutoNum type="arabicPeriod"/>
            </a:pPr>
            <a:r>
              <a:rPr lang="en-US" dirty="0" smtClean="0"/>
              <a:t>No more than eight lines per slide</a:t>
            </a:r>
          </a:p>
          <a:p>
            <a:pPr marL="822960" lvl="1" indent="-457200">
              <a:lnSpc>
                <a:spcPct val="150000"/>
              </a:lnSpc>
              <a:buFont typeface="+mj-lt"/>
              <a:buAutoNum type="arabicPeriod"/>
            </a:pPr>
            <a:r>
              <a:rPr lang="en-US" dirty="0" smtClean="0"/>
              <a:t>Fewer words will force an explanation rather than reading slide word for word</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12</a:t>
            </a:fld>
            <a:endParaRPr lang="en-US"/>
          </a:p>
        </p:txBody>
      </p:sp>
    </p:spTree>
    <p:extLst>
      <p:ext uri="{BB962C8B-B14F-4D97-AF65-F5344CB8AC3E}">
        <p14:creationId xmlns="" xmlns:p14="http://schemas.microsoft.com/office/powerpoint/2010/main" val="2447844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Font Analysis</a:t>
            </a:r>
            <a:endParaRPr lang="en-US" b="1" dirty="0"/>
          </a:p>
        </p:txBody>
      </p:sp>
      <p:sp>
        <p:nvSpPr>
          <p:cNvPr id="3" name="Content Placeholder 2"/>
          <p:cNvSpPr>
            <a:spLocks noGrp="1"/>
          </p:cNvSpPr>
          <p:nvPr>
            <p:ph idx="1"/>
          </p:nvPr>
        </p:nvSpPr>
        <p:spPr>
          <a:xfrm>
            <a:off x="457200" y="1295400"/>
            <a:ext cx="8305800" cy="5257800"/>
          </a:xfrm>
        </p:spPr>
        <p:txBody>
          <a:bodyPr>
            <a:normAutofit/>
          </a:bodyPr>
          <a:lstStyle/>
          <a:p>
            <a:pPr>
              <a:lnSpc>
                <a:spcPct val="150000"/>
              </a:lnSpc>
            </a:pPr>
            <a:r>
              <a:rPr lang="en-US" dirty="0" smtClean="0"/>
              <a:t>Font and Transition</a:t>
            </a:r>
          </a:p>
          <a:p>
            <a:pPr>
              <a:lnSpc>
                <a:spcPct val="150000"/>
              </a:lnSpc>
            </a:pPr>
            <a:r>
              <a:rPr lang="en-US" sz="900" dirty="0" smtClean="0"/>
              <a:t>If you use small font your audience wont be able to read from the slide</a:t>
            </a:r>
          </a:p>
          <a:p>
            <a:pPr>
              <a:lnSpc>
                <a:spcPct val="150000"/>
              </a:lnSpc>
            </a:pPr>
            <a:r>
              <a:rPr lang="en-US" b="1" dirty="0" smtClean="0"/>
              <a:t>CAPITALIZE ONLY WHEN NECESSARY. IT IS DIFFICULT TO READ.</a:t>
            </a:r>
          </a:p>
          <a:p>
            <a:pPr>
              <a:lnSpc>
                <a:spcPct val="150000"/>
              </a:lnSpc>
            </a:pPr>
            <a:r>
              <a:rPr lang="en-US" dirty="0" smtClean="0"/>
              <a:t>Don’t use </a:t>
            </a:r>
            <a:r>
              <a:rPr lang="en-US" sz="3000" dirty="0" smtClean="0">
                <a:latin typeface="French Script MT" pitchFamily="66" charset="0"/>
              </a:rPr>
              <a:t>complicated/ distracting </a:t>
            </a:r>
            <a:r>
              <a:rPr lang="en-US" dirty="0" smtClean="0"/>
              <a:t>transitions.</a:t>
            </a:r>
          </a:p>
          <a:p>
            <a:pPr>
              <a:lnSpc>
                <a:spcPct val="150000"/>
              </a:lnSpc>
            </a:pPr>
            <a:r>
              <a:rPr lang="en-US" b="1" dirty="0" smtClean="0">
                <a:latin typeface="Impact" pitchFamily="34" charset="0"/>
              </a:rPr>
              <a:t>Don’t use a complicated font</a:t>
            </a:r>
            <a:r>
              <a:rPr lang="en-US" dirty="0" smtClean="0"/>
              <a:t>. Stick to sans serif fonts (without twiddles) like </a:t>
            </a:r>
            <a:r>
              <a:rPr lang="en-US" dirty="0" err="1" smtClean="0"/>
              <a:t>arial</a:t>
            </a:r>
            <a:r>
              <a:rPr lang="en-US" dirty="0"/>
              <a:t>.</a:t>
            </a:r>
            <a:endParaRPr lang="en-US" dirty="0" smtClean="0"/>
          </a:p>
          <a:p>
            <a:pPr marL="68580" indent="0">
              <a:buNone/>
            </a:pPr>
            <a:endParaRPr lang="en-US" dirty="0" smtClean="0"/>
          </a:p>
        </p:txBody>
      </p:sp>
      <p:sp>
        <p:nvSpPr>
          <p:cNvPr id="4" name="Slide Number Placeholder 3"/>
          <p:cNvSpPr>
            <a:spLocks noGrp="1"/>
          </p:cNvSpPr>
          <p:nvPr>
            <p:ph type="sldNum" sz="quarter" idx="12"/>
          </p:nvPr>
        </p:nvSpPr>
        <p:spPr/>
        <p:txBody>
          <a:bodyPr/>
          <a:lstStyle/>
          <a:p>
            <a:fld id="{51186C7E-B403-48FE-BEFC-770DF10BC653}" type="slidenum">
              <a:rPr lang="en-US" smtClean="0"/>
              <a:pPr/>
              <a:t>13</a:t>
            </a:fld>
            <a:endParaRPr lang="en-US"/>
          </a:p>
        </p:txBody>
      </p:sp>
    </p:spTree>
    <p:extLst>
      <p:ext uri="{BB962C8B-B14F-4D97-AF65-F5344CB8AC3E}">
        <p14:creationId xmlns="" xmlns:p14="http://schemas.microsoft.com/office/powerpoint/2010/main" val="1682191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Text Tips</a:t>
            </a:r>
            <a:endParaRPr lang="en-US" b="1" dirty="0"/>
          </a:p>
        </p:txBody>
      </p:sp>
      <p:sp>
        <p:nvSpPr>
          <p:cNvPr id="3" name="Content Placeholder 2"/>
          <p:cNvSpPr>
            <a:spLocks noGrp="1"/>
          </p:cNvSpPr>
          <p:nvPr>
            <p:ph idx="1"/>
          </p:nvPr>
        </p:nvSpPr>
        <p:spPr>
          <a:xfrm>
            <a:off x="1066800" y="1600200"/>
            <a:ext cx="6777317" cy="3657600"/>
          </a:xfrm>
        </p:spPr>
        <p:txBody>
          <a:bodyPr>
            <a:normAutofit fontScale="92500" lnSpcReduction="20000"/>
          </a:bodyPr>
          <a:lstStyle/>
          <a:p>
            <a:pPr>
              <a:lnSpc>
                <a:spcPct val="150000"/>
              </a:lnSpc>
            </a:pPr>
            <a:r>
              <a:rPr lang="en-US" dirty="0" smtClean="0"/>
              <a:t>Titles should be 36-40 point</a:t>
            </a:r>
          </a:p>
          <a:p>
            <a:pPr marL="68580" indent="0" algn="ctr">
              <a:lnSpc>
                <a:spcPct val="150000"/>
              </a:lnSpc>
              <a:buNone/>
            </a:pPr>
            <a:r>
              <a:rPr lang="en-US" sz="4000" dirty="0" smtClean="0"/>
              <a:t>Title (40 points)</a:t>
            </a:r>
          </a:p>
          <a:p>
            <a:pPr>
              <a:lnSpc>
                <a:spcPct val="150000"/>
              </a:lnSpc>
            </a:pPr>
            <a:r>
              <a:rPr lang="en-US" dirty="0" smtClean="0"/>
              <a:t>Body text should be at least 24 points</a:t>
            </a:r>
          </a:p>
          <a:p>
            <a:pPr marL="68580" indent="0" algn="ctr">
              <a:lnSpc>
                <a:spcPct val="150000"/>
              </a:lnSpc>
              <a:buNone/>
            </a:pPr>
            <a:r>
              <a:rPr lang="en-US" dirty="0" smtClean="0"/>
              <a:t>Body Text (24 points)</a:t>
            </a:r>
          </a:p>
          <a:p>
            <a:pPr>
              <a:lnSpc>
                <a:spcPct val="150000"/>
              </a:lnSpc>
            </a:pPr>
            <a:r>
              <a:rPr lang="en-US" dirty="0" smtClean="0"/>
              <a:t>Use sans serif font such as Arial</a:t>
            </a:r>
          </a:p>
          <a:p>
            <a:pPr marL="6858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14</a:t>
            </a:fld>
            <a:endParaRPr lang="en-US"/>
          </a:p>
        </p:txBody>
      </p:sp>
      <p:sp>
        <p:nvSpPr>
          <p:cNvPr id="6" name="TextBox 5"/>
          <p:cNvSpPr txBox="1"/>
          <p:nvPr/>
        </p:nvSpPr>
        <p:spPr>
          <a:xfrm>
            <a:off x="1752600" y="5200471"/>
            <a:ext cx="2215992" cy="1200329"/>
          </a:xfrm>
          <a:prstGeom prst="rect">
            <a:avLst/>
          </a:prstGeom>
          <a:noFill/>
          <a:ln>
            <a:solidFill>
              <a:schemeClr val="bg2">
                <a:lumMod val="75000"/>
              </a:schemeClr>
            </a:solidFill>
          </a:ln>
        </p:spPr>
        <p:txBody>
          <a:bodyPr wrap="none" rtlCol="0">
            <a:spAutoFit/>
          </a:bodyPr>
          <a:lstStyle/>
          <a:p>
            <a:pPr marL="68580" indent="0" algn="ctr">
              <a:lnSpc>
                <a:spcPct val="150000"/>
              </a:lnSpc>
              <a:buNone/>
            </a:pPr>
            <a:r>
              <a:rPr lang="en-US" dirty="0" smtClean="0">
                <a:latin typeface="Serif font"/>
              </a:rPr>
              <a:t>She sells seashells</a:t>
            </a:r>
          </a:p>
          <a:p>
            <a:pPr marL="68580" indent="0" algn="ctr">
              <a:lnSpc>
                <a:spcPct val="150000"/>
              </a:lnSpc>
              <a:buNone/>
            </a:pPr>
            <a:r>
              <a:rPr lang="en-US" dirty="0" smtClean="0">
                <a:latin typeface="Serif font"/>
              </a:rPr>
              <a:t>Serif font</a:t>
            </a:r>
          </a:p>
          <a:p>
            <a:endParaRPr lang="en-US" dirty="0"/>
          </a:p>
        </p:txBody>
      </p:sp>
      <p:sp>
        <p:nvSpPr>
          <p:cNvPr id="7" name="TextBox 6"/>
          <p:cNvSpPr txBox="1"/>
          <p:nvPr/>
        </p:nvSpPr>
        <p:spPr>
          <a:xfrm>
            <a:off x="4800600" y="5186616"/>
            <a:ext cx="2413161" cy="1200329"/>
          </a:xfrm>
          <a:prstGeom prst="rect">
            <a:avLst/>
          </a:prstGeom>
          <a:noFill/>
          <a:ln>
            <a:solidFill>
              <a:schemeClr val="bg2">
                <a:lumMod val="75000"/>
              </a:schemeClr>
            </a:solidFill>
          </a:ln>
        </p:spPr>
        <p:txBody>
          <a:bodyPr wrap="none" rtlCol="0">
            <a:spAutoFit/>
          </a:bodyPr>
          <a:lstStyle/>
          <a:p>
            <a:pPr marL="68580" indent="0" algn="ctr">
              <a:lnSpc>
                <a:spcPct val="150000"/>
              </a:lnSpc>
              <a:buNone/>
            </a:pPr>
            <a:r>
              <a:rPr lang="en-US" dirty="0" smtClean="0">
                <a:latin typeface="MS Reference Sans Serif" pitchFamily="34" charset="0"/>
              </a:rPr>
              <a:t>She sells seashells</a:t>
            </a:r>
          </a:p>
          <a:p>
            <a:pPr marL="68580" indent="0" algn="ctr">
              <a:lnSpc>
                <a:spcPct val="150000"/>
              </a:lnSpc>
              <a:buNone/>
            </a:pPr>
            <a:r>
              <a:rPr lang="en-US" dirty="0" smtClean="0">
                <a:latin typeface="MS Reference Sans Serif" pitchFamily="34" charset="0"/>
              </a:rPr>
              <a:t>Sans Serif font</a:t>
            </a:r>
          </a:p>
          <a:p>
            <a:endParaRPr lang="en-US" dirty="0"/>
          </a:p>
        </p:txBody>
      </p:sp>
    </p:spTree>
    <p:extLst>
      <p:ext uri="{BB962C8B-B14F-4D97-AF65-F5344CB8AC3E}">
        <p14:creationId xmlns="" xmlns:p14="http://schemas.microsoft.com/office/powerpoint/2010/main" val="1258102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pPr algn="ctr">
              <a:lnSpc>
                <a:spcPct val="200000"/>
              </a:lnSpc>
              <a:buNone/>
            </a:pPr>
            <a:r>
              <a:rPr lang="en-US" dirty="0" smtClean="0"/>
              <a:t>Back up about 2 feet Watch your presentation</a:t>
            </a:r>
          </a:p>
          <a:p>
            <a:pPr algn="ctr">
              <a:lnSpc>
                <a:spcPct val="200000"/>
              </a:lnSpc>
              <a:buNone/>
            </a:pPr>
            <a:r>
              <a:rPr lang="en-US" dirty="0" smtClean="0"/>
              <a:t>See if you can read everything</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ila\Desktop\2012-12-27_1851.png"/>
          <p:cNvPicPr>
            <a:picLocks noChangeAspect="1" noChangeArrowheads="1"/>
          </p:cNvPicPr>
          <p:nvPr/>
        </p:nvPicPr>
        <p:blipFill>
          <a:blip r:embed="rId2" cstate="print"/>
          <a:srcRect/>
          <a:stretch>
            <a:fillRect/>
          </a:stretch>
        </p:blipFill>
        <p:spPr bwMode="auto">
          <a:xfrm>
            <a:off x="228600" y="228600"/>
            <a:ext cx="8686800" cy="64008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normAutofit/>
          </a:bodyPr>
          <a:lstStyle/>
          <a:p>
            <a:pPr>
              <a:lnSpc>
                <a:spcPct val="200000"/>
              </a:lnSpc>
            </a:pPr>
            <a:r>
              <a:rPr lang="en-US" sz="3600" dirty="0" smtClean="0"/>
              <a:t>Choose a color palette &amp; layout style </a:t>
            </a:r>
          </a:p>
          <a:p>
            <a:pPr>
              <a:lnSpc>
                <a:spcPct val="200000"/>
              </a:lnSpc>
            </a:pPr>
            <a:r>
              <a:rPr lang="en-US" sz="3600" dirty="0" smtClean="0"/>
              <a:t>And stick with it</a:t>
            </a:r>
            <a:endParaRPr lang="en-US" sz="3600" dirty="0"/>
          </a:p>
        </p:txBody>
      </p:sp>
      <p:pic>
        <p:nvPicPr>
          <p:cNvPr id="2050" name="Picture 2" descr="C:\Users\Anila\Desktop\2012-12-27_1852.png"/>
          <p:cNvPicPr>
            <a:picLocks noChangeAspect="1" noChangeArrowheads="1"/>
          </p:cNvPicPr>
          <p:nvPr/>
        </p:nvPicPr>
        <p:blipFill>
          <a:blip r:embed="rId2" cstate="print"/>
          <a:srcRect/>
          <a:stretch>
            <a:fillRect/>
          </a:stretch>
        </p:blipFill>
        <p:spPr bwMode="auto">
          <a:xfrm>
            <a:off x="0" y="4800600"/>
            <a:ext cx="9144000" cy="67627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fontScale="77500" lnSpcReduction="20000"/>
          </a:bodyPr>
          <a:lstStyle/>
          <a:p>
            <a:pPr algn="just">
              <a:buNone/>
            </a:pPr>
            <a:r>
              <a:rPr lang="en-US" dirty="0" smtClean="0"/>
              <a:t>	Fill up the screen with lots and lots information written in sentence form. Or even bullet after bullet after bullet. The visuals in your presentation should help guide your speaking, not replace it. People can read faster than they can speak, and they don’t want to hear you just read from the slides. Plus, the more you put on a slide, the smaller the text will get and the smaller the text gets, the harder it is to read. Then, you will annoy your audience as they try to follow along, but falter in their attempts. An annoyed audience is not a happy audience and an unhappy audience won’t really give you the attention your hard and carefully researched presentation deserves. In other words, did you really read all of this? Would you expect your audience to?</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b="1" dirty="0" smtClean="0"/>
              <a:t>Too much Text</a:t>
            </a:r>
            <a:endParaRPr lang="en-US" b="1" dirty="0"/>
          </a:p>
        </p:txBody>
      </p:sp>
      <p:sp>
        <p:nvSpPr>
          <p:cNvPr id="3" name="Content Placeholder 2"/>
          <p:cNvSpPr>
            <a:spLocks noGrp="1"/>
          </p:cNvSpPr>
          <p:nvPr>
            <p:ph idx="1"/>
          </p:nvPr>
        </p:nvSpPr>
        <p:spPr>
          <a:xfrm>
            <a:off x="1043492" y="1752600"/>
            <a:ext cx="6777317" cy="4080029"/>
          </a:xfrm>
        </p:spPr>
        <p:txBody>
          <a:bodyPr>
            <a:normAutofit fontScale="85000" lnSpcReduction="10000"/>
          </a:bodyPr>
          <a:lstStyle/>
          <a:p>
            <a:pPr algn="just"/>
            <a:r>
              <a:rPr lang="en-US" dirty="0" smtClean="0"/>
              <a:t>This page contains too many words for a presentation slide. It is not written in point form, making it difficult both for your audience to read and for you to present each point. In short, your audience will spend too much time trying to read this paragraph instead of listening to you. Eventually it will make your slide wordy and boring. You will loose your audience’s attention before you even reach the end of your………………………</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19</a:t>
            </a:fld>
            <a:endParaRPr lang="en-US"/>
          </a:p>
        </p:txBody>
      </p:sp>
    </p:spTree>
    <p:extLst>
      <p:ext uri="{BB962C8B-B14F-4D97-AF65-F5344CB8AC3E}">
        <p14:creationId xmlns="" xmlns:p14="http://schemas.microsoft.com/office/powerpoint/2010/main" val="4182411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524000"/>
            <a:ext cx="6777317" cy="4308629"/>
          </a:xfrm>
        </p:spPr>
        <p:txBody>
          <a:bodyPr/>
          <a:lstStyle/>
          <a:p>
            <a:r>
              <a:rPr lang="en-US" dirty="0" err="1" smtClean="0"/>
              <a:t>aaaaaaaa</a:t>
            </a:r>
            <a:r>
              <a:rPr lang="en-US" dirty="0" smtClean="0"/>
              <a:t>…. First slide.</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20</a:t>
            </a:fld>
            <a:endParaRPr lang="en-US"/>
          </a:p>
        </p:txBody>
      </p:sp>
    </p:spTree>
    <p:extLst>
      <p:ext uri="{BB962C8B-B14F-4D97-AF65-F5344CB8AC3E}">
        <p14:creationId xmlns="" xmlns:p14="http://schemas.microsoft.com/office/powerpoint/2010/main" val="2264520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pPr algn="ctr">
              <a:lnSpc>
                <a:spcPct val="200000"/>
              </a:lnSpc>
              <a:buNone/>
            </a:pPr>
            <a:r>
              <a:rPr lang="en-US" dirty="0" smtClean="0"/>
              <a:t>	Choose only key points to highlight Follow a </a:t>
            </a:r>
          </a:p>
          <a:p>
            <a:pPr algn="ctr">
              <a:lnSpc>
                <a:spcPct val="200000"/>
              </a:lnSpc>
              <a:buNone/>
            </a:pPr>
            <a:r>
              <a:rPr lang="en-US" dirty="0" smtClean="0"/>
              <a:t>7 words / 6 lines guideline </a:t>
            </a:r>
          </a:p>
          <a:p>
            <a:pPr algn="ctr">
              <a:lnSpc>
                <a:spcPct val="200000"/>
              </a:lnSpc>
              <a:buNone/>
            </a:pPr>
            <a:r>
              <a:rPr lang="en-US" dirty="0" smtClean="0"/>
              <a:t>Make every slide matter</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nila\Desktop\2012-12-27_1915.png"/>
          <p:cNvPicPr>
            <a:picLocks noChangeAspect="1" noChangeArrowheads="1"/>
          </p:cNvPicPr>
          <p:nvPr/>
        </p:nvPicPr>
        <p:blipFill>
          <a:blip r:embed="rId2" cstate="print"/>
          <a:srcRect/>
          <a:stretch>
            <a:fillRect/>
          </a:stretch>
        </p:blipFill>
        <p:spPr bwMode="auto">
          <a:xfrm>
            <a:off x="0" y="76200"/>
            <a:ext cx="9143999" cy="68580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nila\Desktop\2012-12-27_1915_001.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a:xfrm>
            <a:off x="457200" y="1752600"/>
            <a:ext cx="8229600" cy="4373563"/>
          </a:xfrm>
        </p:spPr>
        <p:txBody>
          <a:bodyPr>
            <a:normAutofit/>
          </a:bodyPr>
          <a:lstStyle/>
          <a:p>
            <a:pPr algn="ctr">
              <a:buNone/>
            </a:pPr>
            <a:r>
              <a:rPr lang="en-US" sz="4000" dirty="0" smtClean="0"/>
              <a:t>Go crazy with sound effects and animations*</a:t>
            </a:r>
          </a:p>
          <a:p>
            <a:pPr algn="ctr">
              <a:buNone/>
            </a:pPr>
            <a:r>
              <a:rPr lang="en-US" sz="4000" dirty="0" smtClean="0"/>
              <a:t>	</a:t>
            </a:r>
          </a:p>
          <a:p>
            <a:pPr algn="ctr">
              <a:buNone/>
            </a:pPr>
            <a:endParaRPr lang="en-US" sz="4000" dirty="0"/>
          </a:p>
          <a:p>
            <a:pPr algn="r">
              <a:buNone/>
            </a:pPr>
            <a:r>
              <a:rPr lang="en-US" dirty="0" smtClean="0"/>
              <a:t>*Imagine many things spinning</a:t>
            </a:r>
          </a:p>
          <a:p>
            <a:pPr algn="r">
              <a:buNone/>
            </a:pPr>
            <a:r>
              <a:rPr lang="en-US" dirty="0" smtClean="0"/>
              <a:t> &amp; whizzing around on the page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DO</a:t>
            </a:r>
            <a:endParaRPr lang="en-US" b="1" dirty="0"/>
          </a:p>
        </p:txBody>
      </p:sp>
      <p:sp>
        <p:nvSpPr>
          <p:cNvPr id="3" name="Content Placeholder 2"/>
          <p:cNvSpPr>
            <a:spLocks noGrp="1"/>
          </p:cNvSpPr>
          <p:nvPr>
            <p:ph idx="1"/>
          </p:nvPr>
        </p:nvSpPr>
        <p:spPr/>
        <p:txBody>
          <a:bodyPr/>
          <a:lstStyle/>
          <a:p>
            <a:pPr algn="ctr">
              <a:buNone/>
            </a:pPr>
            <a:r>
              <a:rPr lang="en-US" sz="4400" dirty="0" smtClean="0"/>
              <a:t>Change the pace by adding</a:t>
            </a:r>
          </a:p>
          <a:p>
            <a:pPr algn="ctr">
              <a:buNone/>
            </a:pPr>
            <a:r>
              <a:rPr lang="en-US" sz="4400" dirty="0" smtClean="0"/>
              <a:t>Relevant </a:t>
            </a:r>
            <a:r>
              <a:rPr lang="en-US" sz="4400" u="sng" dirty="0" smtClean="0">
                <a:solidFill>
                  <a:srgbClr val="00B0F0"/>
                </a:solidFill>
              </a:rPr>
              <a:t>video</a:t>
            </a:r>
            <a:r>
              <a:rPr lang="en-US" sz="4400" dirty="0" smtClean="0"/>
              <a:t> and </a:t>
            </a:r>
            <a:r>
              <a:rPr lang="en-US" sz="4400" u="sng" dirty="0" smtClean="0">
                <a:solidFill>
                  <a:srgbClr val="00B0F0"/>
                </a:solidFill>
              </a:rPr>
              <a:t>website</a:t>
            </a:r>
            <a:r>
              <a:rPr lang="en-US" sz="4400" dirty="0" smtClean="0"/>
              <a:t> links*</a:t>
            </a:r>
          </a:p>
          <a:p>
            <a:pPr>
              <a:buNone/>
            </a:pPr>
            <a:endParaRPr lang="en-US" dirty="0"/>
          </a:p>
          <a:p>
            <a:pPr>
              <a:buNone/>
            </a:pPr>
            <a:endParaRPr lang="en-US" dirty="0" smtClean="0"/>
          </a:p>
          <a:p>
            <a:pPr>
              <a:buNone/>
            </a:pPr>
            <a:endParaRPr lang="en-US" dirty="0" smtClean="0"/>
          </a:p>
          <a:p>
            <a:pPr algn="r">
              <a:buNone/>
            </a:pPr>
            <a:r>
              <a:rPr lang="en-US" dirty="0" smtClean="0"/>
              <a:t>*Just make sure you’ve loaded</a:t>
            </a:r>
          </a:p>
          <a:p>
            <a:pPr algn="r">
              <a:buNone/>
            </a:pPr>
            <a:r>
              <a:rPr lang="en-US" dirty="0" smtClean="0"/>
              <a:t> those pages ahead of time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a:bodyPr>
          <a:lstStyle/>
          <a:p>
            <a:pPr algn="ctr">
              <a:lnSpc>
                <a:spcPct val="200000"/>
              </a:lnSpc>
              <a:buNone/>
            </a:pPr>
            <a:r>
              <a:rPr lang="en-US" sz="3600" dirty="0" smtClean="0"/>
              <a:t>Include </a:t>
            </a:r>
            <a:r>
              <a:rPr lang="en-US" sz="3600" b="1" dirty="0" err="1" smtClean="0"/>
              <a:t>werds</a:t>
            </a:r>
            <a:r>
              <a:rPr lang="en-US" sz="3600" dirty="0" smtClean="0"/>
              <a:t> that are </a:t>
            </a:r>
            <a:r>
              <a:rPr lang="en-US" sz="3600" b="1" dirty="0" err="1" smtClean="0"/>
              <a:t>spellled</a:t>
            </a:r>
            <a:r>
              <a:rPr lang="en-US" sz="3600" b="1" dirty="0" smtClean="0"/>
              <a:t> </a:t>
            </a:r>
            <a:r>
              <a:rPr lang="en-US" sz="3600" b="1" dirty="0" err="1" smtClean="0"/>
              <a:t>incorractly</a:t>
            </a:r>
            <a:endParaRPr lang="en-US" sz="3600" b="1" dirty="0" smtClean="0"/>
          </a:p>
          <a:p>
            <a:pPr algn="ctr">
              <a:lnSpc>
                <a:spcPct val="200000"/>
              </a:lnSpc>
              <a:buNone/>
            </a:pPr>
            <a:r>
              <a:rPr lang="en-US" sz="3600" dirty="0" smtClean="0"/>
              <a:t>Include incorrect information</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Spelling &amp; Grammar</a:t>
            </a:r>
            <a:endParaRPr lang="en-US" dirty="0"/>
          </a:p>
        </p:txBody>
      </p:sp>
      <p:sp>
        <p:nvSpPr>
          <p:cNvPr id="3" name="Content Placeholder 2"/>
          <p:cNvSpPr>
            <a:spLocks noGrp="1"/>
          </p:cNvSpPr>
          <p:nvPr>
            <p:ph idx="1"/>
          </p:nvPr>
        </p:nvSpPr>
        <p:spPr>
          <a:xfrm>
            <a:off x="457200" y="1828800"/>
            <a:ext cx="8305800" cy="4648200"/>
          </a:xfrm>
        </p:spPr>
        <p:txBody>
          <a:bodyPr>
            <a:noAutofit/>
          </a:bodyPr>
          <a:lstStyle/>
          <a:p>
            <a:pPr>
              <a:lnSpc>
                <a:spcPct val="150000"/>
              </a:lnSpc>
            </a:pPr>
            <a:r>
              <a:rPr lang="en-US" sz="2400" dirty="0" smtClean="0"/>
              <a:t>Avoid Spelling and Grammar mistakes</a:t>
            </a:r>
          </a:p>
          <a:p>
            <a:pPr lvl="1">
              <a:lnSpc>
                <a:spcPct val="150000"/>
              </a:lnSpc>
            </a:pPr>
            <a:r>
              <a:rPr lang="en-US" sz="2400" dirty="0" smtClean="0"/>
              <a:t>Proof-read careful your slides for:</a:t>
            </a:r>
          </a:p>
          <a:p>
            <a:pPr marL="1307592" lvl="3" indent="-457200">
              <a:lnSpc>
                <a:spcPct val="150000"/>
              </a:lnSpc>
              <a:buFont typeface="+mj-lt"/>
              <a:buAutoNum type="arabicPeriod"/>
            </a:pPr>
            <a:r>
              <a:rPr lang="en-US" sz="2400" b="1" dirty="0" smtClean="0"/>
              <a:t>Smelling mistakes</a:t>
            </a:r>
          </a:p>
          <a:p>
            <a:pPr marL="1307592" lvl="3" indent="-457200">
              <a:lnSpc>
                <a:spcPct val="150000"/>
              </a:lnSpc>
              <a:buFont typeface="+mj-lt"/>
              <a:buAutoNum type="arabicPeriod"/>
            </a:pPr>
            <a:r>
              <a:rPr lang="en-US" sz="2400" b="1" dirty="0" smtClean="0"/>
              <a:t>The use of </a:t>
            </a:r>
            <a:r>
              <a:rPr lang="en-US" sz="2400" b="1" dirty="0" err="1" smtClean="0"/>
              <a:t>repaetd</a:t>
            </a:r>
            <a:r>
              <a:rPr lang="en-US" sz="2400" b="1" dirty="0" smtClean="0"/>
              <a:t> words</a:t>
            </a:r>
          </a:p>
          <a:p>
            <a:pPr marL="1307592" lvl="3" indent="-457200">
              <a:lnSpc>
                <a:spcPct val="150000"/>
              </a:lnSpc>
              <a:buFont typeface="+mj-lt"/>
              <a:buAutoNum type="arabicPeriod"/>
            </a:pPr>
            <a:r>
              <a:rPr lang="en-US" sz="2400" b="1" dirty="0" smtClean="0"/>
              <a:t>Grammatical errs you might have make</a:t>
            </a:r>
          </a:p>
          <a:p>
            <a:pPr>
              <a:lnSpc>
                <a:spcPct val="150000"/>
              </a:lnSpc>
            </a:pPr>
            <a:r>
              <a:rPr lang="en-US" sz="2400" dirty="0" smtClean="0"/>
              <a:t>Please have someone else check your presentation, as English is not your first Language!</a:t>
            </a:r>
            <a:endParaRPr lang="en-US" sz="2400"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27</a:t>
            </a:fld>
            <a:endParaRPr lang="en-US"/>
          </a:p>
        </p:txBody>
      </p:sp>
    </p:spTree>
    <p:extLst>
      <p:ext uri="{BB962C8B-B14F-4D97-AF65-F5344CB8AC3E}">
        <p14:creationId xmlns="" xmlns:p14="http://schemas.microsoft.com/office/powerpoint/2010/main" val="2797365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normAutofit/>
          </a:bodyPr>
          <a:lstStyle/>
          <a:p>
            <a:pPr algn="ctr">
              <a:lnSpc>
                <a:spcPct val="150000"/>
              </a:lnSpc>
              <a:buNone/>
            </a:pPr>
            <a:r>
              <a:rPr lang="en-US" sz="4400" dirty="0" smtClean="0"/>
              <a:t>Check your spelling</a:t>
            </a:r>
          </a:p>
          <a:p>
            <a:pPr algn="ctr">
              <a:lnSpc>
                <a:spcPct val="150000"/>
              </a:lnSpc>
              <a:buNone/>
            </a:pPr>
            <a:r>
              <a:rPr lang="en-US" sz="4400" dirty="0" smtClean="0"/>
              <a:t>Proofread each slide</a:t>
            </a:r>
          </a:p>
          <a:p>
            <a:pPr algn="ctr">
              <a:lnSpc>
                <a:spcPct val="150000"/>
              </a:lnSpc>
              <a:buNone/>
            </a:pPr>
            <a:r>
              <a:rPr lang="en-US" sz="4400" dirty="0" smtClean="0"/>
              <a:t>Make sure all information is correct</a:t>
            </a:r>
            <a:endParaRPr lang="en-US" sz="4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nila\Desktop\2012-12-27_1921.pn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a:bodyPr>
          <a:lstStyle/>
          <a:p>
            <a:pPr algn="ctr">
              <a:buNone/>
            </a:pPr>
            <a:endParaRPr lang="en-US" sz="5400" dirty="0" smtClean="0"/>
          </a:p>
          <a:p>
            <a:pPr algn="ctr">
              <a:buNone/>
            </a:pPr>
            <a:r>
              <a:rPr lang="en-US" sz="5400" dirty="0" smtClean="0"/>
              <a:t>Simply </a:t>
            </a:r>
            <a:r>
              <a:rPr lang="en-US" sz="5400" dirty="0"/>
              <a:t>read off the screen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nila\Desktop\2012-12-27_1924.pn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b="1" dirty="0" smtClean="0"/>
              <a:t>DON’T </a:t>
            </a:r>
            <a:r>
              <a:rPr lang="en-US" dirty="0" smtClean="0"/>
              <a:t/>
            </a:r>
            <a:br>
              <a:rPr lang="en-US" dirty="0" smtClean="0"/>
            </a:br>
            <a:r>
              <a:rPr lang="en-US" dirty="0" smtClean="0"/>
              <a:t>Use Excessive Bullet Points</a:t>
            </a:r>
            <a:br>
              <a:rPr lang="en-US" dirty="0" smtClean="0"/>
            </a:br>
            <a:endParaRPr lang="en-US" dirty="0"/>
          </a:p>
        </p:txBody>
      </p:sp>
      <p:sp>
        <p:nvSpPr>
          <p:cNvPr id="3" name="Content Placeholder 2"/>
          <p:cNvSpPr>
            <a:spLocks noGrp="1"/>
          </p:cNvSpPr>
          <p:nvPr>
            <p:ph idx="1"/>
          </p:nvPr>
        </p:nvSpPr>
        <p:spPr>
          <a:xfrm>
            <a:off x="990600" y="1905000"/>
            <a:ext cx="2209799" cy="4052320"/>
          </a:xfrm>
        </p:spPr>
        <p:txBody>
          <a:bodyPr>
            <a:normAutofit fontScale="85000" lnSpcReduction="20000"/>
          </a:bodyPr>
          <a:lstStyle/>
          <a:p>
            <a:r>
              <a:rPr lang="en-US" dirty="0" smtClean="0"/>
              <a:t>Avoid </a:t>
            </a:r>
          </a:p>
          <a:p>
            <a:r>
              <a:rPr lang="en-US" dirty="0" smtClean="0"/>
              <a:t>Excessive </a:t>
            </a:r>
          </a:p>
          <a:p>
            <a:r>
              <a:rPr lang="en-US" dirty="0" smtClean="0"/>
              <a:t>Bullet </a:t>
            </a:r>
          </a:p>
          <a:p>
            <a:r>
              <a:rPr lang="en-US" dirty="0" smtClean="0"/>
              <a:t>Pointing</a:t>
            </a:r>
          </a:p>
          <a:p>
            <a:r>
              <a:rPr lang="en-US" dirty="0" smtClean="0"/>
              <a:t>Only</a:t>
            </a:r>
          </a:p>
          <a:p>
            <a:r>
              <a:rPr lang="en-US" dirty="0" smtClean="0"/>
              <a:t>Bullets</a:t>
            </a:r>
          </a:p>
          <a:p>
            <a:r>
              <a:rPr lang="en-US" dirty="0" smtClean="0"/>
              <a:t>Points</a:t>
            </a:r>
          </a:p>
          <a:p>
            <a:r>
              <a:rPr lang="en-US" dirty="0" smtClean="0"/>
              <a:t>Key</a:t>
            </a:r>
          </a:p>
          <a:p>
            <a:r>
              <a:rPr lang="en-US" dirty="0" smtClean="0"/>
              <a:t>Points</a:t>
            </a:r>
          </a:p>
        </p:txBody>
      </p:sp>
      <p:sp>
        <p:nvSpPr>
          <p:cNvPr id="4" name="Slide Number Placeholder 3"/>
          <p:cNvSpPr>
            <a:spLocks noGrp="1"/>
          </p:cNvSpPr>
          <p:nvPr>
            <p:ph type="sldNum" sz="quarter" idx="12"/>
          </p:nvPr>
        </p:nvSpPr>
        <p:spPr/>
        <p:txBody>
          <a:bodyPr/>
          <a:lstStyle/>
          <a:p>
            <a:fld id="{51186C7E-B403-48FE-BEFC-770DF10BC653}" type="slidenum">
              <a:rPr lang="en-US" smtClean="0"/>
              <a:pPr/>
              <a:t>32</a:t>
            </a:fld>
            <a:endParaRPr lang="en-US"/>
          </a:p>
        </p:txBody>
      </p:sp>
      <p:sp>
        <p:nvSpPr>
          <p:cNvPr id="5" name="Content Placeholder 2"/>
          <p:cNvSpPr txBox="1">
            <a:spLocks/>
          </p:cNvSpPr>
          <p:nvPr/>
        </p:nvSpPr>
        <p:spPr>
          <a:xfrm>
            <a:off x="3200400" y="1877291"/>
            <a:ext cx="2500744" cy="4003829"/>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solidFill>
                  <a:schemeClr val="tx1"/>
                </a:solidFill>
              </a:rPr>
              <a:t>Too many</a:t>
            </a:r>
          </a:p>
          <a:p>
            <a:r>
              <a:rPr lang="en-US" dirty="0" smtClean="0">
                <a:solidFill>
                  <a:schemeClr val="tx1"/>
                </a:solidFill>
              </a:rPr>
              <a:t>Bullet Points</a:t>
            </a:r>
          </a:p>
          <a:p>
            <a:r>
              <a:rPr lang="en-US" dirty="0" smtClean="0">
                <a:solidFill>
                  <a:schemeClr val="tx1"/>
                </a:solidFill>
              </a:rPr>
              <a:t>And</a:t>
            </a:r>
          </a:p>
          <a:p>
            <a:r>
              <a:rPr lang="en-US" dirty="0" smtClean="0">
                <a:solidFill>
                  <a:schemeClr val="tx1"/>
                </a:solidFill>
              </a:rPr>
              <a:t>Your Key</a:t>
            </a:r>
          </a:p>
          <a:p>
            <a:r>
              <a:rPr lang="en-US" dirty="0" smtClean="0">
                <a:solidFill>
                  <a:schemeClr val="tx1"/>
                </a:solidFill>
              </a:rPr>
              <a:t>Messages</a:t>
            </a:r>
          </a:p>
          <a:p>
            <a:r>
              <a:rPr lang="en-US" dirty="0" smtClean="0">
                <a:solidFill>
                  <a:schemeClr val="tx1"/>
                </a:solidFill>
              </a:rPr>
              <a:t>Will</a:t>
            </a:r>
          </a:p>
          <a:p>
            <a:r>
              <a:rPr lang="en-US" dirty="0" smtClean="0">
                <a:solidFill>
                  <a:schemeClr val="tx1"/>
                </a:solidFill>
              </a:rPr>
              <a:t>Not</a:t>
            </a:r>
          </a:p>
          <a:p>
            <a:r>
              <a:rPr lang="en-US" dirty="0" smtClean="0">
                <a:solidFill>
                  <a:schemeClr val="tx1"/>
                </a:solidFill>
              </a:rPr>
              <a:t>Stand out</a:t>
            </a:r>
          </a:p>
          <a:p>
            <a:r>
              <a:rPr lang="en-US" dirty="0" smtClean="0">
                <a:solidFill>
                  <a:schemeClr val="tx1"/>
                </a:solidFill>
              </a:rPr>
              <a:t>In fact the</a:t>
            </a:r>
          </a:p>
        </p:txBody>
      </p:sp>
      <p:sp>
        <p:nvSpPr>
          <p:cNvPr id="6" name="Content Placeholder 2"/>
          <p:cNvSpPr txBox="1">
            <a:spLocks/>
          </p:cNvSpPr>
          <p:nvPr/>
        </p:nvSpPr>
        <p:spPr>
          <a:xfrm>
            <a:off x="5867400" y="1877291"/>
            <a:ext cx="2209800" cy="3976120"/>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solidFill>
                  <a:schemeClr val="tx1"/>
                </a:solidFill>
              </a:rPr>
              <a:t>Term</a:t>
            </a:r>
          </a:p>
          <a:p>
            <a:r>
              <a:rPr lang="en-US" dirty="0" smtClean="0">
                <a:solidFill>
                  <a:schemeClr val="tx1"/>
                </a:solidFill>
              </a:rPr>
              <a:t>Bullet Point</a:t>
            </a:r>
          </a:p>
          <a:p>
            <a:r>
              <a:rPr lang="en-US" dirty="0" smtClean="0">
                <a:solidFill>
                  <a:schemeClr val="tx1"/>
                </a:solidFill>
              </a:rPr>
              <a:t>Comes</a:t>
            </a:r>
          </a:p>
          <a:p>
            <a:r>
              <a:rPr lang="en-US" dirty="0" smtClean="0">
                <a:solidFill>
                  <a:schemeClr val="tx1"/>
                </a:solidFill>
              </a:rPr>
              <a:t>From</a:t>
            </a:r>
          </a:p>
          <a:p>
            <a:r>
              <a:rPr lang="en-US" dirty="0" smtClean="0">
                <a:solidFill>
                  <a:schemeClr val="tx1"/>
                </a:solidFill>
              </a:rPr>
              <a:t>People</a:t>
            </a:r>
          </a:p>
          <a:p>
            <a:r>
              <a:rPr lang="en-US" dirty="0" smtClean="0">
                <a:solidFill>
                  <a:schemeClr val="tx1"/>
                </a:solidFill>
              </a:rPr>
              <a:t>Firing</a:t>
            </a:r>
          </a:p>
          <a:p>
            <a:r>
              <a:rPr lang="en-US" dirty="0" smtClean="0">
                <a:solidFill>
                  <a:schemeClr val="tx1"/>
                </a:solidFill>
              </a:rPr>
              <a:t>Guns At</a:t>
            </a:r>
          </a:p>
          <a:p>
            <a:r>
              <a:rPr lang="en-US" dirty="0" smtClean="0">
                <a:solidFill>
                  <a:schemeClr val="tx1"/>
                </a:solidFill>
              </a:rPr>
              <a:t>Annoying</a:t>
            </a:r>
          </a:p>
          <a:p>
            <a:r>
              <a:rPr lang="en-US" dirty="0" smtClean="0">
                <a:solidFill>
                  <a:schemeClr val="tx1"/>
                </a:solidFill>
              </a:rPr>
              <a:t>Presenters</a:t>
            </a:r>
            <a:endParaRPr lang="en-US" dirty="0">
              <a:solidFill>
                <a:schemeClr val="tx1"/>
              </a:solidFill>
            </a:endParaRPr>
          </a:p>
        </p:txBody>
      </p:sp>
    </p:spTree>
    <p:extLst>
      <p:ext uri="{BB962C8B-B14F-4D97-AF65-F5344CB8AC3E}">
        <p14:creationId xmlns="" xmlns:p14="http://schemas.microsoft.com/office/powerpoint/2010/main" val="2017679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Background and Colors</a:t>
            </a:r>
            <a:endParaRPr lang="en-US" b="1" dirty="0"/>
          </a:p>
        </p:txBody>
      </p:sp>
      <p:sp>
        <p:nvSpPr>
          <p:cNvPr id="3" name="Content Placeholder 2"/>
          <p:cNvSpPr>
            <a:spLocks noGrp="1"/>
          </p:cNvSpPr>
          <p:nvPr>
            <p:ph idx="1"/>
          </p:nvPr>
        </p:nvSpPr>
        <p:spPr>
          <a:xfrm>
            <a:off x="1043492" y="1905001"/>
            <a:ext cx="6777317" cy="1066800"/>
          </a:xfrm>
        </p:spPr>
        <p:txBody>
          <a:bodyPr>
            <a:normAutofit fontScale="85000" lnSpcReduction="10000"/>
          </a:bodyPr>
          <a:lstStyle/>
          <a:p>
            <a:r>
              <a:rPr lang="en-US" dirty="0" smtClean="0"/>
              <a:t>Which of the following is most readable?</a:t>
            </a:r>
          </a:p>
          <a:p>
            <a:r>
              <a:rPr lang="en-US" dirty="0" smtClean="0"/>
              <a:t>Why?</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33</a:t>
            </a:fld>
            <a:endParaRPr lang="en-US"/>
          </a:p>
        </p:txBody>
      </p:sp>
      <p:graphicFrame>
        <p:nvGraphicFramePr>
          <p:cNvPr id="6" name="Table 5"/>
          <p:cNvGraphicFramePr>
            <a:graphicFrameLocks noGrp="1"/>
          </p:cNvGraphicFramePr>
          <p:nvPr>
            <p:extLst>
              <p:ext uri="{D42A27DB-BD31-4B8C-83A1-F6EECF244321}">
                <p14:modId xmlns="" xmlns:p14="http://schemas.microsoft.com/office/powerpoint/2010/main" val="922591042"/>
              </p:ext>
            </p:extLst>
          </p:nvPr>
        </p:nvGraphicFramePr>
        <p:xfrm>
          <a:off x="1295400" y="2971800"/>
          <a:ext cx="6324600" cy="2667000"/>
        </p:xfrm>
        <a:graphic>
          <a:graphicData uri="http://schemas.openxmlformats.org/drawingml/2006/table">
            <a:tbl>
              <a:tblPr firstRow="1" bandRow="1">
                <a:tableStyleId>{5C22544A-7EE6-4342-B048-85BDC9FD1C3A}</a:tableStyleId>
              </a:tblPr>
              <a:tblGrid>
                <a:gridCol w="6324600"/>
              </a:tblGrid>
              <a:tr h="666750">
                <a:tc>
                  <a:txBody>
                    <a:bodyPr/>
                    <a:lstStyle/>
                    <a:p>
                      <a:pPr algn="ctr">
                        <a:lnSpc>
                          <a:spcPct val="150000"/>
                        </a:lnSpc>
                      </a:pPr>
                      <a:r>
                        <a:rPr lang="en-US" sz="2400" dirty="0" smtClean="0"/>
                        <a:t>Dark Background</a:t>
                      </a:r>
                      <a:r>
                        <a:rPr lang="en-US" sz="2400" baseline="0" dirty="0" smtClean="0"/>
                        <a:t> with light text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666750">
                <a:tc>
                  <a:txBody>
                    <a:bodyPr/>
                    <a:lstStyle/>
                    <a:p>
                      <a:pPr algn="ctr">
                        <a:lnSpc>
                          <a:spcPct val="150000"/>
                        </a:lnSpc>
                      </a:pPr>
                      <a:r>
                        <a:rPr lang="en-US" sz="2400" b="1" dirty="0" smtClean="0">
                          <a:solidFill>
                            <a:schemeClr val="bg1">
                              <a:lumMod val="95000"/>
                            </a:schemeClr>
                          </a:solidFill>
                        </a:rPr>
                        <a:t>Light</a:t>
                      </a:r>
                      <a:r>
                        <a:rPr lang="en-US" sz="2400" b="1" baseline="0" dirty="0" smtClean="0">
                          <a:solidFill>
                            <a:schemeClr val="bg1">
                              <a:lumMod val="95000"/>
                            </a:schemeClr>
                          </a:solidFill>
                        </a:rPr>
                        <a:t> Background with light text</a:t>
                      </a:r>
                      <a:endParaRPr lang="en-US" sz="2400" b="1"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algn="ctr">
                        <a:lnSpc>
                          <a:spcPct val="150000"/>
                        </a:lnSpc>
                      </a:pPr>
                      <a:r>
                        <a:rPr lang="en-US" sz="2400" b="1" dirty="0" smtClean="0">
                          <a:solidFill>
                            <a:schemeClr val="accent1">
                              <a:lumMod val="75000"/>
                            </a:schemeClr>
                          </a:solidFill>
                        </a:rPr>
                        <a:t>Dark Background</a:t>
                      </a:r>
                      <a:r>
                        <a:rPr lang="en-US" sz="2400" b="1" baseline="0" dirty="0" smtClean="0">
                          <a:solidFill>
                            <a:schemeClr val="accent1">
                              <a:lumMod val="75000"/>
                            </a:schemeClr>
                          </a:solidFill>
                        </a:rPr>
                        <a:t> with Dark text</a:t>
                      </a:r>
                      <a:endParaRPr lang="en-US" sz="2400" b="1" dirty="0">
                        <a:solidFill>
                          <a:schemeClr val="accent1">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r>
              <a:tr h="666750">
                <a:tc>
                  <a:txBody>
                    <a:bodyPr/>
                    <a:lstStyle/>
                    <a:p>
                      <a:pPr algn="ctr">
                        <a:lnSpc>
                          <a:spcPct val="150000"/>
                        </a:lnSpc>
                      </a:pPr>
                      <a:r>
                        <a:rPr lang="en-US" sz="2400" b="1" dirty="0" smtClean="0">
                          <a:solidFill>
                            <a:schemeClr val="tx1">
                              <a:lumMod val="85000"/>
                              <a:lumOff val="15000"/>
                            </a:schemeClr>
                          </a:solidFill>
                        </a:rPr>
                        <a:t>Light Background with dark text</a:t>
                      </a:r>
                      <a:endParaRPr lang="en-US" sz="2400" b="1" dirty="0">
                        <a:solidFill>
                          <a:schemeClr val="tx1">
                            <a:lumMod val="85000"/>
                            <a:lumOff val="1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 xmlns:p14="http://schemas.microsoft.com/office/powerpoint/2010/main" val="131413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nila\Desktop\2012-12-27_1927.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normAutofit fontScale="90000"/>
          </a:bodyPr>
          <a:lstStyle/>
          <a:p>
            <a:r>
              <a:rPr lang="en-US" b="1" dirty="0" smtClean="0"/>
              <a:t>References</a:t>
            </a:r>
            <a:br>
              <a:rPr lang="en-US" b="1" dirty="0" smtClean="0"/>
            </a:br>
            <a:endParaRPr lang="en-US" b="1" dirty="0"/>
          </a:p>
        </p:txBody>
      </p:sp>
      <p:sp>
        <p:nvSpPr>
          <p:cNvPr id="3" name="Content Placeholder 2"/>
          <p:cNvSpPr>
            <a:spLocks noGrp="1"/>
          </p:cNvSpPr>
          <p:nvPr>
            <p:ph idx="1"/>
          </p:nvPr>
        </p:nvSpPr>
        <p:spPr>
          <a:xfrm>
            <a:off x="1043492" y="1447800"/>
            <a:ext cx="7033708" cy="4724400"/>
          </a:xfrm>
        </p:spPr>
        <p:txBody>
          <a:bodyPr>
            <a:normAutofit fontScale="32500" lnSpcReduction="20000"/>
          </a:bodyPr>
          <a:lstStyle/>
          <a:p>
            <a:pPr marL="68580" indent="0" algn="ctr">
              <a:lnSpc>
                <a:spcPct val="120000"/>
              </a:lnSpc>
              <a:buNone/>
            </a:pPr>
            <a:r>
              <a:rPr lang="en-US" sz="9000" dirty="0">
                <a:solidFill>
                  <a:schemeClr val="accent1"/>
                </a:solidFill>
                <a:latin typeface="+mj-lt"/>
                <a:ea typeface="+mj-ea"/>
                <a:cs typeface="+mj-cs"/>
              </a:rPr>
              <a:t>Reference in the same way you would in a written assignment</a:t>
            </a:r>
          </a:p>
          <a:p>
            <a:pPr algn="just">
              <a:lnSpc>
                <a:spcPct val="120000"/>
              </a:lnSpc>
            </a:pPr>
            <a:r>
              <a:rPr lang="en-US" sz="4900" b="1" u="sng" dirty="0" smtClean="0"/>
              <a:t>Citation</a:t>
            </a:r>
            <a:r>
              <a:rPr lang="en-US" sz="4900" dirty="0" smtClean="0"/>
              <a:t>: freeloading means individuals, believing that their contributions will not be valued. Contribute less effort to achieving goals when working in a group than if they were working alone. (Kerr, 1983)</a:t>
            </a:r>
          </a:p>
          <a:p>
            <a:pPr algn="just">
              <a:lnSpc>
                <a:spcPct val="120000"/>
              </a:lnSpc>
            </a:pPr>
            <a:r>
              <a:rPr lang="en-US" sz="4900" b="1" u="sng" dirty="0" smtClean="0"/>
              <a:t>Direct Quoting</a:t>
            </a:r>
            <a:r>
              <a:rPr lang="en-US" sz="4900" dirty="0" smtClean="0"/>
              <a:t>: “Most effective speakers are flexible, able to adapt the manner of their speaking to the particular context” (Stott, Young &amp; Bryan, 2001:3)</a:t>
            </a:r>
          </a:p>
          <a:p>
            <a:pPr algn="just">
              <a:lnSpc>
                <a:spcPct val="120000"/>
              </a:lnSpc>
            </a:pPr>
            <a:r>
              <a:rPr lang="en-US" sz="4900" b="1" u="sng" dirty="0" smtClean="0"/>
              <a:t>Diagrams and Images</a:t>
            </a:r>
            <a:r>
              <a:rPr lang="en-US" sz="4900" dirty="0" smtClean="0"/>
              <a:t>:</a:t>
            </a:r>
          </a:p>
          <a:p>
            <a:pPr marL="640080" lvl="2" indent="0" algn="just">
              <a:lnSpc>
                <a:spcPct val="120000"/>
              </a:lnSpc>
              <a:buNone/>
            </a:pPr>
            <a:r>
              <a:rPr lang="en-US" sz="4900" dirty="0" smtClean="0"/>
              <a:t>Adair’s (1987)</a:t>
            </a:r>
          </a:p>
          <a:p>
            <a:pPr marL="640080" lvl="2" indent="0" algn="just">
              <a:lnSpc>
                <a:spcPct val="120000"/>
              </a:lnSpc>
              <a:buNone/>
            </a:pPr>
            <a:r>
              <a:rPr lang="en-US" sz="4900" dirty="0" smtClean="0"/>
              <a:t>Interlocking</a:t>
            </a:r>
          </a:p>
          <a:p>
            <a:pPr marL="640080" lvl="2" indent="0" algn="just">
              <a:lnSpc>
                <a:spcPct val="120000"/>
              </a:lnSpc>
              <a:buNone/>
            </a:pPr>
            <a:r>
              <a:rPr lang="en-US" sz="4900" dirty="0" smtClean="0"/>
              <a:t>Needs of a Team</a:t>
            </a:r>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35</a:t>
            </a:fld>
            <a:endParaRPr lang="en-US"/>
          </a:p>
        </p:txBody>
      </p:sp>
      <p:sp>
        <p:nvSpPr>
          <p:cNvPr id="6" name="Oval 5"/>
          <p:cNvSpPr/>
          <p:nvPr/>
        </p:nvSpPr>
        <p:spPr>
          <a:xfrm>
            <a:off x="5181600" y="4114800"/>
            <a:ext cx="1447800" cy="1219200"/>
          </a:xfrm>
          <a:prstGeom prst="ellipse">
            <a:avLst/>
          </a:prstGeom>
          <a:solidFill>
            <a:schemeClr val="bg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n w="12700">
                  <a:solidFill>
                    <a:schemeClr val="tx2">
                      <a:satMod val="155000"/>
                    </a:schemeClr>
                  </a:solidFill>
                  <a:prstDash val="solid"/>
                </a:ln>
                <a:solidFill>
                  <a:schemeClr val="bg2">
                    <a:tint val="85000"/>
                    <a:satMod val="155000"/>
                  </a:schemeClr>
                </a:solidFill>
                <a:latin typeface="+mj-lt"/>
              </a:rPr>
              <a:t>Building the Task</a:t>
            </a:r>
            <a:endParaRPr lang="en-US" sz="1200" dirty="0">
              <a:ln w="12700">
                <a:solidFill>
                  <a:schemeClr val="tx2">
                    <a:satMod val="155000"/>
                  </a:schemeClr>
                </a:solidFill>
                <a:prstDash val="solid"/>
              </a:ln>
              <a:solidFill>
                <a:schemeClr val="bg2">
                  <a:tint val="85000"/>
                  <a:satMod val="155000"/>
                </a:schemeClr>
              </a:solidFill>
              <a:latin typeface="+mj-lt"/>
            </a:endParaRPr>
          </a:p>
        </p:txBody>
      </p:sp>
      <p:sp>
        <p:nvSpPr>
          <p:cNvPr id="8" name="Oval 7"/>
          <p:cNvSpPr/>
          <p:nvPr/>
        </p:nvSpPr>
        <p:spPr>
          <a:xfrm>
            <a:off x="5905500" y="5022272"/>
            <a:ext cx="1562100" cy="130232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n w="12700">
                  <a:solidFill>
                    <a:schemeClr val="tx2">
                      <a:satMod val="155000"/>
                    </a:schemeClr>
                  </a:solidFill>
                  <a:prstDash val="solid"/>
                </a:ln>
                <a:solidFill>
                  <a:schemeClr val="bg2">
                    <a:tint val="85000"/>
                    <a:satMod val="155000"/>
                  </a:schemeClr>
                </a:solidFill>
                <a:latin typeface="+mj-lt"/>
              </a:rPr>
              <a:t>Developing </a:t>
            </a:r>
            <a:r>
              <a:rPr lang="en-US" sz="1200" dirty="0">
                <a:ln w="12700">
                  <a:solidFill>
                    <a:schemeClr val="tx2">
                      <a:satMod val="155000"/>
                    </a:schemeClr>
                  </a:solidFill>
                  <a:prstDash val="solid"/>
                </a:ln>
                <a:solidFill>
                  <a:schemeClr val="bg2">
                    <a:tint val="85000"/>
                    <a:satMod val="155000"/>
                  </a:schemeClr>
                </a:solidFill>
                <a:latin typeface="+mj-lt"/>
              </a:rPr>
              <a:t>the Individual</a:t>
            </a:r>
          </a:p>
        </p:txBody>
      </p:sp>
      <p:sp>
        <p:nvSpPr>
          <p:cNvPr id="9" name="Oval 8"/>
          <p:cNvSpPr/>
          <p:nvPr/>
        </p:nvSpPr>
        <p:spPr>
          <a:xfrm>
            <a:off x="4419600" y="5029200"/>
            <a:ext cx="1524000" cy="1295400"/>
          </a:xfrm>
          <a:prstGeom prst="ellipse">
            <a:avLst/>
          </a:prstGeom>
          <a:solidFill>
            <a:srgbClr val="A7E2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w="12700">
                  <a:solidFill>
                    <a:schemeClr val="tx2">
                      <a:satMod val="155000"/>
                    </a:schemeClr>
                  </a:solidFill>
                  <a:prstDash val="solid"/>
                </a:ln>
                <a:solidFill>
                  <a:schemeClr val="bg2">
                    <a:tint val="85000"/>
                    <a:satMod val="155000"/>
                  </a:schemeClr>
                </a:solidFill>
                <a:latin typeface="+mj-lt"/>
              </a:rPr>
              <a:t>Building and Maintaining the Team</a:t>
            </a:r>
          </a:p>
        </p:txBody>
      </p:sp>
    </p:spTree>
    <p:extLst>
      <p:ext uri="{BB962C8B-B14F-4D97-AF65-F5344CB8AC3E}">
        <p14:creationId xmlns="" xmlns:p14="http://schemas.microsoft.com/office/powerpoint/2010/main" val="1872061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DO</a:t>
            </a:r>
            <a:endParaRPr lang="en-US" sz="6000" dirty="0"/>
          </a:p>
        </p:txBody>
      </p:sp>
      <p:sp>
        <p:nvSpPr>
          <p:cNvPr id="3" name="Content Placeholder 2"/>
          <p:cNvSpPr>
            <a:spLocks noGrp="1"/>
          </p:cNvSpPr>
          <p:nvPr>
            <p:ph idx="1"/>
          </p:nvPr>
        </p:nvSpPr>
        <p:spPr/>
        <p:txBody>
          <a:bodyPr/>
          <a:lstStyle/>
          <a:p>
            <a:pPr>
              <a:lnSpc>
                <a:spcPct val="150000"/>
              </a:lnSpc>
            </a:pPr>
            <a:r>
              <a:rPr lang="en-US" b="1" dirty="0" smtClean="0"/>
              <a:t>Save your work frequently 	</a:t>
            </a:r>
            <a:r>
              <a:rPr lang="en-US" dirty="0" smtClean="0"/>
              <a:t>(</a:t>
            </a:r>
            <a:r>
              <a:rPr lang="en-US" dirty="0" err="1" smtClean="0"/>
              <a:t>Ctrl+S</a:t>
            </a:r>
            <a:r>
              <a:rPr lang="en-US" dirty="0" smtClean="0"/>
              <a:t>)</a:t>
            </a:r>
          </a:p>
          <a:p>
            <a:pPr>
              <a:lnSpc>
                <a:spcPct val="150000"/>
              </a:lnSpc>
            </a:pPr>
            <a:r>
              <a:rPr lang="en-US" b="1" dirty="0" smtClean="0"/>
              <a:t>Backup your work frequently 	</a:t>
            </a:r>
            <a:r>
              <a:rPr lang="en-US" dirty="0" smtClean="0"/>
              <a:t>(every day, if 						possible)</a:t>
            </a:r>
          </a:p>
          <a:p>
            <a:pPr>
              <a:lnSpc>
                <a:spcPct val="150000"/>
              </a:lnSpc>
            </a:pPr>
            <a:r>
              <a:rPr lang="en-US" b="1" dirty="0" smtClean="0"/>
              <a:t>Store each presentation and its associated files in its proper folder</a:t>
            </a:r>
            <a:endParaRPr lang="en-U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lstStyle/>
          <a:p>
            <a:r>
              <a:rPr lang="en-US" dirty="0" smtClean="0"/>
              <a:t>rely on the program's </a:t>
            </a:r>
            <a:r>
              <a:rPr lang="en-US" b="1" dirty="0" err="1" smtClean="0"/>
              <a:t>Autosave</a:t>
            </a:r>
            <a:r>
              <a:rPr lang="en-US" dirty="0" smtClean="0"/>
              <a:t> feature.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DO</a:t>
            </a:r>
            <a:endParaRPr lang="en-US" sz="6000" dirty="0"/>
          </a:p>
        </p:txBody>
      </p:sp>
      <p:sp>
        <p:nvSpPr>
          <p:cNvPr id="3" name="Content Placeholder 2"/>
          <p:cNvSpPr>
            <a:spLocks noGrp="1"/>
          </p:cNvSpPr>
          <p:nvPr>
            <p:ph idx="1"/>
          </p:nvPr>
        </p:nvSpPr>
        <p:spPr/>
        <p:txBody>
          <a:bodyPr>
            <a:normAutofit lnSpcReduction="10000"/>
          </a:bodyPr>
          <a:lstStyle/>
          <a:p>
            <a:pPr algn="just">
              <a:lnSpc>
                <a:spcPct val="150000"/>
              </a:lnSpc>
            </a:pPr>
            <a:r>
              <a:rPr lang="en-US" dirty="0" smtClean="0"/>
              <a:t>use the powerful </a:t>
            </a:r>
            <a:r>
              <a:rPr lang="en-US" b="1" dirty="0" smtClean="0"/>
              <a:t>UNDO </a:t>
            </a:r>
            <a:r>
              <a:rPr lang="en-US" dirty="0" smtClean="0"/>
              <a:t>command (CTRL+Z) to experiment and learn to use the software</a:t>
            </a:r>
          </a:p>
          <a:p>
            <a:pPr algn="just">
              <a:lnSpc>
                <a:spcPct val="150000"/>
              </a:lnSpc>
            </a:pPr>
            <a:r>
              <a:rPr lang="en-US" dirty="0" smtClean="0"/>
              <a:t>ask for help when you need it</a:t>
            </a:r>
          </a:p>
          <a:p>
            <a:pPr algn="just">
              <a:lnSpc>
                <a:spcPct val="150000"/>
              </a:lnSpc>
            </a:pPr>
            <a:r>
              <a:rPr lang="en-US" dirty="0" smtClean="0"/>
              <a:t>maintain a good relationship with someone who knows more about PowerPoint than you do</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DON’T</a:t>
            </a:r>
            <a:endParaRPr lang="en-US" sz="6000" dirty="0"/>
          </a:p>
        </p:txBody>
      </p:sp>
      <p:sp>
        <p:nvSpPr>
          <p:cNvPr id="3" name="Content Placeholder 2"/>
          <p:cNvSpPr>
            <a:spLocks noGrp="1"/>
          </p:cNvSpPr>
          <p:nvPr>
            <p:ph idx="1"/>
          </p:nvPr>
        </p:nvSpPr>
        <p:spPr/>
        <p:txBody>
          <a:bodyPr>
            <a:normAutofit/>
          </a:bodyPr>
          <a:lstStyle/>
          <a:p>
            <a:pPr>
              <a:lnSpc>
                <a:spcPct val="150000"/>
              </a:lnSpc>
            </a:pPr>
            <a:r>
              <a:rPr lang="en-US" dirty="0"/>
              <a:t>R</a:t>
            </a:r>
            <a:r>
              <a:rPr lang="en-US" dirty="0" smtClean="0"/>
              <a:t>un </a:t>
            </a:r>
            <a:r>
              <a:rPr lang="en-US" b="1" dirty="0" smtClean="0"/>
              <a:t>experiments</a:t>
            </a:r>
            <a:r>
              <a:rPr lang="en-US" dirty="0" smtClean="0"/>
              <a:t> at the last minute.</a:t>
            </a:r>
          </a:p>
          <a:p>
            <a:pPr lvl="1">
              <a:lnSpc>
                <a:spcPct val="150000"/>
              </a:lnSpc>
            </a:pPr>
            <a:r>
              <a:rPr lang="en-US" dirty="0" smtClean="0"/>
              <a:t>Run experiments before you save a separate copy of your file.</a:t>
            </a:r>
          </a:p>
          <a:p>
            <a:pPr>
              <a:lnSpc>
                <a:spcPct val="150000"/>
              </a:lnSpc>
            </a:pPr>
            <a:r>
              <a:rPr lang="en-US" dirty="0"/>
              <a:t>P</a:t>
            </a:r>
            <a:r>
              <a:rPr lang="en-US" dirty="0" smtClean="0"/>
              <a:t>anic and start banging your head on the monitor. It won't help </a:t>
            </a:r>
          </a:p>
          <a:p>
            <a:pPr lvl="1">
              <a:lnSpc>
                <a:spcPct val="150000"/>
              </a:lnSpc>
            </a:pPr>
            <a:r>
              <a:rPr lang="en-US" dirty="0" smtClean="0"/>
              <a:t>(personal experience talking!)</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EXAMPLE</a:t>
            </a:r>
            <a:endParaRPr lang="en-US" sz="5400" b="1" dirty="0"/>
          </a:p>
        </p:txBody>
      </p:sp>
      <p:pic>
        <p:nvPicPr>
          <p:cNvPr id="10242" name="Picture 2" descr="C:\Users\Anila\Desktop\2012-12-27_1950.png"/>
          <p:cNvPicPr>
            <a:picLocks noChangeAspect="1" noChangeArrowheads="1"/>
          </p:cNvPicPr>
          <p:nvPr/>
        </p:nvPicPr>
        <p:blipFill>
          <a:blip r:embed="rId2" cstate="print"/>
          <a:srcRect/>
          <a:stretch>
            <a:fillRect/>
          </a:stretch>
        </p:blipFill>
        <p:spPr bwMode="auto">
          <a:xfrm>
            <a:off x="1066800" y="2209800"/>
            <a:ext cx="6990497" cy="3595687"/>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normAutofit/>
          </a:bodyPr>
          <a:lstStyle/>
          <a:p>
            <a:r>
              <a:rPr lang="en-US" sz="6000" b="1" dirty="0" smtClean="0"/>
              <a:t>RECAP</a:t>
            </a:r>
            <a:endParaRPr lang="en-US" sz="60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a:xfrm>
            <a:off x="457200" y="1371600"/>
            <a:ext cx="8229600" cy="609600"/>
          </a:xfrm>
        </p:spPr>
        <p:txBody>
          <a:bodyPr/>
          <a:lstStyle/>
          <a:p>
            <a:pPr algn="ctr">
              <a:buNone/>
            </a:pPr>
            <a:r>
              <a:rPr lang="en-US" dirty="0" smtClean="0"/>
              <a:t>Forget to review your main points</a:t>
            </a:r>
            <a:endParaRPr lang="en-US" dirty="0"/>
          </a:p>
        </p:txBody>
      </p:sp>
      <p:pic>
        <p:nvPicPr>
          <p:cNvPr id="6148" name="Picture 4" descr="C:\Users\Anila\Desktop\2012-12-27_1925.png"/>
          <p:cNvPicPr>
            <a:picLocks noChangeAspect="1" noChangeArrowheads="1"/>
          </p:cNvPicPr>
          <p:nvPr/>
        </p:nvPicPr>
        <p:blipFill>
          <a:blip r:embed="rId2" cstate="print"/>
          <a:srcRect/>
          <a:stretch>
            <a:fillRect/>
          </a:stretch>
        </p:blipFill>
        <p:spPr bwMode="auto">
          <a:xfrm>
            <a:off x="1905000" y="2286000"/>
            <a:ext cx="5486400" cy="39624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DO</a:t>
            </a:r>
            <a:endParaRPr lang="en-US" sz="6000"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nSpc>
                <a:spcPct val="120000"/>
              </a:lnSpc>
            </a:pPr>
            <a:r>
              <a:rPr lang="en-US" b="1" dirty="0"/>
              <a:t>B</a:t>
            </a:r>
            <a:r>
              <a:rPr lang="en-US" b="1" dirty="0" smtClean="0"/>
              <a:t>e brief </a:t>
            </a:r>
          </a:p>
          <a:p>
            <a:pPr lvl="1">
              <a:lnSpc>
                <a:spcPct val="120000"/>
              </a:lnSpc>
            </a:pPr>
            <a:r>
              <a:rPr lang="en-US" dirty="0" smtClean="0"/>
              <a:t>no more than 8 bullets/points per slide</a:t>
            </a:r>
          </a:p>
          <a:p>
            <a:pPr>
              <a:lnSpc>
                <a:spcPct val="120000"/>
              </a:lnSpc>
            </a:pPr>
            <a:r>
              <a:rPr lang="en-US" b="1" dirty="0"/>
              <a:t>Use appropriate fonts: </a:t>
            </a:r>
          </a:p>
          <a:p>
            <a:pPr lvl="1">
              <a:lnSpc>
                <a:spcPct val="120000"/>
              </a:lnSpc>
            </a:pPr>
            <a:r>
              <a:rPr lang="en-US" dirty="0" smtClean="0"/>
              <a:t>big (min. 28pts) and clear (sans-serif). If possible, test your slides: </a:t>
            </a:r>
          </a:p>
          <a:p>
            <a:pPr lvl="1">
              <a:lnSpc>
                <a:spcPct val="120000"/>
              </a:lnSpc>
            </a:pPr>
            <a:r>
              <a:rPr lang="en-US" dirty="0" smtClean="0"/>
              <a:t>run the slide show and see if you can read your slides from the last row of the room where you will be presenting.</a:t>
            </a:r>
          </a:p>
          <a:p>
            <a:pPr>
              <a:lnSpc>
                <a:spcPct val="120000"/>
              </a:lnSpc>
            </a:pPr>
            <a:r>
              <a:rPr lang="en-US" b="1" dirty="0"/>
              <a:t>Use appropriate colors</a:t>
            </a:r>
          </a:p>
          <a:p>
            <a:pPr lvl="1">
              <a:lnSpc>
                <a:spcPct val="120000"/>
              </a:lnSpc>
            </a:pPr>
            <a:r>
              <a:rPr lang="en-US" dirty="0" smtClean="0"/>
              <a:t>not too bright, high contrast, consistent. </a:t>
            </a:r>
          </a:p>
          <a:p>
            <a:pPr lvl="1">
              <a:lnSpc>
                <a:spcPct val="120000"/>
              </a:lnSpc>
            </a:pPr>
            <a:r>
              <a:rPr lang="en-US" dirty="0" smtClean="0"/>
              <a:t>Remember that what looks good on your monitor does not necessarily look good on the big screen.</a:t>
            </a:r>
          </a:p>
          <a:p>
            <a:pPr>
              <a:lnSpc>
                <a:spcPct val="120000"/>
              </a:lnSpc>
            </a:pPr>
            <a:r>
              <a:rPr lang="en-US" b="1" dirty="0"/>
              <a:t>Create contrast using font size, colors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DON’TS</a:t>
            </a:r>
            <a:endParaRPr lang="en-US" b="1"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b="1" dirty="0"/>
              <a:t>P</a:t>
            </a:r>
            <a:r>
              <a:rPr lang="en-US" b="1" dirty="0" smtClean="0"/>
              <a:t>ut everything you present on the slides. </a:t>
            </a:r>
          </a:p>
          <a:p>
            <a:pPr lvl="1"/>
            <a:r>
              <a:rPr lang="en-US" dirty="0" smtClean="0"/>
              <a:t>Remember that slides are just a visual aid -- if you overload them, the audience will end up trying to read the slides and not paying attention to you.</a:t>
            </a:r>
          </a:p>
          <a:p>
            <a:r>
              <a:rPr lang="en-US" b="1" dirty="0" smtClean="0"/>
              <a:t>Use different colors / fonts on every single slide.</a:t>
            </a:r>
          </a:p>
          <a:p>
            <a:r>
              <a:rPr lang="en-US" b="1" dirty="0"/>
              <a:t>U</a:t>
            </a:r>
            <a:r>
              <a:rPr lang="en-US" b="1" dirty="0" smtClean="0"/>
              <a:t>se bright background colors that will strain your audience's eyes</a:t>
            </a:r>
          </a:p>
          <a:p>
            <a:r>
              <a:rPr lang="en-US" b="1" dirty="0"/>
              <a:t>U</a:t>
            </a:r>
            <a:r>
              <a:rPr lang="en-US" b="1" dirty="0" smtClean="0"/>
              <a:t>se too many animation effects! </a:t>
            </a:r>
          </a:p>
          <a:p>
            <a:pPr lvl="1"/>
            <a:r>
              <a:rPr lang="en-US" dirty="0" smtClean="0"/>
              <a:t>They are VERY distracting for the audience and make you look like a show-off. Use animation only to make a point and not to make your presentation more interesting (use content to do that!)</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http://www.slideshare.net/covs/ppt-dos-and-donts</a:t>
            </a:r>
            <a:endParaRPr lang="en-US" dirty="0" smtClean="0"/>
          </a:p>
          <a:p>
            <a:r>
              <a:rPr lang="en-US" dirty="0" smtClean="0">
                <a:hlinkClick r:id="rId3"/>
              </a:rPr>
              <a:t>http://gethelp.library.upenn.edu/workshops/biomed/ppt/dodont.html</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1016</Words>
  <Application>Microsoft Office PowerPoint</Application>
  <PresentationFormat>On-screen Show (4:3)</PresentationFormat>
  <Paragraphs>207</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DOS &amp; DON’TS</vt:lpstr>
      <vt:lpstr>Slide 2</vt:lpstr>
      <vt:lpstr>DO’S &amp; DON’TS</vt:lpstr>
      <vt:lpstr>DON’T</vt:lpstr>
      <vt:lpstr>Do</vt:lpstr>
      <vt:lpstr>Example:</vt:lpstr>
      <vt:lpstr>DON’T</vt:lpstr>
      <vt:lpstr>DO</vt:lpstr>
      <vt:lpstr>DON’T</vt:lpstr>
      <vt:lpstr>DO</vt:lpstr>
      <vt:lpstr>DON’T</vt:lpstr>
      <vt:lpstr>Text Tips</vt:lpstr>
      <vt:lpstr>Font Analysis</vt:lpstr>
      <vt:lpstr>Text Tips</vt:lpstr>
      <vt:lpstr>DO</vt:lpstr>
      <vt:lpstr>Slide 16</vt:lpstr>
      <vt:lpstr>DO</vt:lpstr>
      <vt:lpstr>DON’T</vt:lpstr>
      <vt:lpstr>Too much Text</vt:lpstr>
      <vt:lpstr>Slide 20</vt:lpstr>
      <vt:lpstr>DO</vt:lpstr>
      <vt:lpstr>Slide 22</vt:lpstr>
      <vt:lpstr>Slide 23</vt:lpstr>
      <vt:lpstr>DON’T</vt:lpstr>
      <vt:lpstr>DO</vt:lpstr>
      <vt:lpstr>DON’T</vt:lpstr>
      <vt:lpstr>Spelling &amp; Grammar</vt:lpstr>
      <vt:lpstr>DO</vt:lpstr>
      <vt:lpstr>Slide 29</vt:lpstr>
      <vt:lpstr>DON’T</vt:lpstr>
      <vt:lpstr>Slide 31</vt:lpstr>
      <vt:lpstr>DON’T  Use Excessive Bullet Points </vt:lpstr>
      <vt:lpstr>Background and Colors</vt:lpstr>
      <vt:lpstr>Slide 34</vt:lpstr>
      <vt:lpstr>References </vt:lpstr>
      <vt:lpstr>DO</vt:lpstr>
      <vt:lpstr>DON’T</vt:lpstr>
      <vt:lpstr>DO</vt:lpstr>
      <vt:lpstr>DON’T</vt:lpstr>
      <vt:lpstr>EXAMPLE</vt:lpstr>
      <vt:lpstr>RECAP</vt:lpstr>
      <vt:lpstr>DON’T</vt:lpstr>
      <vt:lpstr>DO</vt:lpstr>
      <vt:lpstr>DON’TS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 &amp; Don’ts</dc:title>
  <dc:creator>Anila</dc:creator>
  <cp:lastModifiedBy>Anila</cp:lastModifiedBy>
  <cp:revision>22</cp:revision>
  <dcterms:created xsi:type="dcterms:W3CDTF">2012-12-27T13:34:47Z</dcterms:created>
  <dcterms:modified xsi:type="dcterms:W3CDTF">2013-01-05T10:03:25Z</dcterms:modified>
</cp:coreProperties>
</file>