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56" r:id="rId3"/>
    <p:sldId id="258" r:id="rId4"/>
    <p:sldId id="261" r:id="rId5"/>
    <p:sldId id="287" r:id="rId6"/>
    <p:sldId id="280" r:id="rId7"/>
    <p:sldId id="262" r:id="rId8"/>
    <p:sldId id="263" r:id="rId9"/>
    <p:sldId id="264" r:id="rId10"/>
    <p:sldId id="265" r:id="rId11"/>
    <p:sldId id="266" r:id="rId12"/>
    <p:sldId id="267" r:id="rId13"/>
    <p:sldId id="268" r:id="rId14"/>
    <p:sldId id="281" r:id="rId15"/>
    <p:sldId id="269" r:id="rId16"/>
    <p:sldId id="270" r:id="rId17"/>
    <p:sldId id="271" r:id="rId18"/>
    <p:sldId id="272" r:id="rId19"/>
    <p:sldId id="273" r:id="rId20"/>
    <p:sldId id="274" r:id="rId21"/>
    <p:sldId id="275" r:id="rId22"/>
    <p:sldId id="276" r:id="rId23"/>
    <p:sldId id="277" r:id="rId24"/>
    <p:sldId id="278" r:id="rId25"/>
    <p:sldId id="282" r:id="rId26"/>
    <p:sldId id="283" r:id="rId27"/>
    <p:sldId id="285" r:id="rId28"/>
    <p:sldId id="286" r:id="rId29"/>
    <p:sldId id="288" r:id="rId30"/>
    <p:sldId id="289" r:id="rId31"/>
    <p:sldId id="290" r:id="rId32"/>
    <p:sldId id="279"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53" autoAdjust="0"/>
    <p:restoredTop sz="94660"/>
  </p:normalViewPr>
  <p:slideViewPr>
    <p:cSldViewPr>
      <p:cViewPr varScale="1">
        <p:scale>
          <a:sx n="68" d="100"/>
          <a:sy n="68" d="100"/>
        </p:scale>
        <p:origin x="-147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5550384-4F66-4E11-923A-0B62B84D532C}"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082D13-0882-490A-B441-1EA704B9CE3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550384-4F66-4E11-923A-0B62B84D532C}"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082D13-0882-490A-B441-1EA704B9CE3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550384-4F66-4E11-923A-0B62B84D532C}"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082D13-0882-490A-B441-1EA704B9CE3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5550384-4F66-4E11-923A-0B62B84D532C}" type="datetimeFigureOut">
              <a:rPr lang="en-US" smtClean="0"/>
              <a:pPr/>
              <a:t>12/27/2012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082D13-0882-490A-B441-1EA704B9CE3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5550384-4F66-4E11-923A-0B62B84D532C}" type="datetimeFigureOut">
              <a:rPr lang="en-US" smtClean="0"/>
              <a:pPr/>
              <a:t>12/27/2012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082D13-0882-490A-B441-1EA704B9CE3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5550384-4F66-4E11-923A-0B62B84D532C}" type="datetimeFigureOut">
              <a:rPr lang="en-US" smtClean="0"/>
              <a:pPr/>
              <a:t>12/27/2012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082D13-0882-490A-B441-1EA704B9CE3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550384-4F66-4E11-923A-0B62B84D532C}" type="datetimeFigureOut">
              <a:rPr lang="en-US" smtClean="0"/>
              <a:pPr/>
              <a:t>12/27/2012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082D13-0882-490A-B441-1EA704B9CE3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550384-4F66-4E11-923A-0B62B84D532C}" type="datetimeFigureOut">
              <a:rPr lang="en-US" smtClean="0"/>
              <a:pPr/>
              <a:t>12/27/2012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082D13-0882-490A-B441-1EA704B9CE3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550384-4F66-4E11-923A-0B62B84D532C}" type="datetimeFigureOut">
              <a:rPr lang="en-US" smtClean="0"/>
              <a:pPr/>
              <a:t>12/27/2012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082D13-0882-490A-B441-1EA704B9CE3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550384-4F66-4E11-923A-0B62B84D532C}"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082D13-0882-490A-B441-1EA704B9CE3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550384-4F66-4E11-923A-0B62B84D532C}"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082D13-0882-490A-B441-1EA704B9CE3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550384-4F66-4E11-923A-0B62B84D532C}" type="datetimeFigureOut">
              <a:rPr lang="en-US" smtClean="0"/>
              <a:pPr/>
              <a:t>12/27/2012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082D13-0882-490A-B441-1EA704B9CE3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Tips%20for%20Effective%20Presentation%20Skills%20-%20Power%20Point.mp4"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www.publicspeakingskills.com/pages/courses/presentation-skills-detail.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28601"/>
            <a:ext cx="8077200" cy="1143000"/>
          </a:xfrm>
        </p:spPr>
        <p:txBody>
          <a:bodyPr/>
          <a:lstStyle/>
          <a:p>
            <a:pPr algn="l"/>
            <a:r>
              <a:rPr lang="en-US" b="1" dirty="0" smtClean="0"/>
              <a:t>Recap</a:t>
            </a:r>
            <a:endParaRPr lang="en-US" b="1" dirty="0"/>
          </a:p>
        </p:txBody>
      </p:sp>
      <p:sp>
        <p:nvSpPr>
          <p:cNvPr id="3" name="Subtitle 2"/>
          <p:cNvSpPr>
            <a:spLocks noGrp="1"/>
          </p:cNvSpPr>
          <p:nvPr>
            <p:ph type="subTitle" idx="1"/>
          </p:nvPr>
        </p:nvSpPr>
        <p:spPr>
          <a:xfrm>
            <a:off x="762000" y="1676400"/>
            <a:ext cx="7772400" cy="4800600"/>
          </a:xfrm>
        </p:spPr>
        <p:txBody>
          <a:bodyPr>
            <a:normAutofit fontScale="92500" lnSpcReduction="20000"/>
          </a:bodyPr>
          <a:lstStyle/>
          <a:p>
            <a:pPr algn="just">
              <a:buFont typeface="Arial" pitchFamily="34" charset="0"/>
              <a:buChar char="•"/>
            </a:pPr>
            <a:r>
              <a:rPr lang="en-US" dirty="0" smtClean="0">
                <a:solidFill>
                  <a:schemeClr val="tx1"/>
                </a:solidFill>
              </a:rPr>
              <a:t> 	The three stage process</a:t>
            </a:r>
          </a:p>
          <a:p>
            <a:pPr algn="just">
              <a:buFont typeface="Arial" pitchFamily="34" charset="0"/>
              <a:buChar char="•"/>
            </a:pPr>
            <a:r>
              <a:rPr lang="en-US" dirty="0" smtClean="0">
                <a:solidFill>
                  <a:schemeClr val="tx1"/>
                </a:solidFill>
              </a:rPr>
              <a:t> 	Be clear about the purpose of your 	presentation</a:t>
            </a:r>
          </a:p>
          <a:p>
            <a:pPr algn="just">
              <a:buFont typeface="Arial" pitchFamily="34" charset="0"/>
              <a:buChar char="•"/>
            </a:pPr>
            <a:r>
              <a:rPr lang="en-US" dirty="0" smtClean="0">
                <a:solidFill>
                  <a:schemeClr val="tx1"/>
                </a:solidFill>
              </a:rPr>
              <a:t> 	Rehearse well, maintain eye contact, be 	comfortable</a:t>
            </a:r>
          </a:p>
          <a:p>
            <a:pPr algn="just">
              <a:buFont typeface="Arial" pitchFamily="34" charset="0"/>
              <a:buChar char="•"/>
            </a:pPr>
            <a:r>
              <a:rPr lang="en-US" dirty="0" smtClean="0">
                <a:solidFill>
                  <a:schemeClr val="tx1"/>
                </a:solidFill>
              </a:rPr>
              <a:t> 	Follow the PowerPoint creation tips &amp; 	tricks</a:t>
            </a:r>
          </a:p>
          <a:p>
            <a:pPr algn="just">
              <a:buFont typeface="Arial" pitchFamily="34" charset="0"/>
              <a:buChar char="•"/>
            </a:pPr>
            <a:r>
              <a:rPr lang="en-US" dirty="0" smtClean="0">
                <a:solidFill>
                  <a:schemeClr val="tx1"/>
                </a:solidFill>
              </a:rPr>
              <a:t> 	Provide appropriate amount of 	information in time allocated</a:t>
            </a:r>
          </a:p>
          <a:p>
            <a:pPr algn="just">
              <a:buFont typeface="Arial" pitchFamily="34" charset="0"/>
              <a:buChar char="•"/>
            </a:pPr>
            <a:r>
              <a:rPr lang="en-US" dirty="0" smtClean="0">
                <a:solidFill>
                  <a:schemeClr val="tx1"/>
                </a:solidFill>
              </a:rPr>
              <a:t> 	Answer the questions confidently at the 	end of presentation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lstStyle/>
          <a:p>
            <a:r>
              <a:rPr lang="en-US" b="1" smtClean="0"/>
              <a:t>Lecture 23</a:t>
            </a:r>
            <a:endParaRPr lang="en-US" b="1" dirty="0"/>
          </a:p>
        </p:txBody>
      </p:sp>
      <p:sp>
        <p:nvSpPr>
          <p:cNvPr id="3" name="Subtitle 2"/>
          <p:cNvSpPr>
            <a:spLocks noGrp="1"/>
          </p:cNvSpPr>
          <p:nvPr>
            <p:ph type="subTitle" idx="1"/>
          </p:nvPr>
        </p:nvSpPr>
        <p:spPr>
          <a:xfrm>
            <a:off x="838200" y="2362200"/>
            <a:ext cx="7467600" cy="2057400"/>
          </a:xfrm>
        </p:spPr>
        <p:txBody>
          <a:bodyPr>
            <a:noAutofit/>
          </a:bodyPr>
          <a:lstStyle/>
          <a:p>
            <a:r>
              <a:rPr lang="en-US" sz="6600" b="1" smtClean="0">
                <a:solidFill>
                  <a:schemeClr val="tx1"/>
                </a:solidFill>
              </a:rPr>
              <a:t>Tips for Your </a:t>
            </a:r>
            <a:r>
              <a:rPr lang="en-US" sz="6600" b="1" dirty="0" smtClean="0">
                <a:solidFill>
                  <a:schemeClr val="tx1"/>
                </a:solidFill>
              </a:rPr>
              <a:t>Presentation Skills</a:t>
            </a:r>
            <a:endParaRPr lang="en-US" sz="6600" b="1" dirty="0">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Introduction</a:t>
            </a:r>
            <a:endParaRPr lang="en-US" b="1" dirty="0"/>
          </a:p>
        </p:txBody>
      </p:sp>
      <p:sp>
        <p:nvSpPr>
          <p:cNvPr id="3" name="Content Placeholder 2"/>
          <p:cNvSpPr>
            <a:spLocks noGrp="1"/>
          </p:cNvSpPr>
          <p:nvPr>
            <p:ph idx="1"/>
          </p:nvPr>
        </p:nvSpPr>
        <p:spPr>
          <a:xfrm>
            <a:off x="457200" y="1600200"/>
            <a:ext cx="8229600" cy="4876800"/>
          </a:xfrm>
        </p:spPr>
        <p:txBody>
          <a:bodyPr/>
          <a:lstStyle/>
          <a:p>
            <a:pPr algn="just"/>
            <a:r>
              <a:rPr lang="en-US" dirty="0" smtClean="0"/>
              <a:t>In either a one- or two-day format, participants will secure the skill base to </a:t>
            </a:r>
            <a:r>
              <a:rPr lang="en-US" b="1" dirty="0" smtClean="0"/>
              <a:t>speak before groups of any size</a:t>
            </a:r>
            <a:r>
              <a:rPr lang="en-US" dirty="0" smtClean="0"/>
              <a:t> with poise and confidence they might never have thought possible. </a:t>
            </a:r>
          </a:p>
          <a:p>
            <a:pPr algn="just"/>
            <a:r>
              <a:rPr lang="en-US" b="1" dirty="0" smtClean="0"/>
              <a:t>Audience comprehension </a:t>
            </a:r>
            <a:r>
              <a:rPr lang="en-US" dirty="0" smtClean="0"/>
              <a:t>soars because presenters learn to deliver content with techniques that:</a:t>
            </a:r>
          </a:p>
          <a:p>
            <a:pPr lvl="1" algn="just"/>
            <a:r>
              <a:rPr lang="en-US" dirty="0" smtClean="0"/>
              <a:t>both inspire and entertain.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Agenda</a:t>
            </a:r>
            <a:endParaRPr lang="en-US" b="1" dirty="0"/>
          </a:p>
        </p:txBody>
      </p:sp>
      <p:sp>
        <p:nvSpPr>
          <p:cNvPr id="3" name="Content Placeholder 2"/>
          <p:cNvSpPr>
            <a:spLocks noGrp="1"/>
          </p:cNvSpPr>
          <p:nvPr>
            <p:ph idx="1"/>
          </p:nvPr>
        </p:nvSpPr>
        <p:spPr/>
        <p:txBody>
          <a:bodyPr/>
          <a:lstStyle/>
          <a:p>
            <a:pPr algn="just">
              <a:lnSpc>
                <a:spcPct val="150000"/>
              </a:lnSpc>
            </a:pPr>
            <a:r>
              <a:rPr lang="en-US" dirty="0" smtClean="0"/>
              <a:t>Delivery of Presentation</a:t>
            </a:r>
          </a:p>
          <a:p>
            <a:pPr algn="just">
              <a:lnSpc>
                <a:spcPct val="150000"/>
              </a:lnSpc>
            </a:pPr>
            <a:r>
              <a:rPr lang="en-US" dirty="0" smtClean="0"/>
              <a:t>Presentation Content</a:t>
            </a:r>
          </a:p>
          <a:p>
            <a:pPr algn="just">
              <a:lnSpc>
                <a:spcPct val="150000"/>
              </a:lnSpc>
            </a:pPr>
            <a:r>
              <a:rPr lang="en-US" dirty="0" smtClean="0"/>
              <a:t>Presentation Design</a:t>
            </a:r>
          </a:p>
          <a:p>
            <a:pPr algn="just">
              <a:lnSpc>
                <a:spcPct val="150000"/>
              </a:lnSpc>
            </a:pPr>
            <a:r>
              <a:rPr lang="en-US" dirty="0" smtClean="0"/>
              <a:t>Handling Questions and Answers, and finally </a:t>
            </a:r>
          </a:p>
          <a:p>
            <a:pPr algn="just">
              <a:lnSpc>
                <a:spcPct val="150000"/>
              </a:lnSpc>
            </a:pPr>
            <a:r>
              <a:rPr lang="en-US" dirty="0" smtClean="0"/>
              <a:t>the proper use of Humor</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smtClean="0"/>
              <a:t>Learning Objectives</a:t>
            </a:r>
            <a:endParaRPr lang="en-US" dirty="0"/>
          </a:p>
        </p:txBody>
      </p:sp>
      <p:sp>
        <p:nvSpPr>
          <p:cNvPr id="3" name="Content Placeholder 2"/>
          <p:cNvSpPr>
            <a:spLocks noGrp="1"/>
          </p:cNvSpPr>
          <p:nvPr>
            <p:ph idx="1"/>
          </p:nvPr>
        </p:nvSpPr>
        <p:spPr>
          <a:xfrm>
            <a:off x="457200" y="1219200"/>
            <a:ext cx="8229600" cy="5257800"/>
          </a:xfrm>
        </p:spPr>
        <p:txBody>
          <a:bodyPr>
            <a:normAutofit fontScale="70000" lnSpcReduction="20000"/>
          </a:bodyPr>
          <a:lstStyle/>
          <a:p>
            <a:pPr>
              <a:buNone/>
            </a:pPr>
            <a:r>
              <a:rPr lang="en-US" dirty="0" smtClean="0"/>
              <a:t>Upon completing this course participants will know how to:</a:t>
            </a:r>
          </a:p>
          <a:p>
            <a:pPr lvl="1" algn="just">
              <a:lnSpc>
                <a:spcPct val="170000"/>
              </a:lnSpc>
              <a:buNone/>
            </a:pPr>
            <a:r>
              <a:rPr lang="en-US" dirty="0" smtClean="0"/>
              <a:t>•  Feel confident to stand and deliver before any size group</a:t>
            </a:r>
          </a:p>
          <a:p>
            <a:pPr lvl="1" algn="just">
              <a:lnSpc>
                <a:spcPct val="170000"/>
              </a:lnSpc>
              <a:buNone/>
            </a:pPr>
            <a:r>
              <a:rPr lang="en-US" dirty="0" smtClean="0"/>
              <a:t>• Use eye contact, gestures, and body language for maximum effect</a:t>
            </a:r>
          </a:p>
          <a:p>
            <a:pPr lvl="1" algn="just">
              <a:lnSpc>
                <a:spcPct val="170000"/>
              </a:lnSpc>
              <a:buNone/>
            </a:pPr>
            <a:r>
              <a:rPr lang="en-US" dirty="0" smtClean="0"/>
              <a:t>• Develop and organize a presentation for any audience and any event</a:t>
            </a:r>
          </a:p>
          <a:p>
            <a:pPr lvl="1" algn="just">
              <a:lnSpc>
                <a:spcPct val="170000"/>
              </a:lnSpc>
              <a:buNone/>
            </a:pPr>
            <a:r>
              <a:rPr lang="en-US" dirty="0" smtClean="0"/>
              <a:t>• Design visuals to enhance both the presenter’s message &amp; performance</a:t>
            </a:r>
          </a:p>
          <a:p>
            <a:pPr lvl="1" algn="just">
              <a:lnSpc>
                <a:spcPct val="170000"/>
              </a:lnSpc>
              <a:buNone/>
            </a:pPr>
            <a:r>
              <a:rPr lang="en-US" dirty="0" smtClean="0"/>
              <a:t>• Deliver visual information in a way that keeps the audience in sync</a:t>
            </a:r>
          </a:p>
          <a:p>
            <a:pPr lvl="1" algn="just">
              <a:lnSpc>
                <a:spcPct val="170000"/>
              </a:lnSpc>
              <a:buNone/>
            </a:pPr>
            <a:r>
              <a:rPr lang="en-US" dirty="0" smtClean="0"/>
              <a:t>•  Handle tough questions</a:t>
            </a:r>
          </a:p>
          <a:p>
            <a:pPr lvl="1" algn="just">
              <a:lnSpc>
                <a:spcPct val="170000"/>
              </a:lnSpc>
              <a:buNone/>
            </a:pPr>
            <a:r>
              <a:rPr lang="en-US" dirty="0" smtClean="0"/>
              <a:t>•  Master memorization techniques</a:t>
            </a:r>
          </a:p>
          <a:p>
            <a:pPr lvl="1" algn="just">
              <a:lnSpc>
                <a:spcPct val="170000"/>
              </a:lnSpc>
              <a:buNone/>
            </a:pPr>
            <a:r>
              <a:rPr lang="en-US" dirty="0" smtClean="0"/>
              <a:t>•  Use humor effectively</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133600"/>
            <a:ext cx="8458200" cy="1143000"/>
          </a:xfrm>
        </p:spPr>
        <p:txBody>
          <a:bodyPr>
            <a:normAutofit fontScale="90000"/>
          </a:bodyPr>
          <a:lstStyle/>
          <a:p>
            <a:r>
              <a:rPr lang="en-US" sz="6600" b="1" dirty="0" smtClean="0"/>
              <a:t>1. Delivery of Presentation</a:t>
            </a:r>
            <a:endParaRPr lang="en-US" sz="66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Delivery…</a:t>
            </a:r>
            <a:endParaRPr lang="en-US" b="1" dirty="0"/>
          </a:p>
        </p:txBody>
      </p:sp>
      <p:sp>
        <p:nvSpPr>
          <p:cNvPr id="3" name="Content Placeholder 2"/>
          <p:cNvSpPr>
            <a:spLocks noGrp="1"/>
          </p:cNvSpPr>
          <p:nvPr>
            <p:ph idx="1"/>
          </p:nvPr>
        </p:nvSpPr>
        <p:spPr/>
        <p:txBody>
          <a:bodyPr/>
          <a:lstStyle/>
          <a:p>
            <a:pPr>
              <a:lnSpc>
                <a:spcPct val="150000"/>
              </a:lnSpc>
              <a:buNone/>
            </a:pPr>
            <a:r>
              <a:rPr lang="en-US" b="1" dirty="0" smtClean="0"/>
              <a:t>Step # 1</a:t>
            </a:r>
          </a:p>
          <a:p>
            <a:pPr>
              <a:lnSpc>
                <a:spcPct val="150000"/>
              </a:lnSpc>
            </a:pPr>
            <a:r>
              <a:rPr lang="en-US" b="1" dirty="0" smtClean="0"/>
              <a:t>Speaking before a group</a:t>
            </a:r>
          </a:p>
          <a:p>
            <a:pPr lvl="1">
              <a:lnSpc>
                <a:spcPct val="150000"/>
              </a:lnSpc>
            </a:pPr>
            <a:r>
              <a:rPr lang="en-US" dirty="0" smtClean="0"/>
              <a:t>most common human fear</a:t>
            </a:r>
          </a:p>
          <a:p>
            <a:pPr lvl="1">
              <a:lnSpc>
                <a:spcPct val="150000"/>
              </a:lnSpc>
            </a:pPr>
            <a:r>
              <a:rPr lang="en-US" dirty="0" smtClean="0"/>
              <a:t>Nervousness</a:t>
            </a:r>
          </a:p>
          <a:p>
            <a:pPr lvl="1">
              <a:lnSpc>
                <a:spcPct val="150000"/>
              </a:lnSpc>
            </a:pPr>
            <a:r>
              <a:rPr lang="en-US" dirty="0" smtClean="0"/>
              <a:t>uneasiness that fear creates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534400" cy="6172200"/>
          </a:xfrm>
        </p:spPr>
        <p:txBody>
          <a:bodyPr>
            <a:normAutofit fontScale="70000" lnSpcReduction="20000"/>
          </a:bodyPr>
          <a:lstStyle/>
          <a:p>
            <a:pPr algn="ctr">
              <a:lnSpc>
                <a:spcPct val="200000"/>
              </a:lnSpc>
              <a:buNone/>
            </a:pPr>
            <a:r>
              <a:rPr lang="en-US" dirty="0" smtClean="0"/>
              <a:t>	Although speaking to a group is reported to be the </a:t>
            </a:r>
            <a:r>
              <a:rPr lang="en-US" b="1" dirty="0" smtClean="0"/>
              <a:t>Number 1 human fear, </a:t>
            </a:r>
            <a:r>
              <a:rPr lang="en-US" dirty="0" smtClean="0"/>
              <a:t>the truth is a bit more nuanced.  Participants only BELIEVE they fear public speaking because their most common behaviors when in the spotlight produce exactly the same physiological responses as when they are genuinely facing a life-threatening event. </a:t>
            </a:r>
          </a:p>
          <a:p>
            <a:pPr algn="ctr">
              <a:lnSpc>
                <a:spcPct val="200000"/>
              </a:lnSpc>
              <a:buNone/>
            </a:pPr>
            <a:r>
              <a:rPr lang="en-US" sz="4600" b="1" dirty="0" smtClean="0"/>
              <a:t>You will learn to take command of YOUR audience by channeling YOUR nervous energy into dynamic presentation skills.</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Delivery…</a:t>
            </a:r>
            <a:endParaRPr lang="en-US" b="1" dirty="0"/>
          </a:p>
        </p:txBody>
      </p:sp>
      <p:sp>
        <p:nvSpPr>
          <p:cNvPr id="3" name="Content Placeholder 2"/>
          <p:cNvSpPr>
            <a:spLocks noGrp="1"/>
          </p:cNvSpPr>
          <p:nvPr>
            <p:ph idx="1"/>
          </p:nvPr>
        </p:nvSpPr>
        <p:spPr/>
        <p:txBody>
          <a:bodyPr>
            <a:normAutofit/>
          </a:bodyPr>
          <a:lstStyle/>
          <a:p>
            <a:pPr algn="just">
              <a:lnSpc>
                <a:spcPct val="150000"/>
              </a:lnSpc>
            </a:pPr>
            <a:r>
              <a:rPr lang="en-US" dirty="0" smtClean="0"/>
              <a:t>When a presenter feels confident; audiences feel more comfortable:</a:t>
            </a:r>
          </a:p>
          <a:p>
            <a:pPr lvl="1" algn="just">
              <a:lnSpc>
                <a:spcPct val="150000"/>
              </a:lnSpc>
            </a:pPr>
            <a:r>
              <a:rPr lang="en-US" dirty="0" smtClean="0"/>
              <a:t>the atmosphere becomes:</a:t>
            </a:r>
          </a:p>
          <a:p>
            <a:pPr lvl="2" algn="just">
              <a:lnSpc>
                <a:spcPct val="150000"/>
              </a:lnSpc>
            </a:pPr>
            <a:r>
              <a:rPr lang="en-US" dirty="0" smtClean="0"/>
              <a:t>more conducive to persuasion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fontScale="92500" lnSpcReduction="20000"/>
          </a:bodyPr>
          <a:lstStyle/>
          <a:p>
            <a:pPr algn="ctr">
              <a:lnSpc>
                <a:spcPct val="150000"/>
              </a:lnSpc>
              <a:buNone/>
            </a:pPr>
            <a:r>
              <a:rPr lang="en-US" dirty="0" smtClean="0"/>
              <a:t>	In other words, whenever the brain senses a potential threat, (in this case of one person speaking to a group, it's the "one against many" scenario), the body responds with the same chemical preparations to deal with the "threat" as it does when one experiences a blowout at 70 MPH. </a:t>
            </a:r>
          </a:p>
          <a:p>
            <a:pPr algn="ctr">
              <a:lnSpc>
                <a:spcPct val="150000"/>
              </a:lnSpc>
              <a:buNone/>
            </a:pPr>
            <a:r>
              <a:rPr lang="en-US" sz="4800" b="1" dirty="0" smtClean="0"/>
              <a:t>THIS IS HUMAN BEHAVIOUR!!!</a:t>
            </a:r>
            <a:endParaRPr lang="en-US" sz="48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Delivery…</a:t>
            </a:r>
            <a:endParaRPr lang="en-US" b="1" dirty="0"/>
          </a:p>
        </p:txBody>
      </p:sp>
      <p:sp>
        <p:nvSpPr>
          <p:cNvPr id="3" name="Content Placeholder 2"/>
          <p:cNvSpPr>
            <a:spLocks noGrp="1"/>
          </p:cNvSpPr>
          <p:nvPr>
            <p:ph idx="1"/>
          </p:nvPr>
        </p:nvSpPr>
        <p:spPr>
          <a:xfrm>
            <a:off x="457200" y="1600200"/>
            <a:ext cx="8229600" cy="4876800"/>
          </a:xfrm>
        </p:spPr>
        <p:txBody>
          <a:bodyPr>
            <a:normAutofit fontScale="92500" lnSpcReduction="20000"/>
          </a:bodyPr>
          <a:lstStyle/>
          <a:p>
            <a:pPr algn="just"/>
            <a:r>
              <a:rPr lang="en-US" dirty="0" smtClean="0"/>
              <a:t>By simply changing a few of these wrongly taught behaviors, participants discover they can completely change their body's response; with very little practice, the fear is first lessened, and then it is gone. </a:t>
            </a:r>
          </a:p>
          <a:p>
            <a:pPr lvl="1" algn="just"/>
            <a:r>
              <a:rPr lang="en-US" dirty="0" smtClean="0"/>
              <a:t>No self-hypnosis</a:t>
            </a:r>
          </a:p>
          <a:p>
            <a:pPr lvl="1" algn="just"/>
            <a:r>
              <a:rPr lang="en-US" dirty="0" smtClean="0"/>
              <a:t>no fuzzy </a:t>
            </a:r>
            <a:r>
              <a:rPr lang="en-US" dirty="0" err="1" smtClean="0"/>
              <a:t>neuro</a:t>
            </a:r>
            <a:r>
              <a:rPr lang="en-US" dirty="0" smtClean="0"/>
              <a:t>-reprogramming</a:t>
            </a:r>
          </a:p>
          <a:p>
            <a:pPr lvl="1" algn="just"/>
            <a:r>
              <a:rPr lang="en-US" dirty="0" smtClean="0"/>
              <a:t>no reliance on "positive thinking</a:t>
            </a:r>
          </a:p>
          <a:p>
            <a:pPr algn="just"/>
            <a:r>
              <a:rPr lang="en-US" dirty="0" smtClean="0"/>
              <a:t>The process that takes participants from poor or average to expert is one that simply involves modifying three things that they've done since their first stand-up book report in grade school. </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514600"/>
            <a:ext cx="8229600" cy="1143000"/>
          </a:xfrm>
        </p:spPr>
        <p:txBody>
          <a:bodyPr>
            <a:normAutofit/>
          </a:bodyPr>
          <a:lstStyle/>
          <a:p>
            <a:r>
              <a:rPr lang="en-US" sz="6000" b="1" dirty="0" smtClean="0"/>
              <a:t>2. Presentation Content</a:t>
            </a:r>
            <a:endParaRPr lang="en-US" sz="60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b="1" dirty="0" smtClean="0"/>
              <a:t>Content…</a:t>
            </a:r>
            <a:endParaRPr lang="en-US" b="1" dirty="0"/>
          </a:p>
        </p:txBody>
      </p:sp>
      <p:sp>
        <p:nvSpPr>
          <p:cNvPr id="3" name="Content Placeholder 2"/>
          <p:cNvSpPr>
            <a:spLocks noGrp="1"/>
          </p:cNvSpPr>
          <p:nvPr>
            <p:ph idx="1"/>
          </p:nvPr>
        </p:nvSpPr>
        <p:spPr>
          <a:xfrm>
            <a:off x="457200" y="1295400"/>
            <a:ext cx="8229600" cy="5181600"/>
          </a:xfrm>
        </p:spPr>
        <p:txBody>
          <a:bodyPr>
            <a:normAutofit fontScale="85000" lnSpcReduction="20000"/>
          </a:bodyPr>
          <a:lstStyle/>
          <a:p>
            <a:pPr algn="just"/>
            <a:r>
              <a:rPr lang="en-US" b="1" dirty="0" smtClean="0"/>
              <a:t>The bottom line is that listeners don't care what you do. They care about what you can do for them. </a:t>
            </a:r>
          </a:p>
          <a:p>
            <a:pPr algn="just"/>
            <a:r>
              <a:rPr lang="en-US" dirty="0" smtClean="0"/>
              <a:t>Participants learn to talk in terms of:</a:t>
            </a:r>
          </a:p>
          <a:p>
            <a:pPr lvl="1" algn="just"/>
            <a:r>
              <a:rPr lang="en-US" dirty="0" smtClean="0"/>
              <a:t>Results</a:t>
            </a:r>
          </a:p>
          <a:p>
            <a:pPr lvl="1" algn="just"/>
            <a:r>
              <a:rPr lang="en-US" dirty="0" smtClean="0"/>
              <a:t>Feelings</a:t>
            </a:r>
          </a:p>
          <a:p>
            <a:pPr lvl="1" algn="just"/>
            <a:r>
              <a:rPr lang="en-US" dirty="0" smtClean="0"/>
              <a:t>Benefits</a:t>
            </a:r>
          </a:p>
          <a:p>
            <a:pPr lvl="1" algn="just"/>
            <a:r>
              <a:rPr lang="en-US" dirty="0" smtClean="0"/>
              <a:t>outcomes, and </a:t>
            </a:r>
          </a:p>
          <a:p>
            <a:pPr lvl="1" algn="just"/>
            <a:r>
              <a:rPr lang="en-US" dirty="0" smtClean="0"/>
              <a:t>ideas. </a:t>
            </a:r>
          </a:p>
          <a:p>
            <a:pPr algn="just"/>
            <a:r>
              <a:rPr lang="en-US" dirty="0" smtClean="0"/>
              <a:t>They learn to imagine audience members with signs on their foreheads that read: </a:t>
            </a:r>
          </a:p>
          <a:p>
            <a:pPr lvl="1" algn="just"/>
            <a:r>
              <a:rPr lang="en-US" dirty="0" smtClean="0"/>
              <a:t>"So What? What's in it for me?“ </a:t>
            </a:r>
          </a:p>
          <a:p>
            <a:pPr algn="just"/>
            <a:r>
              <a:rPr lang="en-US" dirty="0" smtClean="0"/>
              <a:t>Time is thus allotted to the content, relevancy, and organization of the presentation.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0"/>
            <a:ext cx="8229600" cy="1143000"/>
          </a:xfrm>
        </p:spPr>
        <p:txBody>
          <a:bodyPr>
            <a:normAutofit/>
          </a:bodyPr>
          <a:lstStyle/>
          <a:p>
            <a:r>
              <a:rPr lang="en-US" sz="6000" b="1" dirty="0" smtClean="0"/>
              <a:t>3. Presentation Design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Presentation Design…</a:t>
            </a:r>
            <a:endParaRPr lang="en-US" b="1" dirty="0"/>
          </a:p>
        </p:txBody>
      </p:sp>
      <p:sp>
        <p:nvSpPr>
          <p:cNvPr id="3" name="Content Placeholder 2"/>
          <p:cNvSpPr>
            <a:spLocks noGrp="1"/>
          </p:cNvSpPr>
          <p:nvPr>
            <p:ph idx="1"/>
          </p:nvPr>
        </p:nvSpPr>
        <p:spPr/>
        <p:txBody>
          <a:bodyPr/>
          <a:lstStyle/>
          <a:p>
            <a:pPr algn="just"/>
            <a:r>
              <a:rPr lang="en-US" dirty="0" smtClean="0"/>
              <a:t>We also examine how, as computer-based presentations have become more the norm than a novelty, audiences are often overwhelmed with poorly developed productions.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Presentation Design…</a:t>
            </a:r>
            <a:endParaRPr lang="en-US" b="1" dirty="0"/>
          </a:p>
        </p:txBody>
      </p:sp>
      <p:sp>
        <p:nvSpPr>
          <p:cNvPr id="3" name="Content Placeholder 2"/>
          <p:cNvSpPr>
            <a:spLocks noGrp="1"/>
          </p:cNvSpPr>
          <p:nvPr>
            <p:ph idx="1"/>
          </p:nvPr>
        </p:nvSpPr>
        <p:spPr/>
        <p:txBody>
          <a:bodyPr>
            <a:normAutofit fontScale="77500" lnSpcReduction="20000"/>
          </a:bodyPr>
          <a:lstStyle/>
          <a:p>
            <a:pPr>
              <a:buNone/>
            </a:pPr>
            <a:r>
              <a:rPr lang="en-US" b="1" dirty="0" smtClean="0"/>
              <a:t>As part of the Presentation Design module, participants: </a:t>
            </a:r>
          </a:p>
          <a:p>
            <a:pPr>
              <a:buNone/>
            </a:pPr>
            <a:endParaRPr lang="en-US" dirty="0" smtClean="0"/>
          </a:p>
          <a:p>
            <a:pPr lvl="1">
              <a:buNone/>
            </a:pPr>
            <a:r>
              <a:rPr lang="en-US" dirty="0" smtClean="0"/>
              <a:t>•  Realize the importance of </a:t>
            </a:r>
            <a:r>
              <a:rPr lang="en-US" b="1" dirty="0" smtClean="0"/>
              <a:t>proper delivery of visual information</a:t>
            </a:r>
          </a:p>
          <a:p>
            <a:pPr lvl="1"/>
            <a:endParaRPr lang="en-US" dirty="0" smtClean="0"/>
          </a:p>
          <a:p>
            <a:pPr lvl="1">
              <a:buNone/>
            </a:pPr>
            <a:r>
              <a:rPr lang="en-US" dirty="0" smtClean="0"/>
              <a:t>•  Understand how the brain processes </a:t>
            </a:r>
            <a:r>
              <a:rPr lang="en-US" b="1" dirty="0" smtClean="0"/>
              <a:t>visual input </a:t>
            </a:r>
          </a:p>
          <a:p>
            <a:pPr lvl="1">
              <a:buNone/>
            </a:pPr>
            <a:endParaRPr lang="en-US" dirty="0" smtClean="0"/>
          </a:p>
          <a:p>
            <a:pPr lvl="1">
              <a:buNone/>
            </a:pPr>
            <a:r>
              <a:rPr lang="en-US" dirty="0" smtClean="0"/>
              <a:t>•  </a:t>
            </a:r>
            <a:r>
              <a:rPr lang="en-US" b="1" dirty="0" smtClean="0"/>
              <a:t>Comprehend simplifying </a:t>
            </a:r>
            <a:r>
              <a:rPr lang="en-US" dirty="0" smtClean="0"/>
              <a:t>-- how Less is More</a:t>
            </a:r>
          </a:p>
          <a:p>
            <a:pPr lvl="1">
              <a:buNone/>
            </a:pPr>
            <a:endParaRPr lang="en-US" dirty="0" smtClean="0"/>
          </a:p>
          <a:p>
            <a:pPr lvl="1">
              <a:buNone/>
            </a:pPr>
            <a:r>
              <a:rPr lang="en-US" dirty="0" smtClean="0"/>
              <a:t>•  Gain control of audience attention through </a:t>
            </a:r>
            <a:r>
              <a:rPr lang="en-US" b="1" dirty="0" smtClean="0"/>
              <a:t>layout and timing</a:t>
            </a:r>
          </a:p>
          <a:p>
            <a:pPr lvl="1">
              <a:buNone/>
            </a:pPr>
            <a:endParaRPr lang="en-US" dirty="0" smtClean="0"/>
          </a:p>
          <a:p>
            <a:pPr lvl="1">
              <a:buNone/>
            </a:pPr>
            <a:r>
              <a:rPr lang="en-US" dirty="0" smtClean="0"/>
              <a:t>•  Discover 10 techniques to guarantee that presenter and audience are </a:t>
            </a:r>
            <a:r>
              <a:rPr lang="en-US" b="1" dirty="0" smtClean="0"/>
              <a:t>involved</a:t>
            </a:r>
            <a:endParaRPr lang="en-US"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38400"/>
            <a:ext cx="8229600" cy="1143000"/>
          </a:xfrm>
        </p:spPr>
        <p:txBody>
          <a:bodyPr/>
          <a:lstStyle/>
          <a:p>
            <a:r>
              <a:rPr lang="en-US" b="1" dirty="0" smtClean="0"/>
              <a:t>4. Handling Questions &amp; Answers</a:t>
            </a:r>
            <a:endParaRPr lang="en-US"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Questions &amp; Answers…</a:t>
            </a:r>
            <a:endParaRPr lang="en-US" b="1" dirty="0"/>
          </a:p>
        </p:txBody>
      </p:sp>
      <p:sp>
        <p:nvSpPr>
          <p:cNvPr id="3" name="Content Placeholder 2"/>
          <p:cNvSpPr>
            <a:spLocks noGrp="1"/>
          </p:cNvSpPr>
          <p:nvPr>
            <p:ph idx="1"/>
          </p:nvPr>
        </p:nvSpPr>
        <p:spPr>
          <a:xfrm>
            <a:off x="457200" y="1600200"/>
            <a:ext cx="8229600" cy="4800600"/>
          </a:xfrm>
        </p:spPr>
        <p:txBody>
          <a:bodyPr>
            <a:normAutofit fontScale="92500" lnSpcReduction="10000"/>
          </a:bodyPr>
          <a:lstStyle/>
          <a:p>
            <a:pPr algn="just"/>
            <a:r>
              <a:rPr lang="en-US" dirty="0" smtClean="0"/>
              <a:t>Sometimes the prepared presentation is only a prelude to the real program, i.e., the Question and Answer session. </a:t>
            </a:r>
          </a:p>
          <a:p>
            <a:pPr algn="just"/>
            <a:r>
              <a:rPr lang="en-US" dirty="0" smtClean="0"/>
              <a:t>So, depending on the firm's needs, up to one-quarter of classroom time can be scheduled for the Q &amp; A process. </a:t>
            </a:r>
          </a:p>
          <a:p>
            <a:pPr algn="just"/>
            <a:r>
              <a:rPr lang="en-US" dirty="0" smtClean="0"/>
              <a:t>To enhance the relevancy of this module, participants prepare and trade questions that they would actually encounter in their real business environment. </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Questions &amp; Answers…</a:t>
            </a:r>
            <a:endParaRPr lang="en-US" b="1" dirty="0"/>
          </a:p>
        </p:txBody>
      </p:sp>
      <p:sp>
        <p:nvSpPr>
          <p:cNvPr id="3" name="Content Placeholder 2"/>
          <p:cNvSpPr>
            <a:spLocks noGrp="1"/>
          </p:cNvSpPr>
          <p:nvPr>
            <p:ph idx="1"/>
          </p:nvPr>
        </p:nvSpPr>
        <p:spPr>
          <a:xfrm>
            <a:off x="228600" y="1600200"/>
            <a:ext cx="8686800" cy="4724400"/>
          </a:xfrm>
        </p:spPr>
        <p:txBody>
          <a:bodyPr>
            <a:normAutofit fontScale="92500" lnSpcReduction="10000"/>
          </a:bodyPr>
          <a:lstStyle/>
          <a:p>
            <a:pPr>
              <a:buNone/>
            </a:pPr>
            <a:r>
              <a:rPr lang="en-US" dirty="0" smtClean="0"/>
              <a:t>Participants learn:</a:t>
            </a:r>
          </a:p>
          <a:p>
            <a:pPr>
              <a:buNone/>
            </a:pPr>
            <a:endParaRPr lang="en-US" dirty="0" smtClean="0"/>
          </a:p>
          <a:p>
            <a:pPr lvl="1" algn="just">
              <a:buNone/>
            </a:pPr>
            <a:r>
              <a:rPr lang="en-US" dirty="0" smtClean="0"/>
              <a:t>• How to ask for questions and properly address the questioner</a:t>
            </a:r>
          </a:p>
          <a:p>
            <a:pPr lvl="1" algn="just">
              <a:buNone/>
            </a:pPr>
            <a:r>
              <a:rPr lang="en-US" dirty="0" smtClean="0"/>
              <a:t>•  How to listen for the real question</a:t>
            </a:r>
          </a:p>
          <a:p>
            <a:pPr lvl="1" algn="just">
              <a:buNone/>
            </a:pPr>
            <a:r>
              <a:rPr lang="en-US" dirty="0" smtClean="0"/>
              <a:t>•  How to neutralize negative questions</a:t>
            </a:r>
          </a:p>
          <a:p>
            <a:pPr lvl="1" algn="just">
              <a:buNone/>
            </a:pPr>
            <a:r>
              <a:rPr lang="en-US" dirty="0" smtClean="0"/>
              <a:t>•  How to deliver and format the answer to the entire group</a:t>
            </a:r>
          </a:p>
          <a:p>
            <a:pPr lvl="1" algn="just">
              <a:buNone/>
            </a:pPr>
            <a:r>
              <a:rPr lang="en-US" dirty="0" smtClean="0"/>
              <a:t>• How to tie the answer back to the content of the original presentation</a:t>
            </a:r>
          </a:p>
          <a:p>
            <a:pPr lvl="1" algn="just">
              <a:buNone/>
            </a:pPr>
            <a:r>
              <a:rPr lang="en-US" dirty="0" smtClean="0"/>
              <a:t>•  How to deal with unexpected contingencies</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05000"/>
            <a:ext cx="8229600" cy="1143000"/>
          </a:xfrm>
        </p:spPr>
        <p:txBody>
          <a:bodyPr>
            <a:normAutofit/>
          </a:bodyPr>
          <a:lstStyle/>
          <a:p>
            <a:r>
              <a:rPr lang="en-US" sz="6000" b="1" dirty="0" smtClean="0"/>
              <a:t>5. Use of Humor</a:t>
            </a:r>
            <a:endParaRPr lang="en-US" sz="6000"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Humor</a:t>
            </a:r>
            <a:endParaRPr lang="en-US" b="1" dirty="0"/>
          </a:p>
        </p:txBody>
      </p:sp>
      <p:sp>
        <p:nvSpPr>
          <p:cNvPr id="3" name="Content Placeholder 2"/>
          <p:cNvSpPr>
            <a:spLocks noGrp="1"/>
          </p:cNvSpPr>
          <p:nvPr>
            <p:ph idx="1"/>
          </p:nvPr>
        </p:nvSpPr>
        <p:spPr/>
        <p:txBody>
          <a:bodyPr>
            <a:normAutofit fontScale="92500" lnSpcReduction="10000"/>
          </a:bodyPr>
          <a:lstStyle/>
          <a:p>
            <a:pPr algn="just"/>
            <a:r>
              <a:rPr lang="en-US" dirty="0" smtClean="0"/>
              <a:t>There is a excess of advice on using humor in presentations out there, and most if it is just plain wrong. Improper use of humor can trip up even the most seasoned presenters. </a:t>
            </a:r>
          </a:p>
          <a:p>
            <a:pPr algn="just"/>
            <a:r>
              <a:rPr lang="en-US" dirty="0" smtClean="0"/>
              <a:t>Instead, participants will come away knowing:</a:t>
            </a:r>
          </a:p>
          <a:p>
            <a:pPr lvl="1" algn="just"/>
            <a:endParaRPr lang="en-US" dirty="0" smtClean="0"/>
          </a:p>
          <a:p>
            <a:pPr lvl="1" algn="just">
              <a:buNone/>
            </a:pPr>
            <a:r>
              <a:rPr lang="en-US" dirty="0" smtClean="0"/>
              <a:t>• When - and when not - to use humor in a presentation  </a:t>
            </a:r>
          </a:p>
          <a:p>
            <a:pPr lvl="1" algn="just">
              <a:buNone/>
            </a:pPr>
            <a:r>
              <a:rPr lang="en-US" dirty="0" smtClean="0"/>
              <a:t>•  What type of humor to use, and what to avoid</a:t>
            </a:r>
          </a:p>
          <a:p>
            <a:pPr lvl="1" algn="just">
              <a:buNone/>
            </a:pPr>
            <a:r>
              <a:rPr lang="en-US" dirty="0" smtClean="0"/>
              <a:t>•  How to use humor effectively even if you're not "funny"</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33600"/>
            <a:ext cx="8229600" cy="1143000"/>
          </a:xfrm>
        </p:spPr>
        <p:txBody>
          <a:bodyPr>
            <a:normAutofit/>
          </a:bodyPr>
          <a:lstStyle/>
          <a:p>
            <a:r>
              <a:rPr lang="en-US" sz="6600" b="1" dirty="0" smtClean="0"/>
              <a:t>Methodology</a:t>
            </a:r>
            <a:endParaRPr lang="en-US" sz="6600"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Methodology</a:t>
            </a:r>
            <a:endParaRPr lang="en-US" b="1" dirty="0"/>
          </a:p>
        </p:txBody>
      </p:sp>
      <p:sp>
        <p:nvSpPr>
          <p:cNvPr id="3" name="Content Placeholder 2"/>
          <p:cNvSpPr>
            <a:spLocks noGrp="1"/>
          </p:cNvSpPr>
          <p:nvPr>
            <p:ph idx="1"/>
          </p:nvPr>
        </p:nvSpPr>
        <p:spPr/>
        <p:txBody>
          <a:bodyPr/>
          <a:lstStyle/>
          <a:p>
            <a:pPr>
              <a:lnSpc>
                <a:spcPct val="150000"/>
              </a:lnSpc>
            </a:pPr>
            <a:r>
              <a:rPr lang="en-US" dirty="0" smtClean="0"/>
              <a:t>Methodology follows three forms: </a:t>
            </a:r>
          </a:p>
          <a:p>
            <a:pPr lvl="1">
              <a:lnSpc>
                <a:spcPct val="150000"/>
              </a:lnSpc>
            </a:pPr>
            <a:r>
              <a:rPr lang="en-US" dirty="0" smtClean="0"/>
              <a:t>Self-Realization</a:t>
            </a:r>
          </a:p>
          <a:p>
            <a:pPr lvl="1">
              <a:lnSpc>
                <a:spcPct val="150000"/>
              </a:lnSpc>
            </a:pPr>
            <a:r>
              <a:rPr lang="en-US" dirty="0" smtClean="0"/>
              <a:t>Participation, and </a:t>
            </a:r>
          </a:p>
          <a:p>
            <a:pPr lvl="1">
              <a:lnSpc>
                <a:spcPct val="150000"/>
              </a:lnSpc>
            </a:pPr>
            <a:r>
              <a:rPr lang="en-US" dirty="0" smtClean="0"/>
              <a:t>Process Improvement</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Self-Realization</a:t>
            </a:r>
            <a:endParaRPr lang="en-US" b="1" dirty="0"/>
          </a:p>
        </p:txBody>
      </p:sp>
      <p:sp>
        <p:nvSpPr>
          <p:cNvPr id="3" name="Content Placeholder 2"/>
          <p:cNvSpPr>
            <a:spLocks noGrp="1"/>
          </p:cNvSpPr>
          <p:nvPr>
            <p:ph idx="1"/>
          </p:nvPr>
        </p:nvSpPr>
        <p:spPr/>
        <p:txBody>
          <a:bodyPr>
            <a:normAutofit lnSpcReduction="10000"/>
          </a:bodyPr>
          <a:lstStyle/>
          <a:p>
            <a:pPr algn="just">
              <a:lnSpc>
                <a:spcPct val="150000"/>
              </a:lnSpc>
            </a:pPr>
            <a:r>
              <a:rPr lang="en-US" dirty="0" smtClean="0"/>
              <a:t>Sessions begin with establishing current </a:t>
            </a:r>
            <a:r>
              <a:rPr lang="en-US" b="1" dirty="0" smtClean="0"/>
              <a:t>competency:</a:t>
            </a:r>
          </a:p>
          <a:p>
            <a:pPr lvl="1" algn="just">
              <a:lnSpc>
                <a:spcPct val="150000"/>
              </a:lnSpc>
            </a:pPr>
            <a:r>
              <a:rPr lang="en-US" dirty="0" smtClean="0"/>
              <a:t>based on client preference, we include videotape</a:t>
            </a:r>
          </a:p>
          <a:p>
            <a:pPr algn="just">
              <a:lnSpc>
                <a:spcPct val="150000"/>
              </a:lnSpc>
            </a:pPr>
            <a:r>
              <a:rPr lang="en-US" dirty="0" smtClean="0"/>
              <a:t> As skills are learned, participants expand their self-realization through peer review in addition to coaching by instructors.</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b="1" dirty="0" smtClean="0"/>
              <a:t>Participation</a:t>
            </a:r>
            <a:endParaRPr lang="en-US" b="1" dirty="0"/>
          </a:p>
        </p:txBody>
      </p:sp>
      <p:sp>
        <p:nvSpPr>
          <p:cNvPr id="3" name="Content Placeholder 2"/>
          <p:cNvSpPr>
            <a:spLocks noGrp="1"/>
          </p:cNvSpPr>
          <p:nvPr>
            <p:ph idx="1"/>
          </p:nvPr>
        </p:nvSpPr>
        <p:spPr>
          <a:xfrm>
            <a:off x="457200" y="1371600"/>
            <a:ext cx="8229600" cy="4754563"/>
          </a:xfrm>
        </p:spPr>
        <p:txBody>
          <a:bodyPr>
            <a:normAutofit/>
          </a:bodyPr>
          <a:lstStyle/>
          <a:p>
            <a:pPr algn="just"/>
            <a:r>
              <a:rPr lang="en-US" dirty="0" smtClean="0"/>
              <a:t>It includes demonstrations by the instructors of the required behavior, the majority of presentation time is given to the participants actually performing the techniques required for proper presenting. </a:t>
            </a:r>
          </a:p>
          <a:p>
            <a:pPr algn="just">
              <a:buNone/>
            </a:pPr>
            <a:endParaRPr lang="en-US" dirty="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Process Improvement</a:t>
            </a:r>
            <a:endParaRPr lang="en-US" b="1" dirty="0"/>
          </a:p>
        </p:txBody>
      </p:sp>
      <p:sp>
        <p:nvSpPr>
          <p:cNvPr id="3" name="Content Placeholder 2"/>
          <p:cNvSpPr>
            <a:spLocks noGrp="1"/>
          </p:cNvSpPr>
          <p:nvPr>
            <p:ph idx="1"/>
          </p:nvPr>
        </p:nvSpPr>
        <p:spPr/>
        <p:txBody>
          <a:bodyPr/>
          <a:lstStyle/>
          <a:p>
            <a:pPr algn="just">
              <a:lnSpc>
                <a:spcPct val="150000"/>
              </a:lnSpc>
            </a:pPr>
            <a:r>
              <a:rPr lang="en-US" dirty="0" smtClean="0"/>
              <a:t>The skills to becoming a persuasive and effective presenter are broken down into different steps that can be easily absorbed at each step. </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the participants will benefit…</a:t>
            </a:r>
            <a:endParaRPr lang="en-US" b="1" dirty="0"/>
          </a:p>
        </p:txBody>
      </p:sp>
      <p:sp>
        <p:nvSpPr>
          <p:cNvPr id="3" name="Content Placeholder 2"/>
          <p:cNvSpPr>
            <a:spLocks noGrp="1"/>
          </p:cNvSpPr>
          <p:nvPr>
            <p:ph idx="1"/>
          </p:nvPr>
        </p:nvSpPr>
        <p:spPr/>
        <p:txBody>
          <a:bodyPr>
            <a:normAutofit/>
          </a:bodyPr>
          <a:lstStyle/>
          <a:p>
            <a:r>
              <a:rPr lang="en-US" b="1" dirty="0" smtClean="0"/>
              <a:t>Delivery</a:t>
            </a:r>
          </a:p>
          <a:p>
            <a:pPr lvl="1" algn="just">
              <a:buNone/>
            </a:pPr>
            <a:r>
              <a:rPr lang="en-US" dirty="0" smtClean="0"/>
              <a:t>	In learning the skills to present ideas before a group in a persuasive fashion, participants both gain confidence in themselves, and better forward the organization’s mission. </a:t>
            </a:r>
          </a:p>
          <a:p>
            <a:pPr lvl="1" algn="just">
              <a:buNone/>
            </a:pPr>
            <a:r>
              <a:rPr lang="en-US" dirty="0" smtClean="0"/>
              <a:t>	Participants gain self-realization through overcoming the most common human fear.</a:t>
            </a:r>
          </a:p>
          <a:p>
            <a:pPr lvl="1" algn="just">
              <a:buNone/>
            </a:pPr>
            <a:r>
              <a:rPr lang="en-US" dirty="0" smtClean="0"/>
              <a:t>	Employees become better all-around communicators.</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smtClean="0"/>
              <a:t>Content</a:t>
            </a:r>
          </a:p>
          <a:p>
            <a:pPr lvl="1" algn="just">
              <a:lnSpc>
                <a:spcPct val="150000"/>
              </a:lnSpc>
              <a:buNone/>
            </a:pPr>
            <a:r>
              <a:rPr lang="en-US" dirty="0" smtClean="0"/>
              <a:t>	Gaining the skills to develop presentations that inspire and persuade transforms into better business writing, organizational skills, report generation, and knowledge transfer outside the presentation process.</a:t>
            </a:r>
            <a:endParaRPr lang="en-US" dirty="0"/>
          </a:p>
        </p:txBody>
      </p:sp>
      <p:sp>
        <p:nvSpPr>
          <p:cNvPr id="4" name="Title 1"/>
          <p:cNvSpPr>
            <a:spLocks noGrp="1"/>
          </p:cNvSpPr>
          <p:nvPr>
            <p:ph type="title"/>
          </p:nvPr>
        </p:nvSpPr>
        <p:spPr>
          <a:xfrm>
            <a:off x="457200" y="274638"/>
            <a:ext cx="8229600" cy="1143000"/>
          </a:xfrm>
        </p:spPr>
        <p:txBody>
          <a:bodyPr/>
          <a:lstStyle/>
          <a:p>
            <a:r>
              <a:rPr lang="en-US" b="1" dirty="0" smtClean="0"/>
              <a:t>How the participants will benefit…</a:t>
            </a:r>
            <a:endParaRPr lang="en-US" b="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r>
              <a:rPr lang="en-US" b="1" dirty="0" smtClean="0"/>
              <a:t>Presentation Visuals</a:t>
            </a:r>
          </a:p>
          <a:p>
            <a:pPr algn="just">
              <a:lnSpc>
                <a:spcPct val="150000"/>
              </a:lnSpc>
              <a:buNone/>
            </a:pPr>
            <a:r>
              <a:rPr lang="en-US" dirty="0" smtClean="0"/>
              <a:t>		Participants gain an understanding of how 	simplifying ideas can increase comprehension, </a:t>
            </a:r>
          </a:p>
          <a:p>
            <a:pPr algn="just">
              <a:lnSpc>
                <a:spcPct val="150000"/>
              </a:lnSpc>
              <a:buNone/>
            </a:pPr>
            <a:r>
              <a:rPr lang="en-US" dirty="0" smtClean="0"/>
              <a:t>		how new concepts need to be introduced in 	elementary form, and 	</a:t>
            </a:r>
          </a:p>
          <a:p>
            <a:pPr algn="just">
              <a:lnSpc>
                <a:spcPct val="150000"/>
              </a:lnSpc>
              <a:buNone/>
            </a:pPr>
            <a:r>
              <a:rPr lang="en-US" dirty="0" smtClean="0"/>
              <a:t>		how these precepts apply to all aspects of their 	jobs.</a:t>
            </a:r>
            <a:endParaRPr lang="en-US" dirty="0"/>
          </a:p>
        </p:txBody>
      </p:sp>
      <p:sp>
        <p:nvSpPr>
          <p:cNvPr id="4" name="Title 1"/>
          <p:cNvSpPr>
            <a:spLocks noGrp="1"/>
          </p:cNvSpPr>
          <p:nvPr>
            <p:ph type="title"/>
          </p:nvPr>
        </p:nvSpPr>
        <p:spPr>
          <a:xfrm>
            <a:off x="457200" y="274638"/>
            <a:ext cx="8229600" cy="1143000"/>
          </a:xfrm>
        </p:spPr>
        <p:txBody>
          <a:bodyPr/>
          <a:lstStyle/>
          <a:p>
            <a:r>
              <a:rPr lang="en-US" b="1" dirty="0" smtClean="0"/>
              <a:t>How the participants will benefit…</a:t>
            </a:r>
            <a:endParaRPr lang="en-US" b="1"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800600"/>
          </a:xfrm>
        </p:spPr>
        <p:txBody>
          <a:bodyPr>
            <a:normAutofit lnSpcReduction="10000"/>
          </a:bodyPr>
          <a:lstStyle/>
          <a:p>
            <a:r>
              <a:rPr lang="en-US" b="1" dirty="0" smtClean="0"/>
              <a:t>Q &amp; A</a:t>
            </a:r>
          </a:p>
          <a:p>
            <a:pPr algn="just">
              <a:buNone/>
            </a:pPr>
            <a:r>
              <a:rPr lang="en-US" dirty="0" smtClean="0"/>
              <a:t>		Participants learn the art of listening, and 	through listening, an appreciation of the 	diversity of learning styles. </a:t>
            </a:r>
          </a:p>
          <a:p>
            <a:pPr algn="just">
              <a:buNone/>
            </a:pPr>
            <a:r>
              <a:rPr lang="en-US" dirty="0" smtClean="0"/>
              <a:t>		Cooperation and understanding between 	co-workers is enhanced as participants 	discover other’s points of view.</a:t>
            </a:r>
          </a:p>
          <a:p>
            <a:pPr algn="just">
              <a:buNone/>
            </a:pPr>
            <a:r>
              <a:rPr lang="en-US" dirty="0" smtClean="0"/>
              <a:t>		Participants learn how to develop positive 	responses to potentially negative 	situations.</a:t>
            </a:r>
            <a:endParaRPr lang="en-US" dirty="0"/>
          </a:p>
        </p:txBody>
      </p:sp>
      <p:sp>
        <p:nvSpPr>
          <p:cNvPr id="4" name="Title 1"/>
          <p:cNvSpPr>
            <a:spLocks noGrp="1"/>
          </p:cNvSpPr>
          <p:nvPr>
            <p:ph type="title"/>
          </p:nvPr>
        </p:nvSpPr>
        <p:spPr>
          <a:xfrm>
            <a:off x="457200" y="274638"/>
            <a:ext cx="8229600" cy="1143000"/>
          </a:xfrm>
        </p:spPr>
        <p:txBody>
          <a:bodyPr/>
          <a:lstStyle/>
          <a:p>
            <a:r>
              <a:rPr lang="en-US" b="1" dirty="0" smtClean="0"/>
              <a:t>How the participants will benefit…</a:t>
            </a:r>
            <a:endParaRPr lang="en-US" b="1"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62200"/>
            <a:ext cx="8229600" cy="1143000"/>
          </a:xfrm>
        </p:spPr>
        <p:txBody>
          <a:bodyPr>
            <a:normAutofit/>
          </a:bodyPr>
          <a:lstStyle/>
          <a:p>
            <a:r>
              <a:rPr lang="en-US" sz="6000" b="1" dirty="0" smtClean="0">
                <a:hlinkClick r:id="rId2" action="ppaction://hlinkfile"/>
              </a:rPr>
              <a:t>EXAMPLE</a:t>
            </a:r>
            <a:endParaRPr lang="en-US" sz="6000" b="1"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References</a:t>
            </a:r>
            <a:endParaRPr lang="en-US" b="1" dirty="0"/>
          </a:p>
        </p:txBody>
      </p:sp>
      <p:sp>
        <p:nvSpPr>
          <p:cNvPr id="3" name="Content Placeholder 2"/>
          <p:cNvSpPr>
            <a:spLocks noGrp="1"/>
          </p:cNvSpPr>
          <p:nvPr>
            <p:ph idx="1"/>
          </p:nvPr>
        </p:nvSpPr>
        <p:spPr/>
        <p:txBody>
          <a:bodyPr/>
          <a:lstStyle/>
          <a:p>
            <a:r>
              <a:rPr lang="en-US" dirty="0" smtClean="0">
                <a:hlinkClick r:id="rId2"/>
              </a:rPr>
              <a:t>http://www.publicspeakingskills.com/pages/courses/presentation-skills-detail.htm</a:t>
            </a:r>
            <a:endParaRPr lang="en-US" dirty="0" smtClean="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TotalTime>
  <Words>843</Words>
  <Application>Microsoft Office PowerPoint</Application>
  <PresentationFormat>On-screen Show (4:3)</PresentationFormat>
  <Paragraphs>134</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Recap</vt:lpstr>
      <vt:lpstr>Lecture 23</vt:lpstr>
      <vt:lpstr>Introduction</vt:lpstr>
      <vt:lpstr>Agenda</vt:lpstr>
      <vt:lpstr>Learning Objectives</vt:lpstr>
      <vt:lpstr>1. Delivery of Presentation</vt:lpstr>
      <vt:lpstr>Delivery…</vt:lpstr>
      <vt:lpstr>Slide 8</vt:lpstr>
      <vt:lpstr>Delivery…</vt:lpstr>
      <vt:lpstr>Slide 10</vt:lpstr>
      <vt:lpstr>Delivery…</vt:lpstr>
      <vt:lpstr>2. Presentation Content</vt:lpstr>
      <vt:lpstr>Content…</vt:lpstr>
      <vt:lpstr>3. Presentation Design</vt:lpstr>
      <vt:lpstr>Presentation Design…</vt:lpstr>
      <vt:lpstr>Presentation Design…</vt:lpstr>
      <vt:lpstr>4. Handling Questions &amp; Answers</vt:lpstr>
      <vt:lpstr>Questions &amp; Answers…</vt:lpstr>
      <vt:lpstr>Questions &amp; Answers…</vt:lpstr>
      <vt:lpstr>5. Use of Humor</vt:lpstr>
      <vt:lpstr>Humor</vt:lpstr>
      <vt:lpstr>Methodology</vt:lpstr>
      <vt:lpstr>Methodology</vt:lpstr>
      <vt:lpstr>Self-Realization</vt:lpstr>
      <vt:lpstr>Participation</vt:lpstr>
      <vt:lpstr>Process Improvement</vt:lpstr>
      <vt:lpstr>How the participants will benefit…</vt:lpstr>
      <vt:lpstr>How the participants will benefit…</vt:lpstr>
      <vt:lpstr>How the participants will benefit…</vt:lpstr>
      <vt:lpstr>How the participants will benefit…</vt:lpstr>
      <vt:lpstr>EXAMPLE</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23</dc:title>
  <dc:creator>Anila</dc:creator>
  <cp:lastModifiedBy>Anila</cp:lastModifiedBy>
  <cp:revision>9</cp:revision>
  <dcterms:created xsi:type="dcterms:W3CDTF">2012-12-27T14:55:29Z</dcterms:created>
  <dcterms:modified xsi:type="dcterms:W3CDTF">2012-12-27T15:53:06Z</dcterms:modified>
</cp:coreProperties>
</file>