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5" r:id="rId1"/>
  </p:sldMasterIdLst>
  <p:handoutMasterIdLst>
    <p:handoutMasterId r:id="rId51"/>
  </p:handoutMasterIdLst>
  <p:sldIdLst>
    <p:sldId id="256" r:id="rId2"/>
    <p:sldId id="341" r:id="rId3"/>
    <p:sldId id="340" r:id="rId4"/>
    <p:sldId id="289" r:id="rId5"/>
    <p:sldId id="260" r:id="rId6"/>
    <p:sldId id="283" r:id="rId7"/>
    <p:sldId id="265" r:id="rId8"/>
    <p:sldId id="267" r:id="rId9"/>
    <p:sldId id="287" r:id="rId10"/>
    <p:sldId id="294" r:id="rId11"/>
    <p:sldId id="295" r:id="rId12"/>
    <p:sldId id="296" r:id="rId13"/>
    <p:sldId id="297" r:id="rId14"/>
    <p:sldId id="298" r:id="rId15"/>
    <p:sldId id="299" r:id="rId16"/>
    <p:sldId id="300" r:id="rId17"/>
    <p:sldId id="301" r:id="rId18"/>
    <p:sldId id="302" r:id="rId19"/>
    <p:sldId id="303" r:id="rId20"/>
    <p:sldId id="304" r:id="rId21"/>
    <p:sldId id="305" r:id="rId22"/>
    <p:sldId id="306" r:id="rId23"/>
    <p:sldId id="307" r:id="rId24"/>
    <p:sldId id="308" r:id="rId25"/>
    <p:sldId id="320" r:id="rId26"/>
    <p:sldId id="309" r:id="rId27"/>
    <p:sldId id="310" r:id="rId28"/>
    <p:sldId id="311" r:id="rId29"/>
    <p:sldId id="312" r:id="rId30"/>
    <p:sldId id="313" r:id="rId31"/>
    <p:sldId id="314" r:id="rId32"/>
    <p:sldId id="315" r:id="rId33"/>
    <p:sldId id="316" r:id="rId34"/>
    <p:sldId id="339" r:id="rId35"/>
    <p:sldId id="324" r:id="rId36"/>
    <p:sldId id="325" r:id="rId37"/>
    <p:sldId id="326" r:id="rId38"/>
    <p:sldId id="327" r:id="rId39"/>
    <p:sldId id="328" r:id="rId40"/>
    <p:sldId id="329" r:id="rId41"/>
    <p:sldId id="330" r:id="rId42"/>
    <p:sldId id="331" r:id="rId43"/>
    <p:sldId id="332" r:id="rId44"/>
    <p:sldId id="333" r:id="rId45"/>
    <p:sldId id="334" r:id="rId46"/>
    <p:sldId id="335" r:id="rId47"/>
    <p:sldId id="336" r:id="rId48"/>
    <p:sldId id="319" r:id="rId49"/>
    <p:sldId id="292" r:id="rId50"/>
  </p:sldIdLst>
  <p:sldSz cx="9144000" cy="6858000" type="screen4x3"/>
  <p:notesSz cx="6858000" cy="9180513"/>
  <p:defaultTextStyle>
    <a:defPPr>
      <a:defRPr lang="en-US"/>
    </a:defPPr>
    <a:lvl1pPr algn="l" rtl="0" eaLnBrk="0" fontAlgn="base" hangingPunct="0">
      <a:spcBef>
        <a:spcPct val="0"/>
      </a:spcBef>
      <a:spcAft>
        <a:spcPct val="0"/>
      </a:spcAft>
      <a:defRPr kern="1200">
        <a:solidFill>
          <a:schemeClr val="tx1"/>
        </a:solidFill>
        <a:latin typeface="Tahoma"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41" autoAdjust="0"/>
    <p:restoredTop sz="94660"/>
  </p:normalViewPr>
  <p:slideViewPr>
    <p:cSldViewPr>
      <p:cViewPr varScale="1">
        <p:scale>
          <a:sx n="68" d="100"/>
          <a:sy n="68" d="100"/>
        </p:scale>
        <p:origin x="-147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8770" name="Rectangle 2"/>
          <p:cNvSpPr>
            <a:spLocks noGrp="1" noChangeArrowheads="1"/>
          </p:cNvSpPr>
          <p:nvPr>
            <p:ph type="hdr" sz="quarter"/>
          </p:nvPr>
        </p:nvSpPr>
        <p:spPr bwMode="auto">
          <a:xfrm>
            <a:off x="0" y="0"/>
            <a:ext cx="2971800" cy="4587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endParaRPr lang="en-US"/>
          </a:p>
        </p:txBody>
      </p:sp>
      <p:sp>
        <p:nvSpPr>
          <p:cNvPr id="288771" name="Rectangle 3"/>
          <p:cNvSpPr>
            <a:spLocks noGrp="1" noChangeArrowheads="1"/>
          </p:cNvSpPr>
          <p:nvPr>
            <p:ph type="dt" sz="quarter" idx="1"/>
          </p:nvPr>
        </p:nvSpPr>
        <p:spPr bwMode="auto">
          <a:xfrm>
            <a:off x="3884613" y="0"/>
            <a:ext cx="2971800" cy="4587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endParaRPr lang="en-US"/>
          </a:p>
        </p:txBody>
      </p:sp>
      <p:sp>
        <p:nvSpPr>
          <p:cNvPr id="288772" name="Rectangle 4"/>
          <p:cNvSpPr>
            <a:spLocks noGrp="1" noChangeArrowheads="1"/>
          </p:cNvSpPr>
          <p:nvPr>
            <p:ph type="ftr" sz="quarter" idx="2"/>
          </p:nvPr>
        </p:nvSpPr>
        <p:spPr bwMode="auto">
          <a:xfrm>
            <a:off x="0" y="8720138"/>
            <a:ext cx="2971800" cy="4587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endParaRPr lang="en-US"/>
          </a:p>
        </p:txBody>
      </p:sp>
      <p:sp>
        <p:nvSpPr>
          <p:cNvPr id="288773" name="Rectangle 5"/>
          <p:cNvSpPr>
            <a:spLocks noGrp="1" noChangeArrowheads="1"/>
          </p:cNvSpPr>
          <p:nvPr>
            <p:ph type="sldNum" sz="quarter" idx="3"/>
          </p:nvPr>
        </p:nvSpPr>
        <p:spPr bwMode="auto">
          <a:xfrm>
            <a:off x="3884613" y="8720138"/>
            <a:ext cx="2971800" cy="4587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fld id="{564C3368-377D-463A-A574-8A4304EF0AC2}" type="slidenum">
              <a:rPr lang="en-US"/>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060F8C-7678-4E9A-82B3-89AD92E72589}" type="slidenum">
              <a:rPr lang="en-US" smtClean="0"/>
              <a:pPr/>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2E2A44-46A6-403A-9036-69A68C6CDF84}"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57E5A6-4C2B-4F5B-85B1-8EB3DCEC6F4C}"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F368E7-A0C8-42F5-B056-730841B50E13}"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DBCD3CE-E06F-4010-9870-C6415BDEF6EF}"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1121B0E-BA38-4089-8BE3-445D3CBD5F27}"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70E568-D8BD-4C89-A38A-49D50A6283A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ADAA8E-1A9E-4FDB-884F-FF6D19520781}"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7CA15C-1C91-42B7-B2EA-1EBB39A93AC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1614EC-241D-48CC-9059-390743F6D841}"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7A9E8B-AA42-40D2-BC77-7DF23E0278CA}" type="slidenum">
              <a:rPr lang="en-US" smtClean="0"/>
              <a:pPr/>
              <a:t>‹#›</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E18948-B5EE-45A4-858C-412225F2F06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56" r:id="rId1"/>
    <p:sldLayoutId id="2147483857" r:id="rId2"/>
    <p:sldLayoutId id="2147483858" r:id="rId3"/>
    <p:sldLayoutId id="2147483859" r:id="rId4"/>
    <p:sldLayoutId id="2147483860" r:id="rId5"/>
    <p:sldLayoutId id="2147483861" r:id="rId6"/>
    <p:sldLayoutId id="2147483862" r:id="rId7"/>
    <p:sldLayoutId id="2147483863" r:id="rId8"/>
    <p:sldLayoutId id="2147483864" r:id="rId9"/>
    <p:sldLayoutId id="2147483865" r:id="rId10"/>
    <p:sldLayoutId id="2147483866"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0" end="0"/>
                                            </p:txEl>
                                          </p:spTgt>
                                        </p:tgtEl>
                                        <p:attrNameLst>
                                          <p:attrName>ppt_h</p:attrName>
                                        </p:attrNameLst>
                                      </p:cBhvr>
                                      <p:tavLst>
                                        <p:tav tm="0">
                                          <p:val>
                                            <p:fltVal val="0"/>
                                          </p:val>
                                        </p:tav>
                                        <p:tav tm="100000">
                                          <p:val>
                                            <p:strVal val="#ppt_h"/>
                                          </p:val>
                                        </p:tav>
                                      </p:tavLst>
                                    </p:anim>
                                  </p:childTnLst>
                                </p:cTn>
                              </p:par>
                              <p:par>
                                <p:cTn id="15" presetID="23" presetClass="entr" presetSubtype="16" fill="hold" grpId="0"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p:cTn id="1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1" end="1"/>
                                            </p:txEl>
                                          </p:spTgt>
                                        </p:tgtEl>
                                        <p:attrNameLst>
                                          <p:attrName>ppt_h</p:attrName>
                                        </p:attrNameLst>
                                      </p:cBhvr>
                                      <p:tavLst>
                                        <p:tav tm="0">
                                          <p:val>
                                            <p:fltVal val="0"/>
                                          </p:val>
                                        </p:tav>
                                        <p:tav tm="100000">
                                          <p:val>
                                            <p:strVal val="#ppt_h"/>
                                          </p:val>
                                        </p:tav>
                                      </p:tavLst>
                                    </p:anim>
                                  </p:childTnLst>
                                </p:cTn>
                              </p:par>
                              <p:par>
                                <p:cTn id="19" presetID="23" presetClass="entr" presetSubtype="16" fill="hold" grpId="0"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childTnLst>
                                </p:cTn>
                              </p:par>
                              <p:par>
                                <p:cTn id="23" presetID="23" presetClass="entr" presetSubtype="16" fill="hold" grpId="0"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p:cTn id="2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3">
                                            <p:txEl>
                                              <p:pRg st="3" end="3"/>
                                            </p:txEl>
                                          </p:spTgt>
                                        </p:tgtEl>
                                        <p:attrNameLst>
                                          <p:attrName>ppt_h</p:attrName>
                                        </p:attrNameLst>
                                      </p:cBhvr>
                                      <p:tavLst>
                                        <p:tav tm="0">
                                          <p:val>
                                            <p:fltVal val="0"/>
                                          </p:val>
                                        </p:tav>
                                        <p:tav tm="100000">
                                          <p:val>
                                            <p:strVal val="#ppt_h"/>
                                          </p:val>
                                        </p:tav>
                                      </p:tavLst>
                                    </p:anim>
                                  </p:childTnLst>
                                </p:cTn>
                              </p:par>
                              <p:par>
                                <p:cTn id="27" presetID="23" presetClass="entr" presetSubtype="16"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p:cTn id="29"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0" dur="500" fill="hold"/>
                                        <p:tgtEl>
                                          <p:spTgt spid="3">
                                            <p:txEl>
                                              <p:pRg st="4" end="4"/>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www.studygs.net/tsttak4.htm" TargetMode="External"/><Relationship Id="rId2" Type="http://schemas.openxmlformats.org/officeDocument/2006/relationships/hyperlink" Target="http://www.vpul.upenn.edu/lrc" TargetMode="External"/><Relationship Id="rId1" Type="http://schemas.openxmlformats.org/officeDocument/2006/relationships/slideLayout" Target="../slideLayouts/slideLayout2.xml"/><Relationship Id="rId4" Type="http://schemas.openxmlformats.org/officeDocument/2006/relationships/hyperlink" Target="http://www.studygs.net/essayterms.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667000"/>
            <a:ext cx="7772400" cy="1774825"/>
          </a:xfrm>
        </p:spPr>
        <p:txBody>
          <a:bodyPr>
            <a:normAutofit/>
          </a:bodyPr>
          <a:lstStyle/>
          <a:p>
            <a:r>
              <a:rPr lang="en-US" sz="6000" b="1" dirty="0" smtClean="0">
                <a:latin typeface="Albertus Extra Bold" pitchFamily="34" charset="0"/>
              </a:rPr>
              <a:t>The Essay Exam</a:t>
            </a:r>
            <a:endParaRPr lang="en-US" sz="6000" b="1" dirty="0">
              <a:latin typeface="Albertus Extra Bold" pitchFamily="34" charset="0"/>
            </a:endParaRPr>
          </a:p>
        </p:txBody>
      </p:sp>
      <p:sp>
        <p:nvSpPr>
          <p:cNvPr id="2051" name="Rectangle 3"/>
          <p:cNvSpPr>
            <a:spLocks noGrp="1" noChangeArrowheads="1"/>
          </p:cNvSpPr>
          <p:nvPr>
            <p:ph type="subTitle" idx="1"/>
          </p:nvPr>
        </p:nvSpPr>
        <p:spPr>
          <a:xfrm>
            <a:off x="2895600" y="838200"/>
            <a:ext cx="3048000" cy="685800"/>
          </a:xfrm>
        </p:spPr>
        <p:txBody>
          <a:bodyPr>
            <a:noAutofit/>
          </a:bodyPr>
          <a:lstStyle/>
          <a:p>
            <a:r>
              <a:rPr lang="en-US" sz="4000" b="1" dirty="0" smtClean="0">
                <a:solidFill>
                  <a:schemeClr val="tx1"/>
                </a:solidFill>
              </a:rPr>
              <a:t>Lecture 21</a:t>
            </a:r>
            <a:endParaRPr lang="en-US" sz="4000" b="1" dirty="0">
              <a:solidFill>
                <a:schemeClr val="tx1"/>
              </a:solidFill>
            </a:endParaRPr>
          </a:p>
        </p:txBody>
      </p:sp>
      <p:sp>
        <p:nvSpPr>
          <p:cNvPr id="2053" name="Rectangle 5"/>
          <p:cNvSpPr>
            <a:spLocks noChangeArrowheads="1"/>
          </p:cNvSpPr>
          <p:nvPr/>
        </p:nvSpPr>
        <p:spPr bwMode="auto">
          <a:xfrm>
            <a:off x="0" y="2971800"/>
            <a:ext cx="9144000" cy="0"/>
          </a:xfrm>
          <a:prstGeom prst="rect">
            <a:avLst/>
          </a:prstGeom>
          <a:noFill/>
          <a:ln w="9525">
            <a:noFill/>
            <a:miter lim="800000"/>
            <a:headEnd/>
            <a:tailEnd/>
          </a:ln>
          <a:effectLst/>
        </p:spPr>
        <p:txBody>
          <a:bodyPr wrap="none" anchor="ctr">
            <a:spAutoFit/>
          </a:bodyPr>
          <a:lstStyle/>
          <a:p>
            <a:endParaRPr lang="en-US"/>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algn="l" eaLnBrk="1" hangingPunct="1"/>
            <a:r>
              <a:rPr lang="en-US" b="1" smtClean="0"/>
              <a:t>Recap</a:t>
            </a:r>
            <a:endParaRPr lang="en-US" b="1" dirty="0" smtClean="0"/>
          </a:p>
        </p:txBody>
      </p:sp>
      <p:sp>
        <p:nvSpPr>
          <p:cNvPr id="17411" name="Content Placeholder 2"/>
          <p:cNvSpPr>
            <a:spLocks noGrp="1"/>
          </p:cNvSpPr>
          <p:nvPr>
            <p:ph idx="1"/>
          </p:nvPr>
        </p:nvSpPr>
        <p:spPr/>
        <p:txBody>
          <a:bodyPr/>
          <a:lstStyle/>
          <a:p>
            <a:r>
              <a:rPr lang="en-US" dirty="0" smtClean="0"/>
              <a:t>What is Literature Essay?</a:t>
            </a:r>
          </a:p>
          <a:p>
            <a:r>
              <a:rPr lang="en-US" dirty="0" smtClean="0"/>
              <a:t>Parts of Literature Essay</a:t>
            </a:r>
          </a:p>
          <a:p>
            <a:r>
              <a:rPr lang="en-US" dirty="0" smtClean="0"/>
              <a:t>How to Write Literature Essay?</a:t>
            </a:r>
          </a:p>
          <a:p>
            <a:r>
              <a:rPr lang="en-US" dirty="0" smtClean="0"/>
              <a:t>Checklist after writing your essay</a:t>
            </a:r>
          </a:p>
          <a:p>
            <a:r>
              <a:rPr lang="en-US" dirty="0" smtClean="0"/>
              <a:t>Types of Literature Essay</a:t>
            </a:r>
          </a:p>
          <a:p>
            <a:r>
              <a:rPr lang="en-US" dirty="0" smtClean="0"/>
              <a:t>Topics for Literature Essay</a:t>
            </a:r>
          </a:p>
          <a:p>
            <a:pPr eaLnBrk="1" hangingPunct="1"/>
            <a:r>
              <a:rPr lang="en-US" dirty="0" smtClean="0"/>
              <a:t>Example; Hamlet</a:t>
            </a: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762000" y="381000"/>
            <a:ext cx="7772400" cy="762000"/>
          </a:xfrm>
        </p:spPr>
        <p:txBody>
          <a:bodyPr/>
          <a:lstStyle/>
          <a:p>
            <a:pPr eaLnBrk="1" hangingPunct="1"/>
            <a:r>
              <a:rPr lang="en-US" b="1" u="sng" dirty="0" smtClean="0"/>
              <a:t>What is an essay exam?</a:t>
            </a:r>
          </a:p>
        </p:txBody>
      </p:sp>
      <p:sp>
        <p:nvSpPr>
          <p:cNvPr id="3075" name="Rectangle 3"/>
          <p:cNvSpPr>
            <a:spLocks noGrp="1" noChangeArrowheads="1"/>
          </p:cNvSpPr>
          <p:nvPr>
            <p:ph type="body" idx="1"/>
          </p:nvPr>
        </p:nvSpPr>
        <p:spPr>
          <a:xfrm>
            <a:off x="304800" y="1600200"/>
            <a:ext cx="8534400" cy="4191000"/>
          </a:xfrm>
          <a:ln w="38100">
            <a:solidFill>
              <a:schemeClr val="bg1"/>
            </a:solidFill>
          </a:ln>
        </p:spPr>
        <p:txBody>
          <a:bodyPr/>
          <a:lstStyle/>
          <a:p>
            <a:pPr eaLnBrk="1" hangingPunct="1"/>
            <a:r>
              <a:rPr lang="en-US" sz="2800" dirty="0" smtClean="0"/>
              <a:t>A test in which you write an essay or </a:t>
            </a:r>
            <a:r>
              <a:rPr lang="en-US" sz="2800" b="1" dirty="0" smtClean="0"/>
              <a:t>a certain number of paragraphs in response to a question.</a:t>
            </a:r>
          </a:p>
          <a:p>
            <a:pPr eaLnBrk="1" hangingPunct="1"/>
            <a:endParaRPr lang="en-US" sz="2800" dirty="0" smtClean="0"/>
          </a:p>
          <a:p>
            <a:pPr eaLnBrk="1" hangingPunct="1"/>
            <a:r>
              <a:rPr lang="en-US" sz="2800" dirty="0" smtClean="0"/>
              <a:t>It helps the teacher check your ability </a:t>
            </a:r>
            <a:r>
              <a:rPr lang="en-US" sz="2800" b="1" dirty="0" smtClean="0"/>
              <a:t>to organize and write paragraphs or an essay.</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ChangeArrowheads="1"/>
          </p:cNvSpPr>
          <p:nvPr>
            <p:ph type="title"/>
          </p:nvPr>
        </p:nvSpPr>
        <p:spPr/>
        <p:txBody>
          <a:bodyPr/>
          <a:lstStyle/>
          <a:p>
            <a:r>
              <a:rPr lang="en-US" b="1" dirty="0">
                <a:latin typeface="+mn-lt"/>
              </a:rPr>
              <a:t>Preparing for the Exam</a:t>
            </a:r>
            <a:r>
              <a:rPr lang="en-US" dirty="0"/>
              <a:t>	</a:t>
            </a:r>
          </a:p>
        </p:txBody>
      </p:sp>
      <p:sp>
        <p:nvSpPr>
          <p:cNvPr id="284675" name="Rectangle 3"/>
          <p:cNvSpPr>
            <a:spLocks noGrp="1" noChangeArrowheads="1"/>
          </p:cNvSpPr>
          <p:nvPr>
            <p:ph idx="1"/>
          </p:nvPr>
        </p:nvSpPr>
        <p:spPr/>
        <p:txBody>
          <a:bodyPr>
            <a:normAutofit/>
          </a:bodyPr>
          <a:lstStyle/>
          <a:p>
            <a:r>
              <a:rPr lang="en-US" dirty="0"/>
              <a:t>Know what is expected of you.  What content will be covered?  How many questions will be on the exam?</a:t>
            </a:r>
          </a:p>
          <a:p>
            <a:r>
              <a:rPr lang="en-US" dirty="0"/>
              <a:t>Ask yourself:</a:t>
            </a:r>
          </a:p>
          <a:p>
            <a:pPr lvl="1"/>
            <a:r>
              <a:rPr lang="en-US" sz="3200" i="1" dirty="0"/>
              <a:t>What do I know about this material?</a:t>
            </a:r>
          </a:p>
          <a:p>
            <a:pPr lvl="1"/>
            <a:r>
              <a:rPr lang="en-US" sz="3200" i="1" dirty="0"/>
              <a:t>What do I need to know?</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p:txBody>
          <a:bodyPr/>
          <a:lstStyle/>
          <a:p>
            <a:r>
              <a:rPr lang="en-US" b="1" dirty="0">
                <a:latin typeface="+mn-lt"/>
              </a:rPr>
              <a:t>Taking the Exam: Preview</a:t>
            </a:r>
          </a:p>
        </p:txBody>
      </p:sp>
      <p:sp>
        <p:nvSpPr>
          <p:cNvPr id="151555" name="Rectangle 3"/>
          <p:cNvSpPr>
            <a:spLocks noGrp="1" noChangeArrowheads="1"/>
          </p:cNvSpPr>
          <p:nvPr>
            <p:ph idx="1"/>
          </p:nvPr>
        </p:nvSpPr>
        <p:spPr/>
        <p:txBody>
          <a:bodyPr>
            <a:normAutofit/>
          </a:bodyPr>
          <a:lstStyle/>
          <a:p>
            <a:pPr algn="just"/>
            <a:r>
              <a:rPr lang="en-US" dirty="0"/>
              <a:t>Skim over the </a:t>
            </a:r>
            <a:r>
              <a:rPr lang="en-US" b="1" dirty="0"/>
              <a:t>entire exam </a:t>
            </a:r>
            <a:r>
              <a:rPr lang="en-US" dirty="0"/>
              <a:t>to get a sense of everything you have to do</a:t>
            </a:r>
          </a:p>
          <a:p>
            <a:pPr algn="just"/>
            <a:r>
              <a:rPr lang="en-US" dirty="0"/>
              <a:t>Estimate how much </a:t>
            </a:r>
            <a:r>
              <a:rPr lang="en-US" b="1" dirty="0"/>
              <a:t>time </a:t>
            </a:r>
            <a:r>
              <a:rPr lang="en-US" dirty="0"/>
              <a:t>you have to spend on each </a:t>
            </a:r>
            <a:r>
              <a:rPr lang="en-US" dirty="0" smtClean="0"/>
              <a:t>question</a:t>
            </a:r>
          </a:p>
          <a:p>
            <a:pPr lvl="1" algn="just"/>
            <a:r>
              <a:rPr lang="en-US" sz="2800" dirty="0" smtClean="0"/>
              <a:t>For </a:t>
            </a:r>
            <a:r>
              <a:rPr lang="en-US" sz="2800" dirty="0"/>
              <a:t>example, if you have 4 questions and a 2 hour time period, plan for 30 minutes to organize, write, and review each question.</a:t>
            </a:r>
          </a:p>
        </p:txBody>
      </p:sp>
      <p:sp>
        <p:nvSpPr>
          <p:cNvPr id="151557" name="Rectangle 5"/>
          <p:cNvSpPr>
            <a:spLocks noChangeArrowheads="1"/>
          </p:cNvSpPr>
          <p:nvPr/>
        </p:nvSpPr>
        <p:spPr bwMode="auto">
          <a:xfrm>
            <a:off x="0" y="2971800"/>
            <a:ext cx="9144000" cy="0"/>
          </a:xfrm>
          <a:prstGeom prst="rect">
            <a:avLst/>
          </a:prstGeom>
          <a:noFill/>
          <a:ln w="9525">
            <a:noFill/>
            <a:miter lim="800000"/>
            <a:headEnd/>
            <a:tailEnd/>
          </a:ln>
          <a:effectLst/>
        </p:spPr>
        <p:txBody>
          <a:bodyPr wrap="none" anchor="ctr">
            <a:spAutoFit/>
          </a:bodyPr>
          <a:lstStyle/>
          <a:p>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p:txBody>
          <a:bodyPr/>
          <a:lstStyle/>
          <a:p>
            <a:r>
              <a:rPr lang="en-US" b="1" dirty="0">
                <a:latin typeface="+mn-lt"/>
              </a:rPr>
              <a:t>Taking the Exam: Preview</a:t>
            </a:r>
          </a:p>
        </p:txBody>
      </p:sp>
      <p:sp>
        <p:nvSpPr>
          <p:cNvPr id="235523" name="Rectangle 3"/>
          <p:cNvSpPr>
            <a:spLocks noGrp="1" noChangeArrowheads="1"/>
          </p:cNvSpPr>
          <p:nvPr>
            <p:ph idx="1"/>
          </p:nvPr>
        </p:nvSpPr>
        <p:spPr/>
        <p:txBody>
          <a:bodyPr/>
          <a:lstStyle/>
          <a:p>
            <a:pPr algn="just"/>
            <a:r>
              <a:rPr lang="en-US" sz="2800" dirty="0"/>
              <a:t>Identify which essay question you want to answer first</a:t>
            </a:r>
          </a:p>
          <a:p>
            <a:pPr algn="just"/>
            <a:r>
              <a:rPr lang="en-US" sz="2800" dirty="0"/>
              <a:t>Read the question </a:t>
            </a:r>
            <a:r>
              <a:rPr lang="en-US" sz="2800" b="1" dirty="0"/>
              <a:t>carefully</a:t>
            </a:r>
          </a:p>
          <a:p>
            <a:pPr lvl="1" algn="just"/>
            <a:r>
              <a:rPr lang="en-US" sz="2400" dirty="0"/>
              <a:t>Many students do poorly on essay exams because they misread the question.</a:t>
            </a:r>
          </a:p>
          <a:p>
            <a:pPr algn="just"/>
            <a:r>
              <a:rPr lang="en-US" sz="2800" u="sng" dirty="0"/>
              <a:t>Underline</a:t>
            </a:r>
            <a:r>
              <a:rPr lang="en-US" sz="2800" dirty="0"/>
              <a:t> key words or phrases </a:t>
            </a:r>
          </a:p>
          <a:p>
            <a:pPr algn="just"/>
            <a:r>
              <a:rPr lang="en-US" sz="2800" dirty="0"/>
              <a:t>Determine whether the question is asking you to respond to more than one thing</a:t>
            </a:r>
          </a:p>
        </p:txBody>
      </p:sp>
      <p:sp>
        <p:nvSpPr>
          <p:cNvPr id="235525" name="Rectangle 5"/>
          <p:cNvSpPr>
            <a:spLocks noChangeArrowheads="1"/>
          </p:cNvSpPr>
          <p:nvPr/>
        </p:nvSpPr>
        <p:spPr bwMode="auto">
          <a:xfrm>
            <a:off x="0" y="2971800"/>
            <a:ext cx="9144000" cy="0"/>
          </a:xfrm>
          <a:prstGeom prst="rect">
            <a:avLst/>
          </a:prstGeom>
          <a:noFill/>
          <a:ln w="9525">
            <a:noFill/>
            <a:miter lim="800000"/>
            <a:headEnd/>
            <a:tailEnd/>
          </a:ln>
          <a:effectLst/>
        </p:spPr>
        <p:txBody>
          <a:bodyPr wrap="none" anchor="ctr">
            <a:spAutoFit/>
          </a:bodyPr>
          <a:lstStyle/>
          <a:p>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p:txBody>
          <a:bodyPr/>
          <a:lstStyle/>
          <a:p>
            <a:r>
              <a:rPr lang="en-US" sz="3600" b="1" dirty="0">
                <a:latin typeface="+mn-lt"/>
              </a:rPr>
              <a:t>Essay Question “Action” Words</a:t>
            </a:r>
          </a:p>
        </p:txBody>
      </p:sp>
      <p:sp>
        <p:nvSpPr>
          <p:cNvPr id="159747" name="Rectangle 3"/>
          <p:cNvSpPr>
            <a:spLocks noGrp="1" noChangeArrowheads="1"/>
          </p:cNvSpPr>
          <p:nvPr>
            <p:ph idx="1"/>
          </p:nvPr>
        </p:nvSpPr>
        <p:spPr>
          <a:xfrm>
            <a:off x="533400" y="1524000"/>
            <a:ext cx="8315325" cy="5105399"/>
          </a:xfrm>
          <a:noFill/>
        </p:spPr>
        <p:txBody>
          <a:bodyPr>
            <a:normAutofit/>
          </a:bodyPr>
          <a:lstStyle/>
          <a:p>
            <a:pPr algn="just">
              <a:lnSpc>
                <a:spcPct val="120000"/>
              </a:lnSpc>
            </a:pPr>
            <a:r>
              <a:rPr lang="en-US" sz="2600" b="1" dirty="0" smtClean="0"/>
              <a:t>Discuss- 	</a:t>
            </a:r>
            <a:r>
              <a:rPr lang="en-US" sz="2600" dirty="0" smtClean="0"/>
              <a:t>Consider </a:t>
            </a:r>
            <a:r>
              <a:rPr lang="en-US" sz="2600" dirty="0"/>
              <a:t>important characteristics and main </a:t>
            </a:r>
            <a:r>
              <a:rPr lang="en-US" sz="2600" dirty="0" smtClean="0"/>
              <a:t>		points</a:t>
            </a:r>
            <a:r>
              <a:rPr lang="en-US" sz="2600" dirty="0"/>
              <a:t>.</a:t>
            </a:r>
          </a:p>
          <a:p>
            <a:pPr algn="just">
              <a:lnSpc>
                <a:spcPct val="120000"/>
              </a:lnSpc>
            </a:pPr>
            <a:r>
              <a:rPr lang="en-US" sz="2600" b="1" dirty="0" smtClean="0"/>
              <a:t>Compare- 	</a:t>
            </a:r>
            <a:r>
              <a:rPr lang="en-US" sz="2600" dirty="0" smtClean="0"/>
              <a:t>Show </a:t>
            </a:r>
            <a:r>
              <a:rPr lang="en-US" sz="2600" dirty="0"/>
              <a:t>how items are similar or different; </a:t>
            </a:r>
            <a:r>
              <a:rPr lang="en-US" sz="2600" dirty="0" smtClean="0"/>
              <a:t>			include </a:t>
            </a:r>
            <a:r>
              <a:rPr lang="en-US" sz="2600" dirty="0"/>
              <a:t>details or examples.</a:t>
            </a:r>
          </a:p>
          <a:p>
            <a:pPr algn="just">
              <a:lnSpc>
                <a:spcPct val="120000"/>
              </a:lnSpc>
            </a:pPr>
            <a:r>
              <a:rPr lang="en-US" sz="2600" b="1" dirty="0" smtClean="0"/>
              <a:t>Contrast- </a:t>
            </a:r>
            <a:r>
              <a:rPr lang="en-US" sz="2600" dirty="0" smtClean="0"/>
              <a:t> </a:t>
            </a:r>
            <a:r>
              <a:rPr lang="en-US" sz="2600" dirty="0"/>
              <a:t>Show how items are different; include details </a:t>
            </a:r>
            <a:r>
              <a:rPr lang="en-US" sz="2600" dirty="0" smtClean="0"/>
              <a:t>		or </a:t>
            </a:r>
            <a:r>
              <a:rPr lang="en-US" sz="2600" dirty="0"/>
              <a:t>examples.</a:t>
            </a:r>
          </a:p>
          <a:p>
            <a:pPr algn="just">
              <a:lnSpc>
                <a:spcPct val="120000"/>
              </a:lnSpc>
            </a:pPr>
            <a:r>
              <a:rPr lang="en-US" sz="2600" b="1" dirty="0" smtClean="0"/>
              <a:t>Define-</a:t>
            </a:r>
            <a:r>
              <a:rPr lang="en-US" sz="2600" dirty="0" smtClean="0"/>
              <a:t>   Give </a:t>
            </a:r>
            <a:r>
              <a:rPr lang="en-US" sz="2600" dirty="0"/>
              <a:t>an accurate meaning of the term with </a:t>
            </a:r>
            <a:r>
              <a:rPr lang="en-US" sz="2600" dirty="0" smtClean="0"/>
              <a:t>		enough </a:t>
            </a:r>
            <a:r>
              <a:rPr lang="en-US" sz="2600" dirty="0"/>
              <a:t>detail to show that you really </a:t>
            </a:r>
            <a:r>
              <a:rPr lang="en-US" sz="2600" dirty="0" smtClean="0"/>
              <a:t>			understand </a:t>
            </a:r>
            <a:r>
              <a:rPr lang="en-US" sz="2600" dirty="0"/>
              <a:t>it.</a:t>
            </a:r>
          </a:p>
          <a:p>
            <a:pPr>
              <a:lnSpc>
                <a:spcPct val="120000"/>
              </a:lnSpc>
            </a:pPr>
            <a:endParaRPr lang="en-US" sz="2600" dirty="0"/>
          </a:p>
          <a:p>
            <a:pPr lvl="1">
              <a:lnSpc>
                <a:spcPct val="80000"/>
              </a:lnSpc>
              <a:buFont typeface="Wingdings" pitchFamily="2" charset="2"/>
              <a:buNone/>
            </a:pPr>
            <a:endParaRPr lang="en-US" sz="2400" dirty="0">
              <a:latin typeface="Comic Sans MS" pitchFamily="66" charset="0"/>
            </a:endParaRPr>
          </a:p>
        </p:txBody>
      </p:sp>
      <p:sp>
        <p:nvSpPr>
          <p:cNvPr id="159749" name="Rectangle 5"/>
          <p:cNvSpPr>
            <a:spLocks noChangeArrowheads="1"/>
          </p:cNvSpPr>
          <p:nvPr/>
        </p:nvSpPr>
        <p:spPr bwMode="auto">
          <a:xfrm>
            <a:off x="0" y="2971800"/>
            <a:ext cx="9144000" cy="0"/>
          </a:xfrm>
          <a:prstGeom prst="rect">
            <a:avLst/>
          </a:prstGeom>
          <a:noFill/>
          <a:ln w="9525">
            <a:noFill/>
            <a:miter lim="800000"/>
            <a:headEnd/>
            <a:tailEnd/>
          </a:ln>
          <a:effectLst/>
        </p:spPr>
        <p:txBody>
          <a:bodyPr wrap="none" anchor="ctr">
            <a:spAutoFit/>
          </a:bodyPr>
          <a:lstStyle/>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p:txBody>
          <a:bodyPr/>
          <a:lstStyle/>
          <a:p>
            <a:r>
              <a:rPr lang="en-US" sz="3600" b="1" dirty="0">
                <a:latin typeface="Albertus Extra Bold" pitchFamily="34" charset="0"/>
              </a:rPr>
              <a:t>Essay Question “Action” Words</a:t>
            </a:r>
          </a:p>
        </p:txBody>
      </p:sp>
      <p:sp>
        <p:nvSpPr>
          <p:cNvPr id="162819" name="Rectangle 3"/>
          <p:cNvSpPr>
            <a:spLocks noGrp="1" noChangeArrowheads="1"/>
          </p:cNvSpPr>
          <p:nvPr>
            <p:ph idx="1"/>
          </p:nvPr>
        </p:nvSpPr>
        <p:spPr>
          <a:xfrm>
            <a:off x="381000" y="1676401"/>
            <a:ext cx="8382000" cy="4953000"/>
          </a:xfrm>
        </p:spPr>
        <p:txBody>
          <a:bodyPr>
            <a:normAutofit/>
          </a:bodyPr>
          <a:lstStyle/>
          <a:p>
            <a:pPr algn="just">
              <a:lnSpc>
                <a:spcPct val="90000"/>
              </a:lnSpc>
            </a:pPr>
            <a:r>
              <a:rPr lang="en-US" sz="2800" b="1" dirty="0" smtClean="0"/>
              <a:t>Explain-		</a:t>
            </a:r>
            <a:r>
              <a:rPr lang="en-US" sz="2800" dirty="0" smtClean="0"/>
              <a:t>Give </a:t>
            </a:r>
            <a:r>
              <a:rPr lang="en-US" sz="2800" dirty="0"/>
              <a:t>facts and details that make the </a:t>
            </a:r>
            <a:r>
              <a:rPr lang="en-US" sz="2800" dirty="0" smtClean="0"/>
              <a:t>			idea or </a:t>
            </a:r>
            <a:r>
              <a:rPr lang="en-US" sz="2800" dirty="0"/>
              <a:t>concept clear and </a:t>
            </a:r>
            <a:r>
              <a:rPr lang="en-US" sz="2800" dirty="0" smtClean="0"/>
              <a:t>				understandable</a:t>
            </a:r>
            <a:endParaRPr lang="en-US" sz="2800" dirty="0"/>
          </a:p>
          <a:p>
            <a:pPr algn="just">
              <a:lnSpc>
                <a:spcPct val="90000"/>
              </a:lnSpc>
            </a:pPr>
            <a:r>
              <a:rPr lang="en-US" sz="2800" b="1" dirty="0" smtClean="0"/>
              <a:t>Evaluate-</a:t>
            </a:r>
            <a:r>
              <a:rPr lang="en-US" sz="2800" i="1" dirty="0" smtClean="0"/>
              <a:t> 		</a:t>
            </a:r>
            <a:r>
              <a:rPr lang="en-US" sz="2800" dirty="0" smtClean="0"/>
              <a:t>React </a:t>
            </a:r>
            <a:r>
              <a:rPr lang="en-US" sz="2800" dirty="0"/>
              <a:t>to the topic in a logical way. </a:t>
            </a:r>
            <a:r>
              <a:rPr lang="en-US" sz="2800" dirty="0" smtClean="0"/>
              <a:t>			Discuss the </a:t>
            </a:r>
            <a:r>
              <a:rPr lang="en-US" sz="2800" dirty="0"/>
              <a:t>merits, strengths, </a:t>
            </a:r>
            <a:r>
              <a:rPr lang="en-US" sz="2800" dirty="0" smtClean="0"/>
              <a:t>				weaknesses</a:t>
            </a:r>
            <a:r>
              <a:rPr lang="en-US" sz="2800" dirty="0"/>
              <a:t>, </a:t>
            </a:r>
            <a:r>
              <a:rPr lang="en-US" sz="2800" dirty="0" smtClean="0"/>
              <a:t>advantages</a:t>
            </a:r>
            <a:r>
              <a:rPr lang="en-US" sz="2800" dirty="0"/>
              <a:t>, or </a:t>
            </a:r>
            <a:r>
              <a:rPr lang="en-US" sz="2800" dirty="0" smtClean="0"/>
              <a:t>				limitations </a:t>
            </a:r>
            <a:r>
              <a:rPr lang="en-US" sz="2800" dirty="0"/>
              <a:t>of the topic</a:t>
            </a:r>
          </a:p>
          <a:p>
            <a:pPr algn="just">
              <a:lnSpc>
                <a:spcPct val="90000"/>
              </a:lnSpc>
            </a:pPr>
            <a:r>
              <a:rPr lang="en-US" sz="2800" b="1" dirty="0" smtClean="0"/>
              <a:t>Summarize-  	</a:t>
            </a:r>
            <a:r>
              <a:rPr lang="en-US" sz="2800" dirty="0" smtClean="0"/>
              <a:t>Cover </a:t>
            </a:r>
            <a:r>
              <a:rPr lang="en-US" sz="2800" dirty="0"/>
              <a:t>the major points in brief form; </a:t>
            </a:r>
            <a:r>
              <a:rPr lang="en-US" sz="2800" dirty="0" smtClean="0"/>
              <a:t>			use a </a:t>
            </a:r>
            <a:r>
              <a:rPr lang="en-US" sz="2800" dirty="0"/>
              <a:t>sentence and paragraph form.</a:t>
            </a:r>
          </a:p>
          <a:p>
            <a:pPr>
              <a:lnSpc>
                <a:spcPct val="90000"/>
              </a:lnSpc>
              <a:buFont typeface="Wingdings" pitchFamily="2" charset="2"/>
              <a:buNone/>
            </a:pPr>
            <a:endParaRPr lang="en-US" sz="2400" dirty="0">
              <a:latin typeface="Comic Sans MS" pitchFamily="66" charset="0"/>
            </a:endParaRPr>
          </a:p>
        </p:txBody>
      </p:sp>
      <p:sp>
        <p:nvSpPr>
          <p:cNvPr id="162821" name="Rectangle 5"/>
          <p:cNvSpPr>
            <a:spLocks noChangeArrowheads="1"/>
          </p:cNvSpPr>
          <p:nvPr/>
        </p:nvSpPr>
        <p:spPr bwMode="auto">
          <a:xfrm>
            <a:off x="0" y="2971800"/>
            <a:ext cx="9144000" cy="0"/>
          </a:xfrm>
          <a:prstGeom prst="rect">
            <a:avLst/>
          </a:prstGeom>
          <a:noFill/>
          <a:ln w="9525">
            <a:noFill/>
            <a:miter lim="800000"/>
            <a:headEnd/>
            <a:tailEnd/>
          </a:ln>
          <a:effectLst/>
        </p:spPr>
        <p:txBody>
          <a:bodyPr wrap="none" anchor="ctr">
            <a:spAutoFit/>
          </a:bodyPr>
          <a:lstStyle/>
          <a:p>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p:cNvSpPr>
            <a:spLocks noGrp="1" noChangeArrowheads="1"/>
          </p:cNvSpPr>
          <p:nvPr>
            <p:ph type="title"/>
          </p:nvPr>
        </p:nvSpPr>
        <p:spPr/>
        <p:txBody>
          <a:bodyPr/>
          <a:lstStyle/>
          <a:p>
            <a:r>
              <a:rPr lang="en-US" sz="3600" b="1" dirty="0">
                <a:latin typeface="+mn-lt"/>
              </a:rPr>
              <a:t>Essay Question “Action” Words</a:t>
            </a:r>
          </a:p>
        </p:txBody>
      </p:sp>
      <p:sp>
        <p:nvSpPr>
          <p:cNvPr id="240643" name="Rectangle 3"/>
          <p:cNvSpPr>
            <a:spLocks noGrp="1" noChangeArrowheads="1"/>
          </p:cNvSpPr>
          <p:nvPr>
            <p:ph idx="1"/>
          </p:nvPr>
        </p:nvSpPr>
        <p:spPr/>
        <p:txBody>
          <a:bodyPr>
            <a:normAutofit/>
          </a:bodyPr>
          <a:lstStyle/>
          <a:p>
            <a:pPr algn="just"/>
            <a:r>
              <a:rPr lang="en-US" sz="2800" b="1" dirty="0" smtClean="0"/>
              <a:t>Describe- </a:t>
            </a:r>
            <a:r>
              <a:rPr lang="en-US" sz="2800" dirty="0" smtClean="0"/>
              <a:t>Tell </a:t>
            </a:r>
            <a:r>
              <a:rPr lang="en-US" sz="2800" dirty="0"/>
              <a:t>how something looks or happened, </a:t>
            </a:r>
            <a:r>
              <a:rPr lang="en-US" sz="2800" dirty="0" smtClean="0"/>
              <a:t>		including </a:t>
            </a:r>
            <a:r>
              <a:rPr lang="en-US" sz="2800" dirty="0"/>
              <a:t>how, who, where, and why.</a:t>
            </a:r>
          </a:p>
          <a:p>
            <a:pPr algn="just"/>
            <a:r>
              <a:rPr lang="en-US" sz="2800" b="1" dirty="0" smtClean="0"/>
              <a:t>Justify-	</a:t>
            </a:r>
            <a:r>
              <a:rPr lang="en-US" sz="2800" dirty="0" smtClean="0"/>
              <a:t>Give </a:t>
            </a:r>
            <a:r>
              <a:rPr lang="en-US" sz="2800" dirty="0"/>
              <a:t>reasons that support an action, event, </a:t>
            </a:r>
            <a:r>
              <a:rPr lang="en-US" sz="2800" dirty="0" smtClean="0"/>
              <a:t>		or </a:t>
            </a:r>
            <a:r>
              <a:rPr lang="en-US" sz="2800" dirty="0"/>
              <a:t>policy.</a:t>
            </a:r>
          </a:p>
          <a:p>
            <a:pPr algn="just"/>
            <a:r>
              <a:rPr lang="en-US" sz="2800" b="1" dirty="0" smtClean="0"/>
              <a:t>Criticize-</a:t>
            </a:r>
            <a:r>
              <a:rPr lang="en-US" sz="2800" dirty="0" smtClean="0"/>
              <a:t> </a:t>
            </a:r>
            <a:r>
              <a:rPr lang="en-US" sz="2800" b="1" dirty="0"/>
              <a:t> </a:t>
            </a:r>
            <a:r>
              <a:rPr lang="en-US" sz="2800" dirty="0" smtClean="0"/>
              <a:t>Make </a:t>
            </a:r>
            <a:r>
              <a:rPr lang="en-US" sz="2800" dirty="0"/>
              <a:t>judgments about quality or worth; </a:t>
            </a:r>
            <a:r>
              <a:rPr lang="en-US" sz="2800" dirty="0" smtClean="0"/>
              <a:t>		including </a:t>
            </a:r>
            <a:r>
              <a:rPr lang="en-US" sz="2800" dirty="0"/>
              <a:t>both positive and negative </a:t>
            </a:r>
            <a:r>
              <a:rPr lang="en-US" sz="2800" dirty="0" smtClean="0"/>
              <a:t>			aspects</a:t>
            </a:r>
            <a:r>
              <a:rPr lang="en-US" sz="2800" dirty="0"/>
              <a:t>.</a:t>
            </a:r>
          </a:p>
          <a:p>
            <a:pPr algn="just"/>
            <a:r>
              <a:rPr lang="en-US" sz="2800" b="1" dirty="0" smtClean="0"/>
              <a:t>Prove-  	</a:t>
            </a:r>
            <a:r>
              <a:rPr lang="en-US" sz="2800" dirty="0" smtClean="0"/>
              <a:t>Demonstrate </a:t>
            </a:r>
            <a:r>
              <a:rPr lang="en-US" sz="2800" dirty="0"/>
              <a:t>or establish that a concept or </a:t>
            </a:r>
            <a:r>
              <a:rPr lang="en-US" sz="2800" dirty="0" smtClean="0"/>
              <a:t>		theory </a:t>
            </a:r>
            <a:r>
              <a:rPr lang="en-US" sz="2800" dirty="0"/>
              <a:t>is correct, logical, or valid. </a:t>
            </a:r>
          </a:p>
        </p:txBody>
      </p:sp>
      <p:sp>
        <p:nvSpPr>
          <p:cNvPr id="240645" name="Rectangle 5"/>
          <p:cNvSpPr>
            <a:spLocks noChangeArrowheads="1"/>
          </p:cNvSpPr>
          <p:nvPr/>
        </p:nvSpPr>
        <p:spPr bwMode="auto">
          <a:xfrm>
            <a:off x="0" y="2971800"/>
            <a:ext cx="9144000" cy="0"/>
          </a:xfrm>
          <a:prstGeom prst="rect">
            <a:avLst/>
          </a:prstGeom>
          <a:noFill/>
          <a:ln w="9525">
            <a:noFill/>
            <a:miter lim="800000"/>
            <a:headEnd/>
            <a:tailEnd/>
          </a:ln>
          <a:effectLst/>
        </p:spPr>
        <p:txBody>
          <a:bodyPr wrap="none" anchor="ctr">
            <a:spAutoFit/>
          </a:bodyPr>
          <a:lstStyle/>
          <a:p>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534400" cy="1143000"/>
          </a:xfrm>
        </p:spPr>
        <p:txBody>
          <a:bodyPr>
            <a:normAutofit/>
          </a:bodyPr>
          <a:lstStyle/>
          <a:p>
            <a:r>
              <a:rPr lang="en-US" b="1" dirty="0" smtClean="0"/>
              <a:t>In Essay Exam…</a:t>
            </a:r>
            <a:endParaRPr lang="en-US" b="1" dirty="0"/>
          </a:p>
        </p:txBody>
      </p:sp>
      <p:sp>
        <p:nvSpPr>
          <p:cNvPr id="3" name="Content Placeholder 2"/>
          <p:cNvSpPr>
            <a:spLocks noGrp="1"/>
          </p:cNvSpPr>
          <p:nvPr>
            <p:ph idx="1"/>
          </p:nvPr>
        </p:nvSpPr>
        <p:spPr>
          <a:xfrm>
            <a:off x="457200" y="2057401"/>
            <a:ext cx="8229600" cy="2209800"/>
          </a:xfrm>
        </p:spPr>
        <p:txBody>
          <a:bodyPr>
            <a:normAutofit/>
          </a:bodyPr>
          <a:lstStyle/>
          <a:p>
            <a:pPr algn="ctr">
              <a:buNone/>
            </a:pPr>
            <a:r>
              <a:rPr lang="en-US" sz="5400" b="1" dirty="0" smtClean="0"/>
              <a:t>Organization and Neatness have merit..</a:t>
            </a:r>
            <a:endParaRPr lang="en-US" sz="54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Before writing out the exam:</a:t>
            </a:r>
            <a:endParaRPr lang="en-US" b="1" dirty="0"/>
          </a:p>
        </p:txBody>
      </p:sp>
      <p:sp>
        <p:nvSpPr>
          <p:cNvPr id="3" name="Content Placeholder 2"/>
          <p:cNvSpPr>
            <a:spLocks noGrp="1"/>
          </p:cNvSpPr>
          <p:nvPr>
            <p:ph idx="1"/>
          </p:nvPr>
        </p:nvSpPr>
        <p:spPr/>
        <p:txBody>
          <a:bodyPr>
            <a:normAutofit fontScale="92500"/>
          </a:bodyPr>
          <a:lstStyle/>
          <a:p>
            <a:pPr algn="just">
              <a:lnSpc>
                <a:spcPct val="150000"/>
              </a:lnSpc>
            </a:pPr>
            <a:r>
              <a:rPr lang="en-US" b="1" dirty="0" smtClean="0"/>
              <a:t>Write down their key words, listings,</a:t>
            </a:r>
            <a:r>
              <a:rPr lang="en-US" dirty="0" smtClean="0"/>
              <a:t> etc, as they are fresh in your mind. </a:t>
            </a:r>
          </a:p>
          <a:p>
            <a:pPr lvl="1" algn="just">
              <a:lnSpc>
                <a:spcPct val="150000"/>
              </a:lnSpc>
            </a:pPr>
            <a:r>
              <a:rPr lang="en-US" dirty="0" smtClean="0"/>
              <a:t>Otherwise these ideas may be blocked (or be unavailable) when the time comes to write the later questions. This will reduce "clutching" or panic (anxiety, actually fear which disrupts thoughts).</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Set up a time schedule…</a:t>
            </a:r>
            <a:endParaRPr lang="en-US" b="1" dirty="0"/>
          </a:p>
        </p:txBody>
      </p:sp>
      <p:sp>
        <p:nvSpPr>
          <p:cNvPr id="3" name="Content Placeholder 2"/>
          <p:cNvSpPr>
            <a:spLocks noGrp="1"/>
          </p:cNvSpPr>
          <p:nvPr>
            <p:ph idx="1"/>
          </p:nvPr>
        </p:nvSpPr>
        <p:spPr/>
        <p:txBody>
          <a:bodyPr>
            <a:normAutofit/>
          </a:bodyPr>
          <a:lstStyle/>
          <a:p>
            <a:pPr algn="just"/>
            <a:r>
              <a:rPr lang="en-US" dirty="0" smtClean="0"/>
              <a:t>To answer each question and to review/edit all questions</a:t>
            </a:r>
          </a:p>
          <a:p>
            <a:pPr lvl="1" algn="just"/>
            <a:r>
              <a:rPr lang="en-US" dirty="0" smtClean="0"/>
              <a:t>If six questions are to be answered in sixty minutes, allow yourself only seven minutes for each</a:t>
            </a:r>
          </a:p>
          <a:p>
            <a:pPr lvl="1" algn="just"/>
            <a:r>
              <a:rPr lang="en-US" dirty="0" smtClean="0"/>
              <a:t>If questions are "weighted", prioritize that into your time allocation for each question</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Set up a time schedule… (cont..)</a:t>
            </a:r>
            <a:endParaRPr lang="en-US" b="1" dirty="0"/>
          </a:p>
        </p:txBody>
      </p:sp>
      <p:sp>
        <p:nvSpPr>
          <p:cNvPr id="3" name="Content Placeholder 2"/>
          <p:cNvSpPr>
            <a:spLocks noGrp="1"/>
          </p:cNvSpPr>
          <p:nvPr>
            <p:ph idx="1"/>
          </p:nvPr>
        </p:nvSpPr>
        <p:spPr/>
        <p:txBody>
          <a:bodyPr/>
          <a:lstStyle/>
          <a:p>
            <a:pPr algn="just"/>
            <a:r>
              <a:rPr lang="en-US" dirty="0" smtClean="0"/>
              <a:t>When the time is up for one question, stop writing, leave space, and begin the next question. The incomplete answers can be completed during the review time</a:t>
            </a:r>
          </a:p>
          <a:p>
            <a:pPr algn="just"/>
            <a:r>
              <a:rPr lang="en-US" dirty="0" smtClean="0"/>
              <a:t>Six incomplete answers will usually receive more credit than three, complete ones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06562"/>
          </a:xfrm>
        </p:spPr>
        <p:txBody>
          <a:bodyPr>
            <a:normAutofit fontScale="90000"/>
          </a:bodyPr>
          <a:lstStyle/>
          <a:p>
            <a:pPr algn="just"/>
            <a:r>
              <a:rPr lang="en-US" b="1" dirty="0" smtClean="0"/>
              <a:t>Read through the questions once and note if you have any choice in answering questions…</a:t>
            </a:r>
            <a:endParaRPr lang="en-US" b="1" dirty="0"/>
          </a:p>
        </p:txBody>
      </p:sp>
      <p:sp>
        <p:nvSpPr>
          <p:cNvPr id="3" name="Content Placeholder 2"/>
          <p:cNvSpPr>
            <a:spLocks noGrp="1"/>
          </p:cNvSpPr>
          <p:nvPr>
            <p:ph idx="1"/>
          </p:nvPr>
        </p:nvSpPr>
        <p:spPr>
          <a:xfrm>
            <a:off x="457200" y="2286000"/>
            <a:ext cx="8229600" cy="3840163"/>
          </a:xfrm>
        </p:spPr>
        <p:txBody>
          <a:bodyPr/>
          <a:lstStyle/>
          <a:p>
            <a:pPr algn="just"/>
            <a:r>
              <a:rPr lang="en-US" dirty="0" smtClean="0"/>
              <a:t>Pay attention to how the question is phrased, or to the "directives", or words such as "compare", "contrast", "criticize", etc. </a:t>
            </a:r>
          </a:p>
          <a:p>
            <a:pPr lvl="1" algn="just"/>
            <a:r>
              <a:rPr lang="en-US" dirty="0" smtClean="0"/>
              <a:t>See their definitions in previous lectures</a:t>
            </a:r>
          </a:p>
          <a:p>
            <a:pPr algn="just"/>
            <a:r>
              <a:rPr lang="en-US" dirty="0" smtClean="0"/>
              <a:t>Answers will come to mind immediately for some questions</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Before attempting to answer a question, put it in your own words</a:t>
            </a:r>
            <a:endParaRPr lang="en-US" b="1" dirty="0"/>
          </a:p>
        </p:txBody>
      </p:sp>
      <p:sp>
        <p:nvSpPr>
          <p:cNvPr id="3" name="Content Placeholder 2"/>
          <p:cNvSpPr>
            <a:spLocks noGrp="1"/>
          </p:cNvSpPr>
          <p:nvPr>
            <p:ph idx="1"/>
          </p:nvPr>
        </p:nvSpPr>
        <p:spPr>
          <a:xfrm>
            <a:off x="457200" y="1905000"/>
            <a:ext cx="8229600" cy="4221163"/>
          </a:xfrm>
        </p:spPr>
        <p:txBody>
          <a:bodyPr/>
          <a:lstStyle/>
          <a:p>
            <a:pPr algn="just"/>
            <a:r>
              <a:rPr lang="en-US" dirty="0" smtClean="0"/>
              <a:t>Now compare your version with the question.</a:t>
            </a:r>
          </a:p>
          <a:p>
            <a:pPr algn="just"/>
            <a:r>
              <a:rPr lang="en-US" dirty="0" smtClean="0"/>
              <a:t>Do they mean the same thing? If they don't, you've misread the question. You'll be surprised how often they don't agree.</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Think before you write:</a:t>
            </a:r>
            <a:endParaRPr lang="en-US" b="1" dirty="0"/>
          </a:p>
        </p:txBody>
      </p:sp>
      <p:sp>
        <p:nvSpPr>
          <p:cNvPr id="3" name="Content Placeholder 2"/>
          <p:cNvSpPr>
            <a:spLocks noGrp="1"/>
          </p:cNvSpPr>
          <p:nvPr>
            <p:ph idx="1"/>
          </p:nvPr>
        </p:nvSpPr>
        <p:spPr/>
        <p:txBody>
          <a:bodyPr/>
          <a:lstStyle/>
          <a:p>
            <a:pPr algn="just">
              <a:lnSpc>
                <a:spcPct val="200000"/>
              </a:lnSpc>
            </a:pPr>
            <a:r>
              <a:rPr lang="en-US" b="1" dirty="0" smtClean="0"/>
              <a:t>Make a brief outline for each question</a:t>
            </a:r>
          </a:p>
          <a:p>
            <a:pPr algn="just">
              <a:lnSpc>
                <a:spcPct val="200000"/>
              </a:lnSpc>
            </a:pPr>
            <a:r>
              <a:rPr lang="en-US" b="1" dirty="0" smtClean="0"/>
              <a:t>Number the items in the order you will discuss them</a:t>
            </a:r>
            <a:endParaRPr lang="en-US"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Get right to the point</a:t>
            </a:r>
            <a:endParaRPr lang="en-US" b="1" dirty="0"/>
          </a:p>
        </p:txBody>
      </p:sp>
      <p:sp>
        <p:nvSpPr>
          <p:cNvPr id="3" name="Content Placeholder 2"/>
          <p:cNvSpPr>
            <a:spLocks noGrp="1"/>
          </p:cNvSpPr>
          <p:nvPr>
            <p:ph idx="1"/>
          </p:nvPr>
        </p:nvSpPr>
        <p:spPr/>
        <p:txBody>
          <a:bodyPr/>
          <a:lstStyle/>
          <a:p>
            <a:pPr algn="just"/>
            <a:r>
              <a:rPr lang="en-US" dirty="0" smtClean="0"/>
              <a:t>State your main point in the first sentence</a:t>
            </a:r>
          </a:p>
          <a:p>
            <a:pPr algn="just"/>
            <a:r>
              <a:rPr lang="en-US" dirty="0" smtClean="0"/>
              <a:t>Use your first paragraph to provide an overview of your essay.</a:t>
            </a:r>
          </a:p>
          <a:p>
            <a:pPr algn="just"/>
            <a:r>
              <a:rPr lang="en-US" dirty="0" smtClean="0"/>
              <a:t>Use the rest of your essay to discuss these points in more detail.</a:t>
            </a:r>
          </a:p>
          <a:p>
            <a:pPr algn="just"/>
            <a:r>
              <a:rPr lang="en-US" dirty="0" smtClean="0"/>
              <a:t>Back up your points with specific information, examples, or quotations from your readings and notes</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1143000"/>
          </a:xfrm>
        </p:spPr>
        <p:txBody>
          <a:bodyPr>
            <a:normAutofit fontScale="90000"/>
          </a:bodyPr>
          <a:lstStyle/>
          <a:p>
            <a:r>
              <a:rPr lang="en-US" b="1" dirty="0" smtClean="0"/>
              <a:t>Teachers are influenced by compactness</a:t>
            </a:r>
            <a:endParaRPr lang="en-US" b="1" dirty="0"/>
          </a:p>
        </p:txBody>
      </p:sp>
      <p:sp>
        <p:nvSpPr>
          <p:cNvPr id="3" name="Content Placeholder 2"/>
          <p:cNvSpPr>
            <a:spLocks noGrp="1"/>
          </p:cNvSpPr>
          <p:nvPr>
            <p:ph idx="1"/>
          </p:nvPr>
        </p:nvSpPr>
        <p:spPr>
          <a:xfrm>
            <a:off x="304800" y="1600201"/>
            <a:ext cx="8610600" cy="838199"/>
          </a:xfrm>
        </p:spPr>
        <p:txBody>
          <a:bodyPr/>
          <a:lstStyle/>
          <a:p>
            <a:r>
              <a:rPr lang="en-US" dirty="0" smtClean="0"/>
              <a:t>completeness and clarity of an organized answer</a:t>
            </a:r>
            <a:endParaRPr lang="en-US" dirty="0"/>
          </a:p>
        </p:txBody>
      </p:sp>
      <p:sp>
        <p:nvSpPr>
          <p:cNvPr id="4" name="Title 1"/>
          <p:cNvSpPr txBox="1">
            <a:spLocks/>
          </p:cNvSpPr>
          <p:nvPr/>
        </p:nvSpPr>
        <p:spPr>
          <a:xfrm>
            <a:off x="228600" y="2514600"/>
            <a:ext cx="8763000" cy="1143000"/>
          </a:xfrm>
          <a:prstGeom prst="rect">
            <a:avLst/>
          </a:prstGeom>
        </p:spPr>
        <p:txBody>
          <a:bodyPr vert="horz" lIns="91440" tIns="45720" rIns="91440" bIns="45720" rtlCol="0" anchor="ctr">
            <a:normAutofit fontScale="97500"/>
          </a:bodyPr>
          <a:lstStyle/>
          <a:p>
            <a:pPr lvl="0" algn="just" eaLnBrk="1" fontAlgn="auto" hangingPunct="1">
              <a:spcAft>
                <a:spcPts val="0"/>
              </a:spcAft>
            </a:pPr>
            <a:r>
              <a:rPr lang="en-US" sz="4000" b="1" dirty="0">
                <a:latin typeface="+mj-lt"/>
                <a:ea typeface="+mj-ea"/>
                <a:cs typeface="+mj-cs"/>
              </a:rPr>
              <a:t>Writing in the hope</a:t>
            </a:r>
            <a:endParaRPr kumimoji="0" lang="en-US" sz="4000" b="1" i="0" u="none" strike="noStrike" kern="1200" cap="none" spc="0" normalizeH="0" baseline="0" noProof="0" dirty="0" smtClean="0">
              <a:ln>
                <a:noFill/>
              </a:ln>
              <a:solidFill>
                <a:schemeClr val="tx1"/>
              </a:solidFill>
              <a:effectLst/>
              <a:uLnTx/>
              <a:uFillTx/>
              <a:latin typeface="+mj-lt"/>
              <a:ea typeface="+mj-ea"/>
              <a:cs typeface="+mj-cs"/>
            </a:endParaRPr>
          </a:p>
        </p:txBody>
      </p:sp>
      <p:sp>
        <p:nvSpPr>
          <p:cNvPr id="5" name="Rectangle 4"/>
          <p:cNvSpPr/>
          <p:nvPr/>
        </p:nvSpPr>
        <p:spPr>
          <a:xfrm>
            <a:off x="457200" y="4114800"/>
            <a:ext cx="8153400" cy="1077218"/>
          </a:xfrm>
          <a:prstGeom prst="rect">
            <a:avLst/>
          </a:prstGeom>
        </p:spPr>
        <p:txBody>
          <a:bodyPr wrap="square">
            <a:spAutoFit/>
          </a:bodyPr>
          <a:lstStyle/>
          <a:p>
            <a:pPr>
              <a:buFont typeface="Arial" pitchFamily="34" charset="0"/>
              <a:buChar char="•"/>
            </a:pPr>
            <a:r>
              <a:rPr lang="en-US" sz="3200" dirty="0" smtClean="0">
                <a:latin typeface="+mn-lt"/>
              </a:rPr>
              <a:t> that </a:t>
            </a:r>
            <a:r>
              <a:rPr lang="en-US" sz="3200" dirty="0">
                <a:latin typeface="+mn-lt"/>
              </a:rPr>
              <a:t>the right answer will somehow turn up is </a:t>
            </a:r>
            <a:r>
              <a:rPr lang="en-US" sz="3200" dirty="0" smtClean="0">
                <a:latin typeface="+mn-lt"/>
              </a:rPr>
              <a:t>	time-consuming </a:t>
            </a:r>
            <a:r>
              <a:rPr lang="en-US" sz="3200" dirty="0">
                <a:latin typeface="+mn-lt"/>
              </a:rPr>
              <a:t>and usually </a:t>
            </a:r>
            <a:r>
              <a:rPr lang="en-US" sz="3200" dirty="0" smtClean="0">
                <a:latin typeface="+mn-lt"/>
              </a:rPr>
              <a:t>useless</a:t>
            </a:r>
            <a:endParaRPr lang="en-US" sz="3200" dirty="0">
              <a:latin typeface="+mn-lt"/>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pPr algn="just"/>
            <a:r>
              <a:rPr lang="en-US" b="1" dirty="0" smtClean="0"/>
              <a:t>To know a little and to present that little well is, </a:t>
            </a:r>
            <a:endParaRPr lang="en-US" b="1" dirty="0"/>
          </a:p>
        </p:txBody>
      </p:sp>
      <p:sp>
        <p:nvSpPr>
          <p:cNvPr id="3" name="Content Placeholder 2"/>
          <p:cNvSpPr>
            <a:spLocks noGrp="1"/>
          </p:cNvSpPr>
          <p:nvPr>
            <p:ph idx="1"/>
          </p:nvPr>
        </p:nvSpPr>
        <p:spPr>
          <a:xfrm>
            <a:off x="457200" y="2057401"/>
            <a:ext cx="8229600" cy="1828800"/>
          </a:xfrm>
        </p:spPr>
        <p:txBody>
          <a:bodyPr/>
          <a:lstStyle/>
          <a:p>
            <a:r>
              <a:rPr lang="en-US" dirty="0" smtClean="0"/>
              <a:t>by and large, superior to knowing much and presenting it poorly--when judged by the grade received.</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Writing &amp; Answering</a:t>
            </a:r>
            <a:endParaRPr lang="en-US" b="1" dirty="0"/>
          </a:p>
        </p:txBody>
      </p:sp>
      <p:sp>
        <p:nvSpPr>
          <p:cNvPr id="3" name="Content Placeholder 2"/>
          <p:cNvSpPr>
            <a:spLocks noGrp="1"/>
          </p:cNvSpPr>
          <p:nvPr>
            <p:ph idx="1"/>
          </p:nvPr>
        </p:nvSpPr>
        <p:spPr/>
        <p:txBody>
          <a:bodyPr/>
          <a:lstStyle/>
          <a:p>
            <a:pPr>
              <a:lnSpc>
                <a:spcPct val="200000"/>
              </a:lnSpc>
            </a:pPr>
            <a:r>
              <a:rPr lang="en-US" b="1" dirty="0" smtClean="0"/>
              <a:t>Begin with a strong first sentence</a:t>
            </a:r>
          </a:p>
          <a:p>
            <a:pPr lvl="1">
              <a:lnSpc>
                <a:spcPct val="200000"/>
              </a:lnSpc>
            </a:pPr>
            <a:r>
              <a:rPr lang="en-US" dirty="0" smtClean="0"/>
              <a:t>that states the main idea of your essay.</a:t>
            </a:r>
          </a:p>
          <a:p>
            <a:pPr lvl="1">
              <a:lnSpc>
                <a:spcPct val="200000"/>
              </a:lnSpc>
            </a:pPr>
            <a:r>
              <a:rPr lang="en-US" dirty="0" smtClean="0"/>
              <a:t>Continue this first paragraph by presenting key points</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Writing &amp; Answering</a:t>
            </a:r>
            <a:endParaRPr lang="en-US" b="1" dirty="0"/>
          </a:p>
        </p:txBody>
      </p:sp>
      <p:sp>
        <p:nvSpPr>
          <p:cNvPr id="3" name="Content Placeholder 2"/>
          <p:cNvSpPr>
            <a:spLocks noGrp="1"/>
          </p:cNvSpPr>
          <p:nvPr>
            <p:ph idx="1"/>
          </p:nvPr>
        </p:nvSpPr>
        <p:spPr/>
        <p:txBody>
          <a:bodyPr/>
          <a:lstStyle/>
          <a:p>
            <a:r>
              <a:rPr lang="en-US" b="1" dirty="0" smtClean="0"/>
              <a:t>Develop your argument</a:t>
            </a:r>
          </a:p>
          <a:p>
            <a:pPr lvl="1"/>
            <a:r>
              <a:rPr lang="en-US" b="1" dirty="0" smtClean="0"/>
              <a:t>Begin each paragraph</a:t>
            </a:r>
          </a:p>
          <a:p>
            <a:pPr lvl="2"/>
            <a:r>
              <a:rPr lang="en-US" dirty="0" smtClean="0"/>
              <a:t>with a key point from the introduction</a:t>
            </a:r>
          </a:p>
          <a:p>
            <a:pPr lvl="1"/>
            <a:r>
              <a:rPr lang="en-US" b="1" dirty="0" smtClean="0"/>
              <a:t>Develop each point</a:t>
            </a:r>
          </a:p>
          <a:p>
            <a:pPr lvl="2"/>
            <a:r>
              <a:rPr lang="en-US" dirty="0" smtClean="0"/>
              <a:t>in a complete paragraph</a:t>
            </a:r>
          </a:p>
          <a:p>
            <a:pPr lvl="1"/>
            <a:r>
              <a:rPr lang="en-US" b="1" dirty="0" smtClean="0"/>
              <a:t>Use transitions</a:t>
            </a:r>
          </a:p>
          <a:p>
            <a:pPr lvl="2"/>
            <a:r>
              <a:rPr lang="en-US" dirty="0" smtClean="0"/>
              <a:t>or specify, to connect your points</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b="1" dirty="0" smtClean="0"/>
              <a:t>Writing &amp; Answering</a:t>
            </a:r>
            <a:endParaRPr lang="en-US" b="1" dirty="0"/>
          </a:p>
        </p:txBody>
      </p:sp>
      <p:sp>
        <p:nvSpPr>
          <p:cNvPr id="3" name="Content Placeholder 2"/>
          <p:cNvSpPr>
            <a:spLocks noGrp="1"/>
          </p:cNvSpPr>
          <p:nvPr>
            <p:ph idx="1"/>
          </p:nvPr>
        </p:nvSpPr>
        <p:spPr>
          <a:xfrm>
            <a:off x="304800" y="1066800"/>
            <a:ext cx="8610600" cy="5562600"/>
          </a:xfrm>
        </p:spPr>
        <p:txBody>
          <a:bodyPr>
            <a:noAutofit/>
          </a:bodyPr>
          <a:lstStyle/>
          <a:p>
            <a:pPr algn="just"/>
            <a:r>
              <a:rPr lang="en-US" sz="2800" b="1" dirty="0" smtClean="0"/>
              <a:t>Hold to your time</a:t>
            </a:r>
          </a:p>
          <a:p>
            <a:pPr lvl="1" algn="just"/>
            <a:r>
              <a:rPr lang="en-US" dirty="0" smtClean="0"/>
              <a:t>allocation and organization</a:t>
            </a:r>
          </a:p>
          <a:p>
            <a:pPr algn="just"/>
            <a:r>
              <a:rPr lang="en-US" sz="2800" b="1" dirty="0" smtClean="0"/>
              <a:t>Avoid very definite statements</a:t>
            </a:r>
          </a:p>
          <a:p>
            <a:pPr lvl="1" algn="just"/>
            <a:r>
              <a:rPr lang="en-US" dirty="0" smtClean="0"/>
              <a:t>when possible; a qualified statement connotes a philosophic attitude, the mark of an educated person</a:t>
            </a:r>
          </a:p>
          <a:p>
            <a:pPr algn="just"/>
            <a:r>
              <a:rPr lang="en-US" sz="2800" b="1" dirty="0" smtClean="0"/>
              <a:t>Qualify answers when in doubt.</a:t>
            </a:r>
          </a:p>
          <a:p>
            <a:pPr lvl="1" algn="just"/>
            <a:r>
              <a:rPr lang="en-US" dirty="0" smtClean="0"/>
              <a:t>It is better to say "toward the end of the 19th century" than to say "in 1894" when you can't remember, whether it's 1884 or 1894. In many cases, the approximate time is all that is wanted; unfortunately 1894, though approximate, may be incorrect, and will usually be marked accordingly.</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Summarize in your last paragraph</a:t>
            </a:r>
            <a:endParaRPr lang="en-US" b="1" dirty="0"/>
          </a:p>
        </p:txBody>
      </p:sp>
      <p:sp>
        <p:nvSpPr>
          <p:cNvPr id="3" name="Content Placeholder 2"/>
          <p:cNvSpPr>
            <a:spLocks noGrp="1"/>
          </p:cNvSpPr>
          <p:nvPr>
            <p:ph idx="1"/>
          </p:nvPr>
        </p:nvSpPr>
        <p:spPr/>
        <p:txBody>
          <a:bodyPr/>
          <a:lstStyle/>
          <a:p>
            <a:pPr>
              <a:lnSpc>
                <a:spcPct val="150000"/>
              </a:lnSpc>
            </a:pPr>
            <a:r>
              <a:rPr lang="en-US" dirty="0" smtClean="0"/>
              <a:t>Restate your central idea and indicate why it is important.</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Review</a:t>
            </a:r>
            <a:endParaRPr lang="en-US" b="1" dirty="0"/>
          </a:p>
        </p:txBody>
      </p:sp>
      <p:sp>
        <p:nvSpPr>
          <p:cNvPr id="3" name="Content Placeholder 2"/>
          <p:cNvSpPr>
            <a:spLocks noGrp="1"/>
          </p:cNvSpPr>
          <p:nvPr>
            <p:ph idx="1"/>
          </p:nvPr>
        </p:nvSpPr>
        <p:spPr/>
        <p:txBody>
          <a:bodyPr/>
          <a:lstStyle/>
          <a:p>
            <a:pPr algn="just"/>
            <a:r>
              <a:rPr lang="en-US" b="1" dirty="0" smtClean="0"/>
              <a:t>Complete questions left incomplete,</a:t>
            </a:r>
          </a:p>
          <a:p>
            <a:pPr lvl="1" algn="just"/>
            <a:r>
              <a:rPr lang="en-US" dirty="0" smtClean="0"/>
              <a:t>but allow time to review all questions</a:t>
            </a:r>
          </a:p>
          <a:p>
            <a:pPr algn="just"/>
            <a:r>
              <a:rPr lang="en-US" b="1" dirty="0" smtClean="0"/>
              <a:t>Review, edit, correct</a:t>
            </a:r>
          </a:p>
          <a:p>
            <a:pPr lvl="1" algn="just"/>
            <a:r>
              <a:rPr lang="en-US" dirty="0" smtClean="0"/>
              <a:t>misspellings, incomplete words and sentences, miswritten dates and numbers.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2438399"/>
          </a:xfrm>
        </p:spPr>
        <p:txBody>
          <a:bodyPr>
            <a:noAutofit/>
          </a:bodyPr>
          <a:lstStyle/>
          <a:p>
            <a:pPr algn="ctr">
              <a:buNone/>
            </a:pPr>
            <a:r>
              <a:rPr lang="en-US" sz="6000" b="1" dirty="0" smtClean="0"/>
              <a:t>Following Directives for Essays in Exams</a:t>
            </a:r>
            <a:endParaRPr lang="en-US" sz="6000" b="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Directives for Essays</a:t>
            </a:r>
            <a:endParaRPr lang="en-US" b="1" dirty="0"/>
          </a:p>
        </p:txBody>
      </p:sp>
      <p:sp>
        <p:nvSpPr>
          <p:cNvPr id="3" name="Content Placeholder 2"/>
          <p:cNvSpPr>
            <a:spLocks noGrp="1"/>
          </p:cNvSpPr>
          <p:nvPr>
            <p:ph idx="1"/>
          </p:nvPr>
        </p:nvSpPr>
        <p:spPr/>
        <p:txBody>
          <a:bodyPr/>
          <a:lstStyle/>
          <a:p>
            <a:pPr algn="just">
              <a:lnSpc>
                <a:spcPct val="150000"/>
              </a:lnSpc>
            </a:pPr>
            <a:r>
              <a:rPr lang="en-US" dirty="0" smtClean="0"/>
              <a:t>"Directives" ask you to answer, or present information, in a particular way.</a:t>
            </a:r>
          </a:p>
          <a:p>
            <a:pPr algn="just">
              <a:lnSpc>
                <a:spcPct val="150000"/>
              </a:lnSpc>
            </a:pPr>
            <a:r>
              <a:rPr lang="en-US" dirty="0" smtClean="0"/>
              <a:t>Review these, and most of all note that there are different ways of answering a question or writing a paper!</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Compare:</a:t>
            </a:r>
            <a:endParaRPr lang="en-US" b="1" dirty="0"/>
          </a:p>
        </p:txBody>
      </p:sp>
      <p:sp>
        <p:nvSpPr>
          <p:cNvPr id="3" name="Content Placeholder 2"/>
          <p:cNvSpPr>
            <a:spLocks noGrp="1"/>
          </p:cNvSpPr>
          <p:nvPr>
            <p:ph idx="1"/>
          </p:nvPr>
        </p:nvSpPr>
        <p:spPr/>
        <p:txBody>
          <a:bodyPr/>
          <a:lstStyle/>
          <a:p>
            <a:pPr algn="just"/>
            <a:r>
              <a:rPr lang="en-US" dirty="0" smtClean="0"/>
              <a:t>Examine qualities, or characteristics, to discover resemblances. "Compare" is usually stated as "compare with": you are to emphasize similarities, although differences may be mentioned.</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Contrast:</a:t>
            </a:r>
            <a:endParaRPr lang="en-US" b="1" dirty="0"/>
          </a:p>
        </p:txBody>
      </p:sp>
      <p:sp>
        <p:nvSpPr>
          <p:cNvPr id="3" name="Content Placeholder 2"/>
          <p:cNvSpPr>
            <a:spLocks noGrp="1"/>
          </p:cNvSpPr>
          <p:nvPr>
            <p:ph idx="1"/>
          </p:nvPr>
        </p:nvSpPr>
        <p:spPr/>
        <p:txBody>
          <a:bodyPr/>
          <a:lstStyle/>
          <a:p>
            <a:pPr algn="just">
              <a:lnSpc>
                <a:spcPct val="150000"/>
              </a:lnSpc>
            </a:pPr>
            <a:r>
              <a:rPr lang="en-US" dirty="0" smtClean="0"/>
              <a:t>Stress dissimilarities, differences, or unlikeness of things, qualities, events, or problems.</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Criticize:</a:t>
            </a:r>
            <a:endParaRPr lang="en-US" b="1" dirty="0"/>
          </a:p>
        </p:txBody>
      </p:sp>
      <p:sp>
        <p:nvSpPr>
          <p:cNvPr id="3" name="Content Placeholder 2"/>
          <p:cNvSpPr>
            <a:spLocks noGrp="1"/>
          </p:cNvSpPr>
          <p:nvPr>
            <p:ph idx="1"/>
          </p:nvPr>
        </p:nvSpPr>
        <p:spPr/>
        <p:txBody>
          <a:bodyPr/>
          <a:lstStyle/>
          <a:p>
            <a:pPr algn="just">
              <a:lnSpc>
                <a:spcPct val="150000"/>
              </a:lnSpc>
            </a:pPr>
            <a:r>
              <a:rPr lang="en-US" dirty="0" smtClean="0"/>
              <a:t>Express your judgment or correctness or merit. Discuss the limitations and good points or contributions of the plan or work in question.</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Define:</a:t>
            </a:r>
            <a:endParaRPr lang="en-US" b="1" dirty="0"/>
          </a:p>
        </p:txBody>
      </p:sp>
      <p:sp>
        <p:nvSpPr>
          <p:cNvPr id="3" name="Content Placeholder 2"/>
          <p:cNvSpPr>
            <a:spLocks noGrp="1"/>
          </p:cNvSpPr>
          <p:nvPr>
            <p:ph idx="1"/>
          </p:nvPr>
        </p:nvSpPr>
        <p:spPr/>
        <p:txBody>
          <a:bodyPr/>
          <a:lstStyle/>
          <a:p>
            <a:pPr algn="just"/>
            <a:r>
              <a:rPr lang="en-US" dirty="0" smtClean="0"/>
              <a:t>Definitions call for concise, clear, authoritative meanings. </a:t>
            </a:r>
          </a:p>
          <a:p>
            <a:pPr algn="just"/>
            <a:r>
              <a:rPr lang="en-US" dirty="0" smtClean="0"/>
              <a:t>Details are not required but limitations of the definition should be briefly cited. </a:t>
            </a:r>
          </a:p>
          <a:p>
            <a:pPr algn="just"/>
            <a:r>
              <a:rPr lang="en-US" dirty="0" smtClean="0"/>
              <a:t>You must keep in mind the class to which a thing belongs and whatever differentiates the particular object from all others in the class.</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Describe:</a:t>
            </a:r>
            <a:endParaRPr lang="en-US" b="1" dirty="0"/>
          </a:p>
        </p:txBody>
      </p:sp>
      <p:sp>
        <p:nvSpPr>
          <p:cNvPr id="3" name="Content Placeholder 2"/>
          <p:cNvSpPr>
            <a:spLocks noGrp="1"/>
          </p:cNvSpPr>
          <p:nvPr>
            <p:ph idx="1"/>
          </p:nvPr>
        </p:nvSpPr>
        <p:spPr/>
        <p:txBody>
          <a:bodyPr/>
          <a:lstStyle/>
          <a:p>
            <a:pPr algn="just">
              <a:lnSpc>
                <a:spcPct val="150000"/>
              </a:lnSpc>
            </a:pPr>
            <a:r>
              <a:rPr lang="en-US" dirty="0" smtClean="0"/>
              <a:t>In a descriptive answer you should recount, characterize, sketch or relate in narrative form.</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Evaluate:</a:t>
            </a:r>
            <a:endParaRPr lang="en-US" b="1" dirty="0"/>
          </a:p>
        </p:txBody>
      </p:sp>
      <p:sp>
        <p:nvSpPr>
          <p:cNvPr id="3" name="Content Placeholder 2"/>
          <p:cNvSpPr>
            <a:spLocks noGrp="1"/>
          </p:cNvSpPr>
          <p:nvPr>
            <p:ph idx="1"/>
          </p:nvPr>
        </p:nvSpPr>
        <p:spPr/>
        <p:txBody>
          <a:bodyPr/>
          <a:lstStyle/>
          <a:p>
            <a:pPr algn="just">
              <a:lnSpc>
                <a:spcPct val="150000"/>
              </a:lnSpc>
            </a:pPr>
            <a:r>
              <a:rPr lang="en-US" dirty="0" smtClean="0"/>
              <a:t>In an evaluation question you are expected to present a careful appraisal of the problem stressing both advantages and limitations.</a:t>
            </a:r>
          </a:p>
          <a:p>
            <a:pPr algn="just">
              <a:lnSpc>
                <a:spcPct val="150000"/>
              </a:lnSpc>
            </a:pPr>
            <a:r>
              <a:rPr lang="en-US" dirty="0" smtClean="0"/>
              <a:t>Evaluation implies authoritative and, to a lesser degree, personal appraisal of both contributions and limitations.</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Explain:</a:t>
            </a:r>
            <a:endParaRPr lang="en-US" b="1" dirty="0"/>
          </a:p>
        </p:txBody>
      </p:sp>
      <p:sp>
        <p:nvSpPr>
          <p:cNvPr id="3" name="Content Placeholder 2"/>
          <p:cNvSpPr>
            <a:spLocks noGrp="1"/>
          </p:cNvSpPr>
          <p:nvPr>
            <p:ph idx="1"/>
          </p:nvPr>
        </p:nvSpPr>
        <p:spPr/>
        <p:txBody>
          <a:bodyPr>
            <a:normAutofit lnSpcReduction="10000"/>
          </a:bodyPr>
          <a:lstStyle/>
          <a:p>
            <a:pPr algn="just"/>
            <a:r>
              <a:rPr lang="en-US" dirty="0" smtClean="0"/>
              <a:t>In explanatory answers it is imperative that you clarify and interpret the material you present. </a:t>
            </a:r>
          </a:p>
          <a:p>
            <a:pPr algn="just"/>
            <a:r>
              <a:rPr lang="en-US" dirty="0" smtClean="0"/>
              <a:t>In such an answer it is best to state the "how or why," reconcile any differences in opinion or experimental results, and, where possible, state causes. </a:t>
            </a:r>
          </a:p>
          <a:p>
            <a:pPr algn="just"/>
            <a:r>
              <a:rPr lang="en-US" dirty="0" smtClean="0"/>
              <a:t>The aim is to make plain the conditions which give rise to whatever you are examining.</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4419600"/>
          </a:xfrm>
        </p:spPr>
        <p:txBody>
          <a:bodyPr>
            <a:noAutofit/>
          </a:bodyPr>
          <a:lstStyle/>
          <a:p>
            <a:r>
              <a:rPr lang="en-US" sz="6600" b="1" dirty="0" smtClean="0"/>
              <a:t>So….</a:t>
            </a:r>
            <a:br>
              <a:rPr lang="en-US" sz="6600" b="1" dirty="0" smtClean="0"/>
            </a:br>
            <a:r>
              <a:rPr lang="en-US" sz="6600" b="1" dirty="0" smtClean="0"/>
              <a:t>Are you Prepared to take Essay Exam?</a:t>
            </a:r>
            <a:endParaRPr lang="en-US" sz="6600" b="1"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body" idx="1"/>
          </p:nvPr>
        </p:nvSpPr>
        <p:spPr>
          <a:xfrm>
            <a:off x="304800" y="1828800"/>
            <a:ext cx="8534400" cy="3429000"/>
          </a:xfrm>
        </p:spPr>
        <p:txBody>
          <a:bodyPr/>
          <a:lstStyle/>
          <a:p>
            <a:pPr algn="just" eaLnBrk="1" hangingPunct="1">
              <a:lnSpc>
                <a:spcPct val="150000"/>
              </a:lnSpc>
              <a:buFont typeface="Wingdings" pitchFamily="2" charset="2"/>
              <a:buNone/>
            </a:pPr>
            <a:r>
              <a:rPr lang="en-US" dirty="0" smtClean="0">
                <a:solidFill>
                  <a:schemeClr val="tx2"/>
                </a:solidFill>
              </a:rPr>
              <a:t>   </a:t>
            </a:r>
            <a:r>
              <a:rPr lang="en-US" dirty="0" smtClean="0"/>
              <a:t>It’s difficult to relax during an exam, but there are steps you can take to be more successful during an essay exam.</a:t>
            </a:r>
          </a:p>
          <a:p>
            <a:pPr algn="just" eaLnBrk="1" hangingPunct="1">
              <a:lnSpc>
                <a:spcPct val="150000"/>
              </a:lnSpc>
            </a:pPr>
            <a:endParaRPr lang="en-US" dirty="0" smtClean="0"/>
          </a:p>
        </p:txBody>
      </p:sp>
      <p:sp>
        <p:nvSpPr>
          <p:cNvPr id="32771" name="Rectangle 3"/>
          <p:cNvSpPr>
            <a:spLocks noChangeArrowheads="1"/>
          </p:cNvSpPr>
          <p:nvPr/>
        </p:nvSpPr>
        <p:spPr bwMode="auto">
          <a:xfrm>
            <a:off x="762000" y="381000"/>
            <a:ext cx="7772400" cy="762000"/>
          </a:xfrm>
          <a:prstGeom prst="rect">
            <a:avLst/>
          </a:prstGeom>
          <a:noFill/>
          <a:ln w="9525">
            <a:noFill/>
            <a:miter lim="800000"/>
            <a:headEnd/>
            <a:tailEnd/>
          </a:ln>
        </p:spPr>
        <p:txBody>
          <a:bodyPr anchor="b">
            <a:spAutoFit/>
          </a:bodyPr>
          <a:lstStyle/>
          <a:p>
            <a:pPr algn="ctr"/>
            <a:r>
              <a:rPr lang="en-US" sz="4400" b="1" u="sng" dirty="0">
                <a:solidFill>
                  <a:schemeClr val="tx2"/>
                </a:solidFill>
                <a:latin typeface="+mn-lt"/>
              </a:rPr>
              <a:t>Don’t be Nervous!</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533400" y="228600"/>
            <a:ext cx="8229600" cy="762000"/>
          </a:xfrm>
        </p:spPr>
        <p:txBody>
          <a:bodyPr/>
          <a:lstStyle/>
          <a:p>
            <a:pPr algn="ctr" eaLnBrk="1" hangingPunct="1"/>
            <a:r>
              <a:rPr lang="en-US" b="1" u="sng" dirty="0" smtClean="0"/>
              <a:t>Steps to Success</a:t>
            </a:r>
          </a:p>
        </p:txBody>
      </p:sp>
      <p:sp>
        <p:nvSpPr>
          <p:cNvPr id="4099" name="Rectangle 3"/>
          <p:cNvSpPr>
            <a:spLocks noGrp="1" noChangeArrowheads="1"/>
          </p:cNvSpPr>
          <p:nvPr>
            <p:ph type="body" idx="1"/>
          </p:nvPr>
        </p:nvSpPr>
        <p:spPr>
          <a:xfrm>
            <a:off x="304800" y="1295400"/>
            <a:ext cx="8534400" cy="4343400"/>
          </a:xfrm>
        </p:spPr>
        <p:txBody>
          <a:bodyPr>
            <a:normAutofit/>
          </a:bodyPr>
          <a:lstStyle/>
          <a:p>
            <a:pPr algn="just" eaLnBrk="1" hangingPunct="1">
              <a:lnSpc>
                <a:spcPct val="150000"/>
              </a:lnSpc>
            </a:pPr>
            <a:r>
              <a:rPr lang="en-US" b="1" u="sng" dirty="0" smtClean="0"/>
              <a:t>Read the essay question carefully.</a:t>
            </a:r>
            <a:r>
              <a:rPr lang="en-US" dirty="0" smtClean="0"/>
              <a:t>  </a:t>
            </a:r>
          </a:p>
          <a:p>
            <a:pPr algn="just" eaLnBrk="1" hangingPunct="1">
              <a:lnSpc>
                <a:spcPct val="150000"/>
              </a:lnSpc>
              <a:buNone/>
            </a:pPr>
            <a:r>
              <a:rPr lang="en-US" dirty="0"/>
              <a:t>	</a:t>
            </a:r>
            <a:r>
              <a:rPr lang="en-US" dirty="0" smtClean="0"/>
              <a:t>		Underline key words in the question 			that will help you decide what kind of 			information to include in your answer.</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Oval 2"/>
          <p:cNvSpPr>
            <a:spLocks noChangeArrowheads="1"/>
          </p:cNvSpPr>
          <p:nvPr/>
        </p:nvSpPr>
        <p:spPr bwMode="auto">
          <a:xfrm>
            <a:off x="1828800" y="3352800"/>
            <a:ext cx="2590800" cy="533400"/>
          </a:xfrm>
          <a:prstGeom prst="ellipse">
            <a:avLst/>
          </a:prstGeom>
          <a:solidFill>
            <a:srgbClr val="FFFF00"/>
          </a:solidFill>
          <a:ln w="9525">
            <a:solidFill>
              <a:schemeClr val="tx1"/>
            </a:solidFill>
            <a:round/>
            <a:headEnd/>
            <a:tailEnd/>
          </a:ln>
        </p:spPr>
        <p:txBody>
          <a:bodyPr wrap="none" anchor="ctr"/>
          <a:lstStyle/>
          <a:p>
            <a:endParaRPr lang="en-US"/>
          </a:p>
        </p:txBody>
      </p:sp>
      <p:sp>
        <p:nvSpPr>
          <p:cNvPr id="8195" name="Oval 3"/>
          <p:cNvSpPr>
            <a:spLocks noChangeArrowheads="1"/>
          </p:cNvSpPr>
          <p:nvPr/>
        </p:nvSpPr>
        <p:spPr bwMode="auto">
          <a:xfrm>
            <a:off x="2133600" y="3810000"/>
            <a:ext cx="6629400" cy="533400"/>
          </a:xfrm>
          <a:prstGeom prst="ellipse">
            <a:avLst/>
          </a:prstGeom>
          <a:solidFill>
            <a:srgbClr val="FFFF00"/>
          </a:solidFill>
          <a:ln w="9525">
            <a:solidFill>
              <a:schemeClr val="tx1"/>
            </a:solidFill>
            <a:round/>
            <a:headEnd/>
            <a:tailEnd/>
          </a:ln>
        </p:spPr>
        <p:txBody>
          <a:bodyPr wrap="none" anchor="ctr"/>
          <a:lstStyle/>
          <a:p>
            <a:endParaRPr lang="en-US"/>
          </a:p>
        </p:txBody>
      </p:sp>
      <p:sp>
        <p:nvSpPr>
          <p:cNvPr id="8196" name="Oval 4"/>
          <p:cNvSpPr>
            <a:spLocks noChangeArrowheads="1"/>
          </p:cNvSpPr>
          <p:nvPr/>
        </p:nvSpPr>
        <p:spPr bwMode="auto">
          <a:xfrm>
            <a:off x="685800" y="4191000"/>
            <a:ext cx="2819400" cy="533400"/>
          </a:xfrm>
          <a:prstGeom prst="ellipse">
            <a:avLst/>
          </a:prstGeom>
          <a:solidFill>
            <a:srgbClr val="FFFF00"/>
          </a:solidFill>
          <a:ln w="9525">
            <a:solidFill>
              <a:schemeClr val="tx1"/>
            </a:solidFill>
            <a:round/>
            <a:headEnd/>
            <a:tailEnd/>
          </a:ln>
        </p:spPr>
        <p:txBody>
          <a:bodyPr wrap="none" anchor="ctr"/>
          <a:lstStyle/>
          <a:p>
            <a:endParaRPr lang="en-US"/>
          </a:p>
        </p:txBody>
      </p:sp>
      <p:sp>
        <p:nvSpPr>
          <p:cNvPr id="8197" name="Oval 10"/>
          <p:cNvSpPr>
            <a:spLocks noChangeArrowheads="1"/>
          </p:cNvSpPr>
          <p:nvPr/>
        </p:nvSpPr>
        <p:spPr bwMode="auto">
          <a:xfrm>
            <a:off x="4114800" y="4267200"/>
            <a:ext cx="2057400" cy="533400"/>
          </a:xfrm>
          <a:prstGeom prst="ellipse">
            <a:avLst/>
          </a:prstGeom>
          <a:solidFill>
            <a:srgbClr val="FFFF00"/>
          </a:solidFill>
          <a:ln w="9525">
            <a:solidFill>
              <a:schemeClr val="tx1"/>
            </a:solidFill>
            <a:round/>
            <a:headEnd/>
            <a:tailEnd/>
          </a:ln>
        </p:spPr>
        <p:txBody>
          <a:bodyPr wrap="none" anchor="ctr"/>
          <a:lstStyle/>
          <a:p>
            <a:endParaRPr lang="en-US"/>
          </a:p>
        </p:txBody>
      </p:sp>
      <p:sp>
        <p:nvSpPr>
          <p:cNvPr id="8198" name="Rectangle 6"/>
          <p:cNvSpPr>
            <a:spLocks noGrp="1" noChangeArrowheads="1"/>
          </p:cNvSpPr>
          <p:nvPr>
            <p:ph type="body" idx="1"/>
          </p:nvPr>
        </p:nvSpPr>
        <p:spPr>
          <a:xfrm>
            <a:off x="228600" y="1295400"/>
            <a:ext cx="8763000" cy="2362200"/>
          </a:xfrm>
        </p:spPr>
        <p:txBody>
          <a:bodyPr/>
          <a:lstStyle/>
          <a:p>
            <a:pPr algn="just" eaLnBrk="1" hangingPunct="1">
              <a:lnSpc>
                <a:spcPct val="150000"/>
              </a:lnSpc>
              <a:buFont typeface="Wingdings" pitchFamily="2" charset="2"/>
              <a:buNone/>
            </a:pPr>
            <a:r>
              <a:rPr lang="en-US" sz="2800" b="1" u="sng" dirty="0" smtClean="0"/>
              <a:t>Practice:</a:t>
            </a:r>
            <a:r>
              <a:rPr lang="en-US" sz="2800" b="1" dirty="0" smtClean="0"/>
              <a:t>  Read the exam question below.  Which words are the most important words in the question?</a:t>
            </a:r>
          </a:p>
        </p:txBody>
      </p:sp>
      <p:sp>
        <p:nvSpPr>
          <p:cNvPr id="8199" name="Rectangle 5"/>
          <p:cNvSpPr>
            <a:spLocks noGrp="1" noChangeArrowheads="1"/>
          </p:cNvSpPr>
          <p:nvPr>
            <p:ph type="title"/>
          </p:nvPr>
        </p:nvSpPr>
        <p:spPr>
          <a:xfrm>
            <a:off x="533400" y="381000"/>
            <a:ext cx="8229600" cy="762000"/>
          </a:xfrm>
        </p:spPr>
        <p:txBody>
          <a:bodyPr/>
          <a:lstStyle/>
          <a:p>
            <a:pPr algn="ctr" eaLnBrk="1" hangingPunct="1"/>
            <a:r>
              <a:rPr lang="en-US" b="1" u="sng" smtClean="0"/>
              <a:t>Steps to Success</a:t>
            </a:r>
          </a:p>
        </p:txBody>
      </p:sp>
      <p:sp>
        <p:nvSpPr>
          <p:cNvPr id="8202" name="Rectangle 7"/>
          <p:cNvSpPr>
            <a:spLocks noChangeArrowheads="1"/>
          </p:cNvSpPr>
          <p:nvPr/>
        </p:nvSpPr>
        <p:spPr bwMode="auto">
          <a:xfrm>
            <a:off x="381000" y="2895600"/>
            <a:ext cx="8534400" cy="3048000"/>
          </a:xfrm>
          <a:prstGeom prst="rect">
            <a:avLst/>
          </a:prstGeom>
          <a:noFill/>
          <a:ln w="9525">
            <a:noFill/>
            <a:miter lim="800000"/>
            <a:headEnd/>
            <a:tailEnd/>
          </a:ln>
        </p:spPr>
        <p:txBody>
          <a:bodyPr/>
          <a:lstStyle/>
          <a:p>
            <a:pPr marL="342900" indent="-342900" algn="just">
              <a:spcBef>
                <a:spcPct val="20000"/>
              </a:spcBef>
            </a:pPr>
            <a:r>
              <a:rPr lang="en-US" sz="2800" u="sng" dirty="0">
                <a:latin typeface="Times New Roman" pitchFamily="18" charset="0"/>
              </a:rPr>
              <a:t>Question:</a:t>
            </a:r>
            <a:r>
              <a:rPr lang="en-US" sz="2800" dirty="0">
                <a:latin typeface="Times New Roman" pitchFamily="18" charset="0"/>
              </a:rPr>
              <a:t>  Many parents do not allow their children to attend the funeral service of a person who has died.  Do you think children should be allowed to attend funerals?  Why or why not?  Give three reasons.</a:t>
            </a:r>
            <a:endParaRPr lang="en-US" sz="2800" u="sng" dirty="0">
              <a:latin typeface="Times New Roman"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533400" y="228600"/>
            <a:ext cx="8229600" cy="762000"/>
          </a:xfrm>
        </p:spPr>
        <p:txBody>
          <a:bodyPr/>
          <a:lstStyle/>
          <a:p>
            <a:pPr algn="ctr" eaLnBrk="1" hangingPunct="1"/>
            <a:r>
              <a:rPr lang="en-US" b="1" u="sng" dirty="0" smtClean="0"/>
              <a:t>Steps to Success</a:t>
            </a:r>
          </a:p>
        </p:txBody>
      </p:sp>
      <p:sp>
        <p:nvSpPr>
          <p:cNvPr id="20483" name="Rectangle 3"/>
          <p:cNvSpPr>
            <a:spLocks noGrp="1" noChangeArrowheads="1"/>
          </p:cNvSpPr>
          <p:nvPr>
            <p:ph type="body" idx="1"/>
          </p:nvPr>
        </p:nvSpPr>
        <p:spPr>
          <a:xfrm>
            <a:off x="304800" y="1295400"/>
            <a:ext cx="8610600" cy="3505200"/>
          </a:xfrm>
        </p:spPr>
        <p:txBody>
          <a:bodyPr>
            <a:normAutofit/>
          </a:bodyPr>
          <a:lstStyle/>
          <a:p>
            <a:pPr algn="just" eaLnBrk="1" hangingPunct="1"/>
            <a:r>
              <a:rPr lang="en-US" sz="2800" b="1" u="sng" dirty="0" smtClean="0"/>
              <a:t>Rephrase the question into a statement.</a:t>
            </a:r>
            <a:r>
              <a:rPr lang="en-US" sz="2800" dirty="0" smtClean="0"/>
              <a:t> </a:t>
            </a:r>
          </a:p>
          <a:p>
            <a:pPr algn="just" eaLnBrk="1" hangingPunct="1">
              <a:lnSpc>
                <a:spcPct val="200000"/>
              </a:lnSpc>
              <a:buNone/>
            </a:pPr>
            <a:r>
              <a:rPr lang="en-US" sz="2800" dirty="0"/>
              <a:t>	</a:t>
            </a:r>
            <a:r>
              <a:rPr lang="en-US" sz="2800" dirty="0" smtClean="0"/>
              <a:t>		This can serve as the thesis statement for 			your essay answer or the topic sentence for a 		one-paragraph answer.</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10" name="Rectangle 6"/>
          <p:cNvSpPr>
            <a:spLocks noGrp="1" noChangeArrowheads="1"/>
          </p:cNvSpPr>
          <p:nvPr>
            <p:ph type="body" idx="1"/>
          </p:nvPr>
        </p:nvSpPr>
        <p:spPr>
          <a:xfrm>
            <a:off x="228600" y="1447800"/>
            <a:ext cx="8763000" cy="1524000"/>
          </a:xfrm>
        </p:spPr>
        <p:txBody>
          <a:bodyPr/>
          <a:lstStyle/>
          <a:p>
            <a:pPr algn="just" eaLnBrk="1" hangingPunct="1">
              <a:buFont typeface="Wingdings" pitchFamily="2" charset="2"/>
              <a:buNone/>
            </a:pPr>
            <a:r>
              <a:rPr lang="en-US" sz="2800" b="1" u="sng" dirty="0" smtClean="0">
                <a:solidFill>
                  <a:schemeClr val="folHlink"/>
                </a:solidFill>
              </a:rPr>
              <a:t>Example:</a:t>
            </a:r>
            <a:r>
              <a:rPr lang="en-US" sz="2800" b="1" dirty="0" smtClean="0">
                <a:solidFill>
                  <a:schemeClr val="accent2"/>
                </a:solidFill>
              </a:rPr>
              <a:t>  	</a:t>
            </a:r>
            <a:r>
              <a:rPr lang="en-US" sz="2800" b="1" dirty="0" smtClean="0">
                <a:solidFill>
                  <a:schemeClr val="tx2"/>
                </a:solidFill>
              </a:rPr>
              <a:t>Look at the example below of how a question 		can be rephrased into a statement.</a:t>
            </a:r>
          </a:p>
        </p:txBody>
      </p:sp>
      <p:sp>
        <p:nvSpPr>
          <p:cNvPr id="21511" name="Rectangle 7"/>
          <p:cNvSpPr>
            <a:spLocks noGrp="1" noChangeArrowheads="1"/>
          </p:cNvSpPr>
          <p:nvPr>
            <p:ph type="title"/>
          </p:nvPr>
        </p:nvSpPr>
        <p:spPr>
          <a:xfrm>
            <a:off x="533400" y="381000"/>
            <a:ext cx="8229600" cy="762000"/>
          </a:xfrm>
        </p:spPr>
        <p:txBody>
          <a:bodyPr/>
          <a:lstStyle/>
          <a:p>
            <a:pPr algn="ctr" eaLnBrk="1" hangingPunct="1"/>
            <a:r>
              <a:rPr lang="en-US" b="1" u="sng" smtClean="0"/>
              <a:t>Steps to Success</a:t>
            </a:r>
          </a:p>
        </p:txBody>
      </p:sp>
      <p:sp>
        <p:nvSpPr>
          <p:cNvPr id="21515" name="Rectangle 11"/>
          <p:cNvSpPr>
            <a:spLocks noChangeArrowheads="1"/>
          </p:cNvSpPr>
          <p:nvPr/>
        </p:nvSpPr>
        <p:spPr bwMode="auto">
          <a:xfrm>
            <a:off x="304800" y="3276600"/>
            <a:ext cx="8534400" cy="838200"/>
          </a:xfrm>
          <a:prstGeom prst="rect">
            <a:avLst/>
          </a:prstGeom>
          <a:noFill/>
          <a:ln w="9525">
            <a:noFill/>
            <a:miter lim="800000"/>
            <a:headEnd/>
            <a:tailEnd/>
          </a:ln>
        </p:spPr>
        <p:txBody>
          <a:bodyPr/>
          <a:lstStyle/>
          <a:p>
            <a:pPr marL="342900" indent="-342900">
              <a:spcBef>
                <a:spcPct val="20000"/>
              </a:spcBef>
            </a:pPr>
            <a:r>
              <a:rPr lang="en-US" sz="3200" u="sng" dirty="0">
                <a:latin typeface="+mn-lt"/>
              </a:rPr>
              <a:t>Question:</a:t>
            </a:r>
            <a:r>
              <a:rPr lang="en-US" sz="3200" dirty="0">
                <a:latin typeface="+mn-lt"/>
              </a:rPr>
              <a:t>  In what ways has T.V. affected society?</a:t>
            </a:r>
          </a:p>
        </p:txBody>
      </p:sp>
      <p:sp>
        <p:nvSpPr>
          <p:cNvPr id="21516" name="Rectangle 12"/>
          <p:cNvSpPr>
            <a:spLocks noChangeArrowheads="1"/>
          </p:cNvSpPr>
          <p:nvPr/>
        </p:nvSpPr>
        <p:spPr bwMode="auto">
          <a:xfrm>
            <a:off x="304800" y="4191000"/>
            <a:ext cx="8534400" cy="1219200"/>
          </a:xfrm>
          <a:prstGeom prst="rect">
            <a:avLst/>
          </a:prstGeom>
          <a:noFill/>
          <a:ln w="9525">
            <a:noFill/>
            <a:miter lim="800000"/>
            <a:headEnd/>
            <a:tailEnd/>
          </a:ln>
        </p:spPr>
        <p:txBody>
          <a:bodyPr/>
          <a:lstStyle/>
          <a:p>
            <a:pPr marL="342900" indent="-342900">
              <a:spcBef>
                <a:spcPct val="20000"/>
              </a:spcBef>
            </a:pPr>
            <a:r>
              <a:rPr lang="en-US" sz="3200" u="sng" dirty="0">
                <a:latin typeface="+mn-lt"/>
              </a:rPr>
              <a:t>Thesis Statement:</a:t>
            </a:r>
            <a:r>
              <a:rPr lang="en-US" sz="3200" dirty="0">
                <a:latin typeface="+mn-lt"/>
              </a:rPr>
              <a:t>  </a:t>
            </a:r>
            <a:r>
              <a:rPr lang="en-US" sz="3200" dirty="0" smtClean="0">
                <a:latin typeface="+mn-lt"/>
              </a:rPr>
              <a:t>	Some </a:t>
            </a:r>
            <a:r>
              <a:rPr lang="en-US" sz="3200" dirty="0">
                <a:latin typeface="+mn-lt"/>
              </a:rPr>
              <a:t>of the effects of T.V. </a:t>
            </a:r>
            <a:r>
              <a:rPr lang="en-US" sz="3200" dirty="0" smtClean="0">
                <a:latin typeface="+mn-lt"/>
              </a:rPr>
              <a:t>					</a:t>
            </a:r>
            <a:r>
              <a:rPr lang="en-US" sz="3200" dirty="0">
                <a:latin typeface="+mn-lt"/>
              </a:rPr>
              <a:t>o</a:t>
            </a:r>
            <a:r>
              <a:rPr lang="en-US" sz="3200" dirty="0" smtClean="0">
                <a:latin typeface="+mn-lt"/>
              </a:rPr>
              <a:t>n society </a:t>
            </a:r>
            <a:r>
              <a:rPr lang="en-US" sz="3200" dirty="0">
                <a:latin typeface="+mn-lt"/>
              </a:rPr>
              <a:t>are…</a:t>
            </a:r>
            <a:endParaRPr lang="en-US" sz="3200" u="sng" dirty="0">
              <a:latin typeface="+mn-lt"/>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4" name="Rectangle 6"/>
          <p:cNvSpPr>
            <a:spLocks noGrp="1" noChangeArrowheads="1"/>
          </p:cNvSpPr>
          <p:nvPr>
            <p:ph type="body" idx="1"/>
          </p:nvPr>
        </p:nvSpPr>
        <p:spPr>
          <a:xfrm>
            <a:off x="228600" y="1295400"/>
            <a:ext cx="8763000" cy="1143000"/>
          </a:xfrm>
        </p:spPr>
        <p:txBody>
          <a:bodyPr/>
          <a:lstStyle/>
          <a:p>
            <a:pPr eaLnBrk="1" hangingPunct="1">
              <a:buFont typeface="Wingdings" pitchFamily="2" charset="2"/>
              <a:buNone/>
            </a:pPr>
            <a:r>
              <a:rPr lang="en-US" sz="2800" b="1" u="sng" dirty="0" smtClean="0"/>
              <a:t>Practice:</a:t>
            </a:r>
            <a:r>
              <a:rPr lang="en-US" sz="2800" b="1" dirty="0" smtClean="0"/>
              <a:t>  	Read the exam question below.  How can you 		rephrase this into a statement?</a:t>
            </a:r>
          </a:p>
        </p:txBody>
      </p:sp>
      <p:sp>
        <p:nvSpPr>
          <p:cNvPr id="22535" name="Rectangle 7"/>
          <p:cNvSpPr>
            <a:spLocks noGrp="1" noChangeArrowheads="1"/>
          </p:cNvSpPr>
          <p:nvPr>
            <p:ph type="title"/>
          </p:nvPr>
        </p:nvSpPr>
        <p:spPr>
          <a:xfrm>
            <a:off x="533400" y="381000"/>
            <a:ext cx="8229600" cy="762000"/>
          </a:xfrm>
        </p:spPr>
        <p:txBody>
          <a:bodyPr/>
          <a:lstStyle/>
          <a:p>
            <a:pPr algn="ctr" eaLnBrk="1" hangingPunct="1"/>
            <a:r>
              <a:rPr lang="en-US" b="1" u="sng" dirty="0" smtClean="0"/>
              <a:t>Steps to Success</a:t>
            </a:r>
          </a:p>
        </p:txBody>
      </p:sp>
      <p:sp>
        <p:nvSpPr>
          <p:cNvPr id="22538" name="Rectangle 10"/>
          <p:cNvSpPr>
            <a:spLocks noChangeArrowheads="1"/>
          </p:cNvSpPr>
          <p:nvPr/>
        </p:nvSpPr>
        <p:spPr bwMode="auto">
          <a:xfrm>
            <a:off x="381000" y="2438400"/>
            <a:ext cx="8534400" cy="1219200"/>
          </a:xfrm>
          <a:prstGeom prst="rect">
            <a:avLst/>
          </a:prstGeom>
          <a:noFill/>
          <a:ln w="9525">
            <a:noFill/>
            <a:miter lim="800000"/>
            <a:headEnd/>
            <a:tailEnd/>
          </a:ln>
        </p:spPr>
        <p:txBody>
          <a:bodyPr/>
          <a:lstStyle/>
          <a:p>
            <a:pPr marL="342900" indent="-342900">
              <a:spcBef>
                <a:spcPct val="20000"/>
              </a:spcBef>
            </a:pPr>
            <a:r>
              <a:rPr lang="en-US" sz="2800" b="1" dirty="0">
                <a:latin typeface="+mn-lt"/>
              </a:rPr>
              <a:t>Question:  </a:t>
            </a:r>
            <a:r>
              <a:rPr lang="en-US" sz="2800" b="1" dirty="0" smtClean="0">
                <a:latin typeface="+mn-lt"/>
              </a:rPr>
              <a:t>	What </a:t>
            </a:r>
            <a:r>
              <a:rPr lang="en-US" sz="2800" b="1" dirty="0">
                <a:latin typeface="+mn-lt"/>
              </a:rPr>
              <a:t>is your major in college?  Why did you </a:t>
            </a:r>
            <a:r>
              <a:rPr lang="en-US" sz="2800" b="1" dirty="0" smtClean="0">
                <a:latin typeface="+mn-lt"/>
              </a:rPr>
              <a:t>		choose </a:t>
            </a:r>
            <a:r>
              <a:rPr lang="en-US" sz="2800" b="1" dirty="0">
                <a:latin typeface="+mn-lt"/>
              </a:rPr>
              <a:t>that major?  Support your answer.</a:t>
            </a:r>
          </a:p>
        </p:txBody>
      </p:sp>
      <p:sp>
        <p:nvSpPr>
          <p:cNvPr id="22539" name="Rectangle 11"/>
          <p:cNvSpPr>
            <a:spLocks noChangeArrowheads="1"/>
          </p:cNvSpPr>
          <p:nvPr/>
        </p:nvSpPr>
        <p:spPr bwMode="auto">
          <a:xfrm>
            <a:off x="304800" y="4267200"/>
            <a:ext cx="8534400" cy="2286000"/>
          </a:xfrm>
          <a:prstGeom prst="rect">
            <a:avLst/>
          </a:prstGeom>
          <a:noFill/>
          <a:ln w="9525">
            <a:noFill/>
            <a:miter lim="800000"/>
            <a:headEnd/>
            <a:tailEnd/>
          </a:ln>
        </p:spPr>
        <p:txBody>
          <a:bodyPr/>
          <a:lstStyle/>
          <a:p>
            <a:pPr marL="342900" indent="-342900" algn="just">
              <a:spcBef>
                <a:spcPct val="20000"/>
              </a:spcBef>
            </a:pPr>
            <a:r>
              <a:rPr lang="en-US" sz="2800" b="1" u="sng" dirty="0">
                <a:latin typeface="+mn-lt"/>
              </a:rPr>
              <a:t>Thesis Statement:</a:t>
            </a:r>
            <a:r>
              <a:rPr lang="en-US" sz="2800" b="1" dirty="0">
                <a:latin typeface="+mn-lt"/>
              </a:rPr>
              <a:t>  </a:t>
            </a:r>
            <a:r>
              <a:rPr lang="en-US" sz="2800" dirty="0">
                <a:latin typeface="+mn-lt"/>
              </a:rPr>
              <a:t>I chose the major of computer science </a:t>
            </a:r>
            <a:r>
              <a:rPr lang="en-US" sz="2800" dirty="0" smtClean="0">
                <a:latin typeface="+mn-lt"/>
              </a:rPr>
              <a:t>			because </a:t>
            </a:r>
            <a:r>
              <a:rPr lang="en-US" sz="2800" dirty="0">
                <a:latin typeface="+mn-lt"/>
              </a:rPr>
              <a:t>I enjoy working on </a:t>
            </a:r>
            <a:r>
              <a:rPr lang="en-US" sz="2800" dirty="0" smtClean="0">
                <a:latin typeface="+mn-lt"/>
              </a:rPr>
              <a:t>					computers</a:t>
            </a:r>
            <a:r>
              <a:rPr lang="en-US" sz="2800" dirty="0">
                <a:latin typeface="+mn-lt"/>
              </a:rPr>
              <a:t>, it will be easy to find a job </a:t>
            </a:r>
            <a:r>
              <a:rPr lang="en-US" sz="2800" dirty="0" smtClean="0">
                <a:latin typeface="+mn-lt"/>
              </a:rPr>
              <a:t>			when </a:t>
            </a:r>
            <a:r>
              <a:rPr lang="en-US" sz="2800" dirty="0">
                <a:latin typeface="+mn-lt"/>
              </a:rPr>
              <a:t>I graduate, and it is a challenging </a:t>
            </a:r>
            <a:r>
              <a:rPr lang="en-US" sz="2800" dirty="0" smtClean="0">
                <a:latin typeface="+mn-lt"/>
              </a:rPr>
              <a:t>			field</a:t>
            </a:r>
            <a:r>
              <a:rPr lang="en-US" sz="2800" dirty="0">
                <a:latin typeface="+mn-lt"/>
              </a:rPr>
              <a:t>.</a:t>
            </a:r>
            <a:endParaRPr lang="en-US" sz="2800" u="sng" dirty="0">
              <a:latin typeface="+mn-lt"/>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533400" y="228600"/>
            <a:ext cx="8229600" cy="762000"/>
          </a:xfrm>
        </p:spPr>
        <p:txBody>
          <a:bodyPr/>
          <a:lstStyle/>
          <a:p>
            <a:pPr algn="ctr" eaLnBrk="1" hangingPunct="1"/>
            <a:r>
              <a:rPr lang="en-US" b="1" u="sng" smtClean="0"/>
              <a:t>Steps to Success</a:t>
            </a:r>
          </a:p>
        </p:txBody>
      </p:sp>
      <p:sp>
        <p:nvSpPr>
          <p:cNvPr id="23555" name="Rectangle 3"/>
          <p:cNvSpPr>
            <a:spLocks noGrp="1" noChangeArrowheads="1"/>
          </p:cNvSpPr>
          <p:nvPr>
            <p:ph type="body" idx="1"/>
          </p:nvPr>
        </p:nvSpPr>
        <p:spPr>
          <a:xfrm>
            <a:off x="304800" y="1295400"/>
            <a:ext cx="8534400" cy="4419600"/>
          </a:xfrm>
        </p:spPr>
        <p:txBody>
          <a:bodyPr/>
          <a:lstStyle/>
          <a:p>
            <a:pPr algn="just" eaLnBrk="1" hangingPunct="1">
              <a:lnSpc>
                <a:spcPct val="150000"/>
              </a:lnSpc>
            </a:pPr>
            <a:r>
              <a:rPr lang="en-US" sz="2800" b="1" u="sng" dirty="0" smtClean="0"/>
              <a:t>Brainstorm on paper.</a:t>
            </a:r>
            <a:r>
              <a:rPr lang="en-US" sz="2800" dirty="0" smtClean="0"/>
              <a:t>  Write down notes, words, 					phrases, facts, quotations about 				the question.  Do this on 						another piece of paper.  Get 					down as much information as 					you can.</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533400" y="228600"/>
            <a:ext cx="8229600" cy="762000"/>
          </a:xfrm>
        </p:spPr>
        <p:txBody>
          <a:bodyPr/>
          <a:lstStyle/>
          <a:p>
            <a:pPr algn="ctr" eaLnBrk="1" hangingPunct="1"/>
            <a:r>
              <a:rPr lang="en-US" b="1" u="sng" smtClean="0"/>
              <a:t>Steps to Success</a:t>
            </a:r>
          </a:p>
        </p:txBody>
      </p:sp>
      <p:sp>
        <p:nvSpPr>
          <p:cNvPr id="24579" name="Rectangle 3"/>
          <p:cNvSpPr>
            <a:spLocks noGrp="1" noChangeArrowheads="1"/>
          </p:cNvSpPr>
          <p:nvPr>
            <p:ph type="body" idx="1"/>
          </p:nvPr>
        </p:nvSpPr>
        <p:spPr>
          <a:xfrm>
            <a:off x="304800" y="1295400"/>
            <a:ext cx="8534400" cy="5181600"/>
          </a:xfrm>
        </p:spPr>
        <p:txBody>
          <a:bodyPr/>
          <a:lstStyle/>
          <a:p>
            <a:pPr algn="just" eaLnBrk="1" hangingPunct="1">
              <a:lnSpc>
                <a:spcPct val="150000"/>
              </a:lnSpc>
            </a:pPr>
            <a:r>
              <a:rPr lang="en-US" sz="2800" b="1" u="sng" dirty="0" smtClean="0"/>
              <a:t>Focus your answer</a:t>
            </a:r>
            <a:r>
              <a:rPr lang="en-US" sz="2800" dirty="0" smtClean="0"/>
              <a:t>.  	Read through your 						brainstormed notes and select 					information for your answer.  					Cross out irrelevant ideas in 					your notes; add any ideas that 					you think are important.</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533400" y="228600"/>
            <a:ext cx="8229600" cy="762000"/>
          </a:xfrm>
        </p:spPr>
        <p:txBody>
          <a:bodyPr/>
          <a:lstStyle/>
          <a:p>
            <a:pPr algn="ctr" eaLnBrk="1" hangingPunct="1"/>
            <a:r>
              <a:rPr lang="en-US" b="1" u="sng" smtClean="0"/>
              <a:t>Steps to Success</a:t>
            </a:r>
          </a:p>
        </p:txBody>
      </p:sp>
      <p:sp>
        <p:nvSpPr>
          <p:cNvPr id="25603" name="Rectangle 3"/>
          <p:cNvSpPr>
            <a:spLocks noGrp="1" noChangeArrowheads="1"/>
          </p:cNvSpPr>
          <p:nvPr>
            <p:ph type="body" idx="1"/>
          </p:nvPr>
        </p:nvSpPr>
        <p:spPr>
          <a:xfrm>
            <a:off x="304800" y="990600"/>
            <a:ext cx="8534400" cy="2362200"/>
          </a:xfrm>
        </p:spPr>
        <p:txBody>
          <a:bodyPr/>
          <a:lstStyle/>
          <a:p>
            <a:pPr algn="just" eaLnBrk="1" hangingPunct="1"/>
            <a:r>
              <a:rPr lang="en-US" sz="2800" b="1" u="sng" dirty="0" smtClean="0"/>
              <a:t>Make a rough plan of your answer</a:t>
            </a:r>
            <a:r>
              <a:rPr lang="en-US" sz="2800" dirty="0" smtClean="0"/>
              <a:t>.  Decide on the order that you would like to follow when presenting your ideas.  Prepare a rough outline with your brainstormed notes.</a:t>
            </a:r>
          </a:p>
        </p:txBody>
      </p:sp>
      <p:sp>
        <p:nvSpPr>
          <p:cNvPr id="25614" name="Text Box 14"/>
          <p:cNvSpPr txBox="1">
            <a:spLocks noChangeArrowheads="1"/>
          </p:cNvSpPr>
          <p:nvPr/>
        </p:nvSpPr>
        <p:spPr bwMode="auto">
          <a:xfrm>
            <a:off x="2590800" y="3200400"/>
            <a:ext cx="3505200" cy="3116263"/>
          </a:xfrm>
          <a:prstGeom prst="rect">
            <a:avLst/>
          </a:prstGeom>
          <a:noFill/>
          <a:ln w="38100">
            <a:solidFill>
              <a:schemeClr val="tx1"/>
            </a:solidFill>
            <a:miter lim="800000"/>
            <a:headEnd/>
            <a:tailEnd/>
          </a:ln>
        </p:spPr>
        <p:txBody>
          <a:bodyPr>
            <a:spAutoFit/>
          </a:bodyPr>
          <a:lstStyle/>
          <a:p>
            <a:pPr algn="ctr">
              <a:spcBef>
                <a:spcPct val="50000"/>
              </a:spcBef>
            </a:pPr>
            <a:r>
              <a:rPr lang="en-US" sz="2300" b="1" u="sng" dirty="0">
                <a:latin typeface="Times New Roman" pitchFamily="18" charset="0"/>
              </a:rPr>
              <a:t>ESSAY</a:t>
            </a:r>
          </a:p>
          <a:p>
            <a:pPr>
              <a:spcBef>
                <a:spcPct val="50000"/>
              </a:spcBef>
            </a:pPr>
            <a:r>
              <a:rPr lang="en-US" sz="2300" b="1" dirty="0">
                <a:latin typeface="Times New Roman" pitchFamily="18" charset="0"/>
              </a:rPr>
              <a:t>Thesis: ------------------</a:t>
            </a:r>
          </a:p>
          <a:p>
            <a:pPr>
              <a:spcBef>
                <a:spcPct val="50000"/>
              </a:spcBef>
            </a:pPr>
            <a:r>
              <a:rPr lang="en-US" sz="2300" b="1" dirty="0">
                <a:latin typeface="Times New Roman" pitchFamily="18" charset="0"/>
              </a:rPr>
              <a:t>	</a:t>
            </a:r>
            <a:r>
              <a:rPr lang="en-US" sz="2300" b="1" dirty="0" err="1">
                <a:latin typeface="Times New Roman" pitchFamily="18" charset="0"/>
              </a:rPr>
              <a:t>Subpoint</a:t>
            </a:r>
            <a:r>
              <a:rPr lang="en-US" sz="2300" b="1" dirty="0">
                <a:latin typeface="Times New Roman" pitchFamily="18" charset="0"/>
              </a:rPr>
              <a:t> A</a:t>
            </a:r>
          </a:p>
          <a:p>
            <a:pPr>
              <a:spcBef>
                <a:spcPct val="50000"/>
              </a:spcBef>
            </a:pPr>
            <a:r>
              <a:rPr lang="en-US" sz="2300" b="1" dirty="0">
                <a:latin typeface="Times New Roman" pitchFamily="18" charset="0"/>
              </a:rPr>
              <a:t>	</a:t>
            </a:r>
            <a:r>
              <a:rPr lang="en-US" sz="2300" b="1" dirty="0" err="1">
                <a:latin typeface="Times New Roman" pitchFamily="18" charset="0"/>
              </a:rPr>
              <a:t>Subpoint</a:t>
            </a:r>
            <a:r>
              <a:rPr lang="en-US" sz="2300" b="1" dirty="0">
                <a:latin typeface="Times New Roman" pitchFamily="18" charset="0"/>
              </a:rPr>
              <a:t> B</a:t>
            </a:r>
          </a:p>
          <a:p>
            <a:pPr>
              <a:spcBef>
                <a:spcPct val="50000"/>
              </a:spcBef>
            </a:pPr>
            <a:r>
              <a:rPr lang="en-US" sz="2300" b="1" dirty="0">
                <a:latin typeface="Times New Roman" pitchFamily="18" charset="0"/>
              </a:rPr>
              <a:t>	</a:t>
            </a:r>
            <a:r>
              <a:rPr lang="en-US" sz="2300" b="1" dirty="0" err="1">
                <a:latin typeface="Times New Roman" pitchFamily="18" charset="0"/>
              </a:rPr>
              <a:t>Subpoint</a:t>
            </a:r>
            <a:r>
              <a:rPr lang="en-US" sz="2300" b="1" dirty="0">
                <a:latin typeface="Times New Roman" pitchFamily="18" charset="0"/>
              </a:rPr>
              <a:t> C</a:t>
            </a:r>
          </a:p>
          <a:p>
            <a:pPr>
              <a:spcBef>
                <a:spcPct val="50000"/>
              </a:spcBef>
            </a:pPr>
            <a:r>
              <a:rPr lang="en-US" sz="2300" b="1" dirty="0">
                <a:latin typeface="Times New Roman" pitchFamily="18" charset="0"/>
              </a:rPr>
              <a:t>Conclusion</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533400" y="228600"/>
            <a:ext cx="8229600" cy="762000"/>
          </a:xfrm>
        </p:spPr>
        <p:txBody>
          <a:bodyPr/>
          <a:lstStyle/>
          <a:p>
            <a:pPr algn="ctr" eaLnBrk="1" hangingPunct="1"/>
            <a:r>
              <a:rPr lang="en-US" b="1" u="sng" dirty="0" smtClean="0"/>
              <a:t>Steps to Success</a:t>
            </a:r>
          </a:p>
        </p:txBody>
      </p:sp>
      <p:sp>
        <p:nvSpPr>
          <p:cNvPr id="26627" name="Rectangle 3"/>
          <p:cNvSpPr>
            <a:spLocks noGrp="1" noChangeArrowheads="1"/>
          </p:cNvSpPr>
          <p:nvPr>
            <p:ph type="body" idx="1"/>
          </p:nvPr>
        </p:nvSpPr>
        <p:spPr>
          <a:xfrm>
            <a:off x="304800" y="990600"/>
            <a:ext cx="8534400" cy="5410200"/>
          </a:xfrm>
        </p:spPr>
        <p:txBody>
          <a:bodyPr>
            <a:normAutofit/>
          </a:bodyPr>
          <a:lstStyle/>
          <a:p>
            <a:pPr eaLnBrk="1" hangingPunct="1">
              <a:lnSpc>
                <a:spcPct val="200000"/>
              </a:lnSpc>
            </a:pPr>
            <a:r>
              <a:rPr lang="en-US" sz="2800" b="1" u="sng" dirty="0" smtClean="0"/>
              <a:t>Write your essay</a:t>
            </a:r>
            <a:r>
              <a:rPr lang="en-US" sz="2800" dirty="0" smtClean="0"/>
              <a:t>.  	Remember to look at the clock 					while you write.  You need to 					know how much time you have 				left!</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533400" y="228600"/>
            <a:ext cx="8229600" cy="762000"/>
          </a:xfrm>
        </p:spPr>
        <p:txBody>
          <a:bodyPr/>
          <a:lstStyle/>
          <a:p>
            <a:pPr algn="ctr" eaLnBrk="1" hangingPunct="1"/>
            <a:r>
              <a:rPr lang="en-US" b="1" u="sng" smtClean="0"/>
              <a:t>Steps to Success</a:t>
            </a:r>
          </a:p>
        </p:txBody>
      </p:sp>
      <p:sp>
        <p:nvSpPr>
          <p:cNvPr id="27651" name="Rectangle 3"/>
          <p:cNvSpPr>
            <a:spLocks noGrp="1" noChangeArrowheads="1"/>
          </p:cNvSpPr>
          <p:nvPr>
            <p:ph type="body" idx="1"/>
          </p:nvPr>
        </p:nvSpPr>
        <p:spPr>
          <a:xfrm>
            <a:off x="304800" y="1143000"/>
            <a:ext cx="8534400" cy="1905000"/>
          </a:xfrm>
        </p:spPr>
        <p:txBody>
          <a:bodyPr>
            <a:normAutofit/>
          </a:bodyPr>
          <a:lstStyle/>
          <a:p>
            <a:pPr algn="just" eaLnBrk="1" hangingPunct="1">
              <a:lnSpc>
                <a:spcPct val="90000"/>
              </a:lnSpc>
            </a:pPr>
            <a:r>
              <a:rPr lang="en-US" sz="2800" b="1" u="sng" dirty="0" smtClean="0"/>
              <a:t>Reread your answer during the testing period.</a:t>
            </a:r>
            <a:r>
              <a:rPr lang="en-US" sz="2800" dirty="0" smtClean="0"/>
              <a:t>  Be sure that it is complete.  If you want to add something, write it in the space above the sentence where you want to add it and use an arrow.</a:t>
            </a:r>
          </a:p>
        </p:txBody>
      </p:sp>
      <p:sp>
        <p:nvSpPr>
          <p:cNvPr id="27654" name="Oval 6"/>
          <p:cNvSpPr>
            <a:spLocks noChangeArrowheads="1"/>
          </p:cNvSpPr>
          <p:nvPr/>
        </p:nvSpPr>
        <p:spPr bwMode="auto">
          <a:xfrm>
            <a:off x="1600200" y="5105400"/>
            <a:ext cx="533400" cy="457200"/>
          </a:xfrm>
          <a:prstGeom prst="ellipse">
            <a:avLst/>
          </a:prstGeom>
          <a:solidFill>
            <a:srgbClr val="FFFF00"/>
          </a:solidFill>
          <a:ln w="9525">
            <a:solidFill>
              <a:schemeClr val="tx1"/>
            </a:solidFill>
            <a:round/>
            <a:headEnd/>
            <a:tailEnd/>
          </a:ln>
        </p:spPr>
        <p:txBody>
          <a:bodyPr wrap="none" anchor="ctr"/>
          <a:lstStyle/>
          <a:p>
            <a:endParaRPr lang="en-US"/>
          </a:p>
        </p:txBody>
      </p:sp>
      <p:sp>
        <p:nvSpPr>
          <p:cNvPr id="27655" name="Rectangle 7"/>
          <p:cNvSpPr>
            <a:spLocks noChangeArrowheads="1"/>
          </p:cNvSpPr>
          <p:nvPr/>
        </p:nvSpPr>
        <p:spPr bwMode="auto">
          <a:xfrm>
            <a:off x="533400" y="3352800"/>
            <a:ext cx="8229600" cy="2362200"/>
          </a:xfrm>
          <a:prstGeom prst="rect">
            <a:avLst/>
          </a:prstGeom>
          <a:noFill/>
          <a:ln w="38100">
            <a:solidFill>
              <a:schemeClr val="tx1"/>
            </a:solidFill>
            <a:miter lim="800000"/>
            <a:headEnd/>
            <a:tailEnd/>
          </a:ln>
        </p:spPr>
        <p:txBody>
          <a:bodyPr/>
          <a:lstStyle/>
          <a:p>
            <a:pPr marL="342900" indent="-342900">
              <a:spcBef>
                <a:spcPct val="20000"/>
              </a:spcBef>
            </a:pPr>
            <a:r>
              <a:rPr lang="en-US" sz="3200" dirty="0">
                <a:latin typeface="Times New Roman" pitchFamily="18" charset="0"/>
              </a:rPr>
              <a:t>    One of the main effects of the atomic bomb on</a:t>
            </a:r>
          </a:p>
          <a:p>
            <a:pPr marL="342900" indent="-342900">
              <a:spcBef>
                <a:spcPct val="20000"/>
              </a:spcBef>
            </a:pPr>
            <a:endParaRPr lang="en-US" sz="1400" dirty="0">
              <a:latin typeface="Times New Roman" pitchFamily="18" charset="0"/>
            </a:endParaRPr>
          </a:p>
          <a:p>
            <a:pPr marL="342900" indent="-342900">
              <a:spcBef>
                <a:spcPct val="20000"/>
              </a:spcBef>
            </a:pPr>
            <a:r>
              <a:rPr lang="en-US" sz="3200" dirty="0">
                <a:latin typeface="Times New Roman" pitchFamily="18" charset="0"/>
              </a:rPr>
              <a:t> Hiroshima was the ill health of people affected </a:t>
            </a:r>
          </a:p>
          <a:p>
            <a:pPr marL="342900" indent="-342900">
              <a:spcBef>
                <a:spcPct val="20000"/>
              </a:spcBef>
            </a:pPr>
            <a:endParaRPr lang="en-US" sz="1400" dirty="0">
              <a:latin typeface="Times New Roman" pitchFamily="18" charset="0"/>
            </a:endParaRPr>
          </a:p>
          <a:p>
            <a:pPr marL="342900" indent="-342900">
              <a:spcBef>
                <a:spcPct val="20000"/>
              </a:spcBef>
            </a:pPr>
            <a:r>
              <a:rPr lang="en-US" sz="3200" dirty="0">
                <a:latin typeface="Times New Roman" pitchFamily="18" charset="0"/>
              </a:rPr>
              <a:t>by the  </a:t>
            </a:r>
            <a:r>
              <a:rPr lang="en-US" sz="3200" b="1" dirty="0">
                <a:solidFill>
                  <a:srgbClr val="FF0000"/>
                </a:solidFill>
                <a:latin typeface="Times New Roman" pitchFamily="18" charset="0"/>
              </a:rPr>
              <a:t>^</a:t>
            </a:r>
            <a:r>
              <a:rPr lang="en-US" sz="3200" dirty="0">
                <a:latin typeface="Times New Roman" pitchFamily="18" charset="0"/>
              </a:rPr>
              <a:t> of radiation.</a:t>
            </a:r>
          </a:p>
          <a:p>
            <a:pPr marL="342900" indent="-342900">
              <a:spcBef>
                <a:spcPct val="20000"/>
              </a:spcBef>
            </a:pPr>
            <a:endParaRPr lang="en-US" sz="1600" dirty="0">
              <a:latin typeface="Times New Roman" pitchFamily="18" charset="0"/>
            </a:endParaRPr>
          </a:p>
        </p:txBody>
      </p:sp>
      <p:sp>
        <p:nvSpPr>
          <p:cNvPr id="27656" name="Text Box 8"/>
          <p:cNvSpPr txBox="1">
            <a:spLocks noChangeArrowheads="1"/>
          </p:cNvSpPr>
          <p:nvPr/>
        </p:nvSpPr>
        <p:spPr bwMode="auto">
          <a:xfrm>
            <a:off x="762000" y="4648200"/>
            <a:ext cx="2667000" cy="457200"/>
          </a:xfrm>
          <a:prstGeom prst="rect">
            <a:avLst/>
          </a:prstGeom>
          <a:noFill/>
          <a:ln w="9525">
            <a:noFill/>
            <a:miter lim="800000"/>
            <a:headEnd/>
            <a:tailEnd/>
          </a:ln>
        </p:spPr>
        <p:txBody>
          <a:bodyPr>
            <a:spAutoFit/>
          </a:bodyPr>
          <a:lstStyle/>
          <a:p>
            <a:pPr algn="ctr">
              <a:spcBef>
                <a:spcPct val="50000"/>
              </a:spcBef>
            </a:pPr>
            <a:r>
              <a:rPr lang="en-US" b="1">
                <a:solidFill>
                  <a:srgbClr val="FF0000"/>
                </a:solidFill>
                <a:latin typeface="Times New Roman" pitchFamily="18" charset="0"/>
              </a:rPr>
              <a:t>high amount</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533400" y="228600"/>
            <a:ext cx="8229600" cy="762000"/>
          </a:xfrm>
        </p:spPr>
        <p:txBody>
          <a:bodyPr/>
          <a:lstStyle/>
          <a:p>
            <a:pPr algn="ctr" eaLnBrk="1" hangingPunct="1"/>
            <a:r>
              <a:rPr lang="en-US" b="1" u="sng" smtClean="0"/>
              <a:t>Steps to Success</a:t>
            </a:r>
          </a:p>
        </p:txBody>
      </p:sp>
      <p:sp>
        <p:nvSpPr>
          <p:cNvPr id="28675" name="Rectangle 3"/>
          <p:cNvSpPr>
            <a:spLocks noGrp="1" noChangeArrowheads="1"/>
          </p:cNvSpPr>
          <p:nvPr>
            <p:ph type="body" idx="1"/>
          </p:nvPr>
        </p:nvSpPr>
        <p:spPr>
          <a:xfrm>
            <a:off x="228600" y="1371600"/>
            <a:ext cx="8305800" cy="5029200"/>
          </a:xfrm>
          <a:ln w="28575">
            <a:solidFill>
              <a:schemeClr val="bg1"/>
            </a:solidFill>
          </a:ln>
        </p:spPr>
        <p:txBody>
          <a:bodyPr>
            <a:normAutofit lnSpcReduction="10000"/>
          </a:bodyPr>
          <a:lstStyle/>
          <a:p>
            <a:pPr algn="just" eaLnBrk="1" hangingPunct="1">
              <a:lnSpc>
                <a:spcPct val="150000"/>
              </a:lnSpc>
            </a:pPr>
            <a:r>
              <a:rPr lang="en-US" sz="2800" b="1" u="sng" dirty="0" smtClean="0"/>
              <a:t>Edit your answer.</a:t>
            </a:r>
            <a:r>
              <a:rPr lang="en-US" sz="2800" dirty="0" smtClean="0"/>
              <a:t>  	On an in-class writing exam, 				you will not be able to edit as 				carefully as you can when 				writing an out-of-class essay.  				However, because some 					mistakes in grammar and even 				spelling can be confusing, it is 				important that you edit.</a:t>
            </a:r>
          </a:p>
          <a:p>
            <a:pPr eaLnBrk="1" hangingPunct="1">
              <a:lnSpc>
                <a:spcPct val="90000"/>
              </a:lnSpc>
              <a:buFont typeface="Wingdings" pitchFamily="2" charset="2"/>
              <a:buNone/>
            </a:pPr>
            <a:endParaRPr lang="en-US" sz="2800" dirty="0" smtClean="0">
              <a:solidFill>
                <a:schemeClr val="tx2"/>
              </a:solidFil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533400" y="228600"/>
            <a:ext cx="8229600" cy="762000"/>
          </a:xfrm>
        </p:spPr>
        <p:txBody>
          <a:bodyPr/>
          <a:lstStyle/>
          <a:p>
            <a:pPr algn="ctr" eaLnBrk="1" hangingPunct="1"/>
            <a:r>
              <a:rPr lang="en-US" b="1" u="sng" smtClean="0"/>
              <a:t>Review of Steps</a:t>
            </a:r>
          </a:p>
        </p:txBody>
      </p:sp>
      <p:sp>
        <p:nvSpPr>
          <p:cNvPr id="29699" name="Rectangle 3"/>
          <p:cNvSpPr>
            <a:spLocks noGrp="1" noChangeArrowheads="1"/>
          </p:cNvSpPr>
          <p:nvPr>
            <p:ph type="body" idx="1"/>
          </p:nvPr>
        </p:nvSpPr>
        <p:spPr>
          <a:xfrm>
            <a:off x="304800" y="990600"/>
            <a:ext cx="8534400" cy="609600"/>
          </a:xfrm>
        </p:spPr>
        <p:txBody>
          <a:bodyPr/>
          <a:lstStyle/>
          <a:p>
            <a:pPr eaLnBrk="1" hangingPunct="1">
              <a:buFont typeface="Wingdings" pitchFamily="2" charset="2"/>
              <a:buNone/>
            </a:pPr>
            <a:r>
              <a:rPr lang="en-US" b="1" dirty="0" smtClean="0"/>
              <a:t>On an essay exam…</a:t>
            </a:r>
            <a:endParaRPr lang="en-US" sz="1600" dirty="0" smtClean="0"/>
          </a:p>
        </p:txBody>
      </p:sp>
      <p:sp>
        <p:nvSpPr>
          <p:cNvPr id="29701" name="Text Box 5"/>
          <p:cNvSpPr txBox="1">
            <a:spLocks noChangeArrowheads="1"/>
          </p:cNvSpPr>
          <p:nvPr/>
        </p:nvSpPr>
        <p:spPr bwMode="auto">
          <a:xfrm>
            <a:off x="838200" y="1676400"/>
            <a:ext cx="7543800" cy="461665"/>
          </a:xfrm>
          <a:prstGeom prst="rect">
            <a:avLst/>
          </a:prstGeom>
          <a:noFill/>
          <a:ln w="9525">
            <a:noFill/>
            <a:miter lim="800000"/>
            <a:headEnd/>
            <a:tailEnd/>
          </a:ln>
        </p:spPr>
        <p:txBody>
          <a:bodyPr>
            <a:spAutoFit/>
          </a:bodyPr>
          <a:lstStyle/>
          <a:p>
            <a:pPr>
              <a:spcBef>
                <a:spcPct val="50000"/>
              </a:spcBef>
              <a:buFont typeface="Arial" pitchFamily="34" charset="0"/>
              <a:buChar char="•"/>
            </a:pPr>
            <a:r>
              <a:rPr lang="en-US" dirty="0"/>
              <a:t> </a:t>
            </a:r>
            <a:r>
              <a:rPr lang="en-US" dirty="0" smtClean="0"/>
              <a:t>	</a:t>
            </a:r>
            <a:r>
              <a:rPr lang="en-US" sz="2400" b="1" dirty="0" smtClean="0">
                <a:latin typeface="+mn-lt"/>
              </a:rPr>
              <a:t>Read </a:t>
            </a:r>
            <a:r>
              <a:rPr lang="en-US" sz="2400" b="1" dirty="0">
                <a:latin typeface="+mn-lt"/>
              </a:rPr>
              <a:t>the question carefully. </a:t>
            </a:r>
          </a:p>
        </p:txBody>
      </p:sp>
      <p:sp>
        <p:nvSpPr>
          <p:cNvPr id="29702" name="Text Box 6"/>
          <p:cNvSpPr txBox="1">
            <a:spLocks noChangeArrowheads="1"/>
          </p:cNvSpPr>
          <p:nvPr/>
        </p:nvSpPr>
        <p:spPr bwMode="auto">
          <a:xfrm>
            <a:off x="838200" y="2209800"/>
            <a:ext cx="7543800" cy="457200"/>
          </a:xfrm>
          <a:prstGeom prst="rect">
            <a:avLst/>
          </a:prstGeom>
          <a:noFill/>
          <a:ln w="9525">
            <a:noFill/>
            <a:miter lim="800000"/>
            <a:headEnd/>
            <a:tailEnd/>
          </a:ln>
        </p:spPr>
        <p:txBody>
          <a:bodyPr>
            <a:spAutoFit/>
          </a:bodyPr>
          <a:lstStyle/>
          <a:p>
            <a:pPr>
              <a:spcBef>
                <a:spcPct val="50000"/>
              </a:spcBef>
              <a:buFont typeface="Arial" pitchFamily="34" charset="0"/>
              <a:buChar char="•"/>
            </a:pPr>
            <a:r>
              <a:rPr lang="en-US" sz="2400" b="1" dirty="0" smtClean="0">
                <a:latin typeface="+mn-lt"/>
              </a:rPr>
              <a:t> 	Rephrase </a:t>
            </a:r>
            <a:r>
              <a:rPr lang="en-US" sz="2400" b="1" dirty="0">
                <a:latin typeface="+mn-lt"/>
              </a:rPr>
              <a:t>the question into a </a:t>
            </a:r>
            <a:r>
              <a:rPr lang="en-US" sz="2400" b="1" dirty="0" smtClean="0">
                <a:latin typeface="+mn-lt"/>
              </a:rPr>
              <a:t>statement </a:t>
            </a:r>
            <a:endParaRPr lang="en-US" sz="2400" b="1" dirty="0">
              <a:latin typeface="+mn-lt"/>
            </a:endParaRPr>
          </a:p>
        </p:txBody>
      </p:sp>
      <p:sp>
        <p:nvSpPr>
          <p:cNvPr id="29703" name="Text Box 7"/>
          <p:cNvSpPr txBox="1">
            <a:spLocks noChangeArrowheads="1"/>
          </p:cNvSpPr>
          <p:nvPr/>
        </p:nvSpPr>
        <p:spPr bwMode="auto">
          <a:xfrm>
            <a:off x="838200" y="2743200"/>
            <a:ext cx="7543800" cy="457200"/>
          </a:xfrm>
          <a:prstGeom prst="rect">
            <a:avLst/>
          </a:prstGeom>
          <a:noFill/>
          <a:ln w="9525">
            <a:noFill/>
            <a:miter lim="800000"/>
            <a:headEnd/>
            <a:tailEnd/>
          </a:ln>
        </p:spPr>
        <p:txBody>
          <a:bodyPr>
            <a:spAutoFit/>
          </a:bodyPr>
          <a:lstStyle/>
          <a:p>
            <a:pPr>
              <a:spcBef>
                <a:spcPct val="50000"/>
              </a:spcBef>
              <a:buFont typeface="Arial" pitchFamily="34" charset="0"/>
              <a:buChar char="•"/>
            </a:pPr>
            <a:r>
              <a:rPr lang="en-US" sz="2400" b="1" dirty="0" smtClean="0">
                <a:latin typeface="+mn-lt"/>
              </a:rPr>
              <a:t> 	Brainstorm ideas</a:t>
            </a:r>
            <a:endParaRPr lang="en-US" sz="2400" b="1" dirty="0">
              <a:latin typeface="+mn-lt"/>
            </a:endParaRPr>
          </a:p>
        </p:txBody>
      </p:sp>
      <p:sp>
        <p:nvSpPr>
          <p:cNvPr id="29704" name="Text Box 8"/>
          <p:cNvSpPr txBox="1">
            <a:spLocks noChangeArrowheads="1"/>
          </p:cNvSpPr>
          <p:nvPr/>
        </p:nvSpPr>
        <p:spPr bwMode="auto">
          <a:xfrm>
            <a:off x="838200" y="3276600"/>
            <a:ext cx="7543800" cy="457200"/>
          </a:xfrm>
          <a:prstGeom prst="rect">
            <a:avLst/>
          </a:prstGeom>
          <a:noFill/>
          <a:ln w="9525">
            <a:noFill/>
            <a:miter lim="800000"/>
            <a:headEnd/>
            <a:tailEnd/>
          </a:ln>
        </p:spPr>
        <p:txBody>
          <a:bodyPr>
            <a:spAutoFit/>
          </a:bodyPr>
          <a:lstStyle/>
          <a:p>
            <a:pPr>
              <a:spcBef>
                <a:spcPct val="50000"/>
              </a:spcBef>
              <a:buFont typeface="Arial" pitchFamily="34" charset="0"/>
              <a:buChar char="•"/>
            </a:pPr>
            <a:r>
              <a:rPr lang="en-US" dirty="0" smtClean="0"/>
              <a:t> 	</a:t>
            </a:r>
            <a:r>
              <a:rPr lang="en-US" sz="2400" b="1" dirty="0" smtClean="0">
                <a:latin typeface="+mn-lt"/>
              </a:rPr>
              <a:t>Focus </a:t>
            </a:r>
            <a:r>
              <a:rPr lang="en-US" sz="2400" b="1" dirty="0">
                <a:latin typeface="+mn-lt"/>
              </a:rPr>
              <a:t>your </a:t>
            </a:r>
            <a:r>
              <a:rPr lang="en-US" sz="2400" b="1" dirty="0" smtClean="0">
                <a:latin typeface="+mn-lt"/>
              </a:rPr>
              <a:t>answer </a:t>
            </a:r>
            <a:endParaRPr lang="en-US" sz="2400" b="1" dirty="0">
              <a:latin typeface="+mn-lt"/>
            </a:endParaRPr>
          </a:p>
        </p:txBody>
      </p:sp>
      <p:sp>
        <p:nvSpPr>
          <p:cNvPr id="29705" name="Text Box 9"/>
          <p:cNvSpPr txBox="1">
            <a:spLocks noChangeArrowheads="1"/>
          </p:cNvSpPr>
          <p:nvPr/>
        </p:nvSpPr>
        <p:spPr bwMode="auto">
          <a:xfrm>
            <a:off x="838200" y="3810000"/>
            <a:ext cx="7543800" cy="457200"/>
          </a:xfrm>
          <a:prstGeom prst="rect">
            <a:avLst/>
          </a:prstGeom>
          <a:noFill/>
          <a:ln w="9525">
            <a:noFill/>
            <a:miter lim="800000"/>
            <a:headEnd/>
            <a:tailEnd/>
          </a:ln>
        </p:spPr>
        <p:txBody>
          <a:bodyPr>
            <a:spAutoFit/>
          </a:bodyPr>
          <a:lstStyle/>
          <a:p>
            <a:pPr>
              <a:spcBef>
                <a:spcPct val="50000"/>
              </a:spcBef>
              <a:buFont typeface="Arial" pitchFamily="34" charset="0"/>
              <a:buChar char="•"/>
            </a:pPr>
            <a:r>
              <a:rPr lang="en-US" dirty="0" smtClean="0"/>
              <a:t> 	</a:t>
            </a:r>
            <a:r>
              <a:rPr lang="en-US" sz="2400" b="1" dirty="0" smtClean="0">
                <a:latin typeface="+mn-lt"/>
              </a:rPr>
              <a:t>Make </a:t>
            </a:r>
            <a:r>
              <a:rPr lang="en-US" sz="2400" b="1" dirty="0">
                <a:latin typeface="+mn-lt"/>
              </a:rPr>
              <a:t>a rough </a:t>
            </a:r>
            <a:r>
              <a:rPr lang="en-US" sz="2400" b="1" dirty="0" smtClean="0">
                <a:latin typeface="+mn-lt"/>
              </a:rPr>
              <a:t>outline </a:t>
            </a:r>
            <a:endParaRPr lang="en-US" sz="2400" b="1" dirty="0">
              <a:latin typeface="+mn-lt"/>
            </a:endParaRPr>
          </a:p>
        </p:txBody>
      </p:sp>
      <p:sp>
        <p:nvSpPr>
          <p:cNvPr id="29706" name="Text Box 10"/>
          <p:cNvSpPr txBox="1">
            <a:spLocks noChangeArrowheads="1"/>
          </p:cNvSpPr>
          <p:nvPr/>
        </p:nvSpPr>
        <p:spPr bwMode="auto">
          <a:xfrm>
            <a:off x="838200" y="4343400"/>
            <a:ext cx="7543800" cy="461665"/>
          </a:xfrm>
          <a:prstGeom prst="rect">
            <a:avLst/>
          </a:prstGeom>
          <a:noFill/>
          <a:ln w="9525">
            <a:noFill/>
            <a:miter lim="800000"/>
            <a:headEnd/>
            <a:tailEnd/>
          </a:ln>
        </p:spPr>
        <p:txBody>
          <a:bodyPr>
            <a:spAutoFit/>
          </a:bodyPr>
          <a:lstStyle/>
          <a:p>
            <a:pPr>
              <a:spcBef>
                <a:spcPct val="50000"/>
              </a:spcBef>
              <a:buFont typeface="Arial" pitchFamily="34" charset="0"/>
              <a:buChar char="•"/>
            </a:pPr>
            <a:r>
              <a:rPr lang="en-US" dirty="0"/>
              <a:t> </a:t>
            </a:r>
            <a:r>
              <a:rPr lang="en-US" dirty="0" smtClean="0"/>
              <a:t> 	</a:t>
            </a:r>
            <a:r>
              <a:rPr lang="en-US" sz="2400" b="1" dirty="0" smtClean="0">
                <a:latin typeface="+mn-lt"/>
              </a:rPr>
              <a:t>Write </a:t>
            </a:r>
            <a:r>
              <a:rPr lang="en-US" sz="2400" b="1" dirty="0">
                <a:latin typeface="+mn-lt"/>
              </a:rPr>
              <a:t>your essay and look at the time!</a:t>
            </a:r>
          </a:p>
        </p:txBody>
      </p:sp>
      <p:sp>
        <p:nvSpPr>
          <p:cNvPr id="29707" name="Text Box 11"/>
          <p:cNvSpPr txBox="1">
            <a:spLocks noChangeArrowheads="1"/>
          </p:cNvSpPr>
          <p:nvPr/>
        </p:nvSpPr>
        <p:spPr bwMode="auto">
          <a:xfrm>
            <a:off x="838200" y="4876800"/>
            <a:ext cx="7543800" cy="457200"/>
          </a:xfrm>
          <a:prstGeom prst="rect">
            <a:avLst/>
          </a:prstGeom>
          <a:noFill/>
          <a:ln w="9525">
            <a:noFill/>
            <a:miter lim="800000"/>
            <a:headEnd/>
            <a:tailEnd/>
          </a:ln>
        </p:spPr>
        <p:txBody>
          <a:bodyPr>
            <a:spAutoFit/>
          </a:bodyPr>
          <a:lstStyle/>
          <a:p>
            <a:pPr>
              <a:spcBef>
                <a:spcPct val="50000"/>
              </a:spcBef>
              <a:buFont typeface="Arial" pitchFamily="34" charset="0"/>
              <a:buChar char="•"/>
            </a:pPr>
            <a:r>
              <a:rPr lang="en-US" dirty="0" smtClean="0"/>
              <a:t> 	</a:t>
            </a:r>
            <a:r>
              <a:rPr lang="en-US" sz="2400" b="1" dirty="0" smtClean="0">
                <a:latin typeface="+mn-lt"/>
              </a:rPr>
              <a:t>Re-read </a:t>
            </a:r>
            <a:r>
              <a:rPr lang="en-US" sz="2400" b="1" dirty="0">
                <a:latin typeface="+mn-lt"/>
              </a:rPr>
              <a:t>your </a:t>
            </a:r>
            <a:r>
              <a:rPr lang="en-US" sz="2400" b="1" dirty="0" smtClean="0">
                <a:latin typeface="+mn-lt"/>
              </a:rPr>
              <a:t>answer</a:t>
            </a:r>
            <a:endParaRPr lang="en-US" sz="2400" b="1" dirty="0">
              <a:latin typeface="+mn-lt"/>
            </a:endParaRPr>
          </a:p>
        </p:txBody>
      </p:sp>
      <p:sp>
        <p:nvSpPr>
          <p:cNvPr id="29708" name="Text Box 12"/>
          <p:cNvSpPr txBox="1">
            <a:spLocks noChangeArrowheads="1"/>
          </p:cNvSpPr>
          <p:nvPr/>
        </p:nvSpPr>
        <p:spPr bwMode="auto">
          <a:xfrm>
            <a:off x="838200" y="5410200"/>
            <a:ext cx="7543800" cy="457200"/>
          </a:xfrm>
          <a:prstGeom prst="rect">
            <a:avLst/>
          </a:prstGeom>
          <a:noFill/>
          <a:ln w="9525">
            <a:noFill/>
            <a:miter lim="800000"/>
            <a:headEnd/>
            <a:tailEnd/>
          </a:ln>
        </p:spPr>
        <p:txBody>
          <a:bodyPr>
            <a:spAutoFit/>
          </a:bodyPr>
          <a:lstStyle/>
          <a:p>
            <a:pPr>
              <a:spcBef>
                <a:spcPct val="50000"/>
              </a:spcBef>
              <a:buFont typeface="Arial" pitchFamily="34" charset="0"/>
              <a:buChar char="•"/>
            </a:pPr>
            <a:r>
              <a:rPr lang="en-US" dirty="0" smtClean="0"/>
              <a:t> 	</a:t>
            </a:r>
            <a:r>
              <a:rPr lang="en-US" sz="2400" b="1" dirty="0" smtClean="0">
                <a:latin typeface="+mn-lt"/>
              </a:rPr>
              <a:t>Edit</a:t>
            </a:r>
            <a:endParaRPr lang="en-US" sz="2400" b="1" dirty="0">
              <a:latin typeface="+mn-lt"/>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Summary</a:t>
            </a:r>
            <a:endParaRPr lang="en-US" b="1" dirty="0"/>
          </a:p>
        </p:txBody>
      </p:sp>
      <p:sp>
        <p:nvSpPr>
          <p:cNvPr id="3" name="Content Placeholder 2"/>
          <p:cNvSpPr>
            <a:spLocks noGrp="1"/>
          </p:cNvSpPr>
          <p:nvPr>
            <p:ph idx="1"/>
          </p:nvPr>
        </p:nvSpPr>
        <p:spPr/>
        <p:txBody>
          <a:bodyPr>
            <a:normAutofit lnSpcReduction="10000"/>
          </a:bodyPr>
          <a:lstStyle/>
          <a:p>
            <a:pPr lvl="0"/>
            <a:r>
              <a:rPr lang="en-US" dirty="0"/>
              <a:t>What is an essay exam?</a:t>
            </a:r>
          </a:p>
          <a:p>
            <a:pPr lvl="0"/>
            <a:r>
              <a:rPr lang="en-US" dirty="0"/>
              <a:t>Preparing for the Exam</a:t>
            </a:r>
          </a:p>
          <a:p>
            <a:pPr lvl="0"/>
            <a:r>
              <a:rPr lang="en-US" dirty="0"/>
              <a:t>Taking the Exam: Preview</a:t>
            </a:r>
          </a:p>
          <a:p>
            <a:pPr lvl="0"/>
            <a:r>
              <a:rPr lang="en-US" dirty="0"/>
              <a:t>Essay Question “Action” Words</a:t>
            </a:r>
          </a:p>
          <a:p>
            <a:pPr lvl="0"/>
            <a:r>
              <a:rPr lang="en-US" dirty="0"/>
              <a:t>What merits in Essay Exam?</a:t>
            </a:r>
          </a:p>
          <a:p>
            <a:pPr lvl="0"/>
            <a:r>
              <a:rPr lang="en-US" dirty="0"/>
              <a:t>Writing &amp; Answering</a:t>
            </a:r>
          </a:p>
          <a:p>
            <a:pPr lvl="0"/>
            <a:r>
              <a:rPr lang="en-US" dirty="0"/>
              <a:t>Following Directives for Essays in Exams </a:t>
            </a:r>
          </a:p>
          <a:p>
            <a:pPr lvl="0"/>
            <a:r>
              <a:rPr lang="en-US" dirty="0"/>
              <a:t>Steps to success</a:t>
            </a:r>
          </a:p>
          <a:p>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References</a:t>
            </a:r>
            <a:endParaRPr lang="en-US" b="1" dirty="0"/>
          </a:p>
        </p:txBody>
      </p:sp>
      <p:sp>
        <p:nvSpPr>
          <p:cNvPr id="3" name="Content Placeholder 2"/>
          <p:cNvSpPr>
            <a:spLocks noGrp="1"/>
          </p:cNvSpPr>
          <p:nvPr>
            <p:ph idx="1"/>
          </p:nvPr>
        </p:nvSpPr>
        <p:spPr/>
        <p:txBody>
          <a:bodyPr/>
          <a:lstStyle/>
          <a:p>
            <a:r>
              <a:rPr lang="en-US" dirty="0" smtClean="0">
                <a:hlinkClick r:id="rId2"/>
              </a:rPr>
              <a:t>www.vpul.upenn.edu/lrc</a:t>
            </a:r>
            <a:endParaRPr lang="en-US" dirty="0" smtClean="0"/>
          </a:p>
          <a:p>
            <a:r>
              <a:rPr lang="en-US" dirty="0" smtClean="0">
                <a:hlinkClick r:id="rId3"/>
              </a:rPr>
              <a:t>http://www.studygs.net/tsttak4.htm</a:t>
            </a:r>
            <a:endParaRPr lang="en-US" dirty="0" smtClean="0"/>
          </a:p>
          <a:p>
            <a:r>
              <a:rPr lang="en-US" dirty="0" smtClean="0">
                <a:hlinkClick r:id="rId4"/>
              </a:rPr>
              <a:t>http://www.studygs.net/essayterms.htm</a:t>
            </a:r>
            <a:endParaRPr lang="en-US" dirty="0" smtClean="0"/>
          </a:p>
          <a:p>
            <a:r>
              <a:rPr lang="en-US" dirty="0" smtClean="0"/>
              <a:t>PowerPoint Presentation by Ruth </a:t>
            </a:r>
            <a:r>
              <a:rPr lang="en-US" dirty="0" err="1" smtClean="0"/>
              <a:t>Luman</a:t>
            </a:r>
            <a:r>
              <a:rPr lang="en-US" dirty="0" smtClean="0"/>
              <a:t>: Modesto Junior College</a:t>
            </a:r>
          </a:p>
          <a:p>
            <a:endParaRPr lang="en-US" dirty="0" smtClean="0"/>
          </a:p>
          <a:p>
            <a:endParaRPr lang="en-US"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1347</TotalTime>
  <Words>1553</Words>
  <Application>Microsoft Office PowerPoint</Application>
  <PresentationFormat>On-screen Show (4:3)</PresentationFormat>
  <Paragraphs>193</Paragraphs>
  <Slides>49</Slides>
  <Notes>0</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Office Theme</vt:lpstr>
      <vt:lpstr>The Essay Exam</vt:lpstr>
      <vt:lpstr>Recap</vt:lpstr>
      <vt:lpstr>What is an essay exam?</vt:lpstr>
      <vt:lpstr>Preparing for the Exam </vt:lpstr>
      <vt:lpstr>Taking the Exam: Preview</vt:lpstr>
      <vt:lpstr>Taking the Exam: Preview</vt:lpstr>
      <vt:lpstr>Essay Question “Action” Words</vt:lpstr>
      <vt:lpstr>Essay Question “Action” Words</vt:lpstr>
      <vt:lpstr>Essay Question “Action” Words</vt:lpstr>
      <vt:lpstr>In Essay Exam…</vt:lpstr>
      <vt:lpstr>Before writing out the exam:</vt:lpstr>
      <vt:lpstr>Set up a time schedule…</vt:lpstr>
      <vt:lpstr>Set up a time schedule… (cont..)</vt:lpstr>
      <vt:lpstr>Read through the questions once and note if you have any choice in answering questions…</vt:lpstr>
      <vt:lpstr>Before attempting to answer a question, put it in your own words</vt:lpstr>
      <vt:lpstr>Think before you write:</vt:lpstr>
      <vt:lpstr>Get right to the point</vt:lpstr>
      <vt:lpstr>Teachers are influenced by compactness</vt:lpstr>
      <vt:lpstr>To know a little and to present that little well is, </vt:lpstr>
      <vt:lpstr>Writing &amp; Answering</vt:lpstr>
      <vt:lpstr>Writing &amp; Answering</vt:lpstr>
      <vt:lpstr>Writing &amp; Answering</vt:lpstr>
      <vt:lpstr>Summarize in your last paragraph</vt:lpstr>
      <vt:lpstr>Review</vt:lpstr>
      <vt:lpstr>Slide 25</vt:lpstr>
      <vt:lpstr>Directives for Essays</vt:lpstr>
      <vt:lpstr>Compare:</vt:lpstr>
      <vt:lpstr>Contrast:</vt:lpstr>
      <vt:lpstr>Criticize:</vt:lpstr>
      <vt:lpstr>Define:</vt:lpstr>
      <vt:lpstr>Describe:</vt:lpstr>
      <vt:lpstr>Evaluate:</vt:lpstr>
      <vt:lpstr>Explain:</vt:lpstr>
      <vt:lpstr>So…. Are you Prepared to take Essay Exam?</vt:lpstr>
      <vt:lpstr>Slide 35</vt:lpstr>
      <vt:lpstr>Steps to Success</vt:lpstr>
      <vt:lpstr>Steps to Success</vt:lpstr>
      <vt:lpstr>Steps to Success</vt:lpstr>
      <vt:lpstr>Steps to Success</vt:lpstr>
      <vt:lpstr>Steps to Success</vt:lpstr>
      <vt:lpstr>Steps to Success</vt:lpstr>
      <vt:lpstr>Steps to Success</vt:lpstr>
      <vt:lpstr>Steps to Success</vt:lpstr>
      <vt:lpstr>Steps to Success</vt:lpstr>
      <vt:lpstr>Steps to Success</vt:lpstr>
      <vt:lpstr>Steps to Success</vt:lpstr>
      <vt:lpstr>Review of Steps</vt:lpstr>
      <vt:lpstr>Summary</vt:lpstr>
      <vt:lpstr>References</vt:lpstr>
    </vt:vector>
  </TitlesOfParts>
  <Company>University of Pennsylvania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Exam Strategies</dc:title>
  <dc:creator>profile</dc:creator>
  <cp:lastModifiedBy>Anila</cp:lastModifiedBy>
  <cp:revision>42</cp:revision>
  <dcterms:created xsi:type="dcterms:W3CDTF">2003-06-18T15:44:50Z</dcterms:created>
  <dcterms:modified xsi:type="dcterms:W3CDTF">2012-12-26T20:51:04Z</dcterms:modified>
</cp:coreProperties>
</file>