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302" r:id="rId4"/>
    <p:sldId id="303" r:id="rId5"/>
    <p:sldId id="304" r:id="rId6"/>
    <p:sldId id="305" r:id="rId7"/>
    <p:sldId id="306" r:id="rId8"/>
    <p:sldId id="307" r:id="rId9"/>
    <p:sldId id="308" r:id="rId10"/>
    <p:sldId id="309" r:id="rId11"/>
    <p:sldId id="310" r:id="rId12"/>
    <p:sldId id="311" r:id="rId13"/>
    <p:sldId id="312" r:id="rId14"/>
    <p:sldId id="313" r:id="rId15"/>
    <p:sldId id="272" r:id="rId16"/>
    <p:sldId id="273" r:id="rId17"/>
    <p:sldId id="274" r:id="rId18"/>
    <p:sldId id="300" r:id="rId19"/>
    <p:sldId id="275" r:id="rId20"/>
    <p:sldId id="276" r:id="rId21"/>
    <p:sldId id="277" r:id="rId22"/>
    <p:sldId id="278" r:id="rId23"/>
    <p:sldId id="279" r:id="rId24"/>
    <p:sldId id="280" r:id="rId25"/>
    <p:sldId id="301"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8" r:id="rId43"/>
    <p:sldId id="29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85E7C3-B837-42E2-B46A-2C8223F8C037}"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1A853-6EBD-4A23-9D42-3504B2CFF6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85E7C3-B837-42E2-B46A-2C8223F8C037}" type="datetimeFigureOut">
              <a:rPr lang="en-US" smtClean="0"/>
              <a:pPr/>
              <a:t>12/26/2012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1A853-6EBD-4A23-9D42-3504B2CFF6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academichelp.net/samples/essays/reflective/information-pressure.html" TargetMode="External"/><Relationship Id="rId2" Type="http://schemas.openxmlformats.org/officeDocument/2006/relationships/hyperlink" Target="http://academichelp.net/academic-assignments/essay/write-reflective-essa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381000" y="2819400"/>
            <a:ext cx="8458200" cy="1470025"/>
          </a:xfrm>
        </p:spPr>
        <p:txBody>
          <a:bodyPr/>
          <a:lstStyle/>
          <a:p>
            <a:pPr eaLnBrk="1" hangingPunct="1"/>
            <a:r>
              <a:rPr lang="en-US" sz="7200" b="1" smtClean="0"/>
              <a:t>Reflective Essay</a:t>
            </a:r>
          </a:p>
        </p:txBody>
      </p:sp>
      <p:sp>
        <p:nvSpPr>
          <p:cNvPr id="2051" name="Subtitle 2"/>
          <p:cNvSpPr>
            <a:spLocks noGrp="1"/>
          </p:cNvSpPr>
          <p:nvPr>
            <p:ph type="subTitle" idx="1"/>
          </p:nvPr>
        </p:nvSpPr>
        <p:spPr>
          <a:xfrm>
            <a:off x="1295400" y="1066800"/>
            <a:ext cx="6400800" cy="838200"/>
          </a:xfrm>
        </p:spPr>
        <p:txBody>
          <a:bodyPr>
            <a:normAutofit lnSpcReduction="10000"/>
          </a:bodyPr>
          <a:lstStyle/>
          <a:p>
            <a:pPr eaLnBrk="1" hangingPunct="1"/>
            <a:r>
              <a:rPr lang="en-US" sz="5400" b="1" smtClean="0">
                <a:solidFill>
                  <a:schemeClr val="tx1"/>
                </a:solidFill>
              </a:rPr>
              <a:t>Lecture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algn="l" eaLnBrk="1" hangingPunct="1"/>
            <a:r>
              <a:rPr lang="en-US" b="1" smtClean="0"/>
              <a:t>Recap</a:t>
            </a:r>
          </a:p>
        </p:txBody>
      </p:sp>
      <p:sp>
        <p:nvSpPr>
          <p:cNvPr id="3075" name="Content Placeholder 2"/>
          <p:cNvSpPr>
            <a:spLocks noGrp="1"/>
          </p:cNvSpPr>
          <p:nvPr>
            <p:ph idx="1"/>
          </p:nvPr>
        </p:nvSpPr>
        <p:spPr>
          <a:xfrm>
            <a:off x="457200" y="1447800"/>
            <a:ext cx="8229600" cy="5105400"/>
          </a:xfrm>
        </p:spPr>
        <p:txBody>
          <a:bodyPr>
            <a:normAutofit lnSpcReduction="10000"/>
          </a:bodyPr>
          <a:lstStyle/>
          <a:p>
            <a:pPr eaLnBrk="1" hangingPunct="1"/>
            <a:r>
              <a:rPr lang="en-US" sz="2800" smtClean="0"/>
              <a:t>What is Personal Essay?</a:t>
            </a:r>
          </a:p>
          <a:p>
            <a:pPr eaLnBrk="1" hangingPunct="1"/>
            <a:r>
              <a:rPr lang="en-US" sz="2800" smtClean="0"/>
              <a:t>Definition of the Personal Essay</a:t>
            </a:r>
          </a:p>
          <a:p>
            <a:pPr eaLnBrk="1" hangingPunct="1"/>
            <a:r>
              <a:rPr lang="en-US" sz="2800" smtClean="0"/>
              <a:t>Subjects for the Personal Essay</a:t>
            </a:r>
          </a:p>
          <a:p>
            <a:pPr eaLnBrk="1" hangingPunct="1"/>
            <a:r>
              <a:rPr lang="en-US" sz="2800" smtClean="0"/>
              <a:t>The Personal Essay as a Personal Narrative</a:t>
            </a:r>
          </a:p>
          <a:p>
            <a:pPr eaLnBrk="1" hangingPunct="1"/>
            <a:r>
              <a:rPr lang="en-US" sz="2800" smtClean="0"/>
              <a:t>The Personal Essay as a Personal Opinion</a:t>
            </a:r>
          </a:p>
          <a:p>
            <a:pPr eaLnBrk="1" hangingPunct="1"/>
            <a:r>
              <a:rPr lang="en-US" sz="2800" smtClean="0"/>
              <a:t>How to Choose a Topic</a:t>
            </a:r>
          </a:p>
          <a:p>
            <a:pPr lvl="1" eaLnBrk="1" hangingPunct="1"/>
            <a:r>
              <a:rPr lang="en-US" smtClean="0"/>
              <a:t>Make the Most of Life Experiences</a:t>
            </a:r>
          </a:p>
          <a:p>
            <a:pPr eaLnBrk="1" hangingPunct="1"/>
            <a:r>
              <a:rPr lang="en-US" sz="2800" smtClean="0"/>
              <a:t>Resources for Writing Personal Essays</a:t>
            </a:r>
          </a:p>
          <a:p>
            <a:pPr eaLnBrk="1" hangingPunct="1"/>
            <a:r>
              <a:rPr lang="en-US" sz="2800" smtClean="0"/>
              <a:t>Steps for Thinking about the Personal Essay</a:t>
            </a:r>
          </a:p>
          <a:p>
            <a:pPr eaLnBrk="1" hangingPunct="1"/>
            <a:r>
              <a:rPr lang="en-US" sz="2800" smtClean="0"/>
              <a:t>Example: Farewell to Adolescence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p:cNvSpPr txBox="1">
            <a:spLocks noChangeArrowheads="1"/>
          </p:cNvSpPr>
          <p:nvPr/>
        </p:nvSpPr>
        <p:spPr bwMode="auto">
          <a:xfrm>
            <a:off x="550863" y="609600"/>
            <a:ext cx="7907337" cy="4881336"/>
          </a:xfrm>
          <a:prstGeom prst="rect">
            <a:avLst/>
          </a:prstGeom>
          <a:noFill/>
          <a:ln w="9525">
            <a:noFill/>
            <a:miter lim="800000"/>
            <a:headEnd/>
            <a:tailEnd/>
          </a:ln>
          <a:effectLst/>
        </p:spPr>
        <p:txBody>
          <a:bodyPr wrap="square">
            <a:spAutoFit/>
          </a:bodyPr>
          <a:lstStyle/>
          <a:p>
            <a:pPr>
              <a:lnSpc>
                <a:spcPct val="105000"/>
              </a:lnSpc>
              <a:spcBef>
                <a:spcPct val="10000"/>
              </a:spcBef>
            </a:pPr>
            <a:r>
              <a:rPr lang="en-US" sz="3800" b="1" dirty="0">
                <a:solidFill>
                  <a:schemeClr val="tx1">
                    <a:lumMod val="75000"/>
                    <a:lumOff val="25000"/>
                  </a:schemeClr>
                </a:solidFill>
              </a:rPr>
              <a:t>Sharing your experience . . .</a:t>
            </a:r>
          </a:p>
          <a:p>
            <a:pPr>
              <a:lnSpc>
                <a:spcPct val="105000"/>
              </a:lnSpc>
              <a:spcBef>
                <a:spcPct val="10000"/>
              </a:spcBef>
            </a:pPr>
            <a:endParaRPr lang="en-US" sz="1000" dirty="0" smtClean="0">
              <a:solidFill>
                <a:schemeClr val="tx1">
                  <a:lumMod val="75000"/>
                  <a:lumOff val="25000"/>
                </a:schemeClr>
              </a:solidFill>
              <a:latin typeface="Arial" charset="0"/>
            </a:endParaRPr>
          </a:p>
          <a:p>
            <a:pPr>
              <a:lnSpc>
                <a:spcPct val="105000"/>
              </a:lnSpc>
              <a:spcBef>
                <a:spcPct val="10000"/>
              </a:spcBef>
            </a:pPr>
            <a:endParaRPr lang="en-US" sz="1000" dirty="0" smtClean="0">
              <a:solidFill>
                <a:schemeClr val="tx1">
                  <a:lumMod val="75000"/>
                  <a:lumOff val="25000"/>
                </a:schemeClr>
              </a:solidFill>
              <a:latin typeface="Arial" charset="0"/>
            </a:endParaRPr>
          </a:p>
          <a:p>
            <a:pPr>
              <a:lnSpc>
                <a:spcPct val="105000"/>
              </a:lnSpc>
              <a:spcBef>
                <a:spcPct val="10000"/>
              </a:spcBef>
            </a:pPr>
            <a:endParaRPr lang="en-US" sz="1000" dirty="0">
              <a:solidFill>
                <a:schemeClr val="tx1">
                  <a:lumMod val="75000"/>
                  <a:lumOff val="25000"/>
                </a:schemeClr>
              </a:solidFill>
              <a:latin typeface="Arial" charset="0"/>
            </a:endParaRPr>
          </a:p>
          <a:p>
            <a:pPr algn="just">
              <a:spcBef>
                <a:spcPct val="10000"/>
              </a:spcBef>
            </a:pPr>
            <a:r>
              <a:rPr lang="en-US" sz="3200" b="1" dirty="0">
                <a:solidFill>
                  <a:schemeClr val="tx1">
                    <a:lumMod val="75000"/>
                    <a:lumOff val="25000"/>
                  </a:schemeClr>
                </a:solidFill>
                <a:latin typeface="Arial" charset="0"/>
              </a:rPr>
              <a:t>From Reading to Writing</a:t>
            </a:r>
            <a:r>
              <a:rPr lang="en-US" sz="3200" dirty="0">
                <a:solidFill>
                  <a:schemeClr val="tx1">
                    <a:lumMod val="75000"/>
                    <a:lumOff val="25000"/>
                  </a:schemeClr>
                </a:solidFill>
                <a:latin typeface="Arial" charset="0"/>
              </a:rPr>
              <a:t> </a:t>
            </a:r>
            <a:endParaRPr lang="en-US" sz="3200" dirty="0" smtClean="0">
              <a:solidFill>
                <a:schemeClr val="tx1">
                  <a:lumMod val="75000"/>
                  <a:lumOff val="25000"/>
                </a:schemeClr>
              </a:solidFill>
              <a:latin typeface="Arial" charset="0"/>
            </a:endParaRPr>
          </a:p>
          <a:p>
            <a:pPr algn="just">
              <a:spcBef>
                <a:spcPct val="10000"/>
              </a:spcBef>
            </a:pPr>
            <a:r>
              <a:rPr lang="en-US" sz="2800" dirty="0" smtClean="0">
                <a:solidFill>
                  <a:schemeClr val="tx1">
                    <a:lumMod val="75000"/>
                    <a:lumOff val="25000"/>
                  </a:schemeClr>
                </a:solidFill>
                <a:latin typeface="Arial" charset="0"/>
              </a:rPr>
              <a:t>In </a:t>
            </a:r>
            <a:r>
              <a:rPr lang="en-US" sz="2800" dirty="0">
                <a:solidFill>
                  <a:schemeClr val="tx1">
                    <a:lumMod val="75000"/>
                    <a:lumOff val="25000"/>
                  </a:schemeClr>
                </a:solidFill>
                <a:latin typeface="Arial" charset="0"/>
              </a:rPr>
              <a:t>their essays, </a:t>
            </a:r>
            <a:r>
              <a:rPr lang="en-US" sz="2800" i="1" dirty="0">
                <a:solidFill>
                  <a:schemeClr val="tx1">
                    <a:lumMod val="75000"/>
                    <a:lumOff val="25000"/>
                  </a:schemeClr>
                </a:solidFill>
                <a:latin typeface="Arial" charset="0"/>
              </a:rPr>
              <a:t>Emerson and Thoreau </a:t>
            </a:r>
            <a:r>
              <a:rPr lang="en-US" sz="2800" dirty="0">
                <a:solidFill>
                  <a:schemeClr val="tx1">
                    <a:lumMod val="75000"/>
                    <a:lumOff val="25000"/>
                  </a:schemeClr>
                </a:solidFill>
                <a:latin typeface="Arial" charset="0"/>
              </a:rPr>
              <a:t>reflect upon some basic truths about life that they derived from personal experience. Emerson’s </a:t>
            </a:r>
            <a:r>
              <a:rPr lang="en-US" sz="2800" dirty="0" smtClean="0">
                <a:solidFill>
                  <a:schemeClr val="tx1">
                    <a:lumMod val="75000"/>
                    <a:lumOff val="25000"/>
                  </a:schemeClr>
                </a:solidFill>
                <a:latin typeface="Arial" charset="0"/>
              </a:rPr>
              <a:t>words:</a:t>
            </a:r>
          </a:p>
          <a:p>
            <a:pPr algn="just">
              <a:spcBef>
                <a:spcPct val="10000"/>
              </a:spcBef>
            </a:pPr>
            <a:r>
              <a:rPr lang="en-US" sz="2800" i="1" dirty="0" smtClean="0">
                <a:solidFill>
                  <a:schemeClr val="tx1">
                    <a:lumMod val="75000"/>
                    <a:lumOff val="25000"/>
                  </a:schemeClr>
                </a:solidFill>
                <a:latin typeface="Arial" charset="0"/>
              </a:rPr>
              <a:t>“Who so </a:t>
            </a:r>
            <a:r>
              <a:rPr lang="en-US" sz="2800" i="1" dirty="0">
                <a:solidFill>
                  <a:schemeClr val="tx1">
                    <a:lumMod val="75000"/>
                    <a:lumOff val="25000"/>
                  </a:schemeClr>
                </a:solidFill>
                <a:latin typeface="Arial" charset="0"/>
              </a:rPr>
              <a:t>would be a man, must be a nonconformist,” </a:t>
            </a:r>
            <a:endParaRPr lang="en-US" sz="2800" i="1" dirty="0" smtClean="0">
              <a:solidFill>
                <a:schemeClr val="tx1">
                  <a:lumMod val="75000"/>
                  <a:lumOff val="25000"/>
                </a:schemeClr>
              </a:solidFill>
              <a:latin typeface="Arial" charset="0"/>
            </a:endParaRPr>
          </a:p>
          <a:p>
            <a:pPr algn="just">
              <a:spcBef>
                <a:spcPct val="10000"/>
              </a:spcBef>
            </a:pPr>
            <a:r>
              <a:rPr lang="en-US" sz="2800" dirty="0" smtClean="0">
                <a:solidFill>
                  <a:schemeClr val="tx1">
                    <a:lumMod val="75000"/>
                    <a:lumOff val="25000"/>
                  </a:schemeClr>
                </a:solidFill>
                <a:latin typeface="Arial" charset="0"/>
              </a:rPr>
              <a:t>still poke </a:t>
            </a:r>
            <a:r>
              <a:rPr lang="en-US" sz="2800" dirty="0">
                <a:solidFill>
                  <a:schemeClr val="tx1">
                    <a:lumMod val="75000"/>
                    <a:lumOff val="25000"/>
                  </a:schemeClr>
                </a:solidFill>
                <a:latin typeface="Arial" charset="0"/>
              </a:rPr>
              <a:t>us to examine our lives today.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left)">
                                      <p:cBhvr>
                                        <p:cTn id="7"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1" y="609601"/>
            <a:ext cx="8555038" cy="5826210"/>
          </a:xfrm>
          <a:prstGeom prst="rect">
            <a:avLst/>
          </a:prstGeom>
          <a:noFill/>
          <a:ln w="9525">
            <a:noFill/>
            <a:miter lim="800000"/>
            <a:headEnd/>
            <a:tailEnd/>
          </a:ln>
          <a:effectLst/>
        </p:spPr>
        <p:txBody>
          <a:bodyPr wrap="square">
            <a:spAutoFit/>
          </a:bodyPr>
          <a:lstStyle/>
          <a:p>
            <a:pPr algn="just">
              <a:lnSpc>
                <a:spcPct val="150000"/>
              </a:lnSpc>
              <a:spcBef>
                <a:spcPct val="10000"/>
              </a:spcBef>
            </a:pPr>
            <a:r>
              <a:rPr lang="en-US" sz="3800" b="1" dirty="0">
                <a:solidFill>
                  <a:schemeClr val="tx1">
                    <a:lumMod val="75000"/>
                    <a:lumOff val="25000"/>
                  </a:schemeClr>
                </a:solidFill>
              </a:rPr>
              <a:t>Sharing your experience . . .</a:t>
            </a:r>
          </a:p>
          <a:p>
            <a:pPr algn="just">
              <a:lnSpc>
                <a:spcPct val="150000"/>
              </a:lnSpc>
              <a:spcBef>
                <a:spcPct val="10000"/>
              </a:spcBef>
            </a:pPr>
            <a:endParaRPr lang="en-US" sz="1000" dirty="0">
              <a:solidFill>
                <a:schemeClr val="tx1">
                  <a:lumMod val="75000"/>
                  <a:lumOff val="25000"/>
                </a:schemeClr>
              </a:solidFill>
              <a:latin typeface="Arial" charset="0"/>
            </a:endParaRPr>
          </a:p>
          <a:p>
            <a:pPr algn="just">
              <a:lnSpc>
                <a:spcPct val="150000"/>
              </a:lnSpc>
              <a:spcBef>
                <a:spcPct val="10000"/>
              </a:spcBef>
            </a:pPr>
            <a:r>
              <a:rPr lang="en-US" sz="2800" dirty="0">
                <a:solidFill>
                  <a:schemeClr val="tx1">
                    <a:lumMod val="75000"/>
                    <a:lumOff val="25000"/>
                  </a:schemeClr>
                </a:solidFill>
                <a:latin typeface="Arial" charset="0"/>
              </a:rPr>
              <a:t>Like </a:t>
            </a:r>
            <a:r>
              <a:rPr lang="en-US" sz="2800" i="1" dirty="0">
                <a:solidFill>
                  <a:schemeClr val="tx1">
                    <a:lumMod val="75000"/>
                    <a:lumOff val="25000"/>
                  </a:schemeClr>
                </a:solidFill>
                <a:latin typeface="Arial" charset="0"/>
              </a:rPr>
              <a:t>Emerson and Thoreau</a:t>
            </a:r>
            <a:r>
              <a:rPr lang="en-US" sz="2800" dirty="0">
                <a:solidFill>
                  <a:schemeClr val="tx1">
                    <a:lumMod val="75000"/>
                    <a:lumOff val="25000"/>
                  </a:schemeClr>
                </a:solidFill>
                <a:latin typeface="Arial" charset="0"/>
              </a:rPr>
              <a:t>, you, too, have experiences from which you learn important lessons. A </a:t>
            </a:r>
            <a:r>
              <a:rPr lang="en-US" sz="2800" b="1" dirty="0">
                <a:solidFill>
                  <a:schemeClr val="tx1">
                    <a:lumMod val="75000"/>
                    <a:lumOff val="25000"/>
                  </a:schemeClr>
                </a:solidFill>
                <a:latin typeface="Arial" charset="0"/>
              </a:rPr>
              <a:t>reflective essay</a:t>
            </a:r>
            <a:r>
              <a:rPr lang="en-US" sz="2800" dirty="0">
                <a:solidFill>
                  <a:schemeClr val="tx1">
                    <a:lumMod val="75000"/>
                    <a:lumOff val="25000"/>
                  </a:schemeClr>
                </a:solidFill>
                <a:latin typeface="Arial" charset="0"/>
              </a:rPr>
              <a:t> describes a personal experience and explores its significance. </a:t>
            </a:r>
            <a:endParaRPr lang="en-US" sz="2800" dirty="0" smtClean="0">
              <a:solidFill>
                <a:schemeClr val="tx1">
                  <a:lumMod val="75000"/>
                  <a:lumOff val="25000"/>
                </a:schemeClr>
              </a:solidFill>
              <a:latin typeface="Arial" charset="0"/>
            </a:endParaRPr>
          </a:p>
          <a:p>
            <a:pPr lvl="1" algn="just">
              <a:lnSpc>
                <a:spcPct val="150000"/>
              </a:lnSpc>
              <a:spcBef>
                <a:spcPct val="10000"/>
              </a:spcBef>
              <a:buFont typeface="Arial" pitchFamily="34" charset="0"/>
              <a:buChar char="•"/>
            </a:pPr>
            <a:r>
              <a:rPr lang="en-US" sz="2800" dirty="0" smtClean="0">
                <a:solidFill>
                  <a:schemeClr val="tx1">
                    <a:lumMod val="75000"/>
                    <a:lumOff val="25000"/>
                  </a:schemeClr>
                </a:solidFill>
                <a:latin typeface="Arial" charset="0"/>
              </a:rPr>
              <a:t> 	</a:t>
            </a:r>
            <a:r>
              <a:rPr lang="en-US" sz="2800" i="1" dirty="0" smtClean="0">
                <a:solidFill>
                  <a:schemeClr val="tx1">
                    <a:lumMod val="75000"/>
                    <a:lumOff val="25000"/>
                  </a:schemeClr>
                </a:solidFill>
                <a:latin typeface="Arial" charset="0"/>
              </a:rPr>
              <a:t>Autobiographies</a:t>
            </a:r>
            <a:r>
              <a:rPr lang="en-US" sz="2800" i="1" dirty="0">
                <a:solidFill>
                  <a:schemeClr val="tx1">
                    <a:lumMod val="75000"/>
                    <a:lumOff val="25000"/>
                  </a:schemeClr>
                </a:solidFill>
                <a:latin typeface="Arial" charset="0"/>
              </a:rPr>
              <a:t>, letters, and memoirs often </a:t>
            </a:r>
            <a:r>
              <a:rPr lang="en-US" sz="2800" i="1" dirty="0" smtClean="0">
                <a:solidFill>
                  <a:schemeClr val="tx1">
                    <a:lumMod val="75000"/>
                    <a:lumOff val="25000"/>
                  </a:schemeClr>
                </a:solidFill>
                <a:latin typeface="Arial" charset="0"/>
              </a:rPr>
              <a:t>	include </a:t>
            </a:r>
            <a:r>
              <a:rPr lang="en-US" sz="2800" i="1" dirty="0">
                <a:solidFill>
                  <a:schemeClr val="tx1">
                    <a:lumMod val="75000"/>
                    <a:lumOff val="25000"/>
                  </a:schemeClr>
                </a:solidFill>
                <a:latin typeface="Arial" charset="0"/>
              </a:rPr>
              <a:t>reflective writing that gives insight into </a:t>
            </a:r>
            <a:r>
              <a:rPr lang="en-US" sz="2800" i="1" dirty="0" smtClean="0">
                <a:solidFill>
                  <a:schemeClr val="tx1">
                    <a:lumMod val="75000"/>
                    <a:lumOff val="25000"/>
                  </a:schemeClr>
                </a:solidFill>
                <a:latin typeface="Arial" charset="0"/>
              </a:rPr>
              <a:t>	the </a:t>
            </a:r>
            <a:r>
              <a:rPr lang="en-US" sz="2800" i="1" dirty="0">
                <a:solidFill>
                  <a:schemeClr val="tx1">
                    <a:lumMod val="75000"/>
                    <a:lumOff val="25000"/>
                  </a:schemeClr>
                </a:solidFill>
                <a:latin typeface="Arial" charset="0"/>
              </a:rPr>
              <a:t>writer’s action.</a:t>
            </a:r>
            <a:endParaRPr lang="en-US" sz="2800" i="1" dirty="0">
              <a:solidFill>
                <a:schemeClr val="tx1">
                  <a:lumMod val="75000"/>
                  <a:lumOff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wipe(left)">
                                      <p:cBhvr>
                                        <p:cTn id="7" dur="5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ChangeArrowheads="1"/>
          </p:cNvSpPr>
          <p:nvPr/>
        </p:nvSpPr>
        <p:spPr bwMode="auto">
          <a:xfrm>
            <a:off x="0" y="0"/>
            <a:ext cx="9144000" cy="609600"/>
          </a:xfrm>
          <a:prstGeom prst="rect">
            <a:avLst/>
          </a:prstGeom>
          <a:solidFill>
            <a:schemeClr val="bg1"/>
          </a:solidFill>
          <a:ln w="9525">
            <a:noFill/>
            <a:miter lim="800000"/>
            <a:headEnd/>
            <a:tailEnd/>
          </a:ln>
          <a:effectLst/>
        </p:spPr>
        <p:txBody>
          <a:bodyPr wrap="none" anchorCtr="1"/>
          <a:lstStyle/>
          <a:p>
            <a:pPr algn="ctr"/>
            <a:r>
              <a:rPr lang="en-US" sz="3000" b="1" dirty="0">
                <a:solidFill>
                  <a:sysClr val="windowText" lastClr="000000"/>
                </a:solidFill>
              </a:rPr>
              <a:t>B a s </a:t>
            </a:r>
            <a:r>
              <a:rPr lang="en-US" sz="3000" b="1" dirty="0" err="1">
                <a:solidFill>
                  <a:sysClr val="windowText" lastClr="000000"/>
                </a:solidFill>
              </a:rPr>
              <a:t>i</a:t>
            </a:r>
            <a:r>
              <a:rPr lang="en-US" sz="3000" b="1" dirty="0">
                <a:solidFill>
                  <a:sysClr val="windowText" lastClr="000000"/>
                </a:solidFill>
              </a:rPr>
              <a:t> c s   </a:t>
            </a:r>
            <a:r>
              <a:rPr lang="en-US" sz="3000" b="1" dirty="0" err="1">
                <a:solidFill>
                  <a:sysClr val="windowText" lastClr="000000"/>
                </a:solidFill>
              </a:rPr>
              <a:t>i</a:t>
            </a:r>
            <a:r>
              <a:rPr lang="en-US" sz="3000" b="1" dirty="0">
                <a:solidFill>
                  <a:sysClr val="windowText" lastClr="000000"/>
                </a:solidFill>
              </a:rPr>
              <a:t> n   a   B o x</a:t>
            </a:r>
            <a:endParaRPr lang="en-US" dirty="0">
              <a:solidFill>
                <a:sysClr val="windowText" lastClr="000000"/>
              </a:solidFill>
            </a:endParaRPr>
          </a:p>
        </p:txBody>
      </p:sp>
      <p:sp>
        <p:nvSpPr>
          <p:cNvPr id="46084" name="Text Box 4"/>
          <p:cNvSpPr txBox="1">
            <a:spLocks noChangeArrowheads="1"/>
          </p:cNvSpPr>
          <p:nvPr/>
        </p:nvSpPr>
        <p:spPr bwMode="auto">
          <a:xfrm>
            <a:off x="511175" y="817563"/>
            <a:ext cx="3609975" cy="396875"/>
          </a:xfrm>
          <a:prstGeom prst="rect">
            <a:avLst/>
          </a:prstGeom>
          <a:noFill/>
          <a:ln w="9525">
            <a:noFill/>
            <a:miter lim="800000"/>
            <a:headEnd/>
            <a:tailEnd/>
          </a:ln>
          <a:effectLst/>
        </p:spPr>
        <p:txBody>
          <a:bodyPr wrap="none">
            <a:spAutoFit/>
          </a:bodyPr>
          <a:lstStyle/>
          <a:p>
            <a:r>
              <a:rPr lang="en-US" sz="2000" b="1" dirty="0">
                <a:solidFill>
                  <a:srgbClr val="BA0000"/>
                </a:solidFill>
                <a:latin typeface="Arial" charset="0"/>
              </a:rPr>
              <a:t>Reflective Essay at a Glance</a:t>
            </a:r>
          </a:p>
        </p:txBody>
      </p:sp>
      <p:sp>
        <p:nvSpPr>
          <p:cNvPr id="46085" name="Rectangle 5"/>
          <p:cNvSpPr>
            <a:spLocks noChangeArrowheads="1"/>
          </p:cNvSpPr>
          <p:nvPr/>
        </p:nvSpPr>
        <p:spPr bwMode="auto">
          <a:xfrm>
            <a:off x="3657600" y="1371600"/>
            <a:ext cx="5257800" cy="5124450"/>
          </a:xfrm>
          <a:prstGeom prst="rect">
            <a:avLst/>
          </a:prstGeom>
          <a:solidFill>
            <a:schemeClr val="bg1"/>
          </a:solidFill>
          <a:ln w="9525">
            <a:solidFill>
              <a:srgbClr val="BA0000"/>
            </a:solidFill>
            <a:miter lim="800000"/>
            <a:headEnd/>
            <a:tailEnd/>
          </a:ln>
          <a:effectLst/>
        </p:spPr>
        <p:txBody>
          <a:bodyPr wrap="none" anchor="ctr"/>
          <a:lstStyle/>
          <a:p>
            <a:endParaRPr lang="en-US"/>
          </a:p>
        </p:txBody>
      </p:sp>
      <p:sp>
        <p:nvSpPr>
          <p:cNvPr id="46087" name="Text Box 7"/>
          <p:cNvSpPr txBox="1">
            <a:spLocks noChangeArrowheads="1"/>
          </p:cNvSpPr>
          <p:nvPr/>
        </p:nvSpPr>
        <p:spPr bwMode="auto">
          <a:xfrm>
            <a:off x="4114800" y="914400"/>
            <a:ext cx="3962400" cy="498598"/>
          </a:xfrm>
          <a:prstGeom prst="rect">
            <a:avLst/>
          </a:prstGeom>
          <a:noFill/>
          <a:ln w="9525">
            <a:noFill/>
            <a:miter lim="800000"/>
            <a:headEnd/>
            <a:tailEnd/>
          </a:ln>
          <a:effectLst/>
        </p:spPr>
        <p:txBody>
          <a:bodyPr wrap="square">
            <a:spAutoFit/>
          </a:bodyPr>
          <a:lstStyle/>
          <a:p>
            <a:pPr>
              <a:lnSpc>
                <a:spcPct val="110000"/>
              </a:lnSpc>
            </a:pPr>
            <a:r>
              <a:rPr lang="en-US" sz="2400" b="1" u="sng" dirty="0">
                <a:solidFill>
                  <a:sysClr val="windowText" lastClr="000000"/>
                </a:solidFill>
                <a:latin typeface="Arial" charset="0"/>
              </a:rPr>
              <a:t>Standards for Writing</a:t>
            </a:r>
          </a:p>
        </p:txBody>
      </p:sp>
      <p:sp>
        <p:nvSpPr>
          <p:cNvPr id="46088" name="Text Box 8"/>
          <p:cNvSpPr txBox="1">
            <a:spLocks noChangeArrowheads="1"/>
          </p:cNvSpPr>
          <p:nvPr/>
        </p:nvSpPr>
        <p:spPr bwMode="auto">
          <a:xfrm>
            <a:off x="4191000" y="1447800"/>
            <a:ext cx="4572000" cy="369332"/>
          </a:xfrm>
          <a:prstGeom prst="rect">
            <a:avLst/>
          </a:prstGeom>
          <a:noFill/>
          <a:ln w="9525">
            <a:noFill/>
            <a:miter lim="800000"/>
            <a:headEnd/>
            <a:tailEnd/>
          </a:ln>
          <a:effectLst/>
        </p:spPr>
        <p:txBody>
          <a:bodyPr wrap="square">
            <a:spAutoFit/>
          </a:bodyPr>
          <a:lstStyle/>
          <a:p>
            <a:r>
              <a:rPr lang="en-US" b="1" dirty="0">
                <a:solidFill>
                  <a:sysClr val="windowText" lastClr="000000"/>
                </a:solidFill>
              </a:rPr>
              <a:t>A successful reflective essay </a:t>
            </a:r>
            <a:r>
              <a:rPr lang="en-US" b="1" dirty="0" smtClean="0">
                <a:solidFill>
                  <a:sysClr val="windowText" lastClr="000000"/>
                </a:solidFill>
              </a:rPr>
              <a:t>should:</a:t>
            </a:r>
            <a:endParaRPr lang="en-US" b="1" dirty="0">
              <a:solidFill>
                <a:sysClr val="windowText" lastClr="000000"/>
              </a:solidFill>
            </a:endParaRPr>
          </a:p>
        </p:txBody>
      </p:sp>
      <p:sp>
        <p:nvSpPr>
          <p:cNvPr id="46089" name="Text Box 9"/>
          <p:cNvSpPr txBox="1">
            <a:spLocks noChangeArrowheads="1"/>
          </p:cNvSpPr>
          <p:nvPr/>
        </p:nvSpPr>
        <p:spPr bwMode="auto">
          <a:xfrm>
            <a:off x="3733800" y="1828800"/>
            <a:ext cx="5114925" cy="4478149"/>
          </a:xfrm>
          <a:prstGeom prst="rect">
            <a:avLst/>
          </a:prstGeom>
          <a:noFill/>
          <a:ln w="9525">
            <a:noFill/>
            <a:miter lim="800000"/>
            <a:headEnd/>
            <a:tailEnd/>
          </a:ln>
          <a:effectLst/>
        </p:spPr>
        <p:txBody>
          <a:bodyPr wrap="square">
            <a:spAutoFit/>
          </a:bodyPr>
          <a:lstStyle/>
          <a:p>
            <a:pPr marL="171450" indent="-171450">
              <a:spcBef>
                <a:spcPct val="60000"/>
              </a:spcBef>
              <a:buFontTx/>
              <a:buChar char="•"/>
            </a:pPr>
            <a:r>
              <a:rPr lang="en-US" sz="2000" b="1" dirty="0"/>
              <a:t>be written in the first person</a:t>
            </a:r>
          </a:p>
          <a:p>
            <a:pPr marL="171450" indent="-171450">
              <a:spcBef>
                <a:spcPct val="45000"/>
              </a:spcBef>
              <a:buFontTx/>
              <a:buChar char="•"/>
            </a:pPr>
            <a:r>
              <a:rPr lang="en-US" sz="2000" b="1" dirty="0"/>
              <a:t>describe an important experience in your life or in the life of someone you admire</a:t>
            </a:r>
          </a:p>
          <a:p>
            <a:pPr marL="171450" indent="-171450">
              <a:spcBef>
                <a:spcPct val="45000"/>
              </a:spcBef>
              <a:buFontTx/>
              <a:buChar char="•"/>
            </a:pPr>
            <a:r>
              <a:rPr lang="en-US" sz="2000" b="1" dirty="0"/>
              <a:t>use figurative language, dialogue, sensory details, or other techniques to re-create the experience for the reader</a:t>
            </a:r>
          </a:p>
          <a:p>
            <a:pPr marL="171450" indent="-171450">
              <a:spcBef>
                <a:spcPct val="45000"/>
              </a:spcBef>
              <a:buFontTx/>
              <a:buChar char="•"/>
            </a:pPr>
            <a:r>
              <a:rPr lang="en-US" sz="2000" b="1" dirty="0"/>
              <a:t>explain the significance of the event</a:t>
            </a:r>
          </a:p>
          <a:p>
            <a:pPr marL="171450" indent="-171450">
              <a:spcBef>
                <a:spcPct val="45000"/>
              </a:spcBef>
              <a:buFontTx/>
              <a:buChar char="•"/>
            </a:pPr>
            <a:r>
              <a:rPr lang="en-US" sz="2000" b="1" dirty="0"/>
              <a:t>make an observation about life based on the experience</a:t>
            </a:r>
          </a:p>
          <a:p>
            <a:pPr marL="171450" indent="-171450">
              <a:spcBef>
                <a:spcPct val="45000"/>
              </a:spcBef>
              <a:buFontTx/>
              <a:buChar char="•"/>
            </a:pPr>
            <a:r>
              <a:rPr lang="en-US" sz="2000" b="1" dirty="0"/>
              <a:t>encourage readers to think about the significance of the experience in light of their own lives</a:t>
            </a:r>
          </a:p>
        </p:txBody>
      </p:sp>
      <p:pic>
        <p:nvPicPr>
          <p:cNvPr id="46100" name="Picture 20" descr="effort1.tiff                                                   00000383Larry's Mac                    B2CDFDC5:"/>
          <p:cNvPicPr>
            <a:picLocks noChangeAspect="1" noChangeArrowheads="1"/>
          </p:cNvPicPr>
          <p:nvPr/>
        </p:nvPicPr>
        <p:blipFill>
          <a:blip r:embed="rId3" cstate="print"/>
          <a:srcRect l="17143" t="49939" r="55156" b="11926"/>
          <a:stretch>
            <a:fillRect/>
          </a:stretch>
        </p:blipFill>
        <p:spPr bwMode="auto">
          <a:xfrm>
            <a:off x="533400" y="1371600"/>
            <a:ext cx="2954338" cy="5083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dissolve">
                                      <p:cBhvr>
                                        <p:cTn id="7" dur="500"/>
                                        <p:tgtEl>
                                          <p:spTgt spid="4608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6100"/>
                                        </p:tgtEl>
                                        <p:attrNameLst>
                                          <p:attrName>style.visibility</p:attrName>
                                        </p:attrNameLst>
                                      </p:cBhvr>
                                      <p:to>
                                        <p:strVal val="visible"/>
                                      </p:to>
                                    </p:set>
                                    <p:animEffect transition="in" filter="wipe(up)">
                                      <p:cBhvr>
                                        <p:cTn id="11" dur="500"/>
                                        <p:tgtEl>
                                          <p:spTgt spid="46100"/>
                                        </p:tgtEl>
                                      </p:cBhvr>
                                    </p:animEffect>
                                  </p:childTnLst>
                                  <p:subTnLst>
                                    <p:audio>
                                      <p:cMediaNode>
                                        <p:cTn display="0" masterRel="sameClick">
                                          <p:stCondLst>
                                            <p:cond evt="begin" delay="0">
                                              <p:tn val="9"/>
                                            </p:cond>
                                          </p:stCondLst>
                                          <p:endCondLst>
                                            <p:cond evt="onStopAudio" delay="0">
                                              <p:tgtEl>
                                                <p:sldTgt/>
                                              </p:tgtEl>
                                            </p:cond>
                                          </p:endCondLst>
                                        </p:cTn>
                                        <p:tgtEl>
                                          <p:sndTgt r:embed="rId2" name="DRIVEBY.WAV"/>
                                        </p:tgtEl>
                                      </p:cMediaNode>
                                    </p:audio>
                                  </p:sub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6085"/>
                                        </p:tgtEl>
                                        <p:attrNameLst>
                                          <p:attrName>style.visibility</p:attrName>
                                        </p:attrNameLst>
                                      </p:cBhvr>
                                      <p:to>
                                        <p:strVal val="visible"/>
                                      </p:to>
                                    </p:set>
                                    <p:animEffect transition="in" filter="wipe(up)">
                                      <p:cBhvr>
                                        <p:cTn id="15" dur="500"/>
                                        <p:tgtEl>
                                          <p:spTgt spid="4608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7"/>
                                        </p:tgtEl>
                                        <p:attrNameLst>
                                          <p:attrName>style.visibility</p:attrName>
                                        </p:attrNameLst>
                                      </p:cBhvr>
                                      <p:to>
                                        <p:strVal val="visible"/>
                                      </p:to>
                                    </p:set>
                                    <p:animEffect transition="in" filter="wipe(left)">
                                      <p:cBhvr>
                                        <p:cTn id="19" dur="500"/>
                                        <p:tgtEl>
                                          <p:spTgt spid="4608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6088"/>
                                        </p:tgtEl>
                                        <p:attrNameLst>
                                          <p:attrName>style.visibility</p:attrName>
                                        </p:attrNameLst>
                                      </p:cBhvr>
                                      <p:to>
                                        <p:strVal val="visible"/>
                                      </p:to>
                                    </p:set>
                                    <p:animEffect transition="in" filter="wipe(left)">
                                      <p:cBhvr>
                                        <p:cTn id="23" dur="500"/>
                                        <p:tgtEl>
                                          <p:spTgt spid="4608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6089">
                                            <p:txEl>
                                              <p:pRg st="0" end="0"/>
                                            </p:txEl>
                                          </p:spTgt>
                                        </p:tgtEl>
                                        <p:attrNameLst>
                                          <p:attrName>style.visibility</p:attrName>
                                        </p:attrNameLst>
                                      </p:cBhvr>
                                      <p:to>
                                        <p:strVal val="visible"/>
                                      </p:to>
                                    </p:set>
                                    <p:animEffect transition="in" filter="wipe(left)">
                                      <p:cBhvr>
                                        <p:cTn id="28" dur="500"/>
                                        <p:tgtEl>
                                          <p:spTgt spid="4608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6089">
                                            <p:txEl>
                                              <p:pRg st="1" end="1"/>
                                            </p:txEl>
                                          </p:spTgt>
                                        </p:tgtEl>
                                        <p:attrNameLst>
                                          <p:attrName>style.visibility</p:attrName>
                                        </p:attrNameLst>
                                      </p:cBhvr>
                                      <p:to>
                                        <p:strVal val="visible"/>
                                      </p:to>
                                    </p:set>
                                    <p:animEffect transition="in" filter="wipe(left)">
                                      <p:cBhvr>
                                        <p:cTn id="33" dur="500"/>
                                        <p:tgtEl>
                                          <p:spTgt spid="46089">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6089">
                                            <p:txEl>
                                              <p:pRg st="2" end="2"/>
                                            </p:txEl>
                                          </p:spTgt>
                                        </p:tgtEl>
                                        <p:attrNameLst>
                                          <p:attrName>style.visibility</p:attrName>
                                        </p:attrNameLst>
                                      </p:cBhvr>
                                      <p:to>
                                        <p:strVal val="visible"/>
                                      </p:to>
                                    </p:set>
                                    <p:animEffect transition="in" filter="wipe(left)">
                                      <p:cBhvr>
                                        <p:cTn id="38" dur="500"/>
                                        <p:tgtEl>
                                          <p:spTgt spid="4608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6089">
                                            <p:txEl>
                                              <p:pRg st="3" end="3"/>
                                            </p:txEl>
                                          </p:spTgt>
                                        </p:tgtEl>
                                        <p:attrNameLst>
                                          <p:attrName>style.visibility</p:attrName>
                                        </p:attrNameLst>
                                      </p:cBhvr>
                                      <p:to>
                                        <p:strVal val="visible"/>
                                      </p:to>
                                    </p:set>
                                    <p:animEffect transition="in" filter="wipe(left)">
                                      <p:cBhvr>
                                        <p:cTn id="43" dur="500"/>
                                        <p:tgtEl>
                                          <p:spTgt spid="46089">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6089">
                                            <p:txEl>
                                              <p:pRg st="4" end="4"/>
                                            </p:txEl>
                                          </p:spTgt>
                                        </p:tgtEl>
                                        <p:attrNameLst>
                                          <p:attrName>style.visibility</p:attrName>
                                        </p:attrNameLst>
                                      </p:cBhvr>
                                      <p:to>
                                        <p:strVal val="visible"/>
                                      </p:to>
                                    </p:set>
                                    <p:animEffect transition="in" filter="wipe(left)">
                                      <p:cBhvr>
                                        <p:cTn id="48" dur="500"/>
                                        <p:tgtEl>
                                          <p:spTgt spid="46089">
                                            <p:txEl>
                                              <p:pRg st="4" end="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46089">
                                            <p:txEl>
                                              <p:pRg st="5" end="5"/>
                                            </p:txEl>
                                          </p:spTgt>
                                        </p:tgtEl>
                                        <p:attrNameLst>
                                          <p:attrName>style.visibility</p:attrName>
                                        </p:attrNameLst>
                                      </p:cBhvr>
                                      <p:to>
                                        <p:strVal val="visible"/>
                                      </p:to>
                                    </p:set>
                                    <p:animEffect transition="in" filter="wipe(left)">
                                      <p:cBhvr>
                                        <p:cTn id="53" dur="500"/>
                                        <p:tgtEl>
                                          <p:spTgt spid="4608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autoUpdateAnimBg="0"/>
      <p:bldP spid="46085" grpId="0" animBg="1"/>
      <p:bldP spid="46087" grpId="0" autoUpdateAnimBg="0"/>
      <p:bldP spid="46088" grpId="0" autoUpdateAnimBg="0"/>
      <p:bldP spid="4608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93724" y="173038"/>
            <a:ext cx="80930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75000"/>
                    <a:lumOff val="25000"/>
                  </a:schemeClr>
                </a:solidFill>
              </a:rPr>
              <a:t>Writing Your Reflective Essay</a:t>
            </a:r>
          </a:p>
        </p:txBody>
      </p:sp>
      <p:sp>
        <p:nvSpPr>
          <p:cNvPr id="30730" name="Text Box 10"/>
          <p:cNvSpPr txBox="1">
            <a:spLocks noChangeArrowheads="1"/>
          </p:cNvSpPr>
          <p:nvPr/>
        </p:nvSpPr>
        <p:spPr bwMode="auto">
          <a:xfrm>
            <a:off x="1257300" y="2111375"/>
            <a:ext cx="7545388" cy="4413250"/>
          </a:xfrm>
          <a:prstGeom prst="rect">
            <a:avLst/>
          </a:prstGeom>
          <a:noFill/>
          <a:ln w="9525">
            <a:noFill/>
            <a:miter lim="800000"/>
            <a:headEnd/>
            <a:tailEnd/>
          </a:ln>
          <a:effectLst/>
        </p:spPr>
        <p:txBody>
          <a:bodyPr>
            <a:spAutoFit/>
          </a:bodyPr>
          <a:lstStyle/>
          <a:p>
            <a:pPr marL="346075" indent="-346075" algn="just">
              <a:spcBef>
                <a:spcPct val="45000"/>
              </a:spcBef>
              <a:buClr>
                <a:srgbClr val="000066"/>
              </a:buClr>
              <a:buSzPct val="90000"/>
              <a:buFont typeface="Arial" pitchFamily="34" charset="0"/>
              <a:buChar char="•"/>
            </a:pPr>
            <a:r>
              <a:rPr lang="en-US" sz="3000" dirty="0">
                <a:latin typeface="Arial" charset="0"/>
              </a:rPr>
              <a:t>Try listing some memorable experiences. You might look through </a:t>
            </a:r>
            <a:r>
              <a:rPr lang="en-US" sz="3000" b="1" dirty="0">
                <a:latin typeface="Arial" charset="0"/>
              </a:rPr>
              <a:t>family photograph albums</a:t>
            </a:r>
            <a:r>
              <a:rPr lang="en-US" sz="3000" dirty="0">
                <a:latin typeface="Arial" charset="0"/>
              </a:rPr>
              <a:t> to help jog your memory.</a:t>
            </a:r>
          </a:p>
          <a:p>
            <a:pPr marL="346075" indent="-346075" algn="just">
              <a:spcBef>
                <a:spcPct val="45000"/>
              </a:spcBef>
              <a:buClr>
                <a:srgbClr val="000066"/>
              </a:buClr>
              <a:buSzPct val="90000"/>
              <a:buFont typeface="Arial" pitchFamily="34" charset="0"/>
              <a:buChar char="•"/>
            </a:pPr>
            <a:r>
              <a:rPr lang="en-US" sz="3000" dirty="0">
                <a:latin typeface="Arial" charset="0"/>
              </a:rPr>
              <a:t>Make a list of </a:t>
            </a:r>
            <a:r>
              <a:rPr lang="en-US" sz="3000" b="1" dirty="0">
                <a:latin typeface="Arial" charset="0"/>
              </a:rPr>
              <a:t>people who inspire you</a:t>
            </a:r>
            <a:r>
              <a:rPr lang="en-US" sz="3000" dirty="0">
                <a:latin typeface="Arial" charset="0"/>
              </a:rPr>
              <a:t>. What have these people done to earn your admiration? Jot down some notes about an incident from each person’s life that shows his or her special qualities.</a:t>
            </a:r>
          </a:p>
        </p:txBody>
      </p:sp>
      <p:sp>
        <p:nvSpPr>
          <p:cNvPr id="30735" name="Text Box 15"/>
          <p:cNvSpPr txBox="1">
            <a:spLocks noChangeArrowheads="1"/>
          </p:cNvSpPr>
          <p:nvPr/>
        </p:nvSpPr>
        <p:spPr bwMode="auto">
          <a:xfrm>
            <a:off x="1182688" y="877888"/>
            <a:ext cx="2072427" cy="615553"/>
          </a:xfrm>
          <a:prstGeom prst="rect">
            <a:avLst/>
          </a:prstGeom>
          <a:noFill/>
          <a:ln w="9525">
            <a:noFill/>
            <a:miter lim="800000"/>
            <a:headEnd/>
            <a:tailEnd/>
          </a:ln>
          <a:effectLst/>
        </p:spPr>
        <p:txBody>
          <a:bodyPr wrap="none">
            <a:spAutoFit/>
          </a:bodyPr>
          <a:lstStyle/>
          <a:p>
            <a:r>
              <a:rPr lang="en-US" sz="3400" b="1" dirty="0">
                <a:solidFill>
                  <a:schemeClr val="tx1">
                    <a:lumMod val="85000"/>
                    <a:lumOff val="15000"/>
                  </a:schemeClr>
                </a:solidFill>
              </a:rPr>
              <a:t>Prewriting</a:t>
            </a:r>
            <a:endParaRPr lang="en-US" sz="3000" b="1" dirty="0">
              <a:solidFill>
                <a:schemeClr val="tx1">
                  <a:lumMod val="85000"/>
                  <a:lumOff val="15000"/>
                </a:schemeClr>
              </a:solidFill>
            </a:endParaRPr>
          </a:p>
        </p:txBody>
      </p:sp>
      <p:sp>
        <p:nvSpPr>
          <p:cNvPr id="30737" name="Text Box 17"/>
          <p:cNvSpPr txBox="1">
            <a:spLocks noChangeArrowheads="1"/>
          </p:cNvSpPr>
          <p:nvPr/>
        </p:nvSpPr>
        <p:spPr bwMode="auto">
          <a:xfrm>
            <a:off x="1260475" y="1485900"/>
            <a:ext cx="4504310" cy="553998"/>
          </a:xfrm>
          <a:prstGeom prst="rect">
            <a:avLst/>
          </a:prstGeom>
          <a:noFill/>
          <a:ln w="9525">
            <a:noFill/>
            <a:miter lim="800000"/>
            <a:headEnd/>
            <a:tailEnd/>
          </a:ln>
          <a:effectLst/>
        </p:spPr>
        <p:txBody>
          <a:bodyPr wrap="none">
            <a:spAutoFit/>
          </a:bodyPr>
          <a:lstStyle/>
          <a:p>
            <a:r>
              <a:rPr lang="en-US" sz="3000" b="1" dirty="0"/>
              <a:t>To find ideas for your essay</a:t>
            </a: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200"/>
                                  </p:stCondLst>
                                  <p:childTnLst>
                                    <p:set>
                                      <p:cBhvr>
                                        <p:cTn id="6" dur="1" fill="hold">
                                          <p:stCondLst>
                                            <p:cond delay="0"/>
                                          </p:stCondLst>
                                        </p:cTn>
                                        <p:tgtEl>
                                          <p:spTgt spid="30737"/>
                                        </p:tgtEl>
                                        <p:attrNameLst>
                                          <p:attrName>style.visibility</p:attrName>
                                        </p:attrNameLst>
                                      </p:cBhvr>
                                      <p:to>
                                        <p:strVal val="visible"/>
                                      </p:to>
                                    </p:set>
                                    <p:anim calcmode="lin" valueType="num">
                                      <p:cBhvr additive="base">
                                        <p:cTn id="7" dur="500" fill="hold"/>
                                        <p:tgtEl>
                                          <p:spTgt spid="30737"/>
                                        </p:tgtEl>
                                        <p:attrNameLst>
                                          <p:attrName>ppt_x</p:attrName>
                                        </p:attrNameLst>
                                      </p:cBhvr>
                                      <p:tavLst>
                                        <p:tav tm="0">
                                          <p:val>
                                            <p:strVal val="1+#ppt_w/2"/>
                                          </p:val>
                                        </p:tav>
                                        <p:tav tm="100000">
                                          <p:val>
                                            <p:strVal val="#ppt_x"/>
                                          </p:val>
                                        </p:tav>
                                      </p:tavLst>
                                    </p:anim>
                                    <p:anim calcmode="lin" valueType="num">
                                      <p:cBhvr additive="base">
                                        <p:cTn id="8" dur="500" fill="hold"/>
                                        <p:tgtEl>
                                          <p:spTgt spid="3073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DRIVEBY.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0730">
                                            <p:txEl>
                                              <p:pRg st="0" end="0"/>
                                            </p:txEl>
                                          </p:spTgt>
                                        </p:tgtEl>
                                        <p:attrNameLst>
                                          <p:attrName>style.visibility</p:attrName>
                                        </p:attrNameLst>
                                      </p:cBhvr>
                                      <p:to>
                                        <p:strVal val="visible"/>
                                      </p:to>
                                    </p:set>
                                    <p:animEffect transition="in" filter="wipe(left)">
                                      <p:cBhvr>
                                        <p:cTn id="13" dur="500"/>
                                        <p:tgtEl>
                                          <p:spTgt spid="30730">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0730">
                                            <p:txEl>
                                              <p:pRg st="1" end="1"/>
                                            </p:txEl>
                                          </p:spTgt>
                                        </p:tgtEl>
                                        <p:attrNameLst>
                                          <p:attrName>style.visibility</p:attrName>
                                        </p:attrNameLst>
                                      </p:cBhvr>
                                      <p:to>
                                        <p:strVal val="visible"/>
                                      </p:to>
                                    </p:set>
                                    <p:animEffect transition="in" filter="wipe(left)">
                                      <p:cBhvr>
                                        <p:cTn id="18" dur="500"/>
                                        <p:tgtEl>
                                          <p:spTgt spid="307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0" grpId="0" build="p" autoUpdateAnimBg="0"/>
      <p:bldP spid="3073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92113" y="523875"/>
            <a:ext cx="8467725" cy="619125"/>
          </a:xfrm>
          <a:prstGeom prst="rect">
            <a:avLst/>
          </a:prstGeom>
          <a:solidFill>
            <a:schemeClr val="bg1"/>
          </a:solidFill>
          <a:ln w="9525">
            <a:noFill/>
            <a:miter lim="800000"/>
            <a:headEnd/>
            <a:tailEnd/>
          </a:ln>
          <a:effectLst/>
        </p:spPr>
        <p:txBody>
          <a:bodyPr wrap="none" anchor="ctr"/>
          <a:lstStyle/>
          <a:p>
            <a:pPr algn="ctr"/>
            <a:endParaRPr lang="en-US"/>
          </a:p>
        </p:txBody>
      </p:sp>
      <p:sp>
        <p:nvSpPr>
          <p:cNvPr id="28675" name="Text Box 3"/>
          <p:cNvSpPr txBox="1">
            <a:spLocks noChangeArrowheads="1"/>
          </p:cNvSpPr>
          <p:nvPr/>
        </p:nvSpPr>
        <p:spPr bwMode="auto">
          <a:xfrm>
            <a:off x="1143000" y="0"/>
            <a:ext cx="7219092" cy="769441"/>
          </a:xfrm>
          <a:prstGeom prst="rect">
            <a:avLst/>
          </a:prstGeom>
          <a:noFill/>
          <a:ln w="9525">
            <a:noFill/>
            <a:miter lim="800000"/>
            <a:headEnd/>
            <a:tailEnd/>
          </a:ln>
          <a:effectLst/>
        </p:spPr>
        <p:txBody>
          <a:bodyPr wrap="none">
            <a:spAutoFit/>
          </a:bodyPr>
          <a:lstStyle/>
          <a:p>
            <a:r>
              <a:rPr lang="en-US" sz="4400" b="1" dirty="0">
                <a:solidFill>
                  <a:schemeClr val="tx1">
                    <a:lumMod val="75000"/>
                    <a:lumOff val="25000"/>
                  </a:schemeClr>
                </a:solidFill>
              </a:rPr>
              <a:t>Planning Your Reflective Essay</a:t>
            </a:r>
          </a:p>
        </p:txBody>
      </p:sp>
      <p:sp>
        <p:nvSpPr>
          <p:cNvPr id="28676" name="Rectangle 4"/>
          <p:cNvSpPr>
            <a:spLocks noChangeArrowheads="1"/>
          </p:cNvSpPr>
          <p:nvPr/>
        </p:nvSpPr>
        <p:spPr bwMode="auto">
          <a:xfrm>
            <a:off x="392113" y="1143000"/>
            <a:ext cx="8466137" cy="5522913"/>
          </a:xfrm>
          <a:prstGeom prst="rect">
            <a:avLst/>
          </a:prstGeom>
          <a:solidFill>
            <a:schemeClr val="bg1"/>
          </a:solidFill>
          <a:ln w="9525">
            <a:noFill/>
            <a:miter lim="800000"/>
            <a:headEnd/>
            <a:tailEnd/>
          </a:ln>
          <a:effectLst/>
        </p:spPr>
        <p:txBody>
          <a:bodyPr wrap="none" anchor="ctr"/>
          <a:lstStyle/>
          <a:p>
            <a:pPr algn="ctr"/>
            <a:endParaRPr lang="en-US"/>
          </a:p>
        </p:txBody>
      </p:sp>
      <p:sp>
        <p:nvSpPr>
          <p:cNvPr id="28677" name="Text Box 5"/>
          <p:cNvSpPr txBox="1">
            <a:spLocks noChangeArrowheads="1"/>
          </p:cNvSpPr>
          <p:nvPr/>
        </p:nvSpPr>
        <p:spPr bwMode="auto">
          <a:xfrm>
            <a:off x="511175" y="1152525"/>
            <a:ext cx="8158163" cy="5407634"/>
          </a:xfrm>
          <a:prstGeom prst="rect">
            <a:avLst/>
          </a:prstGeom>
          <a:noFill/>
          <a:ln w="9525">
            <a:noFill/>
            <a:miter lim="800000"/>
            <a:headEnd/>
            <a:tailEnd/>
          </a:ln>
          <a:effectLst/>
        </p:spPr>
        <p:txBody>
          <a:bodyPr>
            <a:spAutoFit/>
          </a:bodyPr>
          <a:lstStyle/>
          <a:p>
            <a:pPr marL="514350" indent="-514350" algn="just">
              <a:lnSpc>
                <a:spcPct val="105000"/>
              </a:lnSpc>
              <a:spcBef>
                <a:spcPct val="45000"/>
              </a:spcBef>
              <a:buAutoNum type="arabicPeriod"/>
            </a:pPr>
            <a:r>
              <a:rPr lang="en-US" sz="2200" b="1" dirty="0" smtClean="0">
                <a:solidFill>
                  <a:schemeClr val="tx1">
                    <a:lumMod val="85000"/>
                    <a:lumOff val="15000"/>
                  </a:schemeClr>
                </a:solidFill>
                <a:latin typeface="Arial" charset="0"/>
              </a:rPr>
              <a:t>Think </a:t>
            </a:r>
            <a:r>
              <a:rPr lang="en-US" sz="2200" b="1" dirty="0">
                <a:solidFill>
                  <a:schemeClr val="tx1">
                    <a:lumMod val="85000"/>
                    <a:lumOff val="15000"/>
                  </a:schemeClr>
                </a:solidFill>
                <a:latin typeface="Arial" charset="0"/>
              </a:rPr>
              <a:t>about your experience.</a:t>
            </a:r>
            <a:r>
              <a:rPr lang="en-US" sz="2200" dirty="0">
                <a:solidFill>
                  <a:schemeClr val="tx1">
                    <a:lumMod val="85000"/>
                    <a:lumOff val="15000"/>
                  </a:schemeClr>
                </a:solidFill>
                <a:latin typeface="Arial" charset="0"/>
              </a:rPr>
              <a:t>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Why </a:t>
            </a:r>
            <a:r>
              <a:rPr lang="en-US" sz="2200" dirty="0">
                <a:solidFill>
                  <a:schemeClr val="tx1">
                    <a:lumMod val="85000"/>
                    <a:lumOff val="15000"/>
                  </a:schemeClr>
                </a:solidFill>
                <a:latin typeface="Arial" charset="0"/>
              </a:rPr>
              <a:t>do you remember this experience more clearly than others?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What </a:t>
            </a:r>
            <a:r>
              <a:rPr lang="en-US" sz="2200" dirty="0">
                <a:solidFill>
                  <a:schemeClr val="tx1">
                    <a:lumMod val="85000"/>
                    <a:lumOff val="15000"/>
                  </a:schemeClr>
                </a:solidFill>
                <a:latin typeface="Arial" charset="0"/>
              </a:rPr>
              <a:t>different emotions did you go through during the experience?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Did </a:t>
            </a:r>
            <a:r>
              <a:rPr lang="en-US" sz="2200" dirty="0">
                <a:solidFill>
                  <a:schemeClr val="tx1">
                    <a:lumMod val="85000"/>
                    <a:lumOff val="15000"/>
                  </a:schemeClr>
                </a:solidFill>
                <a:latin typeface="Arial" charset="0"/>
              </a:rPr>
              <a:t>your emotions change?</a:t>
            </a:r>
          </a:p>
          <a:p>
            <a:pPr marL="514350" indent="-514350" algn="just">
              <a:lnSpc>
                <a:spcPct val="105000"/>
              </a:lnSpc>
              <a:spcBef>
                <a:spcPct val="45000"/>
              </a:spcBef>
              <a:buAutoNum type="arabicPeriod" startAt="2"/>
            </a:pPr>
            <a:r>
              <a:rPr lang="en-US" sz="2200" b="1" dirty="0" smtClean="0">
                <a:solidFill>
                  <a:schemeClr val="tx1">
                    <a:lumMod val="85000"/>
                    <a:lumOff val="15000"/>
                  </a:schemeClr>
                </a:solidFill>
                <a:latin typeface="Arial" charset="0"/>
              </a:rPr>
              <a:t>Explore </a:t>
            </a:r>
            <a:r>
              <a:rPr lang="en-US" sz="2200" b="1" dirty="0">
                <a:solidFill>
                  <a:schemeClr val="tx1">
                    <a:lumMod val="85000"/>
                    <a:lumOff val="15000"/>
                  </a:schemeClr>
                </a:solidFill>
                <a:latin typeface="Arial" charset="0"/>
              </a:rPr>
              <a:t>the significance.</a:t>
            </a:r>
            <a:r>
              <a:rPr lang="en-US" sz="2200" dirty="0">
                <a:solidFill>
                  <a:schemeClr val="tx1">
                    <a:lumMod val="85000"/>
                    <a:lumOff val="15000"/>
                  </a:schemeClr>
                </a:solidFill>
                <a:latin typeface="Arial" charset="0"/>
              </a:rPr>
              <a:t>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What </a:t>
            </a:r>
            <a:r>
              <a:rPr lang="en-US" sz="2200" dirty="0">
                <a:solidFill>
                  <a:schemeClr val="tx1">
                    <a:lumMod val="85000"/>
                    <a:lumOff val="15000"/>
                  </a:schemeClr>
                </a:solidFill>
                <a:latin typeface="Arial" charset="0"/>
              </a:rPr>
              <a:t>is the significance of your experience?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What </a:t>
            </a:r>
            <a:r>
              <a:rPr lang="en-US" sz="2200" dirty="0">
                <a:solidFill>
                  <a:schemeClr val="tx1">
                    <a:lumMod val="85000"/>
                    <a:lumOff val="15000"/>
                  </a:schemeClr>
                </a:solidFill>
                <a:latin typeface="Arial" charset="0"/>
              </a:rPr>
              <a:t>is the most obvious meaning to you?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What </a:t>
            </a:r>
            <a:r>
              <a:rPr lang="en-US" sz="2200" dirty="0">
                <a:solidFill>
                  <a:schemeClr val="tx1">
                    <a:lumMod val="85000"/>
                    <a:lumOff val="15000"/>
                  </a:schemeClr>
                </a:solidFill>
                <a:latin typeface="Arial" charset="0"/>
              </a:rPr>
              <a:t>else did your experience teach you? </a:t>
            </a:r>
            <a:endParaRPr lang="en-US" sz="2200" dirty="0" smtClean="0">
              <a:solidFill>
                <a:schemeClr val="tx1">
                  <a:lumMod val="85000"/>
                  <a:lumOff val="15000"/>
                </a:schemeClr>
              </a:solidFill>
              <a:latin typeface="Arial" charset="0"/>
            </a:endParaRPr>
          </a:p>
          <a:p>
            <a:pPr marL="971550" lvl="1" indent="-514350" algn="just">
              <a:spcBef>
                <a:spcPct val="45000"/>
              </a:spcBef>
              <a:buFont typeface="Arial" pitchFamily="34" charset="0"/>
              <a:buChar char="•"/>
            </a:pPr>
            <a:r>
              <a:rPr lang="en-US" sz="2200" dirty="0" smtClean="0">
                <a:solidFill>
                  <a:schemeClr val="tx1">
                    <a:lumMod val="85000"/>
                    <a:lumOff val="15000"/>
                  </a:schemeClr>
                </a:solidFill>
                <a:latin typeface="Arial" charset="0"/>
              </a:rPr>
              <a:t>Keep </a:t>
            </a:r>
            <a:r>
              <a:rPr lang="en-US" sz="2200" dirty="0">
                <a:solidFill>
                  <a:schemeClr val="tx1">
                    <a:lumMod val="85000"/>
                    <a:lumOff val="15000"/>
                  </a:schemeClr>
                </a:solidFill>
                <a:latin typeface="Arial" charset="0"/>
              </a:rPr>
              <a:t>exploring to uncover as many levels of meaning as you can.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wipe(up)">
                                      <p:cBhvr>
                                        <p:cTn id="7" dur="500"/>
                                        <p:tgtEl>
                                          <p:spTgt spid="2867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28675"/>
                                        </p:tgtEl>
                                        <p:attrNameLst>
                                          <p:attrName>style.visibility</p:attrName>
                                        </p:attrNameLst>
                                      </p:cBhvr>
                                      <p:to>
                                        <p:strVal val="visible"/>
                                      </p:to>
                                    </p:se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28676"/>
                                        </p:tgtEl>
                                        <p:attrNameLst>
                                          <p:attrName>style.visibility</p:attrName>
                                        </p:attrNameLst>
                                      </p:cBhvr>
                                      <p:to>
                                        <p:strVal val="visible"/>
                                      </p:to>
                                    </p:set>
                                    <p:animEffect transition="in" filter="wipe(up)">
                                      <p:cBhvr>
                                        <p:cTn id="14" dur="500"/>
                                        <p:tgtEl>
                                          <p:spTgt spid="2867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8677">
                                            <p:txEl>
                                              <p:pRg st="0" end="0"/>
                                            </p:txEl>
                                          </p:spTgt>
                                        </p:tgtEl>
                                        <p:attrNameLst>
                                          <p:attrName>style.visibility</p:attrName>
                                        </p:attrNameLst>
                                      </p:cBhvr>
                                      <p:to>
                                        <p:strVal val="visible"/>
                                      </p:to>
                                    </p:set>
                                    <p:animEffect transition="in" filter="wipe(left)">
                                      <p:cBhvr>
                                        <p:cTn id="19" dur="500"/>
                                        <p:tgtEl>
                                          <p:spTgt spid="28677">
                                            <p:txEl>
                                              <p:pRg st="0" end="0"/>
                                            </p:txEl>
                                          </p:spTgt>
                                        </p:tgtEl>
                                      </p:cBhvr>
                                    </p:animEffect>
                                  </p:childTnLst>
                                  <p:subTnLst>
                                    <p:animClr>
                                      <p:cBhvr override="childStyle">
                                        <p:cTn dur="1" fill="hold" display="0" masterRel="nextClick" afterEffect="1"/>
                                        <p:tgtEl>
                                          <p:spTgt spid="28677">
                                            <p:txEl>
                                              <p:pRg st="0" end="0"/>
                                            </p:txEl>
                                          </p:spTgt>
                                        </p:tgtEl>
                                        <p:attrNameLst>
                                          <p:attrName>ppt_c</p:attrName>
                                        </p:attrNameLst>
                                      </p:cBhvr>
                                      <p:to>
                                        <a:srgbClr val="FF9933"/>
                                      </p:to>
                                    </p:animClr>
                                  </p:subTnLst>
                                </p:cTn>
                              </p:par>
                              <p:par>
                                <p:cTn id="20" presetID="22" presetClass="entr" presetSubtype="8" fill="hold" grpId="0" nodeType="withEffect">
                                  <p:stCondLst>
                                    <p:cond delay="0"/>
                                  </p:stCondLst>
                                  <p:childTnLst>
                                    <p:set>
                                      <p:cBhvr>
                                        <p:cTn id="21" dur="1" fill="hold">
                                          <p:stCondLst>
                                            <p:cond delay="0"/>
                                          </p:stCondLst>
                                        </p:cTn>
                                        <p:tgtEl>
                                          <p:spTgt spid="28677">
                                            <p:txEl>
                                              <p:pRg st="1" end="1"/>
                                            </p:txEl>
                                          </p:spTgt>
                                        </p:tgtEl>
                                        <p:attrNameLst>
                                          <p:attrName>style.visibility</p:attrName>
                                        </p:attrNameLst>
                                      </p:cBhvr>
                                      <p:to>
                                        <p:strVal val="visible"/>
                                      </p:to>
                                    </p:set>
                                    <p:animEffect transition="in" filter="wipe(left)">
                                      <p:cBhvr>
                                        <p:cTn id="22" dur="500"/>
                                        <p:tgtEl>
                                          <p:spTgt spid="28677">
                                            <p:txEl>
                                              <p:pRg st="1" end="1"/>
                                            </p:txEl>
                                          </p:spTgt>
                                        </p:tgtEl>
                                      </p:cBhvr>
                                    </p:animEffect>
                                  </p:childTnLst>
                                  <p:subTnLst>
                                    <p:animClr>
                                      <p:cBhvr override="childStyle">
                                        <p:cTn dur="1" fill="hold" display="0" masterRel="nextClick" afterEffect="1"/>
                                        <p:tgtEl>
                                          <p:spTgt spid="28677">
                                            <p:txEl>
                                              <p:pRg st="1" end="1"/>
                                            </p:txEl>
                                          </p:spTgt>
                                        </p:tgtEl>
                                        <p:attrNameLst>
                                          <p:attrName>ppt_c</p:attrName>
                                        </p:attrNameLst>
                                      </p:cBhvr>
                                      <p:to>
                                        <a:srgbClr val="FF9933"/>
                                      </p:to>
                                    </p:animClr>
                                  </p:subTnLst>
                                </p:cTn>
                              </p:par>
                              <p:par>
                                <p:cTn id="23" presetID="22" presetClass="entr" presetSubtype="8" fill="hold" grpId="0" nodeType="withEffect">
                                  <p:stCondLst>
                                    <p:cond delay="0"/>
                                  </p:stCondLst>
                                  <p:childTnLst>
                                    <p:set>
                                      <p:cBhvr>
                                        <p:cTn id="24" dur="1" fill="hold">
                                          <p:stCondLst>
                                            <p:cond delay="0"/>
                                          </p:stCondLst>
                                        </p:cTn>
                                        <p:tgtEl>
                                          <p:spTgt spid="28677">
                                            <p:txEl>
                                              <p:pRg st="2" end="2"/>
                                            </p:txEl>
                                          </p:spTgt>
                                        </p:tgtEl>
                                        <p:attrNameLst>
                                          <p:attrName>style.visibility</p:attrName>
                                        </p:attrNameLst>
                                      </p:cBhvr>
                                      <p:to>
                                        <p:strVal val="visible"/>
                                      </p:to>
                                    </p:set>
                                    <p:animEffect transition="in" filter="wipe(left)">
                                      <p:cBhvr>
                                        <p:cTn id="25" dur="500"/>
                                        <p:tgtEl>
                                          <p:spTgt spid="28677">
                                            <p:txEl>
                                              <p:pRg st="2" end="2"/>
                                            </p:txEl>
                                          </p:spTgt>
                                        </p:tgtEl>
                                      </p:cBhvr>
                                    </p:animEffect>
                                  </p:childTnLst>
                                  <p:subTnLst>
                                    <p:animClr>
                                      <p:cBhvr override="childStyle">
                                        <p:cTn dur="1" fill="hold" display="0" masterRel="nextClick" afterEffect="1"/>
                                        <p:tgtEl>
                                          <p:spTgt spid="28677">
                                            <p:txEl>
                                              <p:pRg st="2" end="2"/>
                                            </p:txEl>
                                          </p:spTgt>
                                        </p:tgtEl>
                                        <p:attrNameLst>
                                          <p:attrName>ppt_c</p:attrName>
                                        </p:attrNameLst>
                                      </p:cBhvr>
                                      <p:to>
                                        <a:srgbClr val="FF9933"/>
                                      </p:to>
                                    </p:animClr>
                                  </p:subTnLst>
                                </p:cTn>
                              </p:par>
                              <p:par>
                                <p:cTn id="26" presetID="22" presetClass="entr" presetSubtype="8" fill="hold" grpId="0" nodeType="withEffect">
                                  <p:stCondLst>
                                    <p:cond delay="0"/>
                                  </p:stCondLst>
                                  <p:childTnLst>
                                    <p:set>
                                      <p:cBhvr>
                                        <p:cTn id="27" dur="1" fill="hold">
                                          <p:stCondLst>
                                            <p:cond delay="0"/>
                                          </p:stCondLst>
                                        </p:cTn>
                                        <p:tgtEl>
                                          <p:spTgt spid="28677">
                                            <p:txEl>
                                              <p:pRg st="3" end="3"/>
                                            </p:txEl>
                                          </p:spTgt>
                                        </p:tgtEl>
                                        <p:attrNameLst>
                                          <p:attrName>style.visibility</p:attrName>
                                        </p:attrNameLst>
                                      </p:cBhvr>
                                      <p:to>
                                        <p:strVal val="visible"/>
                                      </p:to>
                                    </p:set>
                                    <p:animEffect transition="in" filter="wipe(left)">
                                      <p:cBhvr>
                                        <p:cTn id="28" dur="500"/>
                                        <p:tgtEl>
                                          <p:spTgt spid="28677">
                                            <p:txEl>
                                              <p:pRg st="3" end="3"/>
                                            </p:txEl>
                                          </p:spTgt>
                                        </p:tgtEl>
                                      </p:cBhvr>
                                    </p:animEffect>
                                  </p:childTnLst>
                                  <p:subTnLst>
                                    <p:animClr>
                                      <p:cBhvr override="childStyle">
                                        <p:cTn dur="1" fill="hold" display="0" masterRel="nextClick" afterEffect="1"/>
                                        <p:tgtEl>
                                          <p:spTgt spid="28677">
                                            <p:txEl>
                                              <p:pRg st="3" end="3"/>
                                            </p:txEl>
                                          </p:spTgt>
                                        </p:tgtEl>
                                        <p:attrNameLst>
                                          <p:attrName>ppt_c</p:attrName>
                                        </p:attrNameLst>
                                      </p:cBhvr>
                                      <p:to>
                                        <a:srgbClr val="FF9933"/>
                                      </p:to>
                                    </p:animClr>
                                  </p:sub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8677">
                                            <p:txEl>
                                              <p:pRg st="4" end="4"/>
                                            </p:txEl>
                                          </p:spTgt>
                                        </p:tgtEl>
                                        <p:attrNameLst>
                                          <p:attrName>style.visibility</p:attrName>
                                        </p:attrNameLst>
                                      </p:cBhvr>
                                      <p:to>
                                        <p:strVal val="visible"/>
                                      </p:to>
                                    </p:set>
                                    <p:animEffect transition="in" filter="wipe(left)">
                                      <p:cBhvr>
                                        <p:cTn id="33" dur="500"/>
                                        <p:tgtEl>
                                          <p:spTgt spid="28677">
                                            <p:txEl>
                                              <p:pRg st="4" end="4"/>
                                            </p:txEl>
                                          </p:spTgt>
                                        </p:tgtEl>
                                      </p:cBhvr>
                                    </p:animEffect>
                                  </p:childTnLst>
                                  <p:subTnLst>
                                    <p:animClr>
                                      <p:cBhvr override="childStyle">
                                        <p:cTn dur="1" fill="hold" display="0" masterRel="nextClick" afterEffect="1"/>
                                        <p:tgtEl>
                                          <p:spTgt spid="28677">
                                            <p:txEl>
                                              <p:pRg st="4" end="4"/>
                                            </p:txEl>
                                          </p:spTgt>
                                        </p:tgtEl>
                                        <p:attrNameLst>
                                          <p:attrName>ppt_c</p:attrName>
                                        </p:attrNameLst>
                                      </p:cBhvr>
                                      <p:to>
                                        <a:srgbClr val="FF9933"/>
                                      </p:to>
                                    </p:animClr>
                                  </p:subTnLst>
                                </p:cTn>
                              </p:par>
                              <p:par>
                                <p:cTn id="34" presetID="22" presetClass="entr" presetSubtype="8" fill="hold" grpId="0" nodeType="withEffect">
                                  <p:stCondLst>
                                    <p:cond delay="0"/>
                                  </p:stCondLst>
                                  <p:childTnLst>
                                    <p:set>
                                      <p:cBhvr>
                                        <p:cTn id="35" dur="1" fill="hold">
                                          <p:stCondLst>
                                            <p:cond delay="0"/>
                                          </p:stCondLst>
                                        </p:cTn>
                                        <p:tgtEl>
                                          <p:spTgt spid="28677">
                                            <p:txEl>
                                              <p:pRg st="5" end="5"/>
                                            </p:txEl>
                                          </p:spTgt>
                                        </p:tgtEl>
                                        <p:attrNameLst>
                                          <p:attrName>style.visibility</p:attrName>
                                        </p:attrNameLst>
                                      </p:cBhvr>
                                      <p:to>
                                        <p:strVal val="visible"/>
                                      </p:to>
                                    </p:set>
                                    <p:animEffect transition="in" filter="wipe(left)">
                                      <p:cBhvr>
                                        <p:cTn id="36" dur="500"/>
                                        <p:tgtEl>
                                          <p:spTgt spid="28677">
                                            <p:txEl>
                                              <p:pRg st="5" end="5"/>
                                            </p:txEl>
                                          </p:spTgt>
                                        </p:tgtEl>
                                      </p:cBhvr>
                                    </p:animEffect>
                                  </p:childTnLst>
                                  <p:subTnLst>
                                    <p:animClr>
                                      <p:cBhvr override="childStyle">
                                        <p:cTn dur="1" fill="hold" display="0" masterRel="nextClick" afterEffect="1"/>
                                        <p:tgtEl>
                                          <p:spTgt spid="28677">
                                            <p:txEl>
                                              <p:pRg st="5" end="5"/>
                                            </p:txEl>
                                          </p:spTgt>
                                        </p:tgtEl>
                                        <p:attrNameLst>
                                          <p:attrName>ppt_c</p:attrName>
                                        </p:attrNameLst>
                                      </p:cBhvr>
                                      <p:to>
                                        <a:srgbClr val="FF9933"/>
                                      </p:to>
                                    </p:animClr>
                                  </p:subTnLst>
                                </p:cTn>
                              </p:par>
                              <p:par>
                                <p:cTn id="37" presetID="22" presetClass="entr" presetSubtype="8" fill="hold" grpId="0" nodeType="withEffect">
                                  <p:stCondLst>
                                    <p:cond delay="0"/>
                                  </p:stCondLst>
                                  <p:childTnLst>
                                    <p:set>
                                      <p:cBhvr>
                                        <p:cTn id="38" dur="1" fill="hold">
                                          <p:stCondLst>
                                            <p:cond delay="0"/>
                                          </p:stCondLst>
                                        </p:cTn>
                                        <p:tgtEl>
                                          <p:spTgt spid="28677">
                                            <p:txEl>
                                              <p:pRg st="6" end="6"/>
                                            </p:txEl>
                                          </p:spTgt>
                                        </p:tgtEl>
                                        <p:attrNameLst>
                                          <p:attrName>style.visibility</p:attrName>
                                        </p:attrNameLst>
                                      </p:cBhvr>
                                      <p:to>
                                        <p:strVal val="visible"/>
                                      </p:to>
                                    </p:set>
                                    <p:animEffect transition="in" filter="wipe(left)">
                                      <p:cBhvr>
                                        <p:cTn id="39" dur="500"/>
                                        <p:tgtEl>
                                          <p:spTgt spid="28677">
                                            <p:txEl>
                                              <p:pRg st="6" end="6"/>
                                            </p:txEl>
                                          </p:spTgt>
                                        </p:tgtEl>
                                      </p:cBhvr>
                                    </p:animEffect>
                                  </p:childTnLst>
                                  <p:subTnLst>
                                    <p:animClr>
                                      <p:cBhvr override="childStyle">
                                        <p:cTn dur="1" fill="hold" display="0" masterRel="nextClick" afterEffect="1"/>
                                        <p:tgtEl>
                                          <p:spTgt spid="28677">
                                            <p:txEl>
                                              <p:pRg st="6" end="6"/>
                                            </p:txEl>
                                          </p:spTgt>
                                        </p:tgtEl>
                                        <p:attrNameLst>
                                          <p:attrName>ppt_c</p:attrName>
                                        </p:attrNameLst>
                                      </p:cBhvr>
                                      <p:to>
                                        <a:srgbClr val="FF9933"/>
                                      </p:to>
                                    </p:animClr>
                                  </p:subTnLst>
                                </p:cTn>
                              </p:par>
                              <p:par>
                                <p:cTn id="40" presetID="22" presetClass="entr" presetSubtype="8" fill="hold" grpId="0" nodeType="withEffect">
                                  <p:stCondLst>
                                    <p:cond delay="0"/>
                                  </p:stCondLst>
                                  <p:childTnLst>
                                    <p:set>
                                      <p:cBhvr>
                                        <p:cTn id="41" dur="1" fill="hold">
                                          <p:stCondLst>
                                            <p:cond delay="0"/>
                                          </p:stCondLst>
                                        </p:cTn>
                                        <p:tgtEl>
                                          <p:spTgt spid="28677">
                                            <p:txEl>
                                              <p:pRg st="7" end="7"/>
                                            </p:txEl>
                                          </p:spTgt>
                                        </p:tgtEl>
                                        <p:attrNameLst>
                                          <p:attrName>style.visibility</p:attrName>
                                        </p:attrNameLst>
                                      </p:cBhvr>
                                      <p:to>
                                        <p:strVal val="visible"/>
                                      </p:to>
                                    </p:set>
                                    <p:animEffect transition="in" filter="wipe(left)">
                                      <p:cBhvr>
                                        <p:cTn id="42" dur="500"/>
                                        <p:tgtEl>
                                          <p:spTgt spid="28677">
                                            <p:txEl>
                                              <p:pRg st="7" end="7"/>
                                            </p:txEl>
                                          </p:spTgt>
                                        </p:tgtEl>
                                      </p:cBhvr>
                                    </p:animEffect>
                                  </p:childTnLst>
                                  <p:subTnLst>
                                    <p:animClr>
                                      <p:cBhvr override="childStyle">
                                        <p:cTn dur="1" fill="hold" display="0" masterRel="nextClick" afterEffect="1"/>
                                        <p:tgtEl>
                                          <p:spTgt spid="28677">
                                            <p:txEl>
                                              <p:pRg st="7" end="7"/>
                                            </p:txEl>
                                          </p:spTgt>
                                        </p:tgtEl>
                                        <p:attrNameLst>
                                          <p:attrName>ppt_c</p:attrName>
                                        </p:attrNameLst>
                                      </p:cBhvr>
                                      <p:to>
                                        <a:srgbClr val="FF9933"/>
                                      </p:to>
                                    </p:animClr>
                                  </p:subTnLst>
                                </p:cTn>
                              </p:par>
                              <p:par>
                                <p:cTn id="43" presetID="22" presetClass="entr" presetSubtype="8" fill="hold" grpId="0" nodeType="withEffect">
                                  <p:stCondLst>
                                    <p:cond delay="0"/>
                                  </p:stCondLst>
                                  <p:childTnLst>
                                    <p:set>
                                      <p:cBhvr>
                                        <p:cTn id="44" dur="1" fill="hold">
                                          <p:stCondLst>
                                            <p:cond delay="0"/>
                                          </p:stCondLst>
                                        </p:cTn>
                                        <p:tgtEl>
                                          <p:spTgt spid="28677">
                                            <p:txEl>
                                              <p:pRg st="8" end="8"/>
                                            </p:txEl>
                                          </p:spTgt>
                                        </p:tgtEl>
                                        <p:attrNameLst>
                                          <p:attrName>style.visibility</p:attrName>
                                        </p:attrNameLst>
                                      </p:cBhvr>
                                      <p:to>
                                        <p:strVal val="visible"/>
                                      </p:to>
                                    </p:set>
                                    <p:animEffect transition="in" filter="wipe(left)">
                                      <p:cBhvr>
                                        <p:cTn id="45" dur="500"/>
                                        <p:tgtEl>
                                          <p:spTgt spid="28677">
                                            <p:txEl>
                                              <p:pRg st="8" end="8"/>
                                            </p:txEl>
                                          </p:spTgt>
                                        </p:tgtEl>
                                      </p:cBhvr>
                                    </p:animEffect>
                                  </p:childTnLst>
                                  <p:subTnLst>
                                    <p:animClr>
                                      <p:cBhvr override="childStyle">
                                        <p:cTn dur="1" fill="hold" display="0" masterRel="nextClick" afterEffect="1"/>
                                        <p:tgtEl>
                                          <p:spTgt spid="28677">
                                            <p:txEl>
                                              <p:pRg st="8" end="8"/>
                                            </p:txEl>
                                          </p:spTgt>
                                        </p:tgtEl>
                                        <p:attrNameLst>
                                          <p:attrName>ppt_c</p:attrName>
                                        </p:attrNameLst>
                                      </p:cBhvr>
                                      <p:to>
                                        <a:srgbClr val="FF9933"/>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autoUpdateAnimBg="0"/>
      <p:bldP spid="28675" grpId="0" autoUpdateAnimBg="0"/>
      <p:bldP spid="28676" grpId="0" animBg="1" autoUpdateAnimBg="0"/>
      <p:bldP spid="2867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42925" y="552450"/>
            <a:ext cx="5127625" cy="488950"/>
          </a:xfrm>
          <a:prstGeom prst="rect">
            <a:avLst/>
          </a:prstGeom>
          <a:noFill/>
          <a:ln w="9525">
            <a:noFill/>
            <a:miter lim="800000"/>
            <a:headEnd/>
            <a:tailEnd/>
          </a:ln>
          <a:effectLst/>
        </p:spPr>
        <p:txBody>
          <a:bodyPr wrap="none">
            <a:spAutoFit/>
          </a:bodyPr>
          <a:lstStyle/>
          <a:p>
            <a:r>
              <a:rPr lang="en-US" sz="2600" b="1" dirty="0">
                <a:solidFill>
                  <a:schemeClr val="bg1"/>
                </a:solidFill>
                <a:latin typeface="Arial" charset="0"/>
              </a:rPr>
              <a:t>Planning Your Reflective Essay</a:t>
            </a:r>
          </a:p>
        </p:txBody>
      </p:sp>
      <p:sp>
        <p:nvSpPr>
          <p:cNvPr id="45060" name="Rectangle 4"/>
          <p:cNvSpPr>
            <a:spLocks noChangeArrowheads="1"/>
          </p:cNvSpPr>
          <p:nvPr/>
        </p:nvSpPr>
        <p:spPr bwMode="auto">
          <a:xfrm>
            <a:off x="392113" y="1143000"/>
            <a:ext cx="8466137" cy="5522913"/>
          </a:xfrm>
          <a:prstGeom prst="rect">
            <a:avLst/>
          </a:prstGeom>
          <a:solidFill>
            <a:schemeClr val="bg1"/>
          </a:solidFill>
          <a:ln w="9525">
            <a:noFill/>
            <a:miter lim="800000"/>
            <a:headEnd/>
            <a:tailEnd/>
          </a:ln>
          <a:effectLst/>
        </p:spPr>
        <p:txBody>
          <a:bodyPr wrap="none" anchor="ctr"/>
          <a:lstStyle/>
          <a:p>
            <a:pPr algn="ctr"/>
            <a:endParaRPr lang="en-US"/>
          </a:p>
        </p:txBody>
      </p:sp>
      <p:sp>
        <p:nvSpPr>
          <p:cNvPr id="45061" name="Text Box 5"/>
          <p:cNvSpPr txBox="1">
            <a:spLocks noChangeArrowheads="1"/>
          </p:cNvSpPr>
          <p:nvPr/>
        </p:nvSpPr>
        <p:spPr bwMode="auto">
          <a:xfrm>
            <a:off x="511175" y="1152525"/>
            <a:ext cx="8158163" cy="4207306"/>
          </a:xfrm>
          <a:prstGeom prst="rect">
            <a:avLst/>
          </a:prstGeom>
          <a:noFill/>
          <a:ln w="9525">
            <a:noFill/>
            <a:miter lim="800000"/>
            <a:headEnd/>
            <a:tailEnd/>
          </a:ln>
          <a:effectLst/>
        </p:spPr>
        <p:txBody>
          <a:bodyPr>
            <a:spAutoFit/>
          </a:bodyPr>
          <a:lstStyle/>
          <a:p>
            <a:pPr marL="349250" indent="-349250">
              <a:lnSpc>
                <a:spcPct val="105000"/>
              </a:lnSpc>
              <a:spcBef>
                <a:spcPct val="45000"/>
              </a:spcBef>
            </a:pPr>
            <a:r>
              <a:rPr lang="en-US" sz="2800" b="1" dirty="0">
                <a:solidFill>
                  <a:schemeClr val="tx1">
                    <a:lumMod val="75000"/>
                    <a:lumOff val="25000"/>
                  </a:schemeClr>
                </a:solidFill>
                <a:latin typeface="Arial" charset="0"/>
              </a:rPr>
              <a:t>3</a:t>
            </a:r>
            <a:r>
              <a:rPr lang="en-US" sz="2800" b="1" dirty="0" smtClean="0">
                <a:solidFill>
                  <a:schemeClr val="tx1">
                    <a:lumMod val="75000"/>
                    <a:lumOff val="25000"/>
                  </a:schemeClr>
                </a:solidFill>
                <a:latin typeface="Arial" charset="0"/>
              </a:rPr>
              <a:t>.	</a:t>
            </a:r>
            <a:r>
              <a:rPr lang="en-US" sz="2800" b="1" dirty="0" smtClean="0">
                <a:solidFill>
                  <a:schemeClr val="tx1">
                    <a:lumMod val="85000"/>
                    <a:lumOff val="15000"/>
                  </a:schemeClr>
                </a:solidFill>
                <a:latin typeface="Arial" charset="0"/>
              </a:rPr>
              <a:t>Decide </a:t>
            </a:r>
            <a:r>
              <a:rPr lang="en-US" sz="2800" b="1" dirty="0">
                <a:solidFill>
                  <a:schemeClr val="tx1">
                    <a:lumMod val="85000"/>
                    <a:lumOff val="15000"/>
                  </a:schemeClr>
                </a:solidFill>
                <a:latin typeface="Arial" charset="0"/>
              </a:rPr>
              <a:t>on the scope of your essay.</a:t>
            </a:r>
            <a:r>
              <a:rPr lang="en-US" sz="2800" dirty="0">
                <a:solidFill>
                  <a:schemeClr val="tx1">
                    <a:lumMod val="85000"/>
                    <a:lumOff val="15000"/>
                  </a:schemeClr>
                </a:solidFill>
                <a:latin typeface="Arial" charset="0"/>
              </a:rPr>
              <a:t> </a:t>
            </a:r>
            <a:endParaRPr lang="en-US" sz="2800" dirty="0" smtClean="0">
              <a:solidFill>
                <a:schemeClr val="tx1">
                  <a:lumMod val="85000"/>
                  <a:lumOff val="15000"/>
                </a:schemeClr>
              </a:solidFill>
              <a:latin typeface="Arial" charset="0"/>
            </a:endParaRPr>
          </a:p>
          <a:p>
            <a:pPr marL="349250" indent="-349250">
              <a:lnSpc>
                <a:spcPct val="105000"/>
              </a:lnSpc>
              <a:spcBef>
                <a:spcPct val="45000"/>
              </a:spcBef>
            </a:pPr>
            <a:r>
              <a:rPr lang="en-US" sz="2800" dirty="0" smtClean="0">
                <a:solidFill>
                  <a:schemeClr val="tx1">
                    <a:lumMod val="85000"/>
                    <a:lumOff val="15000"/>
                  </a:schemeClr>
                </a:solidFill>
                <a:latin typeface="Arial" charset="0"/>
              </a:rPr>
              <a:t>	Will </a:t>
            </a:r>
            <a:r>
              <a:rPr lang="en-US" sz="2800" dirty="0">
                <a:solidFill>
                  <a:schemeClr val="tx1">
                    <a:lumMod val="85000"/>
                    <a:lumOff val="15000"/>
                  </a:schemeClr>
                </a:solidFill>
                <a:latin typeface="Arial" charset="0"/>
              </a:rPr>
              <a:t>you dwell on one example in-depth or relate several events to create the impression you want?</a:t>
            </a:r>
          </a:p>
          <a:p>
            <a:pPr marL="349250" indent="-349250">
              <a:spcBef>
                <a:spcPct val="45000"/>
              </a:spcBef>
            </a:pPr>
            <a:r>
              <a:rPr lang="en-US" sz="2800" b="1" dirty="0" smtClean="0">
                <a:solidFill>
                  <a:schemeClr val="tx1">
                    <a:lumMod val="85000"/>
                    <a:lumOff val="15000"/>
                  </a:schemeClr>
                </a:solidFill>
                <a:latin typeface="Arial" charset="0"/>
              </a:rPr>
              <a:t>4.	Decide </a:t>
            </a:r>
            <a:r>
              <a:rPr lang="en-US" sz="2800" b="1" dirty="0">
                <a:solidFill>
                  <a:schemeClr val="tx1">
                    <a:lumMod val="85000"/>
                    <a:lumOff val="15000"/>
                  </a:schemeClr>
                </a:solidFill>
                <a:latin typeface="Arial" charset="0"/>
              </a:rPr>
              <a:t>on the message you want to convey.</a:t>
            </a:r>
            <a:r>
              <a:rPr lang="en-US" sz="2800" dirty="0">
                <a:solidFill>
                  <a:schemeClr val="tx1">
                    <a:lumMod val="85000"/>
                    <a:lumOff val="15000"/>
                  </a:schemeClr>
                </a:solidFill>
                <a:latin typeface="Arial" charset="0"/>
              </a:rPr>
              <a:t> </a:t>
            </a:r>
            <a:endParaRPr lang="en-US" sz="2800" dirty="0" smtClean="0">
              <a:solidFill>
                <a:schemeClr val="tx1">
                  <a:lumMod val="85000"/>
                  <a:lumOff val="15000"/>
                </a:schemeClr>
              </a:solidFill>
              <a:latin typeface="Arial" charset="0"/>
            </a:endParaRPr>
          </a:p>
          <a:p>
            <a:pPr marL="349250" indent="-349250">
              <a:spcBef>
                <a:spcPct val="45000"/>
              </a:spcBef>
            </a:pPr>
            <a:r>
              <a:rPr lang="en-US" sz="2800" dirty="0" smtClean="0">
                <a:solidFill>
                  <a:schemeClr val="tx1">
                    <a:lumMod val="85000"/>
                    <a:lumOff val="15000"/>
                  </a:schemeClr>
                </a:solidFill>
                <a:latin typeface="Arial" charset="0"/>
              </a:rPr>
              <a:t>	How </a:t>
            </a:r>
            <a:r>
              <a:rPr lang="en-US" sz="2800" dirty="0">
                <a:solidFill>
                  <a:schemeClr val="tx1">
                    <a:lumMod val="85000"/>
                    <a:lumOff val="15000"/>
                  </a:schemeClr>
                </a:solidFill>
                <a:latin typeface="Arial" charset="0"/>
              </a:rPr>
              <a:t>can you encourage your readers to apply the meaning of the experience to their own lives?</a:t>
            </a:r>
          </a:p>
        </p:txBody>
      </p:sp>
      <p:sp>
        <p:nvSpPr>
          <p:cNvPr id="9" name="Text Box 3"/>
          <p:cNvSpPr txBox="1">
            <a:spLocks noChangeArrowheads="1"/>
          </p:cNvSpPr>
          <p:nvPr/>
        </p:nvSpPr>
        <p:spPr bwMode="auto">
          <a:xfrm>
            <a:off x="1143000" y="0"/>
            <a:ext cx="7219092" cy="769441"/>
          </a:xfrm>
          <a:prstGeom prst="rect">
            <a:avLst/>
          </a:prstGeom>
          <a:noFill/>
          <a:ln w="9525">
            <a:noFill/>
            <a:miter lim="800000"/>
            <a:headEnd/>
            <a:tailEnd/>
          </a:ln>
          <a:effectLst/>
        </p:spPr>
        <p:txBody>
          <a:bodyPr wrap="none">
            <a:spAutoFit/>
          </a:bodyPr>
          <a:lstStyle/>
          <a:p>
            <a:r>
              <a:rPr lang="en-US" sz="4400" b="1" dirty="0">
                <a:solidFill>
                  <a:schemeClr val="tx1">
                    <a:lumMod val="75000"/>
                    <a:lumOff val="25000"/>
                  </a:schemeClr>
                </a:solidFill>
              </a:rPr>
              <a:t>Planning Your Reflective Essay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5059"/>
                                        </p:tgtEl>
                                        <p:attrNameLst>
                                          <p:attrName>style.visibility</p:attrName>
                                        </p:attrNameLst>
                                      </p:cBhvr>
                                      <p:to>
                                        <p:strVal val="visible"/>
                                      </p:to>
                                    </p:set>
                                  </p:childTnLst>
                                </p:cTn>
                              </p:par>
                            </p:childTnLst>
                          </p:cTn>
                        </p:par>
                        <p:par>
                          <p:cTn id="7" fill="hold">
                            <p:stCondLst>
                              <p:cond delay="500"/>
                            </p:stCondLst>
                            <p:childTnLst>
                              <p:par>
                                <p:cTn id="8" presetID="22" presetClass="entr" presetSubtype="1" fill="hold" grpId="0" nodeType="afterEffect">
                                  <p:stCondLst>
                                    <p:cond delay="0"/>
                                  </p:stCondLst>
                                  <p:childTnLst>
                                    <p:set>
                                      <p:cBhvr>
                                        <p:cTn id="9" dur="1" fill="hold">
                                          <p:stCondLst>
                                            <p:cond delay="0"/>
                                          </p:stCondLst>
                                        </p:cTn>
                                        <p:tgtEl>
                                          <p:spTgt spid="45060"/>
                                        </p:tgtEl>
                                        <p:attrNameLst>
                                          <p:attrName>style.visibility</p:attrName>
                                        </p:attrNameLst>
                                      </p:cBhvr>
                                      <p:to>
                                        <p:strVal val="visible"/>
                                      </p:to>
                                    </p:set>
                                    <p:animEffect transition="in" filter="wipe(up)">
                                      <p:cBhvr>
                                        <p:cTn id="10" dur="500"/>
                                        <p:tgtEl>
                                          <p:spTgt spid="4506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5061">
                                            <p:txEl>
                                              <p:pRg st="0" end="0"/>
                                            </p:txEl>
                                          </p:spTgt>
                                        </p:tgtEl>
                                        <p:attrNameLst>
                                          <p:attrName>style.visibility</p:attrName>
                                        </p:attrNameLst>
                                      </p:cBhvr>
                                      <p:to>
                                        <p:strVal val="visible"/>
                                      </p:to>
                                    </p:set>
                                    <p:animEffect transition="in" filter="wipe(left)">
                                      <p:cBhvr>
                                        <p:cTn id="15" dur="500"/>
                                        <p:tgtEl>
                                          <p:spTgt spid="45061">
                                            <p:txEl>
                                              <p:pRg st="0" end="0"/>
                                            </p:txEl>
                                          </p:spTgt>
                                        </p:tgtEl>
                                      </p:cBhvr>
                                    </p:animEffect>
                                  </p:childTnLst>
                                  <p:subTnLst>
                                    <p:animClr>
                                      <p:cBhvr override="childStyle">
                                        <p:cTn dur="1" fill="hold" display="0" masterRel="nextClick" afterEffect="1"/>
                                        <p:tgtEl>
                                          <p:spTgt spid="45061">
                                            <p:txEl>
                                              <p:pRg st="0" end="0"/>
                                            </p:txEl>
                                          </p:spTgt>
                                        </p:tgtEl>
                                        <p:attrNameLst>
                                          <p:attrName>ppt_c</p:attrName>
                                        </p:attrNameLst>
                                      </p:cBhvr>
                                      <p:to>
                                        <a:srgbClr val="FF9933"/>
                                      </p:to>
                                    </p:animClr>
                                  </p:sub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5061">
                                            <p:txEl>
                                              <p:pRg st="1" end="1"/>
                                            </p:txEl>
                                          </p:spTgt>
                                        </p:tgtEl>
                                        <p:attrNameLst>
                                          <p:attrName>style.visibility</p:attrName>
                                        </p:attrNameLst>
                                      </p:cBhvr>
                                      <p:to>
                                        <p:strVal val="visible"/>
                                      </p:to>
                                    </p:set>
                                    <p:animEffect transition="in" filter="wipe(left)">
                                      <p:cBhvr>
                                        <p:cTn id="20" dur="500"/>
                                        <p:tgtEl>
                                          <p:spTgt spid="45061">
                                            <p:txEl>
                                              <p:pRg st="1" end="1"/>
                                            </p:txEl>
                                          </p:spTgt>
                                        </p:tgtEl>
                                      </p:cBhvr>
                                    </p:animEffect>
                                  </p:childTnLst>
                                  <p:subTnLst>
                                    <p:animClr>
                                      <p:cBhvr override="childStyle">
                                        <p:cTn dur="1" fill="hold" display="0" masterRel="nextClick" afterEffect="1"/>
                                        <p:tgtEl>
                                          <p:spTgt spid="45061">
                                            <p:txEl>
                                              <p:pRg st="1" end="1"/>
                                            </p:txEl>
                                          </p:spTgt>
                                        </p:tgtEl>
                                        <p:attrNameLst>
                                          <p:attrName>ppt_c</p:attrName>
                                        </p:attrNameLst>
                                      </p:cBhvr>
                                      <p:to>
                                        <a:srgbClr val="FF9933"/>
                                      </p:to>
                                    </p:animClr>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5061">
                                            <p:txEl>
                                              <p:pRg st="2" end="2"/>
                                            </p:txEl>
                                          </p:spTgt>
                                        </p:tgtEl>
                                        <p:attrNameLst>
                                          <p:attrName>style.visibility</p:attrName>
                                        </p:attrNameLst>
                                      </p:cBhvr>
                                      <p:to>
                                        <p:strVal val="visible"/>
                                      </p:to>
                                    </p:set>
                                    <p:animEffect transition="in" filter="wipe(left)">
                                      <p:cBhvr>
                                        <p:cTn id="25" dur="500"/>
                                        <p:tgtEl>
                                          <p:spTgt spid="45061">
                                            <p:txEl>
                                              <p:pRg st="2" end="2"/>
                                            </p:txEl>
                                          </p:spTgt>
                                        </p:tgtEl>
                                      </p:cBhvr>
                                    </p:animEffect>
                                  </p:childTnLst>
                                  <p:subTnLst>
                                    <p:animClr>
                                      <p:cBhvr override="childStyle">
                                        <p:cTn dur="1" fill="hold" display="0" masterRel="nextClick" afterEffect="1"/>
                                        <p:tgtEl>
                                          <p:spTgt spid="45061">
                                            <p:txEl>
                                              <p:pRg st="2" end="2"/>
                                            </p:txEl>
                                          </p:spTgt>
                                        </p:tgtEl>
                                        <p:attrNameLst>
                                          <p:attrName>ppt_c</p:attrName>
                                        </p:attrNameLst>
                                      </p:cBhvr>
                                      <p:to>
                                        <a:srgbClr val="FF9933"/>
                                      </p:to>
                                    </p:animClr>
                                  </p:sub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5061">
                                            <p:txEl>
                                              <p:pRg st="3" end="3"/>
                                            </p:txEl>
                                          </p:spTgt>
                                        </p:tgtEl>
                                        <p:attrNameLst>
                                          <p:attrName>style.visibility</p:attrName>
                                        </p:attrNameLst>
                                      </p:cBhvr>
                                      <p:to>
                                        <p:strVal val="visible"/>
                                      </p:to>
                                    </p:set>
                                    <p:animEffect transition="in" filter="wipe(left)">
                                      <p:cBhvr>
                                        <p:cTn id="30" dur="500"/>
                                        <p:tgtEl>
                                          <p:spTgt spid="45061">
                                            <p:txEl>
                                              <p:pRg st="3" end="3"/>
                                            </p:txEl>
                                          </p:spTgt>
                                        </p:tgtEl>
                                      </p:cBhvr>
                                    </p:animEffect>
                                  </p:childTnLst>
                                  <p:subTnLst>
                                    <p:animClr>
                                      <p:cBhvr override="childStyle">
                                        <p:cTn dur="1" fill="hold" display="0" masterRel="nextClick" afterEffect="1"/>
                                        <p:tgtEl>
                                          <p:spTgt spid="45061">
                                            <p:txEl>
                                              <p:pRg st="3" end="3"/>
                                            </p:txEl>
                                          </p:spTgt>
                                        </p:tgtEl>
                                        <p:attrNameLst>
                                          <p:attrName>ppt_c</p:attrName>
                                        </p:attrNameLst>
                                      </p:cBhvr>
                                      <p:to>
                                        <a:srgbClr val="FF9933"/>
                                      </p:to>
                                    </p:animClr>
                                  </p:sub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utoUpdateAnimBg="0"/>
      <p:bldP spid="45060" grpId="0" animBg="1" autoUpdateAnimBg="0"/>
      <p:bldP spid="45061" grpId="0" build="p" autoUpdateAnimBg="0"/>
      <p:bldP spid="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593724" y="173038"/>
            <a:ext cx="77882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85000"/>
                    <a:lumOff val="15000"/>
                  </a:schemeClr>
                </a:solidFill>
              </a:rPr>
              <a:t>Writing Your Reflective Essay</a:t>
            </a:r>
          </a:p>
        </p:txBody>
      </p:sp>
      <p:sp>
        <p:nvSpPr>
          <p:cNvPr id="40967" name="Text Box 7"/>
          <p:cNvSpPr txBox="1">
            <a:spLocks noChangeArrowheads="1"/>
          </p:cNvSpPr>
          <p:nvPr/>
        </p:nvSpPr>
        <p:spPr bwMode="auto">
          <a:xfrm>
            <a:off x="1295400" y="1447800"/>
            <a:ext cx="2200275" cy="609600"/>
          </a:xfrm>
          <a:prstGeom prst="rect">
            <a:avLst/>
          </a:prstGeom>
          <a:noFill/>
          <a:ln w="9525">
            <a:noFill/>
            <a:miter lim="800000"/>
            <a:headEnd/>
            <a:tailEnd/>
          </a:ln>
          <a:effectLst/>
        </p:spPr>
        <p:txBody>
          <a:bodyPr wrap="square">
            <a:spAutoFit/>
          </a:bodyPr>
          <a:lstStyle/>
          <a:p>
            <a:r>
              <a:rPr lang="en-US" sz="3400" b="1" dirty="0">
                <a:solidFill>
                  <a:schemeClr val="tx1">
                    <a:lumMod val="85000"/>
                    <a:lumOff val="15000"/>
                  </a:schemeClr>
                </a:solidFill>
              </a:rPr>
              <a:t>Drafting</a:t>
            </a:r>
            <a:endParaRPr lang="en-US" sz="3000" b="1" dirty="0">
              <a:solidFill>
                <a:schemeClr val="tx1">
                  <a:lumMod val="85000"/>
                  <a:lumOff val="15000"/>
                </a:schemeClr>
              </a:solidFill>
            </a:endParaRPr>
          </a:p>
        </p:txBody>
      </p:sp>
      <p:sp>
        <p:nvSpPr>
          <p:cNvPr id="40968" name="Text Box 8"/>
          <p:cNvSpPr txBox="1">
            <a:spLocks noChangeArrowheads="1"/>
          </p:cNvSpPr>
          <p:nvPr/>
        </p:nvSpPr>
        <p:spPr bwMode="auto">
          <a:xfrm>
            <a:off x="1284288" y="2165350"/>
            <a:ext cx="6842125" cy="1463675"/>
          </a:xfrm>
          <a:prstGeom prst="rect">
            <a:avLst/>
          </a:prstGeom>
          <a:solidFill>
            <a:schemeClr val="bg1"/>
          </a:solidFill>
          <a:ln w="57150">
            <a:noFill/>
            <a:miter lim="800000"/>
            <a:headEnd/>
            <a:tailEnd/>
          </a:ln>
          <a:effectLst>
            <a:outerShdw dist="107763" dir="2700000" algn="ctr" rotWithShape="0">
              <a:schemeClr val="bg2"/>
            </a:outerShdw>
          </a:effectLst>
        </p:spPr>
        <p:txBody>
          <a:bodyPr>
            <a:spAutoFit/>
          </a:bodyPr>
          <a:lstStyle/>
          <a:p>
            <a:r>
              <a:rPr lang="en-US" sz="3000" i="1" dirty="0">
                <a:latin typeface="Arial" charset="0"/>
              </a:rPr>
              <a:t>A writer’s material is what he cares about.</a:t>
            </a:r>
            <a:endParaRPr lang="en-US" sz="3000" b="1" i="1" dirty="0">
              <a:latin typeface="Arial" charset="0"/>
            </a:endParaRPr>
          </a:p>
          <a:p>
            <a:r>
              <a:rPr lang="en-US" sz="3000" b="1" i="1" dirty="0">
                <a:latin typeface="Arial" charset="0"/>
              </a:rPr>
              <a:t>				</a:t>
            </a:r>
            <a:r>
              <a:rPr lang="en-US" sz="3000" b="1" dirty="0">
                <a:solidFill>
                  <a:schemeClr val="tx1">
                    <a:lumMod val="75000"/>
                    <a:lumOff val="25000"/>
                  </a:schemeClr>
                </a:solidFill>
                <a:latin typeface="Arial" charset="0"/>
              </a:rPr>
              <a:t>John Gardner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968"/>
                                        </p:tgtEl>
                                        <p:attrNameLst>
                                          <p:attrName>style.visibility</p:attrName>
                                        </p:attrNameLst>
                                      </p:cBhvr>
                                      <p:to>
                                        <p:strVal val="visible"/>
                                      </p:to>
                                    </p:set>
                                    <p:anim calcmode="lin" valueType="num">
                                      <p:cBhvr>
                                        <p:cTn id="7" dur="500" fill="hold"/>
                                        <p:tgtEl>
                                          <p:spTgt spid="40968"/>
                                        </p:tgtEl>
                                        <p:attrNameLst>
                                          <p:attrName>ppt_w</p:attrName>
                                        </p:attrNameLst>
                                      </p:cBhvr>
                                      <p:tavLst>
                                        <p:tav tm="0">
                                          <p:val>
                                            <p:fltVal val="0"/>
                                          </p:val>
                                        </p:tav>
                                        <p:tav tm="100000">
                                          <p:val>
                                            <p:strVal val="#ppt_w"/>
                                          </p:val>
                                        </p:tav>
                                      </p:tavLst>
                                    </p:anim>
                                    <p:anim calcmode="lin" valueType="num">
                                      <p:cBhvr>
                                        <p:cTn id="8" dur="500" fill="hold"/>
                                        <p:tgtEl>
                                          <p:spTgt spid="40968"/>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8"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762000" y="914400"/>
            <a:ext cx="2254162" cy="615950"/>
            <a:chOff x="466" y="553"/>
            <a:chExt cx="978" cy="388"/>
          </a:xfrm>
        </p:grpSpPr>
        <p:sp>
          <p:nvSpPr>
            <p:cNvPr id="34822" name="Text Box 6"/>
            <p:cNvSpPr txBox="1">
              <a:spLocks noChangeArrowheads="1"/>
            </p:cNvSpPr>
            <p:nvPr/>
          </p:nvSpPr>
          <p:spPr bwMode="auto">
            <a:xfrm>
              <a:off x="466" y="653"/>
              <a:ext cx="211" cy="233"/>
            </a:xfrm>
            <a:prstGeom prst="rect">
              <a:avLst/>
            </a:prstGeom>
            <a:noFill/>
            <a:ln w="9525">
              <a:noFill/>
              <a:miter lim="800000"/>
              <a:headEnd/>
              <a:tailEnd/>
            </a:ln>
            <a:effectLst/>
          </p:spPr>
          <p:txBody>
            <a:bodyPr>
              <a:spAutoFit/>
            </a:bodyPr>
            <a:lstStyle/>
            <a:p>
              <a:endParaRPr lang="en-US" b="1" dirty="0">
                <a:solidFill>
                  <a:schemeClr val="bg1"/>
                </a:solidFill>
                <a:latin typeface="Arial" charset="0"/>
              </a:endParaRPr>
            </a:p>
          </p:txBody>
        </p:sp>
        <p:sp>
          <p:nvSpPr>
            <p:cNvPr id="34823" name="Text Box 7"/>
            <p:cNvSpPr txBox="1">
              <a:spLocks noChangeArrowheads="1"/>
            </p:cNvSpPr>
            <p:nvPr/>
          </p:nvSpPr>
          <p:spPr bwMode="auto">
            <a:xfrm>
              <a:off x="726" y="553"/>
              <a:ext cx="718" cy="388"/>
            </a:xfrm>
            <a:prstGeom prst="rect">
              <a:avLst/>
            </a:prstGeom>
            <a:noFill/>
            <a:ln w="9525">
              <a:noFill/>
              <a:miter lim="800000"/>
              <a:headEnd/>
              <a:tailEnd/>
            </a:ln>
            <a:effectLst/>
          </p:spPr>
          <p:txBody>
            <a:bodyPr wrap="none">
              <a:spAutoFit/>
            </a:bodyPr>
            <a:lstStyle/>
            <a:p>
              <a:r>
                <a:rPr lang="en-US" sz="3400" b="1" dirty="0">
                  <a:solidFill>
                    <a:schemeClr val="tx1">
                      <a:lumMod val="85000"/>
                      <a:lumOff val="15000"/>
                    </a:schemeClr>
                  </a:solidFill>
                </a:rPr>
                <a:t>Drafting</a:t>
              </a:r>
              <a:endParaRPr lang="en-US" sz="3000" b="1" dirty="0">
                <a:solidFill>
                  <a:schemeClr val="tx1">
                    <a:lumMod val="85000"/>
                    <a:lumOff val="15000"/>
                  </a:schemeClr>
                </a:solidFill>
              </a:endParaRPr>
            </a:p>
          </p:txBody>
        </p:sp>
      </p:grpSp>
      <p:sp>
        <p:nvSpPr>
          <p:cNvPr id="34824" name="Text Box 8"/>
          <p:cNvSpPr txBox="1">
            <a:spLocks noChangeArrowheads="1"/>
          </p:cNvSpPr>
          <p:nvPr/>
        </p:nvSpPr>
        <p:spPr bwMode="auto">
          <a:xfrm>
            <a:off x="1190625" y="1563688"/>
            <a:ext cx="7413625" cy="3531736"/>
          </a:xfrm>
          <a:prstGeom prst="rect">
            <a:avLst/>
          </a:prstGeom>
          <a:noFill/>
          <a:ln w="9525">
            <a:noFill/>
            <a:miter lim="800000"/>
            <a:headEnd/>
            <a:tailEnd/>
          </a:ln>
          <a:effectLst/>
        </p:spPr>
        <p:txBody>
          <a:bodyPr>
            <a:spAutoFit/>
          </a:bodyPr>
          <a:lstStyle/>
          <a:p>
            <a:pPr marL="346075" indent="-346075">
              <a:spcBef>
                <a:spcPct val="45000"/>
              </a:spcBef>
              <a:buClr>
                <a:srgbClr val="000066"/>
              </a:buClr>
              <a:buSzPct val="90000"/>
            </a:pPr>
            <a:r>
              <a:rPr lang="en-US" sz="3000" b="1" dirty="0">
                <a:solidFill>
                  <a:schemeClr val="tx1">
                    <a:lumMod val="85000"/>
                    <a:lumOff val="15000"/>
                  </a:schemeClr>
                </a:solidFill>
              </a:rPr>
              <a:t>Begin </a:t>
            </a:r>
            <a:r>
              <a:rPr lang="en-US" sz="3000" b="1" dirty="0" smtClean="0">
                <a:solidFill>
                  <a:schemeClr val="tx1">
                    <a:lumMod val="85000"/>
                    <a:lumOff val="15000"/>
                  </a:schemeClr>
                </a:solidFill>
              </a:rPr>
              <a:t>Writing</a:t>
            </a:r>
            <a:endParaRPr lang="en-US" sz="3000" dirty="0">
              <a:solidFill>
                <a:schemeClr val="tx1">
                  <a:lumMod val="85000"/>
                  <a:lumOff val="15000"/>
                </a:schemeClr>
              </a:solidFill>
            </a:endParaRPr>
          </a:p>
          <a:p>
            <a:pPr marL="346075" indent="-346075" algn="just">
              <a:spcBef>
                <a:spcPct val="45000"/>
              </a:spcBef>
              <a:buClr>
                <a:srgbClr val="000066"/>
              </a:buClr>
              <a:buSzPct val="90000"/>
              <a:buFont typeface="Arial" pitchFamily="34" charset="0"/>
              <a:buChar char="•"/>
            </a:pPr>
            <a:r>
              <a:rPr lang="en-US" sz="3000" dirty="0" smtClean="0">
                <a:solidFill>
                  <a:schemeClr val="tx1">
                    <a:lumMod val="85000"/>
                    <a:lumOff val="15000"/>
                  </a:schemeClr>
                </a:solidFill>
              </a:rPr>
              <a:t>You </a:t>
            </a:r>
            <a:r>
              <a:rPr lang="en-US" sz="3000" dirty="0">
                <a:solidFill>
                  <a:schemeClr val="tx1">
                    <a:lumMod val="85000"/>
                    <a:lumOff val="15000"/>
                  </a:schemeClr>
                </a:solidFill>
              </a:rPr>
              <a:t>might write about your experience as though you were writing a journal entry. Or, you may want to begin your draft by trying out a variety of ideas. Let your ideas flow even though you sense problems you’ll need to address later.</a:t>
            </a:r>
          </a:p>
        </p:txBody>
      </p:sp>
      <p:sp>
        <p:nvSpPr>
          <p:cNvPr id="9" name="Text Box 2"/>
          <p:cNvSpPr txBox="1">
            <a:spLocks noChangeArrowheads="1"/>
          </p:cNvSpPr>
          <p:nvPr/>
        </p:nvSpPr>
        <p:spPr bwMode="auto">
          <a:xfrm>
            <a:off x="593724" y="173038"/>
            <a:ext cx="77882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75000"/>
                    <a:lumOff val="25000"/>
                  </a:schemeClr>
                </a:solidFill>
              </a:rPr>
              <a:t>Writing Your Reflective Essay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34824"/>
                                        </p:tgtEl>
                                        <p:attrNameLst>
                                          <p:attrName>style.visibility</p:attrName>
                                        </p:attrNameLst>
                                      </p:cBhvr>
                                      <p:to>
                                        <p:strVal val="visible"/>
                                      </p:to>
                                    </p:set>
                                    <p:animEffect transition="in" filter="wipe(left)">
                                      <p:cBhvr>
                                        <p:cTn id="10" dur="500"/>
                                        <p:tgtEl>
                                          <p:spTgt spid="34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Text Box 7"/>
          <p:cNvSpPr txBox="1">
            <a:spLocks noChangeArrowheads="1"/>
          </p:cNvSpPr>
          <p:nvPr/>
        </p:nvSpPr>
        <p:spPr bwMode="auto">
          <a:xfrm>
            <a:off x="1152525" y="877888"/>
            <a:ext cx="1649413" cy="609600"/>
          </a:xfrm>
          <a:prstGeom prst="rect">
            <a:avLst/>
          </a:prstGeom>
          <a:noFill/>
          <a:ln w="9525">
            <a:noFill/>
            <a:miter lim="800000"/>
            <a:headEnd/>
            <a:tailEnd/>
          </a:ln>
          <a:effectLst/>
        </p:spPr>
        <p:txBody>
          <a:bodyPr wrap="none">
            <a:spAutoFit/>
          </a:bodyPr>
          <a:lstStyle/>
          <a:p>
            <a:r>
              <a:rPr lang="en-US" sz="3400" b="1" dirty="0">
                <a:solidFill>
                  <a:schemeClr val="tx1">
                    <a:lumMod val="75000"/>
                    <a:lumOff val="25000"/>
                  </a:schemeClr>
                </a:solidFill>
              </a:rPr>
              <a:t>Drafting</a:t>
            </a:r>
            <a:endParaRPr lang="en-US" sz="3000" b="1" dirty="0">
              <a:solidFill>
                <a:schemeClr val="tx1">
                  <a:lumMod val="75000"/>
                  <a:lumOff val="25000"/>
                </a:schemeClr>
              </a:solidFill>
            </a:endParaRPr>
          </a:p>
        </p:txBody>
      </p:sp>
      <p:sp>
        <p:nvSpPr>
          <p:cNvPr id="41992" name="Text Box 8"/>
          <p:cNvSpPr txBox="1">
            <a:spLocks noChangeArrowheads="1"/>
          </p:cNvSpPr>
          <p:nvPr/>
        </p:nvSpPr>
        <p:spPr bwMode="auto">
          <a:xfrm>
            <a:off x="1190625" y="1563688"/>
            <a:ext cx="7416800" cy="4819781"/>
          </a:xfrm>
          <a:prstGeom prst="rect">
            <a:avLst/>
          </a:prstGeom>
          <a:noFill/>
          <a:ln w="9525">
            <a:noFill/>
            <a:miter lim="800000"/>
            <a:headEnd/>
            <a:tailEnd/>
          </a:ln>
          <a:effectLst/>
        </p:spPr>
        <p:txBody>
          <a:bodyPr>
            <a:spAutoFit/>
          </a:bodyPr>
          <a:lstStyle/>
          <a:p>
            <a:pPr marL="346075" indent="-346075" algn="just">
              <a:spcBef>
                <a:spcPct val="45000"/>
              </a:spcBef>
              <a:buClr>
                <a:srgbClr val="000066"/>
              </a:buClr>
              <a:buSzPct val="90000"/>
              <a:buFont typeface="Wingdings" pitchFamily="2" charset="2"/>
              <a:buNone/>
            </a:pPr>
            <a:r>
              <a:rPr lang="en-US" sz="3000" b="1" dirty="0">
                <a:solidFill>
                  <a:schemeClr val="tx1">
                    <a:lumMod val="75000"/>
                    <a:lumOff val="25000"/>
                  </a:schemeClr>
                </a:solidFill>
                <a:latin typeface="Arial" charset="0"/>
              </a:rPr>
              <a:t>Organize Your Essay</a:t>
            </a:r>
            <a:endParaRPr lang="en-US" sz="3000" dirty="0">
              <a:solidFill>
                <a:schemeClr val="tx1">
                  <a:lumMod val="75000"/>
                  <a:lumOff val="25000"/>
                </a:schemeClr>
              </a:solidFill>
              <a:latin typeface="Arial" charset="0"/>
            </a:endParaRPr>
          </a:p>
          <a:p>
            <a:pPr marL="346075" indent="-346075" algn="just">
              <a:spcBef>
                <a:spcPct val="45000"/>
              </a:spcBef>
              <a:buClr>
                <a:srgbClr val="000066"/>
              </a:buClr>
              <a:buSzPct val="90000"/>
              <a:buFont typeface="Arial" pitchFamily="34" charset="0"/>
              <a:buChar char="•"/>
            </a:pPr>
            <a:r>
              <a:rPr lang="en-US" sz="2800" dirty="0">
                <a:solidFill>
                  <a:schemeClr val="tx1">
                    <a:lumMod val="75000"/>
                    <a:lumOff val="25000"/>
                  </a:schemeClr>
                </a:solidFill>
                <a:latin typeface="Arial" charset="0"/>
              </a:rPr>
              <a:t>Start your paper with an account of your experience and then explain its significance. </a:t>
            </a:r>
            <a:endParaRPr lang="en-US" sz="2800" dirty="0" smtClean="0">
              <a:solidFill>
                <a:schemeClr val="tx1">
                  <a:lumMod val="75000"/>
                  <a:lumOff val="25000"/>
                </a:schemeClr>
              </a:solidFill>
              <a:latin typeface="Arial" charset="0"/>
            </a:endParaRPr>
          </a:p>
          <a:p>
            <a:pPr marL="346075" indent="-346075" algn="just">
              <a:spcBef>
                <a:spcPct val="45000"/>
              </a:spcBef>
              <a:buClr>
                <a:srgbClr val="000066"/>
              </a:buClr>
              <a:buSzPct val="90000"/>
              <a:buFont typeface="Arial" pitchFamily="34" charset="0"/>
              <a:buChar char="•"/>
            </a:pPr>
            <a:r>
              <a:rPr lang="en-US" sz="2800" dirty="0" smtClean="0">
                <a:solidFill>
                  <a:schemeClr val="tx1">
                    <a:lumMod val="75000"/>
                    <a:lumOff val="25000"/>
                  </a:schemeClr>
                </a:solidFill>
                <a:latin typeface="Arial" charset="0"/>
              </a:rPr>
              <a:t>From </a:t>
            </a:r>
            <a:r>
              <a:rPr lang="en-US" sz="2800" dirty="0">
                <a:solidFill>
                  <a:schemeClr val="tx1">
                    <a:lumMod val="75000"/>
                    <a:lumOff val="25000"/>
                  </a:schemeClr>
                </a:solidFill>
                <a:latin typeface="Arial" charset="0"/>
              </a:rPr>
              <a:t>that point, go on to discuss the larger lesson about life that the experience has taught you. Or, begin with the larger lesson you want to share with your readers and then describe the experience that helped you learn this lesson.</a:t>
            </a:r>
          </a:p>
        </p:txBody>
      </p:sp>
      <p:sp>
        <p:nvSpPr>
          <p:cNvPr id="9" name="Text Box 2"/>
          <p:cNvSpPr txBox="1">
            <a:spLocks noChangeArrowheads="1"/>
          </p:cNvSpPr>
          <p:nvPr/>
        </p:nvSpPr>
        <p:spPr bwMode="auto">
          <a:xfrm>
            <a:off x="593724" y="173038"/>
            <a:ext cx="77882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75000"/>
                    <a:lumOff val="25000"/>
                  </a:schemeClr>
                </a:solidFill>
              </a:rPr>
              <a:t>Writing Your Reflective Essay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992"/>
                                        </p:tgtEl>
                                        <p:attrNameLst>
                                          <p:attrName>style.visibility</p:attrName>
                                        </p:attrNameLst>
                                      </p:cBhvr>
                                      <p:to>
                                        <p:strVal val="visible"/>
                                      </p:to>
                                    </p:set>
                                    <p:animEffect transition="in" filter="wipe(left)">
                                      <p:cBhvr>
                                        <p:cTn id="7" dur="500"/>
                                        <p:tgtEl>
                                          <p:spTgt spid="419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5" name="Text Box 7"/>
          <p:cNvSpPr txBox="1">
            <a:spLocks noChangeArrowheads="1"/>
          </p:cNvSpPr>
          <p:nvPr/>
        </p:nvSpPr>
        <p:spPr bwMode="auto">
          <a:xfrm>
            <a:off x="1152525" y="877888"/>
            <a:ext cx="1649413" cy="609600"/>
          </a:xfrm>
          <a:prstGeom prst="rect">
            <a:avLst/>
          </a:prstGeom>
          <a:noFill/>
          <a:ln w="9525">
            <a:noFill/>
            <a:miter lim="800000"/>
            <a:headEnd/>
            <a:tailEnd/>
          </a:ln>
          <a:effectLst/>
        </p:spPr>
        <p:txBody>
          <a:bodyPr wrap="none">
            <a:spAutoFit/>
          </a:bodyPr>
          <a:lstStyle/>
          <a:p>
            <a:r>
              <a:rPr lang="en-US" sz="3400" b="1" dirty="0">
                <a:solidFill>
                  <a:schemeClr val="tx1">
                    <a:lumMod val="85000"/>
                    <a:lumOff val="15000"/>
                  </a:schemeClr>
                </a:solidFill>
              </a:rPr>
              <a:t>Drafting</a:t>
            </a:r>
            <a:endParaRPr lang="en-US" sz="3000" b="1" dirty="0">
              <a:solidFill>
                <a:schemeClr val="tx1">
                  <a:lumMod val="85000"/>
                  <a:lumOff val="15000"/>
                </a:schemeClr>
              </a:solidFill>
            </a:endParaRPr>
          </a:p>
        </p:txBody>
      </p:sp>
      <p:sp>
        <p:nvSpPr>
          <p:cNvPr id="43016" name="Text Box 8"/>
          <p:cNvSpPr txBox="1">
            <a:spLocks noChangeArrowheads="1"/>
          </p:cNvSpPr>
          <p:nvPr/>
        </p:nvSpPr>
        <p:spPr bwMode="auto">
          <a:xfrm>
            <a:off x="1190625" y="1563688"/>
            <a:ext cx="7413625" cy="2127250"/>
          </a:xfrm>
          <a:prstGeom prst="rect">
            <a:avLst/>
          </a:prstGeom>
          <a:noFill/>
          <a:ln w="9525">
            <a:noFill/>
            <a:miter lim="800000"/>
            <a:headEnd/>
            <a:tailEnd/>
          </a:ln>
          <a:effectLst/>
        </p:spPr>
        <p:txBody>
          <a:bodyPr>
            <a:spAutoFit/>
          </a:bodyPr>
          <a:lstStyle/>
          <a:p>
            <a:pPr marL="346075" indent="-346075">
              <a:spcBef>
                <a:spcPct val="45000"/>
              </a:spcBef>
              <a:buClr>
                <a:srgbClr val="000066"/>
              </a:buClr>
              <a:buSzPct val="90000"/>
              <a:buFont typeface="Wingdings" pitchFamily="2" charset="2"/>
              <a:buNone/>
            </a:pPr>
            <a:r>
              <a:rPr lang="en-US" sz="3000" b="1" dirty="0">
                <a:solidFill>
                  <a:schemeClr val="tx1">
                    <a:lumMod val="85000"/>
                    <a:lumOff val="15000"/>
                  </a:schemeClr>
                </a:solidFill>
                <a:latin typeface="Arial" charset="0"/>
              </a:rPr>
              <a:t>Elaborate on Ideas</a:t>
            </a:r>
            <a:endParaRPr lang="en-US" sz="3000" dirty="0">
              <a:solidFill>
                <a:schemeClr val="tx1">
                  <a:lumMod val="85000"/>
                  <a:lumOff val="15000"/>
                </a:schemeClr>
              </a:solidFill>
              <a:latin typeface="Arial" charset="0"/>
            </a:endParaRPr>
          </a:p>
          <a:p>
            <a:pPr marL="346075" indent="-346075" algn="just">
              <a:spcBef>
                <a:spcPct val="45000"/>
              </a:spcBef>
              <a:buClr>
                <a:srgbClr val="000066"/>
              </a:buClr>
              <a:buSzPct val="90000"/>
              <a:buFont typeface="Arial" pitchFamily="34" charset="0"/>
              <a:buChar char="•"/>
            </a:pPr>
            <a:r>
              <a:rPr lang="en-US" sz="3000" dirty="0">
                <a:solidFill>
                  <a:schemeClr val="tx1">
                    <a:lumMod val="85000"/>
                    <a:lumOff val="15000"/>
                  </a:schemeClr>
                </a:solidFill>
                <a:latin typeface="Arial" charset="0"/>
              </a:rPr>
              <a:t>Precise, vivid language will help you convey the lesson about life you want to explain.</a:t>
            </a:r>
          </a:p>
        </p:txBody>
      </p:sp>
      <p:sp>
        <p:nvSpPr>
          <p:cNvPr id="43017" name="Text Box 9"/>
          <p:cNvSpPr txBox="1">
            <a:spLocks noChangeArrowheads="1"/>
          </p:cNvSpPr>
          <p:nvPr/>
        </p:nvSpPr>
        <p:spPr bwMode="auto">
          <a:xfrm>
            <a:off x="1187450" y="3848100"/>
            <a:ext cx="7662863" cy="2378075"/>
          </a:xfrm>
          <a:prstGeom prst="rect">
            <a:avLst/>
          </a:prstGeom>
          <a:noFill/>
          <a:ln w="9525">
            <a:noFill/>
            <a:miter lim="800000"/>
            <a:headEnd/>
            <a:tailEnd/>
          </a:ln>
          <a:effectLst/>
        </p:spPr>
        <p:txBody>
          <a:bodyPr>
            <a:spAutoFit/>
          </a:bodyPr>
          <a:lstStyle/>
          <a:p>
            <a:pPr marL="400050" indent="-400050" algn="just">
              <a:spcBef>
                <a:spcPct val="45000"/>
              </a:spcBef>
              <a:buClr>
                <a:srgbClr val="000066"/>
              </a:buClr>
              <a:buSzPct val="90000"/>
              <a:buFont typeface="Arial" pitchFamily="34" charset="0"/>
              <a:buChar char="•"/>
            </a:pPr>
            <a:r>
              <a:rPr lang="en-US" sz="3000" dirty="0">
                <a:latin typeface="Arial" charset="0"/>
              </a:rPr>
              <a:t>After you write a rough draft of your whole essay, set it aside for a while before you go back to revise it. Taking a fresh look will help you see problems that you may have overlooked.</a:t>
            </a:r>
          </a:p>
        </p:txBody>
      </p:sp>
      <p:sp>
        <p:nvSpPr>
          <p:cNvPr id="10" name="Text Box 2"/>
          <p:cNvSpPr txBox="1">
            <a:spLocks noChangeArrowheads="1"/>
          </p:cNvSpPr>
          <p:nvPr/>
        </p:nvSpPr>
        <p:spPr bwMode="auto">
          <a:xfrm>
            <a:off x="593724" y="173038"/>
            <a:ext cx="77882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75000"/>
                    <a:lumOff val="25000"/>
                  </a:schemeClr>
                </a:solidFill>
              </a:rPr>
              <a:t>Writing Your Reflective Essay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16">
                                            <p:txEl>
                                              <p:pRg st="0" end="0"/>
                                            </p:txEl>
                                          </p:spTgt>
                                        </p:tgtEl>
                                        <p:attrNameLst>
                                          <p:attrName>style.visibility</p:attrName>
                                        </p:attrNameLst>
                                      </p:cBhvr>
                                      <p:to>
                                        <p:strVal val="visible"/>
                                      </p:to>
                                    </p:set>
                                    <p:animEffect transition="in" filter="wipe(left)">
                                      <p:cBhvr>
                                        <p:cTn id="7" dur="500"/>
                                        <p:tgtEl>
                                          <p:spTgt spid="4301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16">
                                            <p:txEl>
                                              <p:pRg st="1" end="1"/>
                                            </p:txEl>
                                          </p:spTgt>
                                        </p:tgtEl>
                                        <p:attrNameLst>
                                          <p:attrName>style.visibility</p:attrName>
                                        </p:attrNameLst>
                                      </p:cBhvr>
                                      <p:to>
                                        <p:strVal val="visible"/>
                                      </p:to>
                                    </p:set>
                                    <p:animEffect transition="in" filter="wipe(left)">
                                      <p:cBhvr>
                                        <p:cTn id="11" dur="500"/>
                                        <p:tgtEl>
                                          <p:spTgt spid="43016">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3017">
                                            <p:txEl>
                                              <p:pRg st="0" end="0"/>
                                            </p:txEl>
                                          </p:spTgt>
                                        </p:tgtEl>
                                        <p:attrNameLst>
                                          <p:attrName>style.visibility</p:attrName>
                                        </p:attrNameLst>
                                      </p:cBhvr>
                                      <p:to>
                                        <p:strVal val="visible"/>
                                      </p:to>
                                    </p:set>
                                    <p:animEffect transition="in" filter="wipe(left)">
                                      <p:cBhvr>
                                        <p:cTn id="16" dur="500"/>
                                        <p:tgtEl>
                                          <p:spTgt spid="430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6" grpId="0" build="p" autoUpdateAnimBg="0" advAuto="0"/>
      <p:bldP spid="4301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Text Box 7"/>
          <p:cNvSpPr txBox="1">
            <a:spLocks noChangeArrowheads="1"/>
          </p:cNvSpPr>
          <p:nvPr/>
        </p:nvSpPr>
        <p:spPr bwMode="auto">
          <a:xfrm>
            <a:off x="1152525" y="877888"/>
            <a:ext cx="1720850" cy="609600"/>
          </a:xfrm>
          <a:prstGeom prst="rect">
            <a:avLst/>
          </a:prstGeom>
          <a:noFill/>
          <a:ln w="9525">
            <a:noFill/>
            <a:miter lim="800000"/>
            <a:headEnd/>
            <a:tailEnd/>
          </a:ln>
          <a:effectLst/>
        </p:spPr>
        <p:txBody>
          <a:bodyPr wrap="none">
            <a:spAutoFit/>
          </a:bodyPr>
          <a:lstStyle/>
          <a:p>
            <a:r>
              <a:rPr lang="en-US" sz="3400" b="1" dirty="0">
                <a:solidFill>
                  <a:schemeClr val="tx1">
                    <a:lumMod val="75000"/>
                    <a:lumOff val="25000"/>
                  </a:schemeClr>
                </a:solidFill>
              </a:rPr>
              <a:t>Revising</a:t>
            </a:r>
            <a:endParaRPr lang="en-US" sz="3000" b="1" dirty="0">
              <a:solidFill>
                <a:schemeClr val="tx1">
                  <a:lumMod val="75000"/>
                  <a:lumOff val="25000"/>
                </a:schemeClr>
              </a:solidFill>
            </a:endParaRPr>
          </a:p>
        </p:txBody>
      </p:sp>
      <p:sp>
        <p:nvSpPr>
          <p:cNvPr id="14347" name="Text Box 11"/>
          <p:cNvSpPr txBox="1">
            <a:spLocks noChangeArrowheads="1"/>
          </p:cNvSpPr>
          <p:nvPr/>
        </p:nvSpPr>
        <p:spPr bwMode="auto">
          <a:xfrm>
            <a:off x="914400" y="1493838"/>
            <a:ext cx="7920038" cy="2862322"/>
          </a:xfrm>
          <a:prstGeom prst="rect">
            <a:avLst/>
          </a:prstGeom>
          <a:noFill/>
          <a:ln w="9525">
            <a:noFill/>
            <a:miter lim="800000"/>
            <a:headEnd/>
            <a:tailEnd/>
          </a:ln>
          <a:effectLst/>
        </p:spPr>
        <p:txBody>
          <a:bodyPr wrap="square">
            <a:spAutoFit/>
          </a:bodyPr>
          <a:lstStyle/>
          <a:p>
            <a:pPr>
              <a:lnSpc>
                <a:spcPct val="120000"/>
              </a:lnSpc>
            </a:pPr>
            <a:r>
              <a:rPr lang="en-US" sz="3200" b="1" dirty="0">
                <a:solidFill>
                  <a:schemeClr val="tx1">
                    <a:lumMod val="85000"/>
                    <a:lumOff val="15000"/>
                  </a:schemeClr>
                </a:solidFill>
              </a:rPr>
              <a:t>Target Skill</a:t>
            </a:r>
            <a:r>
              <a:rPr lang="en-US" sz="2800" dirty="0">
                <a:solidFill>
                  <a:schemeClr val="tx1">
                    <a:lumMod val="85000"/>
                    <a:lumOff val="15000"/>
                  </a:schemeClr>
                </a:solidFill>
              </a:rPr>
              <a:t> </a:t>
            </a:r>
          </a:p>
          <a:p>
            <a:pPr>
              <a:lnSpc>
                <a:spcPct val="120000"/>
              </a:lnSpc>
            </a:pPr>
            <a:r>
              <a:rPr lang="en-US" sz="2800" b="1" dirty="0">
                <a:solidFill>
                  <a:schemeClr val="tx1">
                    <a:lumMod val="85000"/>
                    <a:lumOff val="15000"/>
                  </a:schemeClr>
                </a:solidFill>
              </a:rPr>
              <a:t>AVOIDING CLICHÉS</a:t>
            </a:r>
          </a:p>
          <a:p>
            <a:pPr>
              <a:lnSpc>
                <a:spcPct val="120000"/>
              </a:lnSpc>
            </a:pPr>
            <a:r>
              <a:rPr lang="en-US" sz="3000" dirty="0">
                <a:solidFill>
                  <a:schemeClr val="tx1">
                    <a:lumMod val="85000"/>
                    <a:lumOff val="15000"/>
                  </a:schemeClr>
                </a:solidFill>
              </a:rPr>
              <a:t>Make sure that none of your images are clichés, expressions that were once fresh and powerful but have since been overused.</a:t>
            </a:r>
          </a:p>
        </p:txBody>
      </p:sp>
      <p:sp>
        <p:nvSpPr>
          <p:cNvPr id="9" name="Text Box 2"/>
          <p:cNvSpPr txBox="1">
            <a:spLocks noChangeArrowheads="1"/>
          </p:cNvSpPr>
          <p:nvPr/>
        </p:nvSpPr>
        <p:spPr bwMode="auto">
          <a:xfrm>
            <a:off x="593724" y="173038"/>
            <a:ext cx="77882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75000"/>
                    <a:lumOff val="25000"/>
                  </a:schemeClr>
                </a:solidFill>
              </a:rPr>
              <a:t>Writing Your Reflective Essay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Effect transition="in" filter="wipe(left)">
                                      <p:cBhvr>
                                        <p:cTn id="7" dur="500"/>
                                        <p:tgtEl>
                                          <p:spTgt spid="14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Text Box 7"/>
          <p:cNvSpPr txBox="1">
            <a:spLocks noChangeArrowheads="1"/>
          </p:cNvSpPr>
          <p:nvPr/>
        </p:nvSpPr>
        <p:spPr bwMode="auto">
          <a:xfrm>
            <a:off x="1152525" y="877888"/>
            <a:ext cx="4666086" cy="615553"/>
          </a:xfrm>
          <a:prstGeom prst="rect">
            <a:avLst/>
          </a:prstGeom>
          <a:noFill/>
          <a:ln w="9525">
            <a:noFill/>
            <a:miter lim="800000"/>
            <a:headEnd/>
            <a:tailEnd/>
          </a:ln>
          <a:effectLst/>
        </p:spPr>
        <p:txBody>
          <a:bodyPr wrap="none">
            <a:spAutoFit/>
          </a:bodyPr>
          <a:lstStyle/>
          <a:p>
            <a:r>
              <a:rPr lang="en-US" sz="3400" b="1" dirty="0">
                <a:solidFill>
                  <a:schemeClr val="tx1">
                    <a:lumMod val="85000"/>
                    <a:lumOff val="15000"/>
                  </a:schemeClr>
                </a:solidFill>
              </a:rPr>
              <a:t>Editing and Proofreading</a:t>
            </a:r>
            <a:endParaRPr lang="en-US" sz="3000" b="1" dirty="0">
              <a:solidFill>
                <a:schemeClr val="tx1">
                  <a:lumMod val="85000"/>
                  <a:lumOff val="15000"/>
                </a:schemeClr>
              </a:solidFill>
            </a:endParaRPr>
          </a:p>
        </p:txBody>
      </p:sp>
      <p:sp>
        <p:nvSpPr>
          <p:cNvPr id="17419" name="Text Box 11"/>
          <p:cNvSpPr txBox="1">
            <a:spLocks noChangeArrowheads="1"/>
          </p:cNvSpPr>
          <p:nvPr/>
        </p:nvSpPr>
        <p:spPr bwMode="auto">
          <a:xfrm>
            <a:off x="1155700" y="1493838"/>
            <a:ext cx="7727950" cy="2836862"/>
          </a:xfrm>
          <a:prstGeom prst="rect">
            <a:avLst/>
          </a:prstGeom>
          <a:noFill/>
          <a:ln w="9525">
            <a:noFill/>
            <a:miter lim="800000"/>
            <a:headEnd/>
            <a:tailEnd/>
          </a:ln>
          <a:effectLst/>
        </p:spPr>
        <p:txBody>
          <a:bodyPr>
            <a:spAutoFit/>
          </a:bodyPr>
          <a:lstStyle/>
          <a:p>
            <a:pPr>
              <a:lnSpc>
                <a:spcPct val="120000"/>
              </a:lnSpc>
            </a:pPr>
            <a:r>
              <a:rPr lang="en-US" sz="3200" b="1" dirty="0">
                <a:solidFill>
                  <a:schemeClr val="tx1">
                    <a:lumMod val="85000"/>
                    <a:lumOff val="15000"/>
                  </a:schemeClr>
                </a:solidFill>
              </a:rPr>
              <a:t>Target Skill</a:t>
            </a:r>
            <a:r>
              <a:rPr lang="en-US" sz="2800" b="1" dirty="0">
                <a:solidFill>
                  <a:schemeClr val="tx1">
                    <a:lumMod val="85000"/>
                    <a:lumOff val="15000"/>
                  </a:schemeClr>
                </a:solidFill>
              </a:rPr>
              <a:t> </a:t>
            </a:r>
          </a:p>
          <a:p>
            <a:pPr>
              <a:lnSpc>
                <a:spcPct val="120000"/>
              </a:lnSpc>
            </a:pPr>
            <a:r>
              <a:rPr lang="en-US" sz="2800" b="1" dirty="0">
                <a:solidFill>
                  <a:schemeClr val="tx1">
                    <a:lumMod val="85000"/>
                    <a:lumOff val="15000"/>
                  </a:schemeClr>
                </a:solidFill>
              </a:rPr>
              <a:t>POSSESSIVES AND PLURALS</a:t>
            </a:r>
          </a:p>
          <a:p>
            <a:pPr algn="just">
              <a:lnSpc>
                <a:spcPct val="120000"/>
              </a:lnSpc>
            </a:pPr>
            <a:r>
              <a:rPr lang="en-US" sz="3000" dirty="0">
                <a:solidFill>
                  <a:schemeClr val="tx1">
                    <a:lumMod val="85000"/>
                    <a:lumOff val="15000"/>
                  </a:schemeClr>
                </a:solidFill>
              </a:rPr>
              <a:t>As you revise your reflective essay, be sure that you have formed plurals and possessives correctly. </a:t>
            </a:r>
            <a:endParaRPr lang="en-US" dirty="0">
              <a:solidFill>
                <a:schemeClr val="tx1">
                  <a:lumMod val="85000"/>
                  <a:lumOff val="15000"/>
                </a:schemeClr>
              </a:solidFill>
            </a:endParaRPr>
          </a:p>
        </p:txBody>
      </p:sp>
      <p:sp>
        <p:nvSpPr>
          <p:cNvPr id="9" name="Text Box 2"/>
          <p:cNvSpPr txBox="1">
            <a:spLocks noChangeArrowheads="1"/>
          </p:cNvSpPr>
          <p:nvPr/>
        </p:nvSpPr>
        <p:spPr bwMode="auto">
          <a:xfrm>
            <a:off x="593724" y="173038"/>
            <a:ext cx="7788275" cy="677108"/>
          </a:xfrm>
          <a:prstGeom prst="rect">
            <a:avLst/>
          </a:prstGeom>
          <a:noFill/>
          <a:ln w="9525">
            <a:noFill/>
            <a:miter lim="800000"/>
            <a:headEnd/>
            <a:tailEnd/>
          </a:ln>
          <a:effectLst/>
        </p:spPr>
        <p:txBody>
          <a:bodyPr wrap="square">
            <a:spAutoFit/>
          </a:bodyPr>
          <a:lstStyle/>
          <a:p>
            <a:pPr algn="ctr"/>
            <a:r>
              <a:rPr lang="en-US" sz="3800" b="1" dirty="0">
                <a:solidFill>
                  <a:schemeClr val="tx1">
                    <a:lumMod val="75000"/>
                    <a:lumOff val="25000"/>
                  </a:schemeClr>
                </a:solidFill>
              </a:rPr>
              <a:t>Writing Your Reflective Essay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Effect transition="in" filter="wipe(left)">
                                      <p:cBhvr>
                                        <p:cTn id="7" dur="500"/>
                                        <p:tgtEl>
                                          <p:spTgt spid="17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0" y="0"/>
            <a:ext cx="9144000" cy="1143000"/>
          </a:xfrm>
        </p:spPr>
        <p:txBody>
          <a:bodyPr/>
          <a:lstStyle/>
          <a:p>
            <a:pPr eaLnBrk="1" hangingPunct="1"/>
            <a:r>
              <a:rPr lang="en-US" sz="3900" b="1" smtClean="0"/>
              <a:t>How to Write an Reflective Essay?</a:t>
            </a:r>
          </a:p>
        </p:txBody>
      </p:sp>
      <p:sp>
        <p:nvSpPr>
          <p:cNvPr id="3" name="Content Placeholder 2"/>
          <p:cNvSpPr>
            <a:spLocks noGrp="1"/>
          </p:cNvSpPr>
          <p:nvPr>
            <p:ph idx="1"/>
          </p:nvPr>
        </p:nvSpPr>
        <p:spPr>
          <a:xfrm>
            <a:off x="457200" y="1219200"/>
            <a:ext cx="8229600" cy="5334000"/>
          </a:xfrm>
        </p:spPr>
        <p:txBody>
          <a:bodyPr rtlCol="0">
            <a:normAutofit fontScale="85000" lnSpcReduction="10000"/>
          </a:bodyPr>
          <a:lstStyle/>
          <a:p>
            <a:pPr algn="just">
              <a:lnSpc>
                <a:spcPct val="150000"/>
              </a:lnSpc>
              <a:defRPr/>
            </a:pPr>
            <a:r>
              <a:rPr lang="en-US" dirty="0" smtClean="0"/>
              <a:t>In a reflective essay, you need to </a:t>
            </a:r>
            <a:r>
              <a:rPr lang="en-US" b="1" dirty="0" smtClean="0"/>
              <a:t>express your thoughts and emotions </a:t>
            </a:r>
            <a:r>
              <a:rPr lang="en-US" dirty="0" smtClean="0"/>
              <a:t>about certain events or phenomena. </a:t>
            </a:r>
          </a:p>
          <a:p>
            <a:pPr algn="just">
              <a:lnSpc>
                <a:spcPct val="150000"/>
              </a:lnSpc>
              <a:defRPr/>
            </a:pPr>
            <a:r>
              <a:rPr lang="en-US" dirty="0" smtClean="0"/>
              <a:t>Writing this type of essay is good training to </a:t>
            </a:r>
            <a:r>
              <a:rPr lang="en-US" b="1" dirty="0" smtClean="0"/>
              <a:t>sharpen your critical thinking skills</a:t>
            </a:r>
            <a:r>
              <a:rPr lang="en-US" dirty="0" smtClean="0"/>
              <a:t>, as well as your ability to develop and express opinions on a particular topic – </a:t>
            </a:r>
          </a:p>
          <a:p>
            <a:pPr lvl="1" algn="just">
              <a:lnSpc>
                <a:spcPct val="150000"/>
              </a:lnSpc>
              <a:defRPr/>
            </a:pPr>
            <a:r>
              <a:rPr lang="en-US" dirty="0" smtClean="0"/>
              <a:t>either formulated by yourself or assigned to you by your instructor.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274638"/>
            <a:ext cx="9144000" cy="1143000"/>
          </a:xfrm>
        </p:spPr>
        <p:txBody>
          <a:bodyPr>
            <a:normAutofit fontScale="90000"/>
          </a:bodyPr>
          <a:lstStyle/>
          <a:p>
            <a:pPr eaLnBrk="1" hangingPunct="1"/>
            <a:r>
              <a:rPr lang="en-US" sz="4000" b="1" dirty="0" smtClean="0"/>
              <a:t>Steps for Writing an Reflective Essay </a:t>
            </a:r>
            <a:br>
              <a:rPr lang="en-US" sz="4000" b="1" dirty="0" smtClean="0"/>
            </a:br>
            <a:endParaRPr lang="en-US" sz="3700" b="1" dirty="0" smtClean="0"/>
          </a:p>
        </p:txBody>
      </p:sp>
      <p:sp>
        <p:nvSpPr>
          <p:cNvPr id="5123" name="Content Placeholder 2"/>
          <p:cNvSpPr>
            <a:spLocks noGrp="1"/>
          </p:cNvSpPr>
          <p:nvPr>
            <p:ph idx="1"/>
          </p:nvPr>
        </p:nvSpPr>
        <p:spPr>
          <a:xfrm>
            <a:off x="228600" y="1600200"/>
            <a:ext cx="8458200" cy="5029200"/>
          </a:xfrm>
        </p:spPr>
        <p:txBody>
          <a:bodyPr>
            <a:normAutofit/>
          </a:bodyPr>
          <a:lstStyle/>
          <a:p>
            <a:pPr algn="just" eaLnBrk="1" hangingPunct="1">
              <a:buFont typeface="Arial" charset="0"/>
              <a:buNone/>
            </a:pPr>
            <a:r>
              <a:rPr lang="en-US" b="1" dirty="0" smtClean="0"/>
              <a:t>Step # 1: </a:t>
            </a:r>
            <a:r>
              <a:rPr lang="en-US" dirty="0" smtClean="0"/>
              <a:t>	Think of an </a:t>
            </a:r>
            <a:r>
              <a:rPr lang="en-US" b="1" dirty="0" smtClean="0"/>
              <a:t>event</a:t>
            </a:r>
            <a:r>
              <a:rPr lang="en-US" dirty="0" smtClean="0"/>
              <a:t> that could become 			the </a:t>
            </a:r>
            <a:r>
              <a:rPr lang="en-US" b="1" dirty="0" smtClean="0"/>
              <a:t>topic of your essay</a:t>
            </a:r>
            <a:r>
              <a:rPr lang="en-US" dirty="0" smtClean="0"/>
              <a:t>. Since it is 			going to be a reflective essay, ask 			yourself:</a:t>
            </a:r>
          </a:p>
          <a:p>
            <a:pPr lvl="4" algn="just"/>
            <a:r>
              <a:rPr lang="en-US" dirty="0" smtClean="0"/>
              <a:t>How you feel about this event?</a:t>
            </a:r>
          </a:p>
          <a:p>
            <a:pPr lvl="4" algn="just"/>
            <a:r>
              <a:rPr lang="en-US" dirty="0" smtClean="0"/>
              <a:t>How it affected (did not affect) your life and why? </a:t>
            </a:r>
          </a:p>
          <a:p>
            <a:pPr algn="just" eaLnBrk="1" hangingPunct="1">
              <a:buFont typeface="Arial" charset="0"/>
              <a:buNone/>
            </a:pPr>
            <a:r>
              <a:rPr lang="en-US" dirty="0" smtClean="0"/>
              <a:t>			This will help you formulate a </a:t>
            </a:r>
            <a:r>
              <a:rPr lang="en-US" b="1" dirty="0" smtClean="0"/>
              <a:t>thesis </a:t>
            </a:r>
            <a:r>
              <a:rPr lang="en-US" dirty="0" smtClean="0"/>
              <a:t>			that will be the focal point of your 			essay.</a:t>
            </a:r>
          </a:p>
          <a:p>
            <a:pPr algn="just" eaLnBrk="1" hangingPunct="1">
              <a:buFont typeface="Arial" charset="0"/>
              <a:buNone/>
            </a:pPr>
            <a:r>
              <a:rPr lang="en-US" dirty="0" smtClean="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rtlCol="0">
            <a:normAutofit/>
          </a:bodyPr>
          <a:lstStyle/>
          <a:p>
            <a:pPr algn="just" eaLnBrk="1" fontAlgn="auto" hangingPunct="1">
              <a:lnSpc>
                <a:spcPct val="150000"/>
              </a:lnSpc>
              <a:spcAft>
                <a:spcPts val="0"/>
              </a:spcAft>
              <a:buFont typeface="Arial" pitchFamily="34" charset="0"/>
              <a:buNone/>
              <a:defRPr/>
            </a:pPr>
            <a:r>
              <a:rPr lang="en-US" b="1" dirty="0"/>
              <a:t>Step # </a:t>
            </a:r>
            <a:r>
              <a:rPr lang="en-US" b="1" dirty="0" smtClean="0"/>
              <a:t>2: </a:t>
            </a:r>
            <a:r>
              <a:rPr lang="en-US" dirty="0" smtClean="0"/>
              <a:t> 	</a:t>
            </a:r>
            <a:r>
              <a:rPr lang="en-US" b="1" dirty="0" smtClean="0"/>
              <a:t>Make a mind map. </a:t>
            </a:r>
          </a:p>
          <a:p>
            <a:pPr marL="2228850" lvl="4" indent="-514350" algn="just">
              <a:lnSpc>
                <a:spcPct val="150000"/>
              </a:lnSpc>
              <a:defRPr/>
            </a:pPr>
            <a:r>
              <a:rPr lang="en-US" dirty="0" smtClean="0"/>
              <a:t>Write down your </a:t>
            </a:r>
            <a:r>
              <a:rPr lang="en-US" b="1" dirty="0" smtClean="0"/>
              <a:t>thesis </a:t>
            </a:r>
            <a:r>
              <a:rPr lang="en-US" dirty="0" smtClean="0"/>
              <a:t>and draw a circle around it. </a:t>
            </a:r>
          </a:p>
          <a:p>
            <a:pPr marL="2228850" lvl="4" indent="-514350" algn="just">
              <a:lnSpc>
                <a:spcPct val="150000"/>
              </a:lnSpc>
              <a:defRPr/>
            </a:pPr>
            <a:r>
              <a:rPr lang="en-US" dirty="0" smtClean="0"/>
              <a:t>Now identify your main </a:t>
            </a:r>
            <a:r>
              <a:rPr lang="en-US" b="1" dirty="0" smtClean="0"/>
              <a:t>arguments and ideas, </a:t>
            </a:r>
            <a:r>
              <a:rPr lang="en-US" dirty="0" smtClean="0"/>
              <a:t>that will support it and help the reader follow the evolution of your thoughts and experiences, group them into paragraphs, and connect them with </a:t>
            </a:r>
            <a:r>
              <a:rPr lang="en-US" b="1" dirty="0" smtClean="0"/>
              <a:t>“rays” </a:t>
            </a:r>
            <a:r>
              <a:rPr lang="en-US" dirty="0" smtClean="0"/>
              <a:t>to your central circle. </a:t>
            </a:r>
          </a:p>
          <a:p>
            <a:pPr marL="2228850" lvl="4" indent="-514350" algn="just">
              <a:lnSpc>
                <a:spcPct val="150000"/>
              </a:lnSpc>
              <a:defRPr/>
            </a:pPr>
            <a:r>
              <a:rPr lang="en-US" dirty="0" smtClean="0"/>
              <a:t>Finally, decide the logical sequence of these paragraphs and order them accordingly.</a:t>
            </a:r>
          </a:p>
        </p:txBody>
      </p:sp>
      <p:sp>
        <p:nvSpPr>
          <p:cNvPr id="6147" name="Title 1"/>
          <p:cNvSpPr>
            <a:spLocks noGrp="1"/>
          </p:cNvSpPr>
          <p:nvPr>
            <p:ph type="title"/>
          </p:nvPr>
        </p:nvSpPr>
        <p:spPr>
          <a:xfrm>
            <a:off x="0" y="274638"/>
            <a:ext cx="9144000" cy="1143000"/>
          </a:xfrm>
        </p:spPr>
        <p:txBody>
          <a:bodyPr>
            <a:normAutofit/>
          </a:bodyPr>
          <a:lstStyle/>
          <a:p>
            <a:pPr eaLnBrk="1" hangingPunct="1"/>
            <a:r>
              <a:rPr lang="en-US" sz="3600" b="1" dirty="0" smtClean="0"/>
              <a:t>Steps for Writing an Reflective Essay </a:t>
            </a:r>
            <a:endParaRPr lang="en-US" sz="3700" b="1"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Mind Map</a:t>
            </a:r>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ontent Placeholder 2"/>
          <p:cNvSpPr>
            <a:spLocks noGrp="1"/>
          </p:cNvSpPr>
          <p:nvPr>
            <p:ph idx="1"/>
          </p:nvPr>
        </p:nvSpPr>
        <p:spPr>
          <a:xfrm>
            <a:off x="457200" y="1371600"/>
            <a:ext cx="8229600" cy="4754563"/>
          </a:xfrm>
        </p:spPr>
        <p:txBody>
          <a:bodyPr/>
          <a:lstStyle/>
          <a:p>
            <a:pPr algn="just" eaLnBrk="1" hangingPunct="1">
              <a:lnSpc>
                <a:spcPct val="150000"/>
              </a:lnSpc>
              <a:buFont typeface="Arial" charset="0"/>
              <a:buNone/>
            </a:pPr>
            <a:r>
              <a:rPr lang="en-US" b="1" dirty="0" smtClean="0"/>
              <a:t>Step # 3: </a:t>
            </a:r>
            <a:r>
              <a:rPr lang="en-US" dirty="0" smtClean="0"/>
              <a:t>	Write a </a:t>
            </a:r>
            <a:r>
              <a:rPr lang="en-US" b="1" dirty="0" smtClean="0"/>
              <a:t>strong opening paragraph</a:t>
            </a:r>
            <a:r>
              <a:rPr lang="en-US" dirty="0" smtClean="0"/>
              <a:t>. 		Your introduction must be eye 			catching, so that the reader becomes 		engaged immediately.</a:t>
            </a:r>
          </a:p>
        </p:txBody>
      </p:sp>
      <p:sp>
        <p:nvSpPr>
          <p:cNvPr id="7171" name="Title 1"/>
          <p:cNvSpPr>
            <a:spLocks noGrp="1"/>
          </p:cNvSpPr>
          <p:nvPr>
            <p:ph type="title"/>
          </p:nvPr>
        </p:nvSpPr>
        <p:spPr>
          <a:xfrm>
            <a:off x="0" y="274638"/>
            <a:ext cx="9144000" cy="1143000"/>
          </a:xfrm>
        </p:spPr>
        <p:txBody>
          <a:bodyPr/>
          <a:lstStyle/>
          <a:p>
            <a:pPr eaLnBrk="1" hangingPunct="1"/>
            <a:r>
              <a:rPr lang="en-US" sz="4000" b="1" dirty="0" smtClean="0">
                <a:solidFill>
                  <a:schemeClr val="tx1">
                    <a:lumMod val="95000"/>
                    <a:lumOff val="5000"/>
                  </a:schemeClr>
                </a:solidFill>
              </a:rPr>
              <a:t>Steps for Writing an Reflective Essay</a:t>
            </a:r>
            <a:endParaRPr lang="en-US" sz="3700" b="1" dirty="0" smtClean="0">
              <a:solidFill>
                <a:schemeClr val="tx1">
                  <a:lumMod val="95000"/>
                  <a:lumOff val="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457200" y="1219200"/>
            <a:ext cx="8229600" cy="5486400"/>
          </a:xfrm>
        </p:spPr>
        <p:txBody>
          <a:bodyPr/>
          <a:lstStyle/>
          <a:p>
            <a:pPr algn="just" eaLnBrk="1" hangingPunct="1">
              <a:lnSpc>
                <a:spcPct val="150000"/>
              </a:lnSpc>
              <a:buFont typeface="Arial" charset="0"/>
              <a:buNone/>
            </a:pPr>
            <a:r>
              <a:rPr lang="en-US" b="1" dirty="0" smtClean="0"/>
              <a:t>Step # 4: </a:t>
            </a:r>
            <a:r>
              <a:rPr lang="en-US" dirty="0" smtClean="0"/>
              <a:t>	State your </a:t>
            </a:r>
            <a:r>
              <a:rPr lang="en-US" b="1" dirty="0" smtClean="0"/>
              <a:t>supporting arguments, 		ideas and examples </a:t>
            </a:r>
            <a:r>
              <a:rPr lang="en-US" dirty="0" smtClean="0"/>
              <a:t>in the body 			paragraphs. </a:t>
            </a:r>
          </a:p>
          <a:p>
            <a:pPr algn="just" eaLnBrk="1" hangingPunct="1">
              <a:lnSpc>
                <a:spcPct val="150000"/>
              </a:lnSpc>
              <a:buFont typeface="Arial" charset="0"/>
              <a:buNone/>
            </a:pPr>
            <a:r>
              <a:rPr lang="en-US" dirty="0" smtClean="0"/>
              <a:t>			Emphasize only one point or 			experience, as well as reflections on 		it, within each paragraph. 		</a:t>
            </a:r>
          </a:p>
        </p:txBody>
      </p:sp>
      <p:sp>
        <p:nvSpPr>
          <p:cNvPr id="8195" name="Title 1"/>
          <p:cNvSpPr>
            <a:spLocks noGrp="1"/>
          </p:cNvSpPr>
          <p:nvPr>
            <p:ph type="title"/>
          </p:nvPr>
        </p:nvSpPr>
        <p:spPr>
          <a:xfrm>
            <a:off x="0" y="0"/>
            <a:ext cx="9144000" cy="1143000"/>
          </a:xfrm>
        </p:spPr>
        <p:txBody>
          <a:bodyPr>
            <a:normAutofit/>
          </a:bodyPr>
          <a:lstStyle/>
          <a:p>
            <a:pPr eaLnBrk="1" hangingPunct="1"/>
            <a:r>
              <a:rPr lang="en-US" sz="4000" b="1" dirty="0" smtClean="0">
                <a:solidFill>
                  <a:schemeClr val="tx1">
                    <a:lumMod val="75000"/>
                    <a:lumOff val="25000"/>
                  </a:schemeClr>
                </a:solidFill>
              </a:rPr>
              <a:t>Steps for Writing an Reflective Essay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eaLnBrk="1" hangingPunct="1"/>
            <a:r>
              <a:rPr lang="en-US" sz="4000" b="1" dirty="0" smtClean="0">
                <a:solidFill>
                  <a:schemeClr val="tx1">
                    <a:lumMod val="75000"/>
                    <a:lumOff val="25000"/>
                  </a:schemeClr>
                </a:solidFill>
              </a:rPr>
              <a:t>Steps for Writing an Reflective Essay</a:t>
            </a:r>
          </a:p>
        </p:txBody>
      </p:sp>
      <p:sp>
        <p:nvSpPr>
          <p:cNvPr id="9219" name="Content Placeholder 2"/>
          <p:cNvSpPr>
            <a:spLocks noGrp="1"/>
          </p:cNvSpPr>
          <p:nvPr>
            <p:ph idx="1"/>
          </p:nvPr>
        </p:nvSpPr>
        <p:spPr/>
        <p:txBody>
          <a:bodyPr>
            <a:normAutofit fontScale="92500" lnSpcReduction="20000"/>
          </a:bodyPr>
          <a:lstStyle/>
          <a:p>
            <a:pPr algn="just" eaLnBrk="1" hangingPunct="1">
              <a:buFont typeface="Arial" charset="0"/>
              <a:buNone/>
            </a:pPr>
            <a:r>
              <a:rPr lang="en-US" b="1" dirty="0" smtClean="0"/>
              <a:t>Step # 5: </a:t>
            </a:r>
            <a:r>
              <a:rPr lang="en-US" dirty="0" smtClean="0"/>
              <a:t>	 In the first sentence of the 				</a:t>
            </a:r>
            <a:r>
              <a:rPr lang="en-US" b="1" dirty="0" smtClean="0"/>
              <a:t>conclusion</a:t>
            </a:r>
            <a:r>
              <a:rPr lang="en-US" dirty="0" smtClean="0"/>
              <a:t>, briefly summarize your 		thoughts to date. </a:t>
            </a:r>
          </a:p>
          <a:p>
            <a:pPr algn="just" eaLnBrk="1" hangingPunct="1">
              <a:buFont typeface="Arial" charset="0"/>
              <a:buNone/>
            </a:pPr>
            <a:r>
              <a:rPr lang="en-US" dirty="0" smtClean="0"/>
              <a:t>			Think about what you have learned and 		how your experience might be useful to 		others. 		</a:t>
            </a:r>
          </a:p>
          <a:p>
            <a:pPr algn="just" eaLnBrk="1" hangingPunct="1">
              <a:buFont typeface="Arial" charset="0"/>
              <a:buNone/>
            </a:pPr>
            <a:r>
              <a:rPr lang="en-US" dirty="0" smtClean="0"/>
              <a:t>			Finish your essay with a symbolic 			question to your readers about how 		they might act in a similar situation. 		Alternatively, ask them to think about 		a related topic on their 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b="1" dirty="0" smtClean="0"/>
              <a:t>Topic Selection</a:t>
            </a:r>
          </a:p>
        </p:txBody>
      </p:sp>
      <p:sp>
        <p:nvSpPr>
          <p:cNvPr id="10243" name="Content Placeholder 2"/>
          <p:cNvSpPr>
            <a:spLocks noGrp="1"/>
          </p:cNvSpPr>
          <p:nvPr>
            <p:ph idx="1"/>
          </p:nvPr>
        </p:nvSpPr>
        <p:spPr>
          <a:xfrm>
            <a:off x="457200" y="1600200"/>
            <a:ext cx="8229600" cy="4953000"/>
          </a:xfrm>
        </p:spPr>
        <p:txBody>
          <a:bodyPr/>
          <a:lstStyle/>
          <a:p>
            <a:pPr algn="just" eaLnBrk="1" hangingPunct="1"/>
            <a:r>
              <a:rPr lang="en-US" sz="2400" dirty="0" smtClean="0"/>
              <a:t>Since composing a reflective essay presupposes that you will write about a </a:t>
            </a:r>
            <a:r>
              <a:rPr lang="en-US" sz="2400" b="1" dirty="0" smtClean="0"/>
              <a:t>personal experience</a:t>
            </a:r>
            <a:r>
              <a:rPr lang="en-US" sz="2400" dirty="0" smtClean="0"/>
              <a:t>, you can choose whatever event you like. </a:t>
            </a:r>
          </a:p>
          <a:p>
            <a:pPr algn="just" eaLnBrk="1" hangingPunct="1"/>
            <a:r>
              <a:rPr lang="en-US" sz="2400" b="1" dirty="0" smtClean="0"/>
              <a:t>It is almost like a diary, </a:t>
            </a:r>
            <a:r>
              <a:rPr lang="en-US" sz="2400" dirty="0" smtClean="0"/>
              <a:t>where you write down your thoughts about some significant happening in your life. </a:t>
            </a:r>
          </a:p>
          <a:p>
            <a:pPr algn="just" eaLnBrk="1" hangingPunct="1"/>
            <a:r>
              <a:rPr lang="en-US" sz="2400" b="1" dirty="0" smtClean="0"/>
              <a:t>It can be a book, an event, a person </a:t>
            </a:r>
            <a:r>
              <a:rPr lang="en-US" sz="2400" dirty="0" smtClean="0"/>
              <a:t>– the main thing is to state your opinion. </a:t>
            </a:r>
          </a:p>
          <a:p>
            <a:pPr algn="just" eaLnBrk="1" hangingPunct="1"/>
            <a:r>
              <a:rPr lang="en-US" sz="2400" dirty="0" smtClean="0"/>
              <a:t>For example, you can write about:</a:t>
            </a:r>
          </a:p>
          <a:p>
            <a:pPr lvl="1"/>
            <a:r>
              <a:rPr lang="en-US" sz="2400" dirty="0" smtClean="0"/>
              <a:t>a trip to an exotic place;</a:t>
            </a:r>
          </a:p>
          <a:p>
            <a:pPr lvl="1"/>
            <a:r>
              <a:rPr lang="en-US" sz="2400" dirty="0" smtClean="0"/>
              <a:t>a situation involving human rights in some distant country;</a:t>
            </a:r>
          </a:p>
          <a:p>
            <a:pPr algn="just" eaLnBrk="1" hangingPunct="1"/>
            <a:endParaRPr lang="en-US" sz="24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0"/>
            <a:ext cx="8229600" cy="1143000"/>
          </a:xfrm>
        </p:spPr>
        <p:txBody>
          <a:bodyPr/>
          <a:lstStyle/>
          <a:p>
            <a:pPr eaLnBrk="1" hangingPunct="1"/>
            <a:r>
              <a:rPr lang="en-US" b="1" dirty="0" smtClean="0"/>
              <a:t>Topic Selection</a:t>
            </a:r>
          </a:p>
        </p:txBody>
      </p:sp>
      <p:sp>
        <p:nvSpPr>
          <p:cNvPr id="11267" name="Content Placeholder 2"/>
          <p:cNvSpPr>
            <a:spLocks noGrp="1"/>
          </p:cNvSpPr>
          <p:nvPr>
            <p:ph idx="1"/>
          </p:nvPr>
        </p:nvSpPr>
        <p:spPr>
          <a:xfrm>
            <a:off x="457200" y="1371600"/>
            <a:ext cx="8229600" cy="5181600"/>
          </a:xfrm>
        </p:spPr>
        <p:txBody>
          <a:bodyPr>
            <a:normAutofit/>
          </a:bodyPr>
          <a:lstStyle/>
          <a:p>
            <a:pPr lvl="1"/>
            <a:r>
              <a:rPr lang="en-US" sz="3600" dirty="0" smtClean="0"/>
              <a:t>a book that you have recently read;</a:t>
            </a:r>
          </a:p>
          <a:p>
            <a:pPr lvl="1"/>
            <a:r>
              <a:rPr lang="en-US" sz="3600" dirty="0" smtClean="0"/>
              <a:t>conflict in the Middle East;</a:t>
            </a:r>
          </a:p>
          <a:p>
            <a:pPr lvl="1"/>
            <a:r>
              <a:rPr lang="en-US" sz="3600" dirty="0" smtClean="0"/>
              <a:t>a certain personality;</a:t>
            </a:r>
          </a:p>
          <a:p>
            <a:pPr lvl="1"/>
            <a:r>
              <a:rPr lang="en-US" sz="3600" dirty="0" smtClean="0"/>
              <a:t>the solving of a difficult problem;</a:t>
            </a:r>
          </a:p>
          <a:p>
            <a:pPr lvl="1"/>
            <a:r>
              <a:rPr lang="en-US" sz="3600" dirty="0" smtClean="0"/>
              <a:t>a successfully completed research project;</a:t>
            </a:r>
          </a:p>
          <a:p>
            <a:pPr lvl="1"/>
            <a:r>
              <a:rPr lang="en-US" sz="3600" dirty="0" smtClean="0"/>
              <a:t>the problem of alcoholism.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pPr eaLnBrk="1" hangingPunct="1"/>
            <a:r>
              <a:rPr lang="en-US" b="1" dirty="0" smtClean="0"/>
              <a:t>Key Points to Consider</a:t>
            </a:r>
          </a:p>
        </p:txBody>
      </p:sp>
      <p:sp>
        <p:nvSpPr>
          <p:cNvPr id="3" name="Content Placeholder 2"/>
          <p:cNvSpPr>
            <a:spLocks noGrp="1"/>
          </p:cNvSpPr>
          <p:nvPr>
            <p:ph idx="1"/>
          </p:nvPr>
        </p:nvSpPr>
        <p:spPr>
          <a:xfrm>
            <a:off x="457200" y="1295400"/>
            <a:ext cx="8229600" cy="5334000"/>
          </a:xfrm>
        </p:spPr>
        <p:txBody>
          <a:bodyPr rtlCol="0">
            <a:normAutofit/>
          </a:bodyPr>
          <a:lstStyle/>
          <a:p>
            <a:pPr algn="just" eaLnBrk="1" fontAlgn="auto" hangingPunct="1">
              <a:spcAft>
                <a:spcPts val="0"/>
              </a:spcAft>
              <a:buFont typeface="Arial" pitchFamily="34" charset="0"/>
              <a:buChar char="•"/>
              <a:defRPr/>
            </a:pPr>
            <a:r>
              <a:rPr lang="en-US" b="1" dirty="0" smtClean="0"/>
              <a:t>Your introductory paragraph could partially disclose or give a hint about the conclusions in your essay. </a:t>
            </a:r>
          </a:p>
          <a:p>
            <a:pPr lvl="1" algn="just">
              <a:buFont typeface="Arial" pitchFamily="34" charset="0"/>
              <a:buChar char="•"/>
              <a:defRPr/>
            </a:pPr>
            <a:r>
              <a:rPr lang="en-US" dirty="0" smtClean="0"/>
              <a:t>For example, it could state: </a:t>
            </a:r>
            <a:r>
              <a:rPr lang="en-US" i="1" dirty="0" smtClean="0"/>
              <a:t>“When I first saw a desert with my own eyes, I thought that it is was possibly the most exanimate place in the world. However, as I studied it in more detail, I found that things were not quite so bad as I had imagined.”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lstStyle/>
          <a:p>
            <a:pPr>
              <a:lnSpc>
                <a:spcPct val="200000"/>
              </a:lnSpc>
            </a:pPr>
            <a:r>
              <a:rPr lang="en-US" dirty="0" smtClean="0"/>
              <a:t>Since a reflective essay is particularly based on personal experience, it is acceptable to use the </a:t>
            </a:r>
            <a:r>
              <a:rPr lang="en-US" b="1" dirty="0" smtClean="0"/>
              <a:t>personal pronoun “I”.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b="1" smtClean="0"/>
              <a:t>Key Points to Consider</a:t>
            </a:r>
            <a:endParaRPr lang="en-US" smtClean="0"/>
          </a:p>
        </p:txBody>
      </p:sp>
      <p:sp>
        <p:nvSpPr>
          <p:cNvPr id="13315" name="Content Placeholder 2"/>
          <p:cNvSpPr>
            <a:spLocks noGrp="1"/>
          </p:cNvSpPr>
          <p:nvPr>
            <p:ph idx="1"/>
          </p:nvPr>
        </p:nvSpPr>
        <p:spPr/>
        <p:txBody>
          <a:bodyPr/>
          <a:lstStyle/>
          <a:p>
            <a:pPr algn="just" eaLnBrk="1" hangingPunct="1">
              <a:lnSpc>
                <a:spcPct val="150000"/>
              </a:lnSpc>
            </a:pPr>
            <a:r>
              <a:rPr lang="en-US" sz="2800" dirty="0" smtClean="0"/>
              <a:t>Usage of </a:t>
            </a:r>
            <a:r>
              <a:rPr lang="en-US" sz="2800" b="1" dirty="0" smtClean="0"/>
              <a:t>one or more quotations in the introduction </a:t>
            </a:r>
            <a:r>
              <a:rPr lang="en-US" sz="2800" dirty="0" smtClean="0"/>
              <a:t>can make your writing more authoritative.</a:t>
            </a:r>
          </a:p>
          <a:p>
            <a:pPr algn="just" eaLnBrk="1" hangingPunct="1">
              <a:lnSpc>
                <a:spcPct val="150000"/>
              </a:lnSpc>
            </a:pPr>
            <a:r>
              <a:rPr lang="en-US" sz="2800" dirty="0" smtClean="0"/>
              <a:t>In most reflective essays, apart from </a:t>
            </a:r>
            <a:r>
              <a:rPr lang="en-US" sz="2800" b="1" dirty="0" smtClean="0"/>
              <a:t>describing what went right, you may also describe what went wrong, </a:t>
            </a:r>
            <a:r>
              <a:rPr lang="en-US" sz="2800" dirty="0" smtClean="0"/>
              <a:t>or how some experience could have been improved.</a:t>
            </a:r>
            <a:endParaRPr lang="en-US" sz="25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sz="5400" b="1" smtClean="0"/>
              <a:t>Dos</a:t>
            </a:r>
          </a:p>
        </p:txBody>
      </p:sp>
      <p:sp>
        <p:nvSpPr>
          <p:cNvPr id="14339" name="Content Placeholder 2"/>
          <p:cNvSpPr>
            <a:spLocks noGrp="1"/>
          </p:cNvSpPr>
          <p:nvPr>
            <p:ph idx="1"/>
          </p:nvPr>
        </p:nvSpPr>
        <p:spPr>
          <a:xfrm>
            <a:off x="457200" y="1600200"/>
            <a:ext cx="8229600" cy="4876800"/>
          </a:xfrm>
        </p:spPr>
        <p:txBody>
          <a:bodyPr>
            <a:normAutofit lnSpcReduction="10000"/>
          </a:bodyPr>
          <a:lstStyle/>
          <a:p>
            <a:pPr algn="just" eaLnBrk="1" hangingPunct="1">
              <a:lnSpc>
                <a:spcPct val="150000"/>
              </a:lnSpc>
            </a:pPr>
            <a:r>
              <a:rPr lang="en-US" b="1" dirty="0" smtClean="0"/>
              <a:t>Do write your ideas in a descriptive manner.</a:t>
            </a:r>
          </a:p>
          <a:p>
            <a:pPr lvl="1" algn="just">
              <a:lnSpc>
                <a:spcPct val="150000"/>
              </a:lnSpc>
            </a:pPr>
            <a:r>
              <a:rPr lang="en-US" dirty="0" smtClean="0"/>
              <a:t>Your thoughts must be stated very clearly, so that your readers understand exactly what you wanted to say.</a:t>
            </a:r>
          </a:p>
          <a:p>
            <a:pPr algn="just" eaLnBrk="1" hangingPunct="1">
              <a:lnSpc>
                <a:spcPct val="150000"/>
              </a:lnSpc>
            </a:pPr>
            <a:r>
              <a:rPr lang="en-US" dirty="0" smtClean="0"/>
              <a:t>Do remember that, despite your essay being of a reflective type, it is still an academic paper, so try to keep it </a:t>
            </a:r>
            <a:r>
              <a:rPr lang="en-US" b="1" dirty="0" smtClean="0"/>
              <a:t>as formal as possible.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81000" y="228600"/>
            <a:ext cx="8229600" cy="1143000"/>
          </a:xfrm>
        </p:spPr>
        <p:txBody>
          <a:bodyPr/>
          <a:lstStyle/>
          <a:p>
            <a:pPr eaLnBrk="1" hangingPunct="1"/>
            <a:r>
              <a:rPr lang="en-US" sz="5400" b="1" smtClean="0"/>
              <a:t>Dos</a:t>
            </a:r>
          </a:p>
        </p:txBody>
      </p:sp>
      <p:sp>
        <p:nvSpPr>
          <p:cNvPr id="15363" name="Content Placeholder 2"/>
          <p:cNvSpPr>
            <a:spLocks noGrp="1"/>
          </p:cNvSpPr>
          <p:nvPr>
            <p:ph idx="1"/>
          </p:nvPr>
        </p:nvSpPr>
        <p:spPr>
          <a:xfrm>
            <a:off x="457200" y="1600200"/>
            <a:ext cx="8229600" cy="4953000"/>
          </a:xfrm>
        </p:spPr>
        <p:txBody>
          <a:bodyPr/>
          <a:lstStyle/>
          <a:p>
            <a:pPr algn="just" eaLnBrk="1" hangingPunct="1">
              <a:lnSpc>
                <a:spcPct val="120000"/>
              </a:lnSpc>
            </a:pPr>
            <a:r>
              <a:rPr lang="en-US" dirty="0" smtClean="0"/>
              <a:t>Do follow </a:t>
            </a:r>
            <a:r>
              <a:rPr lang="en-US" b="1" dirty="0" smtClean="0"/>
              <a:t>precisely the classical structure</a:t>
            </a:r>
            <a:r>
              <a:rPr lang="en-US" dirty="0" smtClean="0"/>
              <a:t>: </a:t>
            </a:r>
          </a:p>
          <a:p>
            <a:pPr lvl="1" algn="just">
              <a:lnSpc>
                <a:spcPct val="120000"/>
              </a:lnSpc>
            </a:pPr>
            <a:r>
              <a:rPr lang="en-US" dirty="0" smtClean="0"/>
              <a:t>an introduction</a:t>
            </a:r>
          </a:p>
          <a:p>
            <a:pPr lvl="1" algn="just">
              <a:lnSpc>
                <a:spcPct val="120000"/>
              </a:lnSpc>
            </a:pPr>
            <a:r>
              <a:rPr lang="en-US" dirty="0" smtClean="0"/>
              <a:t>main body paragraphs, and </a:t>
            </a:r>
          </a:p>
          <a:p>
            <a:pPr lvl="1" algn="just">
              <a:lnSpc>
                <a:spcPct val="120000"/>
              </a:lnSpc>
            </a:pPr>
            <a:r>
              <a:rPr lang="en-US" dirty="0" smtClean="0"/>
              <a:t>a conclusion.</a:t>
            </a:r>
          </a:p>
          <a:p>
            <a:pPr algn="just" eaLnBrk="1" hangingPunct="1">
              <a:lnSpc>
                <a:spcPct val="120000"/>
              </a:lnSpc>
            </a:pPr>
            <a:r>
              <a:rPr lang="en-US" dirty="0" smtClean="0"/>
              <a:t>Do keep in mind, that you should write your essay </a:t>
            </a:r>
            <a:r>
              <a:rPr lang="en-US" b="1" dirty="0" smtClean="0"/>
              <a:t>basing not only on personal experience, but also using some factual material.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z="5400" b="1" smtClean="0"/>
              <a:t>Don'ts</a:t>
            </a:r>
          </a:p>
        </p:txBody>
      </p:sp>
      <p:sp>
        <p:nvSpPr>
          <p:cNvPr id="16387" name="Content Placeholder 2"/>
          <p:cNvSpPr>
            <a:spLocks noGrp="1"/>
          </p:cNvSpPr>
          <p:nvPr>
            <p:ph idx="1"/>
          </p:nvPr>
        </p:nvSpPr>
        <p:spPr/>
        <p:txBody>
          <a:bodyPr/>
          <a:lstStyle/>
          <a:p>
            <a:pPr algn="just" eaLnBrk="1" hangingPunct="1"/>
            <a:r>
              <a:rPr lang="en-US" b="1" dirty="0" smtClean="0"/>
              <a:t>Don’t be too personal. </a:t>
            </a:r>
          </a:p>
          <a:p>
            <a:pPr lvl="1" algn="just"/>
            <a:r>
              <a:rPr lang="en-US" dirty="0" smtClean="0"/>
              <a:t>Despite the fact that a reflective essay is based on personal experience, remember that you are writing an academic essay, not a letter to a friend.</a:t>
            </a:r>
          </a:p>
          <a:p>
            <a:pPr algn="just" eaLnBrk="1" hangingPunct="1"/>
            <a:r>
              <a:rPr lang="en-US" b="1" dirty="0" smtClean="0"/>
              <a:t>Don’t try to cram all your experiences into one essay; </a:t>
            </a:r>
          </a:p>
          <a:p>
            <a:pPr lvl="1" algn="just"/>
            <a:r>
              <a:rPr lang="en-US" dirty="0" smtClean="0"/>
              <a:t>choose the most important and significant examples.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sz="5400" b="1" smtClean="0"/>
              <a:t>Don’ts</a:t>
            </a:r>
          </a:p>
        </p:txBody>
      </p:sp>
      <p:sp>
        <p:nvSpPr>
          <p:cNvPr id="17411" name="Content Placeholder 2"/>
          <p:cNvSpPr>
            <a:spLocks noGrp="1"/>
          </p:cNvSpPr>
          <p:nvPr>
            <p:ph idx="1"/>
          </p:nvPr>
        </p:nvSpPr>
        <p:spPr/>
        <p:txBody>
          <a:bodyPr/>
          <a:lstStyle/>
          <a:p>
            <a:pPr algn="just" eaLnBrk="1" hangingPunct="1"/>
            <a:r>
              <a:rPr lang="en-US" b="1" dirty="0" smtClean="0"/>
              <a:t>Don’t try to write everything at once</a:t>
            </a:r>
            <a:r>
              <a:rPr lang="en-US" dirty="0" smtClean="0"/>
              <a:t>.</a:t>
            </a:r>
          </a:p>
          <a:p>
            <a:pPr lvl="1" algn="just"/>
            <a:r>
              <a:rPr lang="en-US" dirty="0" smtClean="0"/>
              <a:t>Compose a ‘mind map’ and create an outline that gives a clear direction to your writing.</a:t>
            </a:r>
          </a:p>
          <a:p>
            <a:pPr algn="just" eaLnBrk="1" hangingPunct="1"/>
            <a:r>
              <a:rPr lang="en-US" b="1" dirty="0" smtClean="0"/>
              <a:t>Don’t make your essay a free-flowing analysis of all your unstructured thoughts, insights and ideas. </a:t>
            </a:r>
          </a:p>
          <a:p>
            <a:pPr lvl="1" algn="just"/>
            <a:r>
              <a:rPr lang="en-US" dirty="0" smtClean="0"/>
              <a:t>Sort them into a logical order and write down in a structured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304800" y="1600200"/>
            <a:ext cx="8382000" cy="4953000"/>
          </a:xfrm>
        </p:spPr>
        <p:txBody>
          <a:bodyPr/>
          <a:lstStyle/>
          <a:p>
            <a:pPr algn="just" eaLnBrk="1" hangingPunct="1">
              <a:lnSpc>
                <a:spcPct val="150000"/>
              </a:lnSpc>
            </a:pPr>
            <a:r>
              <a:rPr lang="en-US" b="1" dirty="0" smtClean="0"/>
              <a:t>The inclusion of too much personal information in your essay. </a:t>
            </a:r>
          </a:p>
          <a:p>
            <a:pPr lvl="1" algn="just">
              <a:lnSpc>
                <a:spcPct val="150000"/>
              </a:lnSpc>
            </a:pPr>
            <a:r>
              <a:rPr lang="en-US" dirty="0" smtClean="0"/>
              <a:t>Remember that your main goal is to state your opinion and analyze a certain issue, referring to some of your past experiences and reflecting on them – not to write your autobiography.</a:t>
            </a:r>
          </a:p>
        </p:txBody>
      </p:sp>
      <p:sp>
        <p:nvSpPr>
          <p:cNvPr id="18435" name="Title 1"/>
          <p:cNvSpPr>
            <a:spLocks noGrp="1"/>
          </p:cNvSpPr>
          <p:nvPr>
            <p:ph type="title"/>
          </p:nvPr>
        </p:nvSpPr>
        <p:spPr/>
        <p:txBody>
          <a:bodyPr/>
          <a:lstStyle/>
          <a:p>
            <a:pPr eaLnBrk="1" hangingPunct="1"/>
            <a:r>
              <a:rPr lang="en-US" sz="5400" b="1" smtClean="0"/>
              <a:t>Common Mistakes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457200" y="1600200"/>
            <a:ext cx="8229600" cy="5029200"/>
          </a:xfrm>
        </p:spPr>
        <p:txBody>
          <a:bodyPr>
            <a:normAutofit/>
          </a:bodyPr>
          <a:lstStyle/>
          <a:p>
            <a:pPr algn="just" eaLnBrk="1" hangingPunct="1">
              <a:lnSpc>
                <a:spcPct val="150000"/>
              </a:lnSpc>
            </a:pPr>
            <a:r>
              <a:rPr lang="en-US" b="1" dirty="0" smtClean="0"/>
              <a:t>Ignoring the structure of an essay</a:t>
            </a:r>
            <a:r>
              <a:rPr lang="en-US" dirty="0" smtClean="0"/>
              <a:t>. </a:t>
            </a:r>
          </a:p>
          <a:p>
            <a:pPr lvl="1" algn="just">
              <a:lnSpc>
                <a:spcPct val="150000"/>
              </a:lnSpc>
            </a:pPr>
            <a:r>
              <a:rPr lang="en-US" dirty="0" smtClean="0"/>
              <a:t>This results in a disorganized incoherent text which the reader will find hard to comprehend.</a:t>
            </a:r>
          </a:p>
          <a:p>
            <a:pPr algn="just" eaLnBrk="1" hangingPunct="1">
              <a:lnSpc>
                <a:spcPct val="150000"/>
              </a:lnSpc>
            </a:pPr>
            <a:r>
              <a:rPr lang="en-US" b="1" dirty="0" smtClean="0"/>
              <a:t>Being too informal. </a:t>
            </a:r>
          </a:p>
          <a:p>
            <a:pPr lvl="1" algn="just">
              <a:lnSpc>
                <a:spcPct val="150000"/>
              </a:lnSpc>
            </a:pPr>
            <a:r>
              <a:rPr lang="en-US" dirty="0" smtClean="0"/>
              <a:t>When writing a reflective essay, keep in mind that its style should be academic.</a:t>
            </a:r>
          </a:p>
        </p:txBody>
      </p:sp>
      <p:sp>
        <p:nvSpPr>
          <p:cNvPr id="19459" name="Title 1"/>
          <p:cNvSpPr>
            <a:spLocks noGrp="1"/>
          </p:cNvSpPr>
          <p:nvPr>
            <p:ph type="title"/>
          </p:nvPr>
        </p:nvSpPr>
        <p:spPr/>
        <p:txBody>
          <a:bodyPr/>
          <a:lstStyle/>
          <a:p>
            <a:pPr eaLnBrk="1" hangingPunct="1"/>
            <a:r>
              <a:rPr lang="en-US" sz="5400" b="1" smtClean="0"/>
              <a:t>Common Mistakes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rtlCol="0">
            <a:normAutofit/>
          </a:bodyPr>
          <a:lstStyle/>
          <a:p>
            <a:pPr eaLnBrk="1" fontAlgn="auto" hangingPunct="1">
              <a:spcAft>
                <a:spcPts val="0"/>
              </a:spcAft>
              <a:defRPr/>
            </a:pPr>
            <a:r>
              <a:rPr lang="en-US" b="1" dirty="0" smtClean="0"/>
              <a:t>Example of Expository Essay </a:t>
            </a:r>
            <a:endParaRPr lang="en-US" b="1" dirty="0"/>
          </a:p>
        </p:txBody>
      </p:sp>
      <p:sp>
        <p:nvSpPr>
          <p:cNvPr id="3" name="Content Placeholder 2"/>
          <p:cNvSpPr>
            <a:spLocks noGrp="1"/>
          </p:cNvSpPr>
          <p:nvPr>
            <p:ph idx="1"/>
          </p:nvPr>
        </p:nvSpPr>
        <p:spPr>
          <a:xfrm>
            <a:off x="914400" y="2514600"/>
            <a:ext cx="7315200" cy="2514600"/>
          </a:xfrm>
        </p:spPr>
        <p:txBody>
          <a:bodyPr rtlCol="0">
            <a:normAutofit/>
          </a:bodyPr>
          <a:lstStyle/>
          <a:p>
            <a:pPr marL="0" indent="0" algn="ctr" eaLnBrk="1" fontAlgn="auto" hangingPunct="1">
              <a:spcAft>
                <a:spcPts val="0"/>
              </a:spcAft>
              <a:buFont typeface="Arial" charset="0"/>
              <a:buNone/>
              <a:defRPr/>
            </a:pPr>
            <a:r>
              <a:rPr lang="en-US" sz="6000" b="1" dirty="0" smtClean="0"/>
              <a:t>Information Pressure: Ignorance Is a Bliss</a:t>
            </a:r>
          </a:p>
          <a:p>
            <a:pPr marL="0" indent="0" algn="ctr" eaLnBrk="1" fontAlgn="auto" hangingPunct="1">
              <a:spcAft>
                <a:spcPts val="0"/>
              </a:spcAft>
              <a:buFont typeface="Arial" charset="0"/>
              <a:buNone/>
              <a:defRPr/>
            </a:pPr>
            <a:endParaRPr lang="en-US" sz="5400" dirty="0" smtClean="0"/>
          </a:p>
          <a:p>
            <a:pPr marL="0" indent="0" algn="ctr" eaLnBrk="1" fontAlgn="auto" hangingPunct="1">
              <a:spcAft>
                <a:spcPts val="0"/>
              </a:spcAft>
              <a:buFont typeface="Arial" pitchFamily="34" charset="0"/>
              <a:buNone/>
              <a:defRPr/>
            </a:pPr>
            <a:endParaRPr lang="en-US" sz="5400" dirty="0"/>
          </a:p>
          <a:p>
            <a:pPr algn="ctr" eaLnBrk="1" fontAlgn="auto" hangingPunct="1">
              <a:spcAft>
                <a:spcPts val="0"/>
              </a:spcAft>
              <a:buFont typeface="Arial" pitchFamily="34" charset="0"/>
              <a:buNone/>
              <a:defRPr/>
            </a:pPr>
            <a:endParaRPr lang="en-US" sz="66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rtlCol="0">
            <a:normAutofit fontScale="90000"/>
          </a:bodyPr>
          <a:lstStyle/>
          <a:p>
            <a:pPr eaLnBrk="1" fontAlgn="auto" hangingPunct="1">
              <a:spcAft>
                <a:spcPts val="0"/>
              </a:spcAft>
              <a:defRPr/>
            </a:pPr>
            <a:r>
              <a:rPr lang="en-US" b="1" dirty="0" smtClean="0"/>
              <a:t>Introduction Paragraph</a:t>
            </a:r>
            <a:endParaRPr lang="en-US" b="1" dirty="0"/>
          </a:p>
        </p:txBody>
      </p:sp>
      <p:sp>
        <p:nvSpPr>
          <p:cNvPr id="3" name="Content Placeholder 2"/>
          <p:cNvSpPr>
            <a:spLocks noGrp="1"/>
          </p:cNvSpPr>
          <p:nvPr>
            <p:ph idx="1"/>
          </p:nvPr>
        </p:nvSpPr>
        <p:spPr>
          <a:xfrm>
            <a:off x="228600" y="990600"/>
            <a:ext cx="8458200" cy="5638800"/>
          </a:xfrm>
        </p:spPr>
        <p:txBody>
          <a:bodyPr rtlCol="0">
            <a:normAutofit fontScale="62500" lnSpcReduction="20000"/>
          </a:bodyPr>
          <a:lstStyle/>
          <a:p>
            <a:pPr algn="just" eaLnBrk="1" fontAlgn="auto" hangingPunct="1">
              <a:lnSpc>
                <a:spcPct val="170000"/>
              </a:lnSpc>
              <a:spcAft>
                <a:spcPts val="0"/>
              </a:spcAft>
              <a:buFont typeface="Arial" pitchFamily="34" charset="0"/>
              <a:buNone/>
              <a:defRPr/>
            </a:pPr>
            <a:r>
              <a:rPr lang="en-US" dirty="0" smtClean="0"/>
              <a:t>	 Come to think of it, nowadays some people live under pretty harsh conditions. Their physical and mental health is constantly under threat. Bad ecology, overpopulated megalopolises, economic crises, large amounts of work to be done in a short amount of time and many other factors affect modern humanity in a negative way. Besides, almost everyone nowadays is constantly exposed to informational pressure. Every single day thousands of media ‘sound bites’ try to shape an outlook of people, tell them what to buy, what to think and even what to be afraid of. All possible facts about everything happening around the world are summarized and presented to audiences on prime-time television. To my mind, the amount of information bombarding the population should be limited somehow, or at least its character should be changed.</a:t>
            </a:r>
            <a:endParaRPr lang="en-US" sz="3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3"/>
          </a:xfrm>
        </p:spPr>
        <p:txBody>
          <a:bodyPr rtlCol="0">
            <a:normAutofit fontScale="90000"/>
          </a:bodyPr>
          <a:lstStyle/>
          <a:p>
            <a:pPr eaLnBrk="1" fontAlgn="auto" hangingPunct="1">
              <a:spcAft>
                <a:spcPts val="0"/>
              </a:spcAft>
              <a:defRPr/>
            </a:pPr>
            <a:r>
              <a:rPr lang="en-US" b="1" dirty="0" smtClean="0"/>
              <a:t>1. Supporting Details</a:t>
            </a:r>
            <a:endParaRPr lang="en-US" b="1" dirty="0"/>
          </a:p>
        </p:txBody>
      </p:sp>
      <p:sp>
        <p:nvSpPr>
          <p:cNvPr id="22531" name="Content Placeholder 2"/>
          <p:cNvSpPr>
            <a:spLocks noGrp="1"/>
          </p:cNvSpPr>
          <p:nvPr>
            <p:ph idx="1"/>
          </p:nvPr>
        </p:nvSpPr>
        <p:spPr>
          <a:xfrm>
            <a:off x="152400" y="990600"/>
            <a:ext cx="8763000" cy="5638800"/>
          </a:xfrm>
        </p:spPr>
        <p:txBody>
          <a:bodyPr/>
          <a:lstStyle/>
          <a:p>
            <a:pPr algn="just" eaLnBrk="1" hangingPunct="1">
              <a:lnSpc>
                <a:spcPct val="170000"/>
              </a:lnSpc>
              <a:buFont typeface="Arial" charset="0"/>
              <a:buNone/>
            </a:pPr>
            <a:r>
              <a:rPr lang="en-US" sz="1800" dirty="0" smtClean="0"/>
              <a:t>	</a:t>
            </a:r>
            <a:r>
              <a:rPr lang="en-US" sz="2000" dirty="0" smtClean="0"/>
              <a:t> </a:t>
            </a:r>
            <a:r>
              <a:rPr lang="en-US" sz="2400" dirty="0" smtClean="0"/>
              <a:t>I can remember the days, when there was no TV and Internet at my place. I wasn’t much informed about what was going on in the world, about all the scandals, accidents and wars. Back then it was hard to imagine those enormous amounts of useless information that people consciously and unconsciously consume every day. After I found a job – ironically, it was a news agency – I quickly understood a new reality.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228600" y="990600"/>
            <a:ext cx="8763000" cy="5257800"/>
          </a:xfrm>
        </p:spPr>
        <p:txBody>
          <a:bodyPr/>
          <a:lstStyle/>
          <a:p>
            <a:pPr algn="just" eaLnBrk="1" hangingPunct="1">
              <a:lnSpc>
                <a:spcPct val="160000"/>
              </a:lnSpc>
              <a:buFont typeface="Arial" charset="0"/>
              <a:buNone/>
            </a:pPr>
            <a:r>
              <a:rPr lang="en-US" dirty="0" smtClean="0"/>
              <a:t>	</a:t>
            </a:r>
          </a:p>
        </p:txBody>
      </p:sp>
      <p:sp>
        <p:nvSpPr>
          <p:cNvPr id="4" name="Title 1"/>
          <p:cNvSpPr>
            <a:spLocks noGrp="1"/>
          </p:cNvSpPr>
          <p:nvPr>
            <p:ph type="title"/>
          </p:nvPr>
        </p:nvSpPr>
        <p:spPr>
          <a:xfrm>
            <a:off x="0" y="0"/>
            <a:ext cx="9144000" cy="639763"/>
          </a:xfrm>
        </p:spPr>
        <p:txBody>
          <a:bodyPr rtlCol="0">
            <a:normAutofit fontScale="90000"/>
          </a:bodyPr>
          <a:lstStyle/>
          <a:p>
            <a:pPr eaLnBrk="1" fontAlgn="auto" hangingPunct="1">
              <a:spcAft>
                <a:spcPts val="0"/>
              </a:spcAft>
              <a:defRPr/>
            </a:pPr>
            <a:r>
              <a:rPr lang="en-US" b="1" dirty="0" smtClean="0"/>
              <a:t>2. Supporting Details</a:t>
            </a:r>
            <a:endParaRPr lang="en-US" b="1" dirty="0"/>
          </a:p>
        </p:txBody>
      </p:sp>
      <p:sp>
        <p:nvSpPr>
          <p:cNvPr id="23556" name="Content Placeholder 2"/>
          <p:cNvSpPr txBox="1">
            <a:spLocks/>
          </p:cNvSpPr>
          <p:nvPr/>
        </p:nvSpPr>
        <p:spPr bwMode="auto">
          <a:xfrm>
            <a:off x="152400" y="1219200"/>
            <a:ext cx="8610600" cy="5105400"/>
          </a:xfrm>
          <a:prstGeom prst="rect">
            <a:avLst/>
          </a:prstGeom>
          <a:noFill/>
          <a:ln w="9525">
            <a:noFill/>
            <a:miter lim="800000"/>
            <a:headEnd/>
            <a:tailEnd/>
          </a:ln>
        </p:spPr>
        <p:txBody>
          <a:bodyPr/>
          <a:lstStyle/>
          <a:p>
            <a:pPr marL="342900" indent="-342900" algn="just">
              <a:lnSpc>
                <a:spcPct val="170000"/>
              </a:lnSpc>
              <a:spcBef>
                <a:spcPct val="20000"/>
              </a:spcBef>
            </a:pPr>
            <a:r>
              <a:rPr lang="en-US" sz="1700" dirty="0">
                <a:latin typeface="Calibri" pitchFamily="34" charset="0"/>
              </a:rPr>
              <a:t>	</a:t>
            </a:r>
            <a:r>
              <a:rPr lang="en-US" dirty="0">
                <a:latin typeface="Calibri" pitchFamily="34" charset="0"/>
              </a:rPr>
              <a:t> </a:t>
            </a:r>
            <a:r>
              <a:rPr lang="en-US" sz="2000" dirty="0"/>
              <a:t>Most media organizations basically focus on negative facts. There is even an appropriate term for this phenomenon – pathogenic journalism. Why would one want to know about how much money a famous politician has earned? What are the hidden reasons for another celebrity divorce? How many women and children were killed during the last terroristic act in the Middle East? How does reporting the downside of a well-known official’s private life sell more copies? Nevertheless, this and other information flows through people’s minds every day, month by month. But do they really need to know so much </a:t>
            </a:r>
            <a:r>
              <a:rPr lang="en-US" sz="2000" dirty="0" smtClean="0"/>
              <a:t>details?</a:t>
            </a:r>
            <a:endParaRPr lang="en-US" sz="2000" dirty="0">
              <a:latin typeface="Calibri"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228600" y="914400"/>
            <a:ext cx="8610600" cy="5943600"/>
          </a:xfrm>
        </p:spPr>
        <p:txBody>
          <a:bodyPr/>
          <a:lstStyle/>
          <a:p>
            <a:pPr algn="just" eaLnBrk="1" hangingPunct="1">
              <a:lnSpc>
                <a:spcPct val="170000"/>
              </a:lnSpc>
              <a:buFont typeface="Arial" charset="0"/>
              <a:buNone/>
            </a:pPr>
            <a:r>
              <a:rPr lang="en-US" sz="1800" smtClean="0"/>
              <a:t>	</a:t>
            </a:r>
            <a:r>
              <a:rPr lang="en-US" sz="2000" smtClean="0"/>
              <a:t> I am sure that there are strong reasons to establish and promote publishing houses, that focus only on good, or at least neutral, news. One may find out that news about, for example, cultural and scientific events can be very interesting, if presented properly. For instance, remember how NASA supported the informational campaign about the rover ”Curiosity” when it was launched towards Mars. A computer game was created, the main goal of which was to land the rover on the Red planet’s surface, and the Internet was filled with funny fan-art pictures and stories on the subject. Or how a team of scientists assigned specific tones to each radioactive isotope and created a program, that allowed users to literally listen to what radiation sounds like. </a:t>
            </a:r>
            <a:endParaRPr lang="en-US" sz="2400" smtClean="0"/>
          </a:p>
        </p:txBody>
      </p:sp>
      <p:sp>
        <p:nvSpPr>
          <p:cNvPr id="4" name="Title 1"/>
          <p:cNvSpPr>
            <a:spLocks noGrp="1"/>
          </p:cNvSpPr>
          <p:nvPr>
            <p:ph type="title"/>
          </p:nvPr>
        </p:nvSpPr>
        <p:spPr>
          <a:xfrm>
            <a:off x="0" y="0"/>
            <a:ext cx="9144000" cy="639763"/>
          </a:xfrm>
        </p:spPr>
        <p:txBody>
          <a:bodyPr rtlCol="0">
            <a:normAutofit fontScale="90000"/>
          </a:bodyPr>
          <a:lstStyle/>
          <a:p>
            <a:pPr eaLnBrk="1" fontAlgn="auto" hangingPunct="1">
              <a:spcAft>
                <a:spcPts val="0"/>
              </a:spcAft>
              <a:defRPr/>
            </a:pPr>
            <a:r>
              <a:rPr lang="en-US" b="1" dirty="0" smtClean="0"/>
              <a:t>3. Supporting Details</a:t>
            </a:r>
            <a:endParaRPr lang="en-US"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4000" b="1" dirty="0" smtClean="0"/>
              <a:t>3. Supporting Details (Cont.)</a:t>
            </a:r>
          </a:p>
        </p:txBody>
      </p:sp>
      <p:sp>
        <p:nvSpPr>
          <p:cNvPr id="25603" name="Content Placeholder 2"/>
          <p:cNvSpPr>
            <a:spLocks noGrp="1"/>
          </p:cNvSpPr>
          <p:nvPr>
            <p:ph idx="1"/>
          </p:nvPr>
        </p:nvSpPr>
        <p:spPr/>
        <p:txBody>
          <a:bodyPr/>
          <a:lstStyle/>
          <a:p>
            <a:pPr algn="just">
              <a:buFont typeface="Arial" charset="0"/>
              <a:buNone/>
            </a:pPr>
            <a:r>
              <a:rPr lang="en-US" sz="2000" dirty="0" smtClean="0"/>
              <a:t>	</a:t>
            </a:r>
            <a:r>
              <a:rPr lang="en-US" dirty="0" smtClean="0"/>
              <a:t>Or how an artist created a field of artificial fantastic flowers that glowed in the night. These and many other wonderful unreported events take place every single day. It doesn’t mean that other information isn’t necessary. It means that along with political and economic news, more positive facts should be presented to the public.</a:t>
            </a:r>
          </a:p>
          <a:p>
            <a:endParaRPr lang="en-US" dirty="0"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z="4000" b="1" dirty="0" smtClean="0"/>
              <a:t>4. Supporting Details</a:t>
            </a:r>
          </a:p>
        </p:txBody>
      </p:sp>
      <p:sp>
        <p:nvSpPr>
          <p:cNvPr id="26627" name="Content Placeholder 2"/>
          <p:cNvSpPr>
            <a:spLocks noGrp="1"/>
          </p:cNvSpPr>
          <p:nvPr>
            <p:ph idx="1"/>
          </p:nvPr>
        </p:nvSpPr>
        <p:spPr/>
        <p:txBody>
          <a:bodyPr>
            <a:normAutofit fontScale="92500" lnSpcReduction="20000"/>
          </a:bodyPr>
          <a:lstStyle/>
          <a:p>
            <a:pPr algn="just">
              <a:lnSpc>
                <a:spcPct val="150000"/>
              </a:lnSpc>
              <a:buFont typeface="Arial" charset="0"/>
              <a:buNone/>
            </a:pPr>
            <a:r>
              <a:rPr lang="en-US" sz="2800" dirty="0" smtClean="0"/>
              <a:t>	According to the well-known dictum, ignorance is a bliss. Unfortunately, modern civilization seems to deny a right to this nirvana. Anywhere one goes, they will always be in touch with the rest of the world, at least until they smash their phone, laptop, or a TV set, and move into a hut somewhere in the foothills. People have a right to know, a right to choose, a right to say, but it seems that they don’t have a right to ignore unpalatable facts.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z="4000" b="1" dirty="0" smtClean="0"/>
              <a:t>4. Supporting Details (Cont.)</a:t>
            </a:r>
          </a:p>
        </p:txBody>
      </p:sp>
      <p:sp>
        <p:nvSpPr>
          <p:cNvPr id="27651" name="Content Placeholder 2"/>
          <p:cNvSpPr>
            <a:spLocks noGrp="1"/>
          </p:cNvSpPr>
          <p:nvPr>
            <p:ph idx="1"/>
          </p:nvPr>
        </p:nvSpPr>
        <p:spPr/>
        <p:txBody>
          <a:bodyPr>
            <a:normAutofit fontScale="92500" lnSpcReduction="20000"/>
          </a:bodyPr>
          <a:lstStyle/>
          <a:p>
            <a:pPr algn="just">
              <a:lnSpc>
                <a:spcPct val="150000"/>
              </a:lnSpc>
              <a:buFont typeface="Arial" charset="0"/>
              <a:buNone/>
            </a:pPr>
            <a:r>
              <a:rPr lang="en-US" sz="2800" dirty="0" smtClean="0"/>
              <a:t>	It is almost a duty to be informed, to have an opinion on current affairs, to actively resent injustice, to be concerned about each individuals civil rights, to be a nice and tolerant person. If one isn’t – because of their temper, ideology or for any other reason – they may quickly become an outcast, even though many people may secretly sympathize with their candor, while openly condemning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rtlCol="0">
            <a:normAutofit fontScale="90000"/>
          </a:bodyPr>
          <a:lstStyle/>
          <a:p>
            <a:pPr eaLnBrk="1" fontAlgn="auto" hangingPunct="1">
              <a:spcAft>
                <a:spcPts val="0"/>
              </a:spcAft>
              <a:defRPr/>
            </a:pPr>
            <a:r>
              <a:rPr lang="en-US" b="1" dirty="0" smtClean="0"/>
              <a:t>Conclusion</a:t>
            </a:r>
            <a:endParaRPr lang="en-US" b="1" dirty="0"/>
          </a:p>
        </p:txBody>
      </p:sp>
      <p:sp>
        <p:nvSpPr>
          <p:cNvPr id="3" name="Content Placeholder 2"/>
          <p:cNvSpPr>
            <a:spLocks noGrp="1"/>
          </p:cNvSpPr>
          <p:nvPr>
            <p:ph idx="1"/>
          </p:nvPr>
        </p:nvSpPr>
        <p:spPr>
          <a:xfrm>
            <a:off x="152400" y="1143000"/>
            <a:ext cx="8839200" cy="5410200"/>
          </a:xfrm>
        </p:spPr>
        <p:txBody>
          <a:bodyPr rtlCol="0">
            <a:normAutofit fontScale="70000" lnSpcReduction="20000"/>
          </a:bodyPr>
          <a:lstStyle/>
          <a:p>
            <a:pPr algn="just" eaLnBrk="1" fontAlgn="auto" hangingPunct="1">
              <a:lnSpc>
                <a:spcPct val="200000"/>
              </a:lnSpc>
              <a:spcAft>
                <a:spcPts val="0"/>
              </a:spcAft>
              <a:buFont typeface="Arial" pitchFamily="34" charset="0"/>
              <a:buNone/>
              <a:defRPr/>
            </a:pPr>
            <a:r>
              <a:rPr lang="en-US" dirty="0" smtClean="0"/>
              <a:t>	 As for me, I’ve quit that news agency job and dedicated all the free time to my friends and hobbies. These are the best ways to overcome the stresses of modern life. It also turned out that limiting the amounts of information taken in through the media, and paying additional attention to what one perceives each day helps stay calm and confident. Otherwise, the overflow of negative information may easily create the impression that only insurmountable problems occur in the real world; this is patently not the case.</a:t>
            </a:r>
            <a:endParaRPr lang="en-US"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lgn="l" eaLnBrk="1" hangingPunct="1"/>
            <a:r>
              <a:rPr lang="en-US" b="1" smtClean="0"/>
              <a:t>Summary</a:t>
            </a:r>
          </a:p>
        </p:txBody>
      </p:sp>
      <p:sp>
        <p:nvSpPr>
          <p:cNvPr id="30723" name="Content Placeholder 2"/>
          <p:cNvSpPr>
            <a:spLocks noGrp="1"/>
          </p:cNvSpPr>
          <p:nvPr>
            <p:ph idx="1"/>
          </p:nvPr>
        </p:nvSpPr>
        <p:spPr/>
        <p:txBody>
          <a:bodyPr>
            <a:normAutofit fontScale="77500" lnSpcReduction="20000"/>
          </a:bodyPr>
          <a:lstStyle/>
          <a:p>
            <a:pPr>
              <a:buNone/>
            </a:pPr>
            <a:r>
              <a:rPr lang="en-US" dirty="0" smtClean="0"/>
              <a:t>•	Sharing your experience . . .</a:t>
            </a:r>
          </a:p>
          <a:p>
            <a:pPr lvl="1"/>
            <a:r>
              <a:rPr lang="en-US" dirty="0" smtClean="0"/>
              <a:t>Emerson and Thoreau</a:t>
            </a:r>
          </a:p>
          <a:p>
            <a:pPr>
              <a:buNone/>
            </a:pPr>
            <a:r>
              <a:rPr lang="en-US" dirty="0" smtClean="0"/>
              <a:t>•	B a s </a:t>
            </a:r>
            <a:r>
              <a:rPr lang="en-US" dirty="0" err="1" smtClean="0"/>
              <a:t>i</a:t>
            </a:r>
            <a:r>
              <a:rPr lang="en-US" dirty="0" smtClean="0"/>
              <a:t> c s   </a:t>
            </a:r>
            <a:r>
              <a:rPr lang="en-US" dirty="0" err="1" smtClean="0"/>
              <a:t>i</a:t>
            </a:r>
            <a:r>
              <a:rPr lang="en-US" dirty="0" smtClean="0"/>
              <a:t> n   a   B o x</a:t>
            </a:r>
          </a:p>
          <a:p>
            <a:pPr>
              <a:buNone/>
            </a:pPr>
            <a:r>
              <a:rPr lang="en-US" dirty="0" smtClean="0"/>
              <a:t>•	Writing Your Reflective Essay</a:t>
            </a:r>
          </a:p>
          <a:p>
            <a:r>
              <a:rPr lang="en-US" dirty="0" smtClean="0"/>
              <a:t>Planning Your Reflective Essay</a:t>
            </a:r>
          </a:p>
          <a:p>
            <a:r>
              <a:rPr lang="en-US" dirty="0" smtClean="0"/>
              <a:t>Steps for Writing an Reflective Essay </a:t>
            </a:r>
          </a:p>
          <a:p>
            <a:r>
              <a:rPr lang="en-US" dirty="0" smtClean="0"/>
              <a:t>Topic Selection</a:t>
            </a:r>
          </a:p>
          <a:p>
            <a:r>
              <a:rPr lang="en-US" dirty="0" smtClean="0"/>
              <a:t>Key Points to Consider</a:t>
            </a:r>
          </a:p>
          <a:p>
            <a:r>
              <a:rPr lang="en-US" dirty="0" smtClean="0"/>
              <a:t>Dos and Don’ts</a:t>
            </a:r>
          </a:p>
          <a:p>
            <a:r>
              <a:rPr lang="en-US" dirty="0" smtClean="0"/>
              <a:t>Common Mistakes</a:t>
            </a:r>
          </a:p>
          <a:p>
            <a:r>
              <a:rPr lang="en-US" dirty="0" smtClean="0"/>
              <a:t>Example</a:t>
            </a:r>
          </a:p>
          <a:p>
            <a:pPr lvl="1">
              <a:buNone/>
            </a:pPr>
            <a:r>
              <a:rPr lang="en-US" dirty="0" smtClean="0"/>
              <a:t>o	Information Pressure: Ignorance Is a Bliss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t>References</a:t>
            </a:r>
          </a:p>
        </p:txBody>
      </p:sp>
      <p:sp>
        <p:nvSpPr>
          <p:cNvPr id="31747" name="Content Placeholder 2"/>
          <p:cNvSpPr>
            <a:spLocks noGrp="1"/>
          </p:cNvSpPr>
          <p:nvPr>
            <p:ph idx="1"/>
          </p:nvPr>
        </p:nvSpPr>
        <p:spPr>
          <a:xfrm>
            <a:off x="381000" y="1600200"/>
            <a:ext cx="8229600" cy="4525963"/>
          </a:xfrm>
        </p:spPr>
        <p:txBody>
          <a:bodyPr/>
          <a:lstStyle/>
          <a:p>
            <a:pPr eaLnBrk="1" hangingPunct="1"/>
            <a:r>
              <a:rPr lang="en-US" smtClean="0">
                <a:hlinkClick r:id="rId2"/>
              </a:rPr>
              <a:t>http://academichelp.net/academic-assignments/essay/write-reflective-essay.html</a:t>
            </a:r>
            <a:endParaRPr lang="en-US" smtClean="0"/>
          </a:p>
          <a:p>
            <a:pPr eaLnBrk="1" hangingPunct="1"/>
            <a:r>
              <a:rPr lang="en-US" smtClean="0">
                <a:hlinkClick r:id="rId3"/>
              </a:rPr>
              <a:t>http://academichelp.net/samples/essays/reflective/information-pressure.html</a:t>
            </a:r>
            <a:endParaRPr lang="en-US" smtClean="0"/>
          </a:p>
          <a:p>
            <a:pPr eaLnBrk="1" hangingPunct="1"/>
            <a:endParaRPr lang="en-US" smtClean="0"/>
          </a:p>
          <a:p>
            <a:pPr eaLnBrk="1" hangingPunct="1">
              <a:buFont typeface="Arial" charset="0"/>
              <a:buNone/>
            </a:pPr>
            <a:endParaRPr lang="en-US"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TotalTime>
  <Words>1437</Words>
  <Application>Microsoft Office PowerPoint</Application>
  <PresentationFormat>On-screen Show (4:3)</PresentationFormat>
  <Paragraphs>195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Reflective Essay</vt:lpstr>
      <vt:lpstr>Recap</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How to Write an Reflective Essay?</vt:lpstr>
      <vt:lpstr>Steps for Writing an Reflective Essay  </vt:lpstr>
      <vt:lpstr>Steps for Writing an Reflective Essay </vt:lpstr>
      <vt:lpstr>Mind Map</vt:lpstr>
      <vt:lpstr>Steps for Writing an Reflective Essay</vt:lpstr>
      <vt:lpstr>Steps for Writing an Reflective Essay</vt:lpstr>
      <vt:lpstr>Steps for Writing an Reflective Essay</vt:lpstr>
      <vt:lpstr>Topic Selection</vt:lpstr>
      <vt:lpstr>Topic Selection</vt:lpstr>
      <vt:lpstr>Key Points to Consider</vt:lpstr>
      <vt:lpstr>Key Points to Consider</vt:lpstr>
      <vt:lpstr>Key Points to Consider</vt:lpstr>
      <vt:lpstr>Dos</vt:lpstr>
      <vt:lpstr>Dos</vt:lpstr>
      <vt:lpstr>Don'ts</vt:lpstr>
      <vt:lpstr>Don’ts</vt:lpstr>
      <vt:lpstr>Common Mistakes</vt:lpstr>
      <vt:lpstr>Common Mistakes</vt:lpstr>
      <vt:lpstr>Example of Expository Essay </vt:lpstr>
      <vt:lpstr>Introduction Paragraph</vt:lpstr>
      <vt:lpstr>1. Supporting Details</vt:lpstr>
      <vt:lpstr>2. Supporting Details</vt:lpstr>
      <vt:lpstr>3. Supporting Details</vt:lpstr>
      <vt:lpstr>3. Supporting Details (Cont.)</vt:lpstr>
      <vt:lpstr>4. Supporting Details</vt:lpstr>
      <vt:lpstr>4. Supporting Details (Cont.)</vt:lpstr>
      <vt:lpstr>Conclusion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Anila</dc:creator>
  <cp:lastModifiedBy>Anila</cp:lastModifiedBy>
  <cp:revision>13</cp:revision>
  <dcterms:created xsi:type="dcterms:W3CDTF">2012-12-25T14:34:47Z</dcterms:created>
  <dcterms:modified xsi:type="dcterms:W3CDTF">2012-12-26T11:58:32Z</dcterms:modified>
</cp:coreProperties>
</file>