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60" r:id="rId4"/>
    <p:sldId id="259" r:id="rId5"/>
    <p:sldId id="261" r:id="rId6"/>
    <p:sldId id="262" r:id="rId7"/>
    <p:sldId id="263" r:id="rId8"/>
    <p:sldId id="264" r:id="rId9"/>
    <p:sldId id="265" r:id="rId10"/>
    <p:sldId id="266" r:id="rId11"/>
    <p:sldId id="268" r:id="rId12"/>
    <p:sldId id="267" r:id="rId13"/>
    <p:sldId id="269" r:id="rId14"/>
    <p:sldId id="270" r:id="rId15"/>
    <p:sldId id="271" r:id="rId16"/>
    <p:sldId id="272" r:id="rId17"/>
    <p:sldId id="284" r:id="rId18"/>
    <p:sldId id="285" r:id="rId19"/>
    <p:sldId id="286" r:id="rId20"/>
    <p:sldId id="287" r:id="rId21"/>
    <p:sldId id="288" r:id="rId22"/>
    <p:sldId id="273" r:id="rId23"/>
    <p:sldId id="274" r:id="rId24"/>
    <p:sldId id="275" r:id="rId25"/>
    <p:sldId id="276" r:id="rId26"/>
    <p:sldId id="277" r:id="rId27"/>
    <p:sldId id="279" r:id="rId28"/>
    <p:sldId id="280" r:id="rId29"/>
    <p:sldId id="281" r:id="rId30"/>
    <p:sldId id="282" r:id="rId31"/>
    <p:sldId id="278" r:id="rId32"/>
    <p:sldId id="283" r:id="rId33"/>
    <p:sldId id="25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E0875-A888-47F9-AD7F-8BB24C88C9D6}" type="datetimeFigureOut">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5C65EB-F905-413C-8636-94CD1010B2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E0875-A888-47F9-AD7F-8BB24C88C9D6}" type="datetimeFigureOut">
              <a:rPr lang="en-US" smtClean="0"/>
              <a:pPr/>
              <a:t>12/25/2012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C65EB-F905-413C-8636-94CD1010B2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davehood59.wordpress.com/2010/05/02/what-is-a-personal-essa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990600"/>
            <a:ext cx="2743200" cy="765175"/>
          </a:xfrm>
        </p:spPr>
        <p:txBody>
          <a:bodyPr/>
          <a:lstStyle/>
          <a:p>
            <a:r>
              <a:rPr lang="en-US" b="1" dirty="0" smtClean="0"/>
              <a:t>Lecture 17</a:t>
            </a:r>
            <a:endParaRPr lang="en-US" b="1" dirty="0"/>
          </a:p>
        </p:txBody>
      </p:sp>
      <p:sp>
        <p:nvSpPr>
          <p:cNvPr id="3" name="Subtitle 2"/>
          <p:cNvSpPr>
            <a:spLocks noGrp="1"/>
          </p:cNvSpPr>
          <p:nvPr>
            <p:ph type="subTitle" idx="1"/>
          </p:nvPr>
        </p:nvSpPr>
        <p:spPr>
          <a:xfrm>
            <a:off x="1295400" y="2819400"/>
            <a:ext cx="6400800" cy="1752600"/>
          </a:xfrm>
        </p:spPr>
        <p:txBody>
          <a:bodyPr>
            <a:normAutofit/>
          </a:bodyPr>
          <a:lstStyle/>
          <a:p>
            <a:r>
              <a:rPr lang="en-US" sz="6000" b="1" dirty="0" smtClean="0">
                <a:solidFill>
                  <a:schemeClr val="tx1"/>
                </a:solidFill>
              </a:rPr>
              <a:t>Personal Essay</a:t>
            </a:r>
            <a:endParaRPr lang="en-US" sz="60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What is Analysis Essay?</a:t>
            </a:r>
          </a:p>
          <a:p>
            <a:r>
              <a:rPr lang="en-US" dirty="0" smtClean="0"/>
              <a:t>Purpose of Writing Analysis Essay</a:t>
            </a:r>
          </a:p>
          <a:p>
            <a:r>
              <a:rPr lang="en-US" dirty="0" smtClean="0"/>
              <a:t>How to Write a Analysis Essay?</a:t>
            </a:r>
          </a:p>
          <a:p>
            <a:r>
              <a:rPr lang="en-US" dirty="0" smtClean="0"/>
              <a:t>Well Written Analysis Essay</a:t>
            </a:r>
          </a:p>
          <a:p>
            <a:r>
              <a:rPr lang="en-US" dirty="0" smtClean="0"/>
              <a:t>Steps for Writing a Analysis Essay</a:t>
            </a:r>
          </a:p>
          <a:p>
            <a:r>
              <a:rPr lang="en-US" dirty="0" smtClean="0"/>
              <a:t>Topic Selection</a:t>
            </a:r>
          </a:p>
          <a:p>
            <a:r>
              <a:rPr lang="en-US" dirty="0" smtClean="0"/>
              <a:t>Dos and Don’ts</a:t>
            </a:r>
          </a:p>
          <a:p>
            <a:r>
              <a:rPr lang="en-US" dirty="0" smtClean="0"/>
              <a:t>Common Mistakes</a:t>
            </a:r>
          </a:p>
          <a:p>
            <a:r>
              <a:rPr lang="en-US" smtClean="0"/>
              <a:t>How to Analyze an Essay?</a:t>
            </a:r>
            <a:endParaRPr lang="en-US" dirty="0" smtClean="0"/>
          </a:p>
          <a:p>
            <a:r>
              <a:rPr lang="en-US" dirty="0" smtClean="0"/>
              <a:t>Example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lgn="ctr">
              <a:buNone/>
            </a:pPr>
            <a:r>
              <a:rPr lang="en-US" dirty="0" smtClean="0"/>
              <a:t>“</a:t>
            </a:r>
            <a:r>
              <a:rPr lang="en-US" i="1" dirty="0" smtClean="0"/>
              <a:t>For more than four hundred years, the personal essay has been one of the richest and most vibrant of all literary forms.” </a:t>
            </a:r>
          </a:p>
          <a:p>
            <a:pPr algn="ctr">
              <a:buNone/>
            </a:pPr>
            <a:endParaRPr lang="en-US" i="1" dirty="0" smtClean="0"/>
          </a:p>
          <a:p>
            <a:pPr>
              <a:buNone/>
            </a:pPr>
            <a:r>
              <a:rPr lang="en-US" dirty="0" smtClean="0"/>
              <a:t>(The Art of the Personal Essay by Phillip </a:t>
            </a:r>
            <a:r>
              <a:rPr lang="en-US" dirty="0" err="1" smtClean="0"/>
              <a:t>Lopate</a:t>
            </a:r>
            <a:r>
              <a:rPr lang="en-US" dirty="0" smtClean="0"/>
              <a:t>.)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Personal Essay?</a:t>
            </a:r>
            <a:endParaRPr lang="en-US" b="1" dirty="0"/>
          </a:p>
        </p:txBody>
      </p:sp>
      <p:sp>
        <p:nvSpPr>
          <p:cNvPr id="3" name="Content Placeholder 2"/>
          <p:cNvSpPr>
            <a:spLocks noGrp="1"/>
          </p:cNvSpPr>
          <p:nvPr>
            <p:ph idx="1"/>
          </p:nvPr>
        </p:nvSpPr>
        <p:spPr>
          <a:xfrm>
            <a:off x="457200" y="1600200"/>
            <a:ext cx="8229600" cy="4800600"/>
          </a:xfrm>
        </p:spPr>
        <p:txBody>
          <a:bodyPr>
            <a:normAutofit/>
          </a:bodyPr>
          <a:lstStyle/>
          <a:p>
            <a:pPr algn="just"/>
            <a:r>
              <a:rPr lang="en-US" dirty="0" smtClean="0"/>
              <a:t>The personal essay is also one of the most popular forms of creative non-fiction. </a:t>
            </a:r>
          </a:p>
          <a:p>
            <a:pPr algn="just"/>
            <a:r>
              <a:rPr lang="en-US" dirty="0" smtClean="0"/>
              <a:t>A personal essay can be based on a </a:t>
            </a:r>
            <a:r>
              <a:rPr lang="en-US" b="1" dirty="0" smtClean="0"/>
              <a:t>personal experience that results in a lesson that you learn. </a:t>
            </a:r>
          </a:p>
          <a:p>
            <a:pPr algn="just"/>
            <a:r>
              <a:rPr lang="en-US" dirty="0" smtClean="0"/>
              <a:t>A personal essay can also be a personal opinion about a topic or issue that is important to you. This article defines the personal essay.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 of the Personal Essay</a:t>
            </a:r>
            <a:endParaRPr lang="en-US" b="1" dirty="0"/>
          </a:p>
        </p:txBody>
      </p:sp>
      <p:sp>
        <p:nvSpPr>
          <p:cNvPr id="3" name="Content Placeholder 2"/>
          <p:cNvSpPr>
            <a:spLocks noGrp="1"/>
          </p:cNvSpPr>
          <p:nvPr>
            <p:ph idx="1"/>
          </p:nvPr>
        </p:nvSpPr>
        <p:spPr/>
        <p:txBody>
          <a:bodyPr/>
          <a:lstStyle/>
          <a:p>
            <a:pPr algn="just"/>
            <a:r>
              <a:rPr lang="en-US" dirty="0" smtClean="0"/>
              <a:t>A personal essay is either a </a:t>
            </a:r>
            <a:r>
              <a:rPr lang="en-US" b="1" i="1" dirty="0" smtClean="0"/>
              <a:t>personal narrative </a:t>
            </a:r>
            <a:r>
              <a:rPr lang="en-US" dirty="0" smtClean="0"/>
              <a:t>in which the author writes about a personal incident </a:t>
            </a:r>
          </a:p>
          <a:p>
            <a:pPr algn="ctr">
              <a:buNone/>
            </a:pPr>
            <a:r>
              <a:rPr lang="en-US" dirty="0"/>
              <a:t>	</a:t>
            </a:r>
            <a:r>
              <a:rPr lang="en-US" dirty="0" smtClean="0"/>
              <a:t>or </a:t>
            </a:r>
          </a:p>
          <a:p>
            <a:pPr algn="just"/>
            <a:r>
              <a:rPr lang="en-US" b="1" dirty="0" smtClean="0"/>
              <a:t>experience</a:t>
            </a:r>
            <a:r>
              <a:rPr lang="en-US" dirty="0" smtClean="0"/>
              <a:t> that provided significant personal meaning or a lesson learned, or it is a personal opinion about some topic or issue that is important to the writer.</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Subjects for the Personal Essay</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algn="just"/>
            <a:r>
              <a:rPr lang="en-US" dirty="0" smtClean="0"/>
              <a:t>Your subject can be about anything that you are passionate about. </a:t>
            </a:r>
          </a:p>
          <a:p>
            <a:pPr lvl="1" algn="just"/>
            <a:r>
              <a:rPr lang="en-US" dirty="0" smtClean="0"/>
              <a:t>You can write about a “turning point” in your life, or a milestone, or adversity, such as death, illness, divorce. </a:t>
            </a:r>
          </a:p>
          <a:p>
            <a:pPr algn="just"/>
            <a:r>
              <a:rPr lang="en-US" dirty="0" smtClean="0"/>
              <a:t>The subject you choose must have provided you with significant personal meaning or a lesson that you have learned. </a:t>
            </a:r>
          </a:p>
          <a:p>
            <a:pPr algn="just"/>
            <a:r>
              <a:rPr lang="en-US" dirty="0" smtClean="0"/>
              <a:t>But, keep in mind, you are not just reflecting or remembering, you are going to make a point, some universal truth that your readers can appreciate. Otherwise, your story is just a story.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Subjects for the Personal Essay</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So, write about the following:</a:t>
            </a:r>
          </a:p>
          <a:p>
            <a:endParaRPr lang="en-US" dirty="0" smtClean="0"/>
          </a:p>
          <a:p>
            <a:pPr lvl="1"/>
            <a:r>
              <a:rPr lang="en-US" dirty="0" smtClean="0"/>
              <a:t>Personal experience</a:t>
            </a:r>
          </a:p>
          <a:p>
            <a:pPr lvl="1"/>
            <a:r>
              <a:rPr lang="en-US" dirty="0" smtClean="0"/>
              <a:t>Incident</a:t>
            </a:r>
          </a:p>
          <a:p>
            <a:pPr lvl="1"/>
            <a:r>
              <a:rPr lang="en-US" dirty="0" smtClean="0"/>
              <a:t>Anecdote</a:t>
            </a:r>
          </a:p>
          <a:p>
            <a:pPr lvl="1"/>
            <a:r>
              <a:rPr lang="en-US" dirty="0" smtClean="0"/>
              <a:t>Topic</a:t>
            </a:r>
          </a:p>
          <a:p>
            <a:pPr lvl="1"/>
            <a:r>
              <a:rPr lang="en-US" dirty="0" smtClean="0"/>
              <a:t>Issue</a:t>
            </a:r>
          </a:p>
          <a:p>
            <a:pPr lvl="1"/>
            <a:r>
              <a:rPr lang="en-US" dirty="0" smtClean="0"/>
              <a:t>A memory</a:t>
            </a:r>
          </a:p>
          <a:p>
            <a:pPr lvl="1"/>
            <a:endParaRPr lang="en-US" dirty="0"/>
          </a:p>
          <a:p>
            <a:r>
              <a:rPr lang="en-US" dirty="0" smtClean="0"/>
              <a:t>Your subject can also be a personal opinion on an issue or concern that is important to you, such as the garbage strike, crime, or unemployment.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800" b="1" dirty="0" smtClean="0"/>
              <a:t>The Personal Essay as a Personal Narrative</a:t>
            </a:r>
            <a:endParaRPr lang="en-US" sz="3800" b="1" dirty="0"/>
          </a:p>
        </p:txBody>
      </p:sp>
      <p:sp>
        <p:nvSpPr>
          <p:cNvPr id="3" name="Content Placeholder 2"/>
          <p:cNvSpPr>
            <a:spLocks noGrp="1"/>
          </p:cNvSpPr>
          <p:nvPr>
            <p:ph idx="1"/>
          </p:nvPr>
        </p:nvSpPr>
        <p:spPr/>
        <p:txBody>
          <a:bodyPr>
            <a:normAutofit lnSpcReduction="10000"/>
          </a:bodyPr>
          <a:lstStyle/>
          <a:p>
            <a:r>
              <a:rPr lang="en-US" dirty="0" smtClean="0"/>
              <a:t>A personal narrative has the following elements:</a:t>
            </a:r>
          </a:p>
          <a:p>
            <a:pPr lvl="1" algn="just"/>
            <a:r>
              <a:rPr lang="en-US" dirty="0" smtClean="0"/>
              <a:t>It is based on a </a:t>
            </a:r>
            <a:r>
              <a:rPr lang="en-US" b="1" dirty="0" smtClean="0"/>
              <a:t>personal experience </a:t>
            </a:r>
            <a:r>
              <a:rPr lang="en-US" dirty="0" smtClean="0"/>
              <a:t>in which you have gained significant meaning, insight, or learned a lesson. It can also be based on a milestone or life-altering event.</a:t>
            </a:r>
          </a:p>
          <a:p>
            <a:pPr lvl="1" algn="just"/>
            <a:r>
              <a:rPr lang="en-US" dirty="0" smtClean="0"/>
              <a:t>It is </a:t>
            </a:r>
            <a:r>
              <a:rPr lang="en-US" b="1" dirty="0" smtClean="0"/>
              <a:t>personal narrative</a:t>
            </a:r>
            <a:r>
              <a:rPr lang="en-US" dirty="0" smtClean="0"/>
              <a:t>. The writer tells the story by including dialogue, imagery, characterization, conflict, plot, and setting.</a:t>
            </a:r>
          </a:p>
          <a:p>
            <a:pPr lvl="1" algn="just"/>
            <a:r>
              <a:rPr lang="en-US" dirty="0" smtClean="0"/>
              <a:t>It is written in the </a:t>
            </a:r>
            <a:r>
              <a:rPr lang="en-US" b="1" dirty="0" smtClean="0"/>
              <a:t>first person. </a:t>
            </a:r>
            <a:r>
              <a:rPr lang="en-US" dirty="0" smtClean="0"/>
              <a:t>(“I” point-of-view)</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800" b="1" dirty="0" smtClean="0"/>
              <a:t>The Personal Essay as a Personal Narrative</a:t>
            </a:r>
            <a:endParaRPr lang="en-US" sz="3800" b="1" dirty="0"/>
          </a:p>
        </p:txBody>
      </p:sp>
      <p:sp>
        <p:nvSpPr>
          <p:cNvPr id="3" name="Content Placeholder 2"/>
          <p:cNvSpPr>
            <a:spLocks noGrp="1"/>
          </p:cNvSpPr>
          <p:nvPr>
            <p:ph idx="1"/>
          </p:nvPr>
        </p:nvSpPr>
        <p:spPr/>
        <p:txBody>
          <a:bodyPr>
            <a:normAutofit fontScale="85000" lnSpcReduction="10000"/>
          </a:bodyPr>
          <a:lstStyle/>
          <a:p>
            <a:pPr algn="just"/>
            <a:r>
              <a:rPr lang="en-US" dirty="0" smtClean="0"/>
              <a:t>It is an </a:t>
            </a:r>
            <a:r>
              <a:rPr lang="en-US" b="1" dirty="0" smtClean="0"/>
              <a:t>autobiographical story </a:t>
            </a:r>
            <a:r>
              <a:rPr lang="en-US" dirty="0" smtClean="0"/>
              <a:t>in which the writer describes an incident that resulted in some personal growth or development.</a:t>
            </a:r>
          </a:p>
          <a:p>
            <a:pPr algn="just"/>
            <a:r>
              <a:rPr lang="en-US" dirty="0" smtClean="0"/>
              <a:t>A personal essay is a </a:t>
            </a:r>
            <a:r>
              <a:rPr lang="en-US" b="1" dirty="0" smtClean="0"/>
              <a:t>glimpse of the writer’s life</a:t>
            </a:r>
            <a:r>
              <a:rPr lang="en-US" dirty="0" smtClean="0"/>
              <a:t>. The writer describes the personal experience using the scene-building technique, weaves a theme throughout the narrative, and makes an important point. There must be a lesson or meaning. The writer cannot just write an interesting story.</a:t>
            </a:r>
          </a:p>
          <a:p>
            <a:pPr algn="just"/>
            <a:r>
              <a:rPr lang="en-US" dirty="0" smtClean="0"/>
              <a:t>It does not have to be </a:t>
            </a:r>
            <a:r>
              <a:rPr lang="en-US" b="1" dirty="0" smtClean="0"/>
              <a:t>objective</a:t>
            </a:r>
            <a:r>
              <a:rPr lang="en-US" dirty="0" smtClean="0"/>
              <a:t>. However, the writer must express his/her feelings, thoughts, and emotions.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800" b="1" dirty="0" smtClean="0"/>
              <a:t>The Personal Essay as a Personal Narrative</a:t>
            </a:r>
            <a:endParaRPr lang="en-US" sz="3800" b="1" dirty="0"/>
          </a:p>
        </p:txBody>
      </p:sp>
      <p:sp>
        <p:nvSpPr>
          <p:cNvPr id="3" name="Content Placeholder 2"/>
          <p:cNvSpPr>
            <a:spLocks noGrp="1"/>
          </p:cNvSpPr>
          <p:nvPr>
            <p:ph idx="1"/>
          </p:nvPr>
        </p:nvSpPr>
        <p:spPr/>
        <p:txBody>
          <a:bodyPr>
            <a:normAutofit fontScale="92500"/>
          </a:bodyPr>
          <a:lstStyle/>
          <a:p>
            <a:pPr algn="just"/>
            <a:r>
              <a:rPr lang="en-US" dirty="0" smtClean="0"/>
              <a:t>The writer uses </a:t>
            </a:r>
            <a:r>
              <a:rPr lang="en-US" b="1" dirty="0" smtClean="0"/>
              <a:t>self-disclosure</a:t>
            </a:r>
            <a:r>
              <a:rPr lang="en-US" dirty="0" smtClean="0"/>
              <a:t> and is honest with his/her readers.</a:t>
            </a:r>
          </a:p>
          <a:p>
            <a:pPr algn="just"/>
            <a:r>
              <a:rPr lang="en-US" dirty="0" smtClean="0"/>
              <a:t>The writer writes about a </a:t>
            </a:r>
            <a:r>
              <a:rPr lang="en-US" b="1" dirty="0" smtClean="0"/>
              <a:t>real life experience. </a:t>
            </a:r>
            <a:r>
              <a:rPr lang="en-US" dirty="0" smtClean="0"/>
              <a:t>The incident or experience must have occurred. The writer must use fact and truth.</a:t>
            </a:r>
          </a:p>
          <a:p>
            <a:pPr algn="just"/>
            <a:r>
              <a:rPr lang="en-US" dirty="0" smtClean="0"/>
              <a:t>The writer must </a:t>
            </a:r>
            <a:r>
              <a:rPr lang="en-US" b="1" dirty="0" smtClean="0"/>
              <a:t>dramatize the story </a:t>
            </a:r>
            <a:r>
              <a:rPr lang="en-US" dirty="0" smtClean="0"/>
              <a:t>by using the scene building technique. A scene includes setting/location, intimate details, concrete and specific descriptions, action, and often dialogue.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t>The Personal Essay as a Personal Opinion</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author Bill </a:t>
            </a:r>
            <a:r>
              <a:rPr lang="en-US" dirty="0" err="1" smtClean="0"/>
              <a:t>Roorbach</a:t>
            </a:r>
            <a:r>
              <a:rPr lang="en-US" dirty="0" smtClean="0"/>
              <a:t> states that the personal essay that is based on a personal opinion has these</a:t>
            </a:r>
          </a:p>
          <a:p>
            <a:pPr lvl="1" algn="just"/>
            <a:r>
              <a:rPr lang="en-US" dirty="0" smtClean="0"/>
              <a:t>A personal essay is a </a:t>
            </a:r>
            <a:r>
              <a:rPr lang="en-US" b="1" dirty="0" smtClean="0"/>
              <a:t>conversation</a:t>
            </a:r>
            <a:r>
              <a:rPr lang="en-US" dirty="0" smtClean="0"/>
              <a:t> with your readers.</a:t>
            </a:r>
          </a:p>
          <a:p>
            <a:pPr lvl="1" algn="just"/>
            <a:r>
              <a:rPr lang="en-US" dirty="0" smtClean="0"/>
              <a:t>The personal essay is an </a:t>
            </a:r>
            <a:r>
              <a:rPr lang="en-US" b="1" dirty="0" smtClean="0"/>
              <a:t>informed mixture of storytelling, facts, wisdom, and personality.</a:t>
            </a:r>
          </a:p>
          <a:p>
            <a:pPr lvl="1" algn="just"/>
            <a:r>
              <a:rPr lang="en-US" dirty="0" smtClean="0"/>
              <a:t>The personal essay </a:t>
            </a:r>
            <a:r>
              <a:rPr lang="en-US" b="1" dirty="0" smtClean="0"/>
              <a:t>examines a subject outside of yourself,</a:t>
            </a:r>
            <a:r>
              <a:rPr lang="en-US" dirty="0" smtClean="0"/>
              <a:t> but through the lens of self.</a:t>
            </a:r>
          </a:p>
          <a:p>
            <a:pPr lvl="1" algn="just"/>
            <a:r>
              <a:rPr lang="en-US" dirty="0" smtClean="0"/>
              <a:t>The subject of the personal essay may be the </a:t>
            </a:r>
            <a:r>
              <a:rPr lang="en-US" b="1" dirty="0" smtClean="0"/>
              <a:t>self,</a:t>
            </a:r>
            <a:r>
              <a:rPr lang="en-US" dirty="0" smtClean="0"/>
              <a:t> but the self is treated as evidence for the argument. attributes: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t>The Personal Essay as a Personal Opinion</a:t>
            </a:r>
            <a:endParaRPr lang="en-US" b="1" dirty="0"/>
          </a:p>
        </p:txBody>
      </p:sp>
      <p:sp>
        <p:nvSpPr>
          <p:cNvPr id="3" name="Content Placeholder 2"/>
          <p:cNvSpPr>
            <a:spLocks noGrp="1"/>
          </p:cNvSpPr>
          <p:nvPr>
            <p:ph idx="1"/>
          </p:nvPr>
        </p:nvSpPr>
        <p:spPr/>
        <p:txBody>
          <a:bodyPr>
            <a:normAutofit/>
          </a:bodyPr>
          <a:lstStyle/>
          <a:p>
            <a:pPr algn="just"/>
            <a:r>
              <a:rPr lang="en-US" dirty="0" smtClean="0"/>
              <a:t>The personal essay strives to say what is evident, and to come to a conclusion that the reader may agree or disagree.</a:t>
            </a:r>
          </a:p>
          <a:p>
            <a:pPr algn="just"/>
            <a:r>
              <a:rPr lang="en-US" dirty="0" smtClean="0"/>
              <a:t>A personal essay can wonder through its subject, circle around it, get the long view and the short, always providing experience, knowledge, book learning, and personal history.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Choose a Topic</a:t>
            </a:r>
            <a:endParaRPr lang="en-US" b="1"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pPr algn="just">
              <a:buNone/>
            </a:pPr>
            <a:r>
              <a:rPr lang="en-US" dirty="0" smtClean="0"/>
              <a:t>	Choose a topic you are interested in and passionate about, and that resulted in a lesson that you learned or personal meaning. Here is how:</a:t>
            </a:r>
          </a:p>
          <a:p>
            <a:pPr algn="just"/>
            <a:endParaRPr lang="en-US" dirty="0" smtClean="0"/>
          </a:p>
          <a:p>
            <a:pPr algn="just"/>
            <a:r>
              <a:rPr lang="en-US" dirty="0" smtClean="0"/>
              <a:t>Your writing needs to be a process of inquiry. So answer the 5-Ws: Who? What? When? Where? Why?</a:t>
            </a:r>
          </a:p>
          <a:p>
            <a:pPr algn="just"/>
            <a:r>
              <a:rPr lang="en-US" dirty="0" smtClean="0"/>
              <a:t>Brainstorm your topic. Create a list of topics. Then create subtopics.</a:t>
            </a:r>
          </a:p>
          <a:p>
            <a:pPr algn="just"/>
            <a:r>
              <a:rPr lang="en-US" dirty="0" smtClean="0"/>
              <a:t>Mind map your topic. For more information on </a:t>
            </a:r>
            <a:r>
              <a:rPr lang="en-US" dirty="0" err="1" smtClean="0"/>
              <a:t>mindmapping</a:t>
            </a:r>
            <a:r>
              <a:rPr lang="en-US" dirty="0" smtClean="0"/>
              <a:t>, search the Internet. This is a popular form of creative thinking.</a:t>
            </a:r>
          </a:p>
          <a:p>
            <a:pPr algn="just"/>
            <a:r>
              <a:rPr lang="en-US" dirty="0" smtClean="0"/>
              <a:t>Narrow your topic. Instead of writing about global warming, you can narrow your topic by writing about “going green” or “how you should recycle in your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Choose a Topic</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Think of a milestone, or something memorable, or a turning point in your life. What were your impressions? What did you learn? What meaning came from the personal experience?</a:t>
            </a:r>
          </a:p>
          <a:p>
            <a:pPr algn="just"/>
            <a:r>
              <a:rPr lang="en-US" dirty="0" smtClean="0"/>
              <a:t>Be sure that your topic has a universal theme—such as hard work, love, death, bravery, wisdom.</a:t>
            </a:r>
          </a:p>
          <a:p>
            <a:pPr algn="just"/>
            <a:r>
              <a:rPr lang="en-US" dirty="0" smtClean="0"/>
              <a:t>Your goal is to make others laugh, learn, hope, empathize, sympathize with what you have written. Your readers must be able to identify with what you have written.</a:t>
            </a:r>
          </a:p>
          <a:p>
            <a:pPr algn="just"/>
            <a:r>
              <a:rPr lang="en-US" dirty="0" smtClean="0"/>
              <a:t>If something happened to you that was interesting, humorous, sad, and so forth, you can write about it.</a:t>
            </a:r>
          </a:p>
          <a:p>
            <a:pPr algn="just"/>
            <a:r>
              <a:rPr lang="en-US" dirty="0" smtClean="0"/>
              <a:t>Write about personal experiences that have taught you a lesson.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Make the Most of Life Experiences</a:t>
            </a:r>
            <a:endParaRPr lang="en-US" b="1" dirty="0"/>
          </a:p>
        </p:txBody>
      </p:sp>
      <p:sp>
        <p:nvSpPr>
          <p:cNvPr id="3" name="Content Placeholder 2"/>
          <p:cNvSpPr>
            <a:spLocks noGrp="1"/>
          </p:cNvSpPr>
          <p:nvPr>
            <p:ph idx="1"/>
          </p:nvPr>
        </p:nvSpPr>
        <p:spPr>
          <a:xfrm>
            <a:off x="457200" y="1600200"/>
            <a:ext cx="8229600" cy="4876800"/>
          </a:xfrm>
        </p:spPr>
        <p:txBody>
          <a:bodyPr>
            <a:normAutofit fontScale="85000" lnSpcReduction="10000"/>
          </a:bodyPr>
          <a:lstStyle/>
          <a:p>
            <a:pPr algn="just"/>
            <a:r>
              <a:rPr lang="en-US" dirty="0" smtClean="0"/>
              <a:t>Your goal is to make others laugh, learn, hope, empathize, sympathize with what you have written. Your readers must be able to identify with what you have written.</a:t>
            </a:r>
          </a:p>
          <a:p>
            <a:pPr algn="just"/>
            <a:r>
              <a:rPr lang="en-US" dirty="0" smtClean="0"/>
              <a:t>If something happened to you that was interesting, humorous, sad, and so forth, you can write about it.</a:t>
            </a:r>
          </a:p>
          <a:p>
            <a:pPr algn="just"/>
            <a:r>
              <a:rPr lang="en-US" dirty="0" smtClean="0"/>
              <a:t>Write about personal experiences that have taught you a lesson.</a:t>
            </a:r>
          </a:p>
          <a:p>
            <a:pPr algn="just"/>
            <a:r>
              <a:rPr lang="en-US" dirty="0" smtClean="0"/>
              <a:t>Include your opinions, point of view, feelings and thoughts.</a:t>
            </a:r>
          </a:p>
          <a:p>
            <a:pPr algn="just"/>
            <a:r>
              <a:rPr lang="en-US" dirty="0" smtClean="0"/>
              <a:t>Be truthful and honest. In other words, state the facts and evidence.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Resources for Writing Personal Essays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There are some fantastic books available to help you learn to write a personal essay. Here are the books recommended:</a:t>
            </a:r>
          </a:p>
          <a:p>
            <a:endParaRPr lang="en-US" dirty="0" smtClean="0"/>
          </a:p>
          <a:p>
            <a:pPr lvl="1"/>
            <a:r>
              <a:rPr lang="en-US" dirty="0" smtClean="0"/>
              <a:t> Writing Life Stories: How to Make Memories into Memoir, Ideas into Essays, and Life into Literature by Bill </a:t>
            </a:r>
            <a:r>
              <a:rPr lang="en-US" dirty="0" err="1" smtClean="0"/>
              <a:t>Roorbach</a:t>
            </a:r>
            <a:endParaRPr lang="en-US" dirty="0" smtClean="0"/>
          </a:p>
          <a:p>
            <a:pPr lvl="1"/>
            <a:r>
              <a:rPr lang="en-US" dirty="0" smtClean="0"/>
              <a:t>Writing Creative Nonfiction, edited by Philip Gerard</a:t>
            </a:r>
          </a:p>
          <a:p>
            <a:pPr lvl="1"/>
            <a:r>
              <a:rPr lang="en-US" dirty="0" smtClean="0"/>
              <a:t>The Art of Creative Nonfiction by Lee </a:t>
            </a:r>
            <a:r>
              <a:rPr lang="en-US" dirty="0" err="1" smtClean="0"/>
              <a:t>Gutkind</a:t>
            </a:r>
            <a:endParaRPr lang="en-US" dirty="0" smtClean="0"/>
          </a:p>
          <a:p>
            <a:pPr lvl="1"/>
            <a:r>
              <a:rPr lang="en-US" dirty="0" smtClean="0"/>
              <a:t>The Art of the Personal Essay by Phillip </a:t>
            </a:r>
            <a:r>
              <a:rPr lang="en-US" dirty="0" err="1" smtClean="0"/>
              <a:t>Lapote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Thinking about the Personal </a:t>
            </a:r>
            <a:r>
              <a:rPr lang="en-US" b="1" dirty="0" smtClean="0"/>
              <a:t>E</a:t>
            </a:r>
            <a:r>
              <a:rPr lang="en-US" b="1" dirty="0" smtClean="0"/>
              <a:t>ssay</a:t>
            </a:r>
            <a:endParaRPr lang="en-US" b="1" dirty="0"/>
          </a:p>
        </p:txBody>
      </p:sp>
      <p:sp>
        <p:nvSpPr>
          <p:cNvPr id="3" name="Content Placeholder 2"/>
          <p:cNvSpPr>
            <a:spLocks noGrp="1"/>
          </p:cNvSpPr>
          <p:nvPr>
            <p:ph idx="1"/>
          </p:nvPr>
        </p:nvSpPr>
        <p:spPr/>
        <p:txBody>
          <a:bodyPr>
            <a:normAutofit lnSpcReduction="10000"/>
          </a:bodyPr>
          <a:lstStyle/>
          <a:p>
            <a:r>
              <a:rPr lang="en-US" dirty="0" smtClean="0"/>
              <a:t>As you read each essay, consider the following (in your notebook):</a:t>
            </a:r>
          </a:p>
          <a:p>
            <a:pPr>
              <a:buNone/>
            </a:pPr>
            <a:endParaRPr lang="en-US" sz="1800" dirty="0" smtClean="0"/>
          </a:p>
          <a:p>
            <a:r>
              <a:rPr lang="en-US" b="1" dirty="0" smtClean="0"/>
              <a:t>Title/Author</a:t>
            </a:r>
          </a:p>
          <a:p>
            <a:r>
              <a:rPr lang="en-US" b="1" dirty="0" smtClean="0"/>
              <a:t>The Essence </a:t>
            </a:r>
            <a:r>
              <a:rPr lang="en-US" dirty="0" smtClean="0"/>
              <a:t>– </a:t>
            </a:r>
            <a:endParaRPr lang="en-US" dirty="0" smtClean="0"/>
          </a:p>
          <a:p>
            <a:pPr lvl="1"/>
            <a:r>
              <a:rPr lang="en-US" dirty="0" smtClean="0"/>
              <a:t>What’s </a:t>
            </a:r>
            <a:r>
              <a:rPr lang="en-US" dirty="0" smtClean="0"/>
              <a:t>the main story? </a:t>
            </a:r>
            <a:endParaRPr lang="en-US" dirty="0" smtClean="0"/>
          </a:p>
          <a:p>
            <a:pPr lvl="1"/>
            <a:r>
              <a:rPr lang="en-US" dirty="0" smtClean="0"/>
              <a:t>If </a:t>
            </a:r>
            <a:r>
              <a:rPr lang="en-US" dirty="0" smtClean="0"/>
              <a:t>you had to boil it down to a few sentences, what would they be? </a:t>
            </a:r>
            <a:endParaRPr lang="en-US" dirty="0" smtClean="0"/>
          </a:p>
          <a:p>
            <a:pPr lvl="1"/>
            <a:r>
              <a:rPr lang="en-US" dirty="0" smtClean="0"/>
              <a:t>What </a:t>
            </a:r>
            <a:r>
              <a:rPr lang="en-US" dirty="0" smtClean="0"/>
              <a:t>aspects of life is the writer capturing</a:t>
            </a:r>
            <a:r>
              <a:rPr lang="en-US" dirty="0" smtClean="0"/>
              <a: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Key Details </a:t>
            </a:r>
            <a:r>
              <a:rPr lang="en-US" dirty="0" smtClean="0"/>
              <a:t>– </a:t>
            </a:r>
            <a:endParaRPr lang="en-US" dirty="0" smtClean="0"/>
          </a:p>
          <a:p>
            <a:pPr lvl="1"/>
            <a:r>
              <a:rPr lang="en-US" dirty="0" smtClean="0"/>
              <a:t>How </a:t>
            </a:r>
            <a:r>
              <a:rPr lang="en-US" dirty="0" smtClean="0"/>
              <a:t>does the writer show as much as tell? </a:t>
            </a:r>
            <a:endParaRPr lang="en-US" dirty="0" smtClean="0"/>
          </a:p>
          <a:p>
            <a:pPr lvl="1"/>
            <a:r>
              <a:rPr lang="en-US" dirty="0" smtClean="0"/>
              <a:t>Which </a:t>
            </a:r>
            <a:r>
              <a:rPr lang="en-US" dirty="0" smtClean="0"/>
              <a:t>details and images stand out and make the story vivid in your mind? </a:t>
            </a:r>
            <a:endParaRPr lang="en-US" dirty="0" smtClean="0"/>
          </a:p>
          <a:p>
            <a:pPr lvl="1"/>
            <a:r>
              <a:rPr lang="en-US" dirty="0" smtClean="0"/>
              <a:t>What </a:t>
            </a:r>
            <a:r>
              <a:rPr lang="en-US" dirty="0" smtClean="0"/>
              <a:t>helps make the piece “true” (in other words, authentic and specific) to the writer and his/her experiences?</a:t>
            </a:r>
          </a:p>
          <a:p>
            <a:endParaRPr lang="en-US" dirty="0"/>
          </a:p>
        </p:txBody>
      </p:sp>
      <p:sp>
        <p:nvSpPr>
          <p:cNvPr id="4" name="Title 1"/>
          <p:cNvSpPr>
            <a:spLocks noGrp="1"/>
          </p:cNvSpPr>
          <p:nvPr>
            <p:ph type="title"/>
          </p:nvPr>
        </p:nvSpPr>
        <p:spPr>
          <a:xfrm>
            <a:off x="457200" y="274638"/>
            <a:ext cx="8229600" cy="1143000"/>
          </a:xfrm>
        </p:spPr>
        <p:txBody>
          <a:bodyPr>
            <a:normAutofit/>
          </a:bodyPr>
          <a:lstStyle/>
          <a:p>
            <a:r>
              <a:rPr lang="en-US" b="1" dirty="0" smtClean="0"/>
              <a:t>Thinking about the Personal </a:t>
            </a:r>
            <a:r>
              <a:rPr lang="en-US" b="1" dirty="0" smtClean="0"/>
              <a:t>E</a:t>
            </a:r>
            <a:r>
              <a:rPr lang="en-US" b="1" dirty="0" smtClean="0"/>
              <a:t>ssay</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dirty="0" smtClean="0"/>
              <a:t>Context – </a:t>
            </a:r>
            <a:endParaRPr lang="en-US" b="1" dirty="0" smtClean="0"/>
          </a:p>
          <a:p>
            <a:pPr lvl="1"/>
            <a:r>
              <a:rPr lang="en-US" dirty="0" smtClean="0"/>
              <a:t>What </a:t>
            </a:r>
            <a:r>
              <a:rPr lang="en-US" dirty="0" smtClean="0"/>
              <a:t>helps “place” the essential story in a bigger picture? </a:t>
            </a:r>
            <a:endParaRPr lang="en-US" dirty="0" smtClean="0"/>
          </a:p>
          <a:p>
            <a:pPr lvl="1"/>
            <a:r>
              <a:rPr lang="en-US" dirty="0" smtClean="0"/>
              <a:t>What </a:t>
            </a:r>
            <a:r>
              <a:rPr lang="en-US" dirty="0" smtClean="0"/>
              <a:t>connections does the writer make between related ideas and experiences?</a:t>
            </a:r>
          </a:p>
          <a:p>
            <a:r>
              <a:rPr lang="en-US" b="1" dirty="0" smtClean="0"/>
              <a:t>Perspective –</a:t>
            </a:r>
            <a:r>
              <a:rPr lang="en-US" dirty="0" smtClean="0"/>
              <a:t> </a:t>
            </a:r>
            <a:endParaRPr lang="en-US" dirty="0" smtClean="0"/>
          </a:p>
          <a:p>
            <a:pPr lvl="1"/>
            <a:r>
              <a:rPr lang="en-US" dirty="0" smtClean="0"/>
              <a:t>What’s </a:t>
            </a:r>
            <a:r>
              <a:rPr lang="en-US" dirty="0" smtClean="0"/>
              <a:t>the value of “distance” for the piece? </a:t>
            </a:r>
            <a:endParaRPr lang="en-US" dirty="0" smtClean="0"/>
          </a:p>
          <a:p>
            <a:pPr lvl="1"/>
            <a:r>
              <a:rPr lang="en-US" dirty="0" smtClean="0"/>
              <a:t>Is </a:t>
            </a:r>
            <a:r>
              <a:rPr lang="en-US" dirty="0" smtClean="0"/>
              <a:t>there an acknowledgement of time having passed? </a:t>
            </a:r>
            <a:endParaRPr lang="en-US" dirty="0" smtClean="0"/>
          </a:p>
          <a:p>
            <a:pPr lvl="1"/>
            <a:r>
              <a:rPr lang="en-US" dirty="0" smtClean="0"/>
              <a:t>What </a:t>
            </a:r>
            <a:r>
              <a:rPr lang="en-US" dirty="0" smtClean="0"/>
              <a:t>is the value of the writer being able to “look back”?</a:t>
            </a:r>
            <a:endParaRPr lang="en-US" dirty="0"/>
          </a:p>
        </p:txBody>
      </p:sp>
      <p:sp>
        <p:nvSpPr>
          <p:cNvPr id="4" name="Title 1"/>
          <p:cNvSpPr>
            <a:spLocks noGrp="1"/>
          </p:cNvSpPr>
          <p:nvPr>
            <p:ph type="title"/>
          </p:nvPr>
        </p:nvSpPr>
        <p:spPr/>
        <p:txBody>
          <a:bodyPr>
            <a:normAutofit/>
          </a:bodyPr>
          <a:lstStyle/>
          <a:p>
            <a:r>
              <a:rPr lang="en-US" b="1" dirty="0" smtClean="0"/>
              <a:t>Thinking about the Personal </a:t>
            </a:r>
            <a:r>
              <a:rPr lang="en-US" b="1" dirty="0" smtClean="0"/>
              <a:t>E</a:t>
            </a:r>
            <a:r>
              <a:rPr lang="en-US" b="1" dirty="0" smtClean="0"/>
              <a:t>ssay</a:t>
            </a: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dirty="0" smtClean="0"/>
              <a:t>Organization – </a:t>
            </a:r>
            <a:endParaRPr lang="en-US" b="1" dirty="0" smtClean="0"/>
          </a:p>
          <a:p>
            <a:pPr lvl="1"/>
            <a:r>
              <a:rPr lang="en-US" dirty="0" smtClean="0"/>
              <a:t>How </a:t>
            </a:r>
            <a:r>
              <a:rPr lang="en-US" dirty="0" smtClean="0"/>
              <a:t>does the writer develop his/her ideas</a:t>
            </a:r>
            <a:r>
              <a:rPr lang="en-US" dirty="0" smtClean="0"/>
              <a:t>?</a:t>
            </a:r>
          </a:p>
          <a:p>
            <a:pPr lvl="1"/>
            <a:r>
              <a:rPr lang="en-US" dirty="0" smtClean="0"/>
              <a:t> </a:t>
            </a:r>
            <a:r>
              <a:rPr lang="en-US" dirty="0" smtClean="0"/>
              <a:t>What is the opening of the piece like? </a:t>
            </a:r>
            <a:endParaRPr lang="en-US" dirty="0" smtClean="0"/>
          </a:p>
          <a:p>
            <a:pPr lvl="1"/>
            <a:r>
              <a:rPr lang="en-US" dirty="0" smtClean="0"/>
              <a:t>Is </a:t>
            </a:r>
            <a:r>
              <a:rPr lang="en-US" dirty="0" smtClean="0"/>
              <a:t>there a central “story”? </a:t>
            </a:r>
            <a:endParaRPr lang="en-US" dirty="0" smtClean="0"/>
          </a:p>
          <a:p>
            <a:pPr lvl="1"/>
            <a:r>
              <a:rPr lang="en-US" dirty="0" smtClean="0"/>
              <a:t>How </a:t>
            </a:r>
            <a:r>
              <a:rPr lang="en-US" dirty="0" smtClean="0"/>
              <a:t>does the writer incorporate background information? </a:t>
            </a:r>
            <a:endParaRPr lang="en-US" dirty="0" smtClean="0"/>
          </a:p>
          <a:p>
            <a:pPr lvl="1"/>
            <a:r>
              <a:rPr lang="en-US" dirty="0" smtClean="0"/>
              <a:t>Are </a:t>
            </a:r>
            <a:r>
              <a:rPr lang="en-US" dirty="0" smtClean="0"/>
              <a:t>there places where the writer diverges from the central story? </a:t>
            </a:r>
            <a:endParaRPr lang="en-US" dirty="0" smtClean="0"/>
          </a:p>
          <a:p>
            <a:pPr lvl="1"/>
            <a:r>
              <a:rPr lang="en-US" dirty="0" smtClean="0"/>
              <a:t>How </a:t>
            </a:r>
            <a:r>
              <a:rPr lang="en-US" dirty="0" smtClean="0"/>
              <a:t>are shifts in place or time handled? </a:t>
            </a:r>
            <a:endParaRPr lang="en-US" dirty="0" smtClean="0"/>
          </a:p>
          <a:p>
            <a:pPr lvl="1"/>
            <a:r>
              <a:rPr lang="en-US" dirty="0" smtClean="0"/>
              <a:t>How </a:t>
            </a:r>
            <a:r>
              <a:rPr lang="en-US" dirty="0" smtClean="0"/>
              <a:t>does the writer conclude the piece</a:t>
            </a:r>
            <a:r>
              <a:rPr lang="en-US" dirty="0" smtClean="0"/>
              <a:t>?</a:t>
            </a:r>
            <a:endParaRPr lang="en-US" dirty="0" smtClean="0"/>
          </a:p>
        </p:txBody>
      </p:sp>
      <p:sp>
        <p:nvSpPr>
          <p:cNvPr id="4" name="Title 1"/>
          <p:cNvSpPr>
            <a:spLocks noGrp="1"/>
          </p:cNvSpPr>
          <p:nvPr>
            <p:ph type="title"/>
          </p:nvPr>
        </p:nvSpPr>
        <p:spPr/>
        <p:txBody>
          <a:bodyPr>
            <a:normAutofit/>
          </a:bodyPr>
          <a:lstStyle/>
          <a:p>
            <a:r>
              <a:rPr lang="en-US" b="1" dirty="0" smtClean="0"/>
              <a:t>Thinking about the Personal </a:t>
            </a:r>
            <a:r>
              <a:rPr lang="en-US" b="1" dirty="0" smtClean="0"/>
              <a:t>E</a:t>
            </a:r>
            <a:r>
              <a:rPr lang="en-US" b="1" dirty="0" smtClean="0"/>
              <a:t>ssay</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Thinking About the Personal Essay</a:t>
            </a:r>
            <a:endParaRPr lang="en-US" b="1" dirty="0"/>
          </a:p>
        </p:txBody>
      </p:sp>
      <p:sp>
        <p:nvSpPr>
          <p:cNvPr id="3" name="Content Placeholder 2"/>
          <p:cNvSpPr>
            <a:spLocks noGrp="1"/>
          </p:cNvSpPr>
          <p:nvPr>
            <p:ph idx="1"/>
          </p:nvPr>
        </p:nvSpPr>
        <p:spPr/>
        <p:txBody>
          <a:bodyPr/>
          <a:lstStyle/>
          <a:p>
            <a:r>
              <a:rPr lang="en-US" b="1" dirty="0" smtClean="0"/>
              <a:t>Language – </a:t>
            </a:r>
            <a:endParaRPr lang="en-US" b="1" dirty="0" smtClean="0"/>
          </a:p>
          <a:p>
            <a:pPr lvl="1"/>
            <a:r>
              <a:rPr lang="en-US" dirty="0" smtClean="0"/>
              <a:t>When </a:t>
            </a:r>
            <a:r>
              <a:rPr lang="en-US" dirty="0" smtClean="0"/>
              <a:t>is it used well to “showcase” ideas? </a:t>
            </a:r>
            <a:endParaRPr lang="en-US" dirty="0" smtClean="0"/>
          </a:p>
          <a:p>
            <a:pPr lvl="1"/>
            <a:r>
              <a:rPr lang="en-US" dirty="0" smtClean="0"/>
              <a:t>To </a:t>
            </a:r>
            <a:r>
              <a:rPr lang="en-US" dirty="0" smtClean="0"/>
              <a:t>establish the writer’s “voice”? </a:t>
            </a:r>
            <a:endParaRPr lang="en-US" dirty="0" smtClean="0"/>
          </a:p>
          <a:p>
            <a:pPr lvl="1"/>
            <a:r>
              <a:rPr lang="en-US" dirty="0" smtClean="0"/>
              <a:t>When </a:t>
            </a:r>
            <a:r>
              <a:rPr lang="en-US" dirty="0" smtClean="0"/>
              <a:t>is the writing powerful in its simplicity, its complexity, or its unexpectedness?</a:t>
            </a:r>
          </a:p>
          <a:p>
            <a:pPr lv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990600"/>
          </a:xfrm>
        </p:spPr>
        <p:txBody>
          <a:bodyPr>
            <a:noAutofit/>
          </a:bodyPr>
          <a:lstStyle/>
          <a:p>
            <a:pPr algn="ctr">
              <a:buNone/>
            </a:pPr>
            <a:r>
              <a:rPr lang="en-US" sz="6000" b="1" dirty="0" smtClean="0"/>
              <a:t>Example</a:t>
            </a:r>
            <a:endParaRPr lang="en-US" sz="6000" b="1" dirty="0"/>
          </a:p>
        </p:txBody>
      </p:sp>
      <p:sp>
        <p:nvSpPr>
          <p:cNvPr id="4" name="Rectangle 3"/>
          <p:cNvSpPr/>
          <p:nvPr/>
        </p:nvSpPr>
        <p:spPr>
          <a:xfrm>
            <a:off x="1066800" y="2895600"/>
            <a:ext cx="6934200" cy="2308324"/>
          </a:xfrm>
          <a:prstGeom prst="rect">
            <a:avLst/>
          </a:prstGeom>
        </p:spPr>
        <p:txBody>
          <a:bodyPr wrap="square">
            <a:spAutoFit/>
          </a:bodyPr>
          <a:lstStyle/>
          <a:p>
            <a:pPr algn="ctr"/>
            <a:r>
              <a:rPr lang="en-US" sz="7200" b="1" dirty="0" smtClean="0"/>
              <a:t>A Farewell to Adolescence</a:t>
            </a:r>
            <a:endParaRPr lang="en-US" sz="72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70000" lnSpcReduction="20000"/>
          </a:bodyPr>
          <a:lstStyle/>
          <a:p>
            <a:pPr algn="just">
              <a:lnSpc>
                <a:spcPct val="170000"/>
              </a:lnSpc>
              <a:buNone/>
            </a:pPr>
            <a:r>
              <a:rPr lang="en-US" dirty="0" smtClean="0"/>
              <a:t>	One of the scariest things about being in Leaving Cert is realizing that you are the oldest pupils in the school. In the first couple of days it gently hits you that the people who once intimidated you so much are all gone. Any intimidation that goes on now is probably your esteemed self complaining (loudly) in the presence of first years about how cheeky and wild they are. At this stage you usually find yourself commenting on the fact that your own year were NEVER that rude and boisterous, and you begin to despair for the youth of today. Where, oh where, did they ever go wrong?</a:t>
            </a:r>
            <a:endParaRPr lang="en-US" sz="3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838200"/>
            <a:ext cx="8763000" cy="5791200"/>
          </a:xfrm>
        </p:spPr>
        <p:txBody>
          <a:bodyPr>
            <a:noAutofit/>
          </a:bodyPr>
          <a:lstStyle/>
          <a:p>
            <a:pPr algn="just">
              <a:lnSpc>
                <a:spcPct val="170000"/>
              </a:lnSpc>
              <a:buNone/>
            </a:pPr>
            <a:r>
              <a:rPr lang="en-US" sz="1800" dirty="0" smtClean="0"/>
              <a:t>	</a:t>
            </a:r>
            <a:r>
              <a:rPr lang="en-US" sz="2000" dirty="0" smtClean="0"/>
              <a:t>It is about now you </a:t>
            </a:r>
            <a:r>
              <a:rPr lang="en-US" sz="2000" dirty="0" err="1" smtClean="0"/>
              <a:t>realise</a:t>
            </a:r>
            <a:r>
              <a:rPr lang="en-US" sz="2000" dirty="0" smtClean="0"/>
              <a:t> that you’re beginning to grow up. Talking about the ‘youth of today’ sets off alarm bells in your head because you’ve started to distance yourself from this section of society. You no longer include yourself in the category of ‘teenager’ or ‘adolescent’. Technically, you’ll be a teenager until the end of your nineteenth year, but being as mature and responsible as you are, you handily disregard this fact!</a:t>
            </a:r>
          </a:p>
          <a:p>
            <a:pPr algn="just">
              <a:lnSpc>
                <a:spcPct val="170000"/>
              </a:lnSpc>
              <a:buNone/>
            </a:pPr>
            <a:r>
              <a:rPr lang="en-US" sz="2000" dirty="0" smtClean="0"/>
              <a:t>	After the first couple of days in Leaving Cert, it not-so-gently whacks you full-in-the-face that other people have also started to regard you as a young adult. Teachers, parents, and adults in general expect you to think and act more responsibly, as befits your new position in society. THAT’s when you discover the role of young adult has as many drawbacks as advantages.</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5867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dirty="0" smtClean="0"/>
              <a:t>The first problem encountered is that of choosing a career! Of course, you’d always </a:t>
            </a:r>
            <a:r>
              <a:rPr lang="en-US" dirty="0" err="1" smtClean="0"/>
              <a:t>realised</a:t>
            </a:r>
            <a:r>
              <a:rPr lang="en-US" dirty="0" smtClean="0"/>
              <a:t> that EVENTUALLY you’d have to decide what to do with the rest of your life. But never in your wildest dreams or worst nightmares did you imagine just how difficult it would really be. The careers teacher bombards you with information about points, open days, college prospectus’, CAO-CAS forms, subject choices, apprentices and requirements. It vaguely registers somewhere in the back of your mind that you’ve heard all this before (perhaps in last years careers class???) but you weren’t really listening (at the time) because it was just kind of boring and irrelevant. Right now it’s about as far away from irrelevant as it can possibly be, and your head is in a whirl. Oh, to be back in first year when everything was simple and all anyone seemed to talk about was how wild and cheeky you were!</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a:bodyPr>
          <a:lstStyle/>
          <a:p>
            <a:pPr algn="just">
              <a:lnSpc>
                <a:spcPct val="170000"/>
              </a:lnSpc>
              <a:buNone/>
            </a:pPr>
            <a:r>
              <a:rPr lang="en-US" sz="1800" dirty="0" smtClean="0"/>
              <a:t>	</a:t>
            </a:r>
            <a:r>
              <a:rPr lang="en-US" sz="2400" dirty="0" smtClean="0"/>
              <a:t>Added to this burden of deciding what to do with the rest of your life, is the workload of the average Leaving Certificate pupil. You seem to spend at least three hours every night doing homework alone. Wondering when you’ll get around to revising fourth year work is useless – you simply DON’T HAVE THE TIME! Every teacher seems to have some comment to make about how little work you’ve done, and how much you’ve left to cover. Being fulfilled, happy individuals, however, you don’t despair and it never even enters your head how hopeless everything is…</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Supporting Details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fontScale="85000" lnSpcReduction="10000"/>
          </a:bodyPr>
          <a:lstStyle/>
          <a:p>
            <a:pPr algn="just">
              <a:lnSpc>
                <a:spcPct val="170000"/>
              </a:lnSpc>
              <a:buNone/>
            </a:pPr>
            <a:r>
              <a:rPr lang="en-US" sz="1800" dirty="0" smtClean="0"/>
              <a:t>	</a:t>
            </a:r>
            <a:r>
              <a:rPr lang="en-US" sz="2400" dirty="0" smtClean="0"/>
              <a:t>The last (and in my opinion the worst) part of saying farewell to adolescence is that of being responsible for your own destiny. Every teacher and parent in the country seems to adopt the policy of constantly telling you that how you do in the Leaving Certificate Examinations in June is entirely up to you! Teachers remind you daily that they’re not afraid of work and they’re doing the best they can for you. If you don’t pull up your socks and get down to work there’s nothing they can do about it. Their most commonly used phrase abound this time is “I can’t do the work for you!” You almost begin to believe the unspoken, follow-on-statement “I would if I could but I can’t”. Thus the weight of the world merrily thuds down onto your shoulders and this ‘growing-up’ process, this ‘farewell to adolescence’ seems less and less attractive every minute.</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4</a:t>
            </a:r>
            <a:r>
              <a:rPr lang="en-US" dirty="0" smtClean="0"/>
              <a:t>. Supporting Details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fontScale="85000" lnSpcReduction="10000"/>
          </a:bodyPr>
          <a:lstStyle/>
          <a:p>
            <a:pPr algn="just">
              <a:lnSpc>
                <a:spcPct val="170000"/>
              </a:lnSpc>
              <a:buNone/>
            </a:pPr>
            <a:r>
              <a:rPr lang="en-US" sz="1800" dirty="0" smtClean="0"/>
              <a:t>	</a:t>
            </a:r>
            <a:r>
              <a:rPr lang="en-US" sz="2400" dirty="0" smtClean="0"/>
              <a:t>All is not doom and gloom however, and whilst the negative side of growing up is alive and well, there is also another, more desirable side blossoming satisfactorily, if you look at the other side of the coin. You begin to notice the extent to which your family life changes. Apart from a few sensitive areas, you’re pretty much a free agent. Your parents no longer freak out if you leave the house for more than half an hour. You don’t ask them any more if you can go out, they ask you if you are! It’s not childish teenage disco’s you’re going to either – it’s pubs and nightclubs. For the lucky minority who are already 18, it’s not even illegal! The smoker who started smoking in national school suddenly </a:t>
            </a:r>
            <a:r>
              <a:rPr lang="en-US" sz="2400" dirty="0" err="1" smtClean="0"/>
              <a:t>realises</a:t>
            </a:r>
            <a:r>
              <a:rPr lang="en-US" sz="2400" dirty="0" smtClean="0"/>
              <a:t> that he’s no longer breaking the law. You can even legally have sex!</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5</a:t>
            </a:r>
            <a:r>
              <a:rPr lang="en-US" dirty="0" smtClean="0"/>
              <a:t>. Supporting Details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fontScale="85000" lnSpcReduction="10000"/>
          </a:bodyPr>
          <a:lstStyle/>
          <a:p>
            <a:pPr algn="just">
              <a:lnSpc>
                <a:spcPct val="170000"/>
              </a:lnSpc>
              <a:buNone/>
            </a:pPr>
            <a:r>
              <a:rPr lang="en-US" sz="1800" dirty="0" smtClean="0"/>
              <a:t>	</a:t>
            </a:r>
            <a:r>
              <a:rPr lang="en-US" sz="2400" dirty="0" smtClean="0"/>
              <a:t>The last (and in my opinion the worst) part of saying farewell to adolescence is that of being responsible for your own destiny. Every teacher and parent in the country seems to adopt the policy of constantly telling you that how you do in the Leaving Certificate Examinations in June is entirely up to you! Teachers remind you daily that they’re not afraid of work and they’re doing the best they can for you. If you don’t pull up your socks and get down to work there’s nothing they can do about it. Their most commonly used phrase abound this time is “I can’t do the work for you!” You almost begin to believe the unspoken, follow-on-statement “I would if I could but I can’t”. Thus the weight of the world merrily thuds down onto your shoulders and this ‘growing-up’ process, this ‘farewell to adolescence’ seems less and less attractive every minute.</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6</a:t>
            </a:r>
            <a:r>
              <a:rPr lang="en-US" dirty="0" smtClean="0"/>
              <a:t>. Supporting Details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Supporting Details</a:t>
            </a:r>
            <a:endParaRPr lang="en-US" dirty="0"/>
          </a:p>
        </p:txBody>
      </p:sp>
      <p:sp>
        <p:nvSpPr>
          <p:cNvPr id="3" name="Content Placeholder 2"/>
          <p:cNvSpPr>
            <a:spLocks noGrp="1"/>
          </p:cNvSpPr>
          <p:nvPr>
            <p:ph idx="1"/>
          </p:nvPr>
        </p:nvSpPr>
        <p:spPr>
          <a:xfrm>
            <a:off x="304800" y="1600200"/>
            <a:ext cx="8382000" cy="5029200"/>
          </a:xfrm>
        </p:spPr>
        <p:txBody>
          <a:bodyPr>
            <a:normAutofit fontScale="62500" lnSpcReduction="20000"/>
          </a:bodyPr>
          <a:lstStyle/>
          <a:p>
            <a:pPr algn="just">
              <a:lnSpc>
                <a:spcPct val="170000"/>
              </a:lnSpc>
              <a:buNone/>
            </a:pPr>
            <a:r>
              <a:rPr lang="en-US" dirty="0" smtClean="0"/>
              <a:t>	A whole new world of possibility opens out before you, and somehow, life doesn’t seem so bleak anymore. You don’t get asked what age you are going into the cinema! Your mother doesn’t wait until you’ve gone to bed to watch the video she’s hired out – unless of course it’s an “adult” movie of the </a:t>
            </a:r>
            <a:r>
              <a:rPr lang="en-US" dirty="0" err="1" smtClean="0"/>
              <a:t>coloured</a:t>
            </a:r>
            <a:r>
              <a:rPr lang="en-US" dirty="0" smtClean="0"/>
              <a:t> kind that you don’t really want to watch anyway. And definitely not with your parents! Another advantage is the summer job which provides money, but more importantly, independence. I personally HATE having to ask my parents for money, and if I do, I have to tell them what it’s for. When you’ve got your own money, you can do what you like with it and are answerable to no-one.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715000"/>
          </a:xfrm>
        </p:spPr>
        <p:txBody>
          <a:bodyPr>
            <a:normAutofit fontScale="62500" lnSpcReduction="20000"/>
          </a:bodyPr>
          <a:lstStyle/>
          <a:p>
            <a:pPr algn="just">
              <a:lnSpc>
                <a:spcPct val="200000"/>
              </a:lnSpc>
              <a:buNone/>
            </a:pPr>
            <a:r>
              <a:rPr lang="en-US" dirty="0" smtClean="0"/>
              <a:t>	</a:t>
            </a:r>
            <a:r>
              <a:rPr lang="en-US" sz="4200" dirty="0" smtClean="0"/>
              <a:t>All in all, growing up has both advantages and disadvantages. The process is both rewarding and painful, joyous and sad. Luckily this transition must only be experienced once in every lifetime because being “stuck in the middle” is quite an awkward confusing time. Overall my ‘farewell to adolescence’ will be a thankful one. I’ll be saying my goodbyes happily enough!</a:t>
            </a:r>
            <a:endParaRPr lang="en-US" sz="4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http://davehood59.wordpress.com/2010/05/02/what-is-a-personal-essay/</a:t>
            </a:r>
            <a:endParaRPr lang="en-US" dirty="0" smtClean="0"/>
          </a:p>
          <a:p>
            <a:r>
              <a:rPr lang="en-US" dirty="0" smtClean="0">
                <a:hlinkClick r:id="rId2"/>
              </a:rPr>
              <a:t>http://davehood59.wordpress.com/2010/05/02/what-is-a-personal-essay/</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1392</Words>
  <Application>Microsoft Office PowerPoint</Application>
  <PresentationFormat>On-screen Show (4:3)</PresentationFormat>
  <Paragraphs>149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Lecture 17</vt:lpstr>
      <vt:lpstr>Recap</vt:lpstr>
      <vt:lpstr>Slide 3</vt:lpstr>
      <vt:lpstr>What is Personal Essay?</vt:lpstr>
      <vt:lpstr>Definition of the Personal Essay</vt:lpstr>
      <vt:lpstr>Subjects for the Personal Essay</vt:lpstr>
      <vt:lpstr>Subjects for the Personal Essay</vt:lpstr>
      <vt:lpstr>The Personal Essay as a Personal Narrative</vt:lpstr>
      <vt:lpstr>The Personal Essay as a Personal Narrative</vt:lpstr>
      <vt:lpstr>The Personal Essay as a Personal Narrative</vt:lpstr>
      <vt:lpstr>The Personal Essay as a Personal Opinion</vt:lpstr>
      <vt:lpstr>The Personal Essay as a Personal Opinion</vt:lpstr>
      <vt:lpstr>How to Choose a Topic</vt:lpstr>
      <vt:lpstr>How to Choose a Topic</vt:lpstr>
      <vt:lpstr>Make the Most of Life Experiences</vt:lpstr>
      <vt:lpstr>Resources for Writing Personal Essays</vt:lpstr>
      <vt:lpstr>Thinking about the Personal Essay</vt:lpstr>
      <vt:lpstr>Thinking about the Personal Essay</vt:lpstr>
      <vt:lpstr>Thinking about the Personal Essay</vt:lpstr>
      <vt:lpstr>Thinking about the Personal Essay</vt:lpstr>
      <vt:lpstr>Thinking About the Personal Essay</vt:lpstr>
      <vt:lpstr>Slide 22</vt:lpstr>
      <vt:lpstr>Introduction Paragraph</vt:lpstr>
      <vt:lpstr>1. Supporting Details</vt:lpstr>
      <vt:lpstr>2. Supporting Details</vt:lpstr>
      <vt:lpstr>3. Supporting Details</vt:lpstr>
      <vt:lpstr>4. Supporting Details</vt:lpstr>
      <vt:lpstr>5. Supporting Details</vt:lpstr>
      <vt:lpstr>6. Supporting Details</vt:lpstr>
      <vt:lpstr>7. Supporting Details</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17</dc:title>
  <dc:creator>Anila</dc:creator>
  <cp:lastModifiedBy>Anila</cp:lastModifiedBy>
  <cp:revision>12</cp:revision>
  <dcterms:created xsi:type="dcterms:W3CDTF">2012-12-24T19:06:35Z</dcterms:created>
  <dcterms:modified xsi:type="dcterms:W3CDTF">2012-12-25T06:39:59Z</dcterms:modified>
</cp:coreProperties>
</file>