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8" r:id="rId2"/>
    <p:sldId id="304" r:id="rId3"/>
    <p:sldId id="306" r:id="rId4"/>
    <p:sldId id="305" r:id="rId5"/>
    <p:sldId id="263" r:id="rId6"/>
    <p:sldId id="265" r:id="rId7"/>
    <p:sldId id="266" r:id="rId8"/>
    <p:sldId id="267" r:id="rId9"/>
    <p:sldId id="268" r:id="rId10"/>
    <p:sldId id="270" r:id="rId11"/>
    <p:sldId id="272" r:id="rId12"/>
    <p:sldId id="273" r:id="rId13"/>
    <p:sldId id="308" r:id="rId14"/>
    <p:sldId id="279" r:id="rId15"/>
    <p:sldId id="280" r:id="rId16"/>
    <p:sldId id="281" r:id="rId17"/>
    <p:sldId id="283" r:id="rId18"/>
    <p:sldId id="284" r:id="rId19"/>
    <p:sldId id="285" r:id="rId20"/>
    <p:sldId id="286" r:id="rId21"/>
    <p:sldId id="287" r:id="rId22"/>
    <p:sldId id="288" r:id="rId23"/>
    <p:sldId id="302" r:id="rId24"/>
    <p:sldId id="309" r:id="rId25"/>
    <p:sldId id="310" r:id="rId26"/>
    <p:sldId id="311" r:id="rId27"/>
    <p:sldId id="312" r:id="rId28"/>
    <p:sldId id="289" r:id="rId29"/>
    <p:sldId id="290" r:id="rId30"/>
    <p:sldId id="291" r:id="rId31"/>
    <p:sldId id="292" r:id="rId32"/>
    <p:sldId id="293" r:id="rId33"/>
    <p:sldId id="295" r:id="rId34"/>
    <p:sldId id="307" r:id="rId35"/>
    <p:sldId id="296" r:id="rId36"/>
    <p:sldId id="29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74" y="-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C41CC-D67A-4215-9102-CEBEB0339A8B}" type="datetimeFigureOut">
              <a:rPr lang="en-US" smtClean="0"/>
              <a:pPr/>
              <a:t>12/25/2012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61788-12AE-4ED9-8B9B-84B01F19D715}" type="slidenum">
              <a:rPr lang="en-US" smtClean="0"/>
              <a:pPr/>
              <a:t>‹#›</a:t>
            </a:fld>
            <a:endParaRPr lang="en-US" dirty="0"/>
          </a:p>
        </p:txBody>
      </p:sp>
    </p:spTree>
    <p:extLst>
      <p:ext uri="{BB962C8B-B14F-4D97-AF65-F5344CB8AC3E}">
        <p14:creationId xmlns:p14="http://schemas.microsoft.com/office/powerpoint/2010/main" xmlns="" val="1478350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50C2AD-AF99-41A1-B22A-E98B376F7872}" type="datetimeFigureOut">
              <a:rPr lang="en-US" smtClean="0"/>
              <a:pPr/>
              <a:t>12/25/2012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8B62CA-5521-4443-9E38-EAC391A466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academichelp.net/samples/essays/analysis/laptops.html" TargetMode="External"/><Relationship Id="rId2" Type="http://schemas.openxmlformats.org/officeDocument/2006/relationships/hyperlink" Target="http://academichelp.net/academic-assignments/essay/write-analysis-essay.html" TargetMode="External"/><Relationship Id="rId1" Type="http://schemas.openxmlformats.org/officeDocument/2006/relationships/slideLayout" Target="../slideLayouts/slideLayout2.xml"/><Relationship Id="rId4" Type="http://schemas.openxmlformats.org/officeDocument/2006/relationships/hyperlink" Target="http://www.bookrags.com/articles/20.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200400"/>
            <a:ext cx="8458200" cy="1470025"/>
          </a:xfrm>
        </p:spPr>
        <p:txBody>
          <a:bodyPr>
            <a:normAutofit/>
          </a:bodyPr>
          <a:lstStyle/>
          <a:p>
            <a:r>
              <a:rPr lang="en-US" sz="7200" b="1" dirty="0" smtClean="0"/>
              <a:t>Analysis Essay</a:t>
            </a:r>
            <a:endParaRPr lang="en-US" sz="7200" b="1" dirty="0"/>
          </a:p>
        </p:txBody>
      </p:sp>
      <p:sp>
        <p:nvSpPr>
          <p:cNvPr id="3" name="Subtitle 2"/>
          <p:cNvSpPr>
            <a:spLocks noGrp="1"/>
          </p:cNvSpPr>
          <p:nvPr>
            <p:ph type="subTitle" idx="1"/>
          </p:nvPr>
        </p:nvSpPr>
        <p:spPr>
          <a:xfrm>
            <a:off x="1371600" y="1371600"/>
            <a:ext cx="6400800" cy="838200"/>
          </a:xfrm>
        </p:spPr>
        <p:txBody>
          <a:bodyPr>
            <a:noAutofit/>
          </a:bodyPr>
          <a:lstStyle/>
          <a:p>
            <a:r>
              <a:rPr lang="en-US" sz="5400" b="1" dirty="0" smtClean="0">
                <a:solidFill>
                  <a:schemeClr val="tx1"/>
                </a:solidFill>
              </a:rPr>
              <a:t>Lecture 16</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What is Cause &amp; Effect Essay?</a:t>
            </a:r>
          </a:p>
          <a:p>
            <a:r>
              <a:rPr lang="en-US" dirty="0" smtClean="0"/>
              <a:t>The “Why” Game</a:t>
            </a:r>
          </a:p>
          <a:p>
            <a:r>
              <a:rPr lang="en-US" dirty="0" smtClean="0"/>
              <a:t>What is Cause &amp; Effect</a:t>
            </a:r>
          </a:p>
          <a:p>
            <a:r>
              <a:rPr lang="en-US" dirty="0" smtClean="0"/>
              <a:t>Steps for writing Cause &amp; Effect Essay</a:t>
            </a:r>
          </a:p>
          <a:p>
            <a:r>
              <a:rPr lang="en-US" dirty="0" smtClean="0"/>
              <a:t>Topic Selection</a:t>
            </a:r>
          </a:p>
          <a:p>
            <a:r>
              <a:rPr lang="en-US" dirty="0" smtClean="0"/>
              <a:t>How to Write a Cause &amp; Effect Essay</a:t>
            </a:r>
          </a:p>
          <a:p>
            <a:r>
              <a:rPr lang="en-US" dirty="0" smtClean="0"/>
              <a:t>Dos and Don'ts</a:t>
            </a:r>
          </a:p>
          <a:p>
            <a:r>
              <a:rPr lang="en-US" dirty="0" smtClean="0"/>
              <a:t>Common Mistakes</a:t>
            </a:r>
          </a:p>
          <a:p>
            <a:r>
              <a:rPr lang="en-US" smtClean="0"/>
              <a:t>Example</a:t>
            </a: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What is Analysis Essay?</a:t>
            </a:r>
            <a:endParaRPr lang="en-US" b="1"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pPr algn="just"/>
            <a:r>
              <a:rPr lang="en-US" dirty="0" smtClean="0"/>
              <a:t>Any analysis requires </a:t>
            </a:r>
            <a:r>
              <a:rPr lang="en-US" dirty="0" smtClean="0"/>
              <a:t>you to break </a:t>
            </a:r>
            <a:r>
              <a:rPr lang="en-US" dirty="0" smtClean="0"/>
              <a:t>the subject </a:t>
            </a:r>
            <a:r>
              <a:rPr lang="en-US" dirty="0" smtClean="0"/>
              <a:t>down into its component parts. Examining the different elements of a piece of literature </a:t>
            </a:r>
            <a:r>
              <a:rPr lang="en-US" dirty="0" smtClean="0"/>
              <a:t>is not </a:t>
            </a:r>
            <a:r>
              <a:rPr lang="en-US" dirty="0" smtClean="0"/>
              <a:t>an end in itself but rather a process to help you better appreciate and understand the work </a:t>
            </a:r>
            <a:r>
              <a:rPr lang="en-US" dirty="0" smtClean="0"/>
              <a:t>of literature </a:t>
            </a:r>
            <a:r>
              <a:rPr lang="en-US" dirty="0" smtClean="0"/>
              <a:t>as a whole</a:t>
            </a:r>
            <a:r>
              <a:rPr lang="en-US" dirty="0" smtClean="0"/>
              <a:t>.</a:t>
            </a:r>
          </a:p>
          <a:p>
            <a:pPr algn="just"/>
            <a:r>
              <a:rPr lang="en-US" dirty="0" smtClean="0"/>
              <a:t>For </a:t>
            </a:r>
            <a:r>
              <a:rPr lang="en-US" dirty="0" smtClean="0"/>
              <a:t>instance:</a:t>
            </a:r>
          </a:p>
          <a:p>
            <a:pPr lvl="1" algn="just"/>
            <a:r>
              <a:rPr lang="en-US" dirty="0" smtClean="0"/>
              <a:t>an </a:t>
            </a:r>
            <a:r>
              <a:rPr lang="en-US" dirty="0" smtClean="0"/>
              <a:t>analysis of </a:t>
            </a:r>
            <a:r>
              <a:rPr lang="en-US" b="1" i="1" dirty="0" smtClean="0"/>
              <a:t>a poem </a:t>
            </a:r>
            <a:r>
              <a:rPr lang="en-US" dirty="0" smtClean="0"/>
              <a:t>might deal with the different types </a:t>
            </a:r>
            <a:r>
              <a:rPr lang="en-US" dirty="0" smtClean="0"/>
              <a:t>of </a:t>
            </a:r>
            <a:r>
              <a:rPr lang="en-US" b="1" dirty="0" smtClean="0"/>
              <a:t>images </a:t>
            </a:r>
            <a:r>
              <a:rPr lang="en-US" b="1" dirty="0" smtClean="0"/>
              <a:t>in a poem </a:t>
            </a:r>
            <a:r>
              <a:rPr lang="en-US" dirty="0" smtClean="0"/>
              <a:t>or with the </a:t>
            </a:r>
            <a:r>
              <a:rPr lang="en-US" b="1" dirty="0" smtClean="0"/>
              <a:t>relationship between the form and content </a:t>
            </a:r>
            <a:r>
              <a:rPr lang="en-US" dirty="0" smtClean="0"/>
              <a:t>of the work. </a:t>
            </a:r>
            <a:endParaRPr lang="en-US" dirty="0" smtClean="0"/>
          </a:p>
          <a:p>
            <a:pPr lvl="1" algn="just"/>
            <a:r>
              <a:rPr lang="en-US" dirty="0" smtClean="0"/>
              <a:t>If </a:t>
            </a:r>
            <a:r>
              <a:rPr lang="en-US" dirty="0" smtClean="0"/>
              <a:t>you were </a:t>
            </a:r>
            <a:r>
              <a:rPr lang="en-US" dirty="0" smtClean="0"/>
              <a:t>to analyze </a:t>
            </a:r>
            <a:r>
              <a:rPr lang="en-US" dirty="0" smtClean="0"/>
              <a:t>(discuss and explain) </a:t>
            </a:r>
            <a:r>
              <a:rPr lang="en-US" b="1" i="1" dirty="0" smtClean="0"/>
              <a:t>a play</a:t>
            </a:r>
            <a:r>
              <a:rPr lang="en-US" dirty="0" smtClean="0"/>
              <a:t>, you might analyze the </a:t>
            </a:r>
            <a:r>
              <a:rPr lang="en-US" b="1" dirty="0" smtClean="0"/>
              <a:t>relationship between a subplot and </a:t>
            </a:r>
            <a:r>
              <a:rPr lang="en-US" b="1" dirty="0" smtClean="0"/>
              <a:t>the main </a:t>
            </a:r>
            <a:r>
              <a:rPr lang="en-US" b="1" dirty="0" smtClean="0"/>
              <a:t>plot,</a:t>
            </a:r>
            <a:r>
              <a:rPr lang="en-US" dirty="0" smtClean="0"/>
              <a:t> or you might analyze the character flaw of the tragic hero by tracing how it is </a:t>
            </a:r>
            <a:r>
              <a:rPr lang="en-US" dirty="0" smtClean="0"/>
              <a:t>revealed through </a:t>
            </a:r>
            <a:r>
              <a:rPr lang="en-US" dirty="0" smtClean="0"/>
              <a:t>the acts of the play.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Purpose of Writing Analysis Essay</a:t>
            </a:r>
            <a:endParaRPr lang="en-US" b="1" dirty="0"/>
          </a:p>
        </p:txBody>
      </p:sp>
      <p:sp>
        <p:nvSpPr>
          <p:cNvPr id="3" name="Content Placeholder 2"/>
          <p:cNvSpPr>
            <a:spLocks noGrp="1"/>
          </p:cNvSpPr>
          <p:nvPr>
            <p:ph idx="1"/>
          </p:nvPr>
        </p:nvSpPr>
        <p:spPr/>
        <p:txBody>
          <a:bodyPr/>
          <a:lstStyle/>
          <a:p>
            <a:pPr>
              <a:lnSpc>
                <a:spcPct val="150000"/>
              </a:lnSpc>
            </a:pPr>
            <a:r>
              <a:rPr lang="en-US" dirty="0" smtClean="0"/>
              <a:t>The purpose of a literary analysis essay is to carefully examine and </a:t>
            </a:r>
            <a:r>
              <a:rPr lang="en-US" dirty="0" smtClean="0"/>
              <a:t>sometimes:</a:t>
            </a:r>
          </a:p>
          <a:p>
            <a:pPr lvl="1">
              <a:lnSpc>
                <a:spcPct val="150000"/>
              </a:lnSpc>
            </a:pPr>
            <a:r>
              <a:rPr lang="en-US" dirty="0" smtClean="0"/>
              <a:t> </a:t>
            </a:r>
            <a:r>
              <a:rPr lang="en-US" dirty="0" smtClean="0"/>
              <a:t>evaluate a work </a:t>
            </a:r>
            <a:r>
              <a:rPr lang="en-US" dirty="0" smtClean="0"/>
              <a:t>of literature </a:t>
            </a:r>
            <a:r>
              <a:rPr lang="en-US" dirty="0" smtClean="0"/>
              <a:t>or </a:t>
            </a:r>
            <a:endParaRPr lang="en-US" dirty="0" smtClean="0"/>
          </a:p>
          <a:p>
            <a:pPr lvl="1">
              <a:lnSpc>
                <a:spcPct val="150000"/>
              </a:lnSpc>
            </a:pPr>
            <a:r>
              <a:rPr lang="en-US" dirty="0" smtClean="0"/>
              <a:t>an </a:t>
            </a:r>
            <a:r>
              <a:rPr lang="en-US" dirty="0" smtClean="0"/>
              <a:t>aspect of a work of literature.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900" b="1" dirty="0"/>
              <a:t>How to Write an Analysis </a:t>
            </a:r>
            <a:r>
              <a:rPr lang="en-US" sz="3900" b="1" dirty="0" smtClean="0"/>
              <a:t>Essay?</a:t>
            </a:r>
            <a:endParaRPr lang="en-US" sz="3900" b="1" dirty="0"/>
          </a:p>
        </p:txBody>
      </p:sp>
      <p:sp>
        <p:nvSpPr>
          <p:cNvPr id="3" name="Content Placeholder 2"/>
          <p:cNvSpPr>
            <a:spLocks noGrp="1"/>
          </p:cNvSpPr>
          <p:nvPr>
            <p:ph idx="1"/>
          </p:nvPr>
        </p:nvSpPr>
        <p:spPr>
          <a:xfrm>
            <a:off x="457200" y="1219200"/>
            <a:ext cx="8229600" cy="5334000"/>
          </a:xfrm>
        </p:spPr>
        <p:txBody>
          <a:bodyPr>
            <a:normAutofit fontScale="92500" lnSpcReduction="20000"/>
          </a:bodyPr>
          <a:lstStyle/>
          <a:p>
            <a:pPr algn="just">
              <a:lnSpc>
                <a:spcPct val="150000"/>
              </a:lnSpc>
            </a:pPr>
            <a:r>
              <a:rPr lang="en-US" dirty="0"/>
              <a:t>An analysis essay assumes that </a:t>
            </a:r>
            <a:r>
              <a:rPr lang="en-US" b="1" dirty="0"/>
              <a:t>you break a larger subject into subcategories </a:t>
            </a:r>
            <a:r>
              <a:rPr lang="en-US" dirty="0"/>
              <a:t>and </a:t>
            </a:r>
            <a:r>
              <a:rPr lang="en-US" b="1" dirty="0"/>
              <a:t>then examine each of them to form an opinion about the whole. </a:t>
            </a:r>
            <a:endParaRPr lang="en-US" b="1" dirty="0" smtClean="0"/>
          </a:p>
          <a:p>
            <a:pPr algn="just">
              <a:lnSpc>
                <a:spcPct val="150000"/>
              </a:lnSpc>
            </a:pPr>
            <a:r>
              <a:rPr lang="en-US" dirty="0" smtClean="0"/>
              <a:t>After </a:t>
            </a:r>
            <a:r>
              <a:rPr lang="en-US" dirty="0"/>
              <a:t>you have taken a </a:t>
            </a:r>
            <a:r>
              <a:rPr lang="en-US" b="1" dirty="0"/>
              <a:t>problem apart</a:t>
            </a:r>
            <a:r>
              <a:rPr lang="en-US" dirty="0"/>
              <a:t>, you must describe each of its </a:t>
            </a:r>
            <a:r>
              <a:rPr lang="en-US" dirty="0" smtClean="0"/>
              <a:t>components.</a:t>
            </a:r>
          </a:p>
          <a:p>
            <a:pPr algn="just">
              <a:lnSpc>
                <a:spcPct val="150000"/>
              </a:lnSpc>
            </a:pPr>
            <a:r>
              <a:rPr lang="en-US" dirty="0" smtClean="0"/>
              <a:t>Explain </a:t>
            </a:r>
            <a:r>
              <a:rPr lang="en-US" dirty="0"/>
              <a:t>how they are </a:t>
            </a:r>
            <a:r>
              <a:rPr lang="en-US" b="1" dirty="0"/>
              <a:t>interrelated</a:t>
            </a:r>
            <a:r>
              <a:rPr lang="en-US" dirty="0"/>
              <a:t> and come up with your own conclusions.</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b="1" dirty="0" smtClean="0"/>
              <a:t>Steps for Writing an Analysis Essay</a:t>
            </a:r>
            <a:br>
              <a:rPr lang="en-US" sz="4000" b="1" dirty="0" smtClean="0"/>
            </a:br>
            <a:endParaRPr lang="en-US" sz="3700" b="1" dirty="0"/>
          </a:p>
        </p:txBody>
      </p:sp>
      <p:sp>
        <p:nvSpPr>
          <p:cNvPr id="3" name="Content Placeholder 2"/>
          <p:cNvSpPr>
            <a:spLocks noGrp="1"/>
          </p:cNvSpPr>
          <p:nvPr>
            <p:ph idx="1"/>
          </p:nvPr>
        </p:nvSpPr>
        <p:spPr>
          <a:xfrm>
            <a:off x="228600" y="1600200"/>
            <a:ext cx="8458200" cy="5029200"/>
          </a:xfrm>
        </p:spPr>
        <p:txBody>
          <a:bodyPr>
            <a:normAutofit lnSpcReduction="10000"/>
          </a:bodyPr>
          <a:lstStyle/>
          <a:p>
            <a:pPr algn="just">
              <a:buNone/>
            </a:pPr>
            <a:r>
              <a:rPr lang="en-US" b="1" dirty="0"/>
              <a:t>Step # 1: </a:t>
            </a:r>
            <a:r>
              <a:rPr lang="en-US" dirty="0" smtClean="0"/>
              <a:t>	 </a:t>
            </a:r>
            <a:r>
              <a:rPr lang="en-US" b="1" dirty="0"/>
              <a:t>Narrow down the subject </a:t>
            </a:r>
            <a:r>
              <a:rPr lang="en-US" dirty="0"/>
              <a:t>to a </a:t>
            </a:r>
            <a:r>
              <a:rPr lang="en-US" dirty="0" smtClean="0"/>
              <a:t>topic </a:t>
            </a:r>
            <a:r>
              <a:rPr lang="en-US" dirty="0" smtClean="0"/>
              <a:t>			that </a:t>
            </a:r>
            <a:r>
              <a:rPr lang="en-US" dirty="0"/>
              <a:t>is suitable for further analysis. </a:t>
            </a:r>
            <a:r>
              <a:rPr lang="en-US" dirty="0" smtClean="0"/>
              <a:t>			Don’t </a:t>
            </a:r>
            <a:r>
              <a:rPr lang="en-US" dirty="0"/>
              <a:t>try to analyze a wide range of </a:t>
            </a:r>
            <a:r>
              <a:rPr lang="en-US" dirty="0" smtClean="0"/>
              <a:t>			issues </a:t>
            </a:r>
            <a:r>
              <a:rPr lang="en-US" dirty="0"/>
              <a:t>in your analysis essay</a:t>
            </a:r>
            <a:r>
              <a:rPr lang="en-US" dirty="0" smtClean="0"/>
              <a:t>.</a:t>
            </a:r>
          </a:p>
          <a:p>
            <a:pPr algn="just">
              <a:buNone/>
            </a:pPr>
            <a:r>
              <a:rPr lang="en-US" b="1" dirty="0" smtClean="0"/>
              <a:t>Step # 2:</a:t>
            </a:r>
            <a:r>
              <a:rPr lang="en-US" dirty="0" smtClean="0"/>
              <a:t>	 </a:t>
            </a:r>
            <a:r>
              <a:rPr lang="en-US" dirty="0"/>
              <a:t>Develop your own </a:t>
            </a:r>
            <a:r>
              <a:rPr lang="en-US" b="1" dirty="0"/>
              <a:t>points of view on </a:t>
            </a:r>
            <a:r>
              <a:rPr lang="en-US" b="1" dirty="0" smtClean="0"/>
              <a:t>			the </a:t>
            </a:r>
            <a:r>
              <a:rPr lang="en-US" b="1" dirty="0"/>
              <a:t>chosen topic</a:t>
            </a:r>
            <a:r>
              <a:rPr lang="en-US" dirty="0"/>
              <a:t>. An </a:t>
            </a:r>
            <a:r>
              <a:rPr lang="en-US" dirty="0" smtClean="0"/>
              <a:t>analysis </a:t>
            </a:r>
            <a:r>
              <a:rPr lang="en-US" dirty="0"/>
              <a:t>essay </a:t>
            </a:r>
            <a:r>
              <a:rPr lang="en-US" dirty="0" smtClean="0"/>
              <a:t>			must </a:t>
            </a:r>
            <a:r>
              <a:rPr lang="en-US" dirty="0"/>
              <a:t>declare its author’s opinions. You </a:t>
            </a:r>
            <a:r>
              <a:rPr lang="en-US" dirty="0" smtClean="0"/>
              <a:t>		will </a:t>
            </a:r>
            <a:r>
              <a:rPr lang="en-US" dirty="0"/>
              <a:t>also have to document how you </a:t>
            </a:r>
            <a:r>
              <a:rPr lang="en-US" dirty="0" smtClean="0"/>
              <a:t>			came </a:t>
            </a:r>
            <a:r>
              <a:rPr lang="en-US" dirty="0"/>
              <a:t>up with the conclusions</a:t>
            </a:r>
            <a:r>
              <a:rPr lang="en-US" dirty="0" smtClean="0"/>
              <a:t>.</a:t>
            </a:r>
          </a:p>
          <a:p>
            <a:pPr algn="just">
              <a:buNone/>
            </a:pPr>
            <a:r>
              <a:rPr lang="en-US"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85000" lnSpcReduction="20000"/>
          </a:bodyPr>
          <a:lstStyle/>
          <a:p>
            <a:pPr algn="just">
              <a:lnSpc>
                <a:spcPct val="150000"/>
              </a:lnSpc>
              <a:buNone/>
            </a:pPr>
            <a:r>
              <a:rPr lang="en-US" b="1" dirty="0"/>
              <a:t>Step # </a:t>
            </a:r>
            <a:r>
              <a:rPr lang="en-US" b="1" dirty="0" smtClean="0"/>
              <a:t>3: </a:t>
            </a:r>
            <a:r>
              <a:rPr lang="en-US" dirty="0" smtClean="0"/>
              <a:t>	 </a:t>
            </a:r>
            <a:r>
              <a:rPr lang="en-US" dirty="0"/>
              <a:t>Collect the </a:t>
            </a:r>
            <a:r>
              <a:rPr lang="en-US" b="1" dirty="0"/>
              <a:t>material relevant to your </a:t>
            </a:r>
            <a:r>
              <a:rPr lang="en-US" b="1" dirty="0" smtClean="0"/>
              <a:t>			topic</a:t>
            </a:r>
            <a:r>
              <a:rPr lang="en-US" b="1" dirty="0"/>
              <a:t>.</a:t>
            </a:r>
            <a:r>
              <a:rPr lang="en-US" dirty="0"/>
              <a:t> You can use available sources if </a:t>
            </a:r>
            <a:r>
              <a:rPr lang="en-US" dirty="0" smtClean="0"/>
              <a:t>			someone </a:t>
            </a:r>
            <a:r>
              <a:rPr lang="en-US" dirty="0"/>
              <a:t>has already written something </a:t>
            </a:r>
            <a:r>
              <a:rPr lang="en-US" dirty="0" smtClean="0"/>
              <a:t>		about </a:t>
            </a:r>
            <a:r>
              <a:rPr lang="en-US" dirty="0"/>
              <a:t>the topic – or do your own </a:t>
            </a:r>
            <a:r>
              <a:rPr lang="en-US" dirty="0" smtClean="0"/>
              <a:t>			research</a:t>
            </a:r>
            <a:r>
              <a:rPr lang="en-US" dirty="0"/>
              <a:t>: </a:t>
            </a:r>
            <a:r>
              <a:rPr lang="en-US" b="1" dirty="0" smtClean="0"/>
              <a:t>find </a:t>
            </a:r>
            <a:r>
              <a:rPr lang="en-US" b="1" dirty="0"/>
              <a:t>additional information, </a:t>
            </a:r>
            <a:r>
              <a:rPr lang="en-US" dirty="0" smtClean="0"/>
              <a:t>			conduct </a:t>
            </a:r>
            <a:r>
              <a:rPr lang="en-US" dirty="0"/>
              <a:t>experiments or make comparisons. </a:t>
            </a:r>
            <a:r>
              <a:rPr lang="en-US" dirty="0" smtClean="0"/>
              <a:t>		Then </a:t>
            </a:r>
            <a:r>
              <a:rPr lang="en-US" dirty="0"/>
              <a:t>analyze the material, noting the points </a:t>
            </a:r>
            <a:r>
              <a:rPr lang="en-US" dirty="0" smtClean="0"/>
              <a:t>		that </a:t>
            </a:r>
            <a:r>
              <a:rPr lang="en-US" dirty="0"/>
              <a:t>support your argument together with </a:t>
            </a:r>
            <a:r>
              <a:rPr lang="en-US" dirty="0" smtClean="0"/>
              <a:t>		those </a:t>
            </a:r>
            <a:r>
              <a:rPr lang="en-US" dirty="0"/>
              <a:t>that do not.</a:t>
            </a:r>
            <a:r>
              <a:rPr lang="en-US" dirty="0" smtClean="0"/>
              <a:t>.</a:t>
            </a:r>
          </a:p>
        </p:txBody>
      </p:sp>
      <p:sp>
        <p:nvSpPr>
          <p:cNvPr id="7" name="Title 1"/>
          <p:cNvSpPr>
            <a:spLocks noGrp="1"/>
          </p:cNvSpPr>
          <p:nvPr>
            <p:ph type="title"/>
          </p:nvPr>
        </p:nvSpPr>
        <p:spPr>
          <a:xfrm>
            <a:off x="0" y="274638"/>
            <a:ext cx="9144000" cy="1143000"/>
          </a:xfrm>
        </p:spPr>
        <p:txBody>
          <a:bodyPr>
            <a:noAutofit/>
          </a:bodyPr>
          <a:lstStyle/>
          <a:p>
            <a:r>
              <a:rPr lang="en-US" sz="3600" b="1" dirty="0"/>
              <a:t>Steps for Writing an Analysis Essay</a:t>
            </a:r>
            <a:r>
              <a:rPr lang="en-US" sz="3600" dirty="0"/>
              <a:t/>
            </a:r>
            <a:br>
              <a:rPr lang="en-US" sz="3600" dirty="0"/>
            </a:br>
            <a:endParaRPr lang="en-US" sz="37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lnSpcReduction="10000"/>
          </a:bodyPr>
          <a:lstStyle/>
          <a:p>
            <a:pPr algn="just">
              <a:lnSpc>
                <a:spcPct val="150000"/>
              </a:lnSpc>
              <a:buNone/>
            </a:pPr>
            <a:r>
              <a:rPr lang="en-US" b="1" dirty="0"/>
              <a:t>Step # </a:t>
            </a:r>
            <a:r>
              <a:rPr lang="en-US" b="1" dirty="0" smtClean="0"/>
              <a:t>4: </a:t>
            </a:r>
            <a:r>
              <a:rPr lang="en-US" dirty="0" smtClean="0"/>
              <a:t>	 </a:t>
            </a:r>
            <a:r>
              <a:rPr lang="en-US" b="1" dirty="0"/>
              <a:t>Start writing your essay. </a:t>
            </a:r>
            <a:endParaRPr lang="en-US" b="1" dirty="0" smtClean="0"/>
          </a:p>
          <a:p>
            <a:pPr algn="just">
              <a:lnSpc>
                <a:spcPct val="150000"/>
              </a:lnSpc>
              <a:buNone/>
            </a:pPr>
            <a:r>
              <a:rPr lang="en-US" b="1" dirty="0" smtClean="0"/>
              <a:t>	</a:t>
            </a:r>
            <a:r>
              <a:rPr lang="en-US" b="1" dirty="0" smtClean="0"/>
              <a:t>		</a:t>
            </a:r>
            <a:r>
              <a:rPr lang="en-US" dirty="0" smtClean="0"/>
              <a:t>In the </a:t>
            </a:r>
            <a:r>
              <a:rPr lang="en-US" b="1" dirty="0" smtClean="0"/>
              <a:t>introduction</a:t>
            </a:r>
            <a:r>
              <a:rPr lang="en-US" b="1" dirty="0"/>
              <a:t>, </a:t>
            </a:r>
            <a:r>
              <a:rPr lang="en-US" dirty="0"/>
              <a:t>briefly announce </a:t>
            </a:r>
            <a:r>
              <a:rPr lang="en-US" dirty="0" smtClean="0"/>
              <a:t>		what </a:t>
            </a:r>
            <a:r>
              <a:rPr lang="en-US" dirty="0"/>
              <a:t>you are going to analyze. You </a:t>
            </a:r>
            <a:r>
              <a:rPr lang="en-US" dirty="0" smtClean="0"/>
              <a:t>		can </a:t>
            </a:r>
            <a:r>
              <a:rPr lang="en-US" dirty="0"/>
              <a:t>start from a broad statement </a:t>
            </a:r>
            <a:r>
              <a:rPr lang="en-US" dirty="0" smtClean="0"/>
              <a:t>		that </a:t>
            </a:r>
            <a:r>
              <a:rPr lang="en-US" dirty="0"/>
              <a:t>is relevant to your theme, and </a:t>
            </a:r>
            <a:r>
              <a:rPr lang="en-US" dirty="0" smtClean="0"/>
              <a:t>		then </a:t>
            </a:r>
            <a:r>
              <a:rPr lang="en-US" dirty="0"/>
              <a:t>narrow it down to a specific </a:t>
            </a:r>
            <a:r>
              <a:rPr lang="en-US" dirty="0" smtClean="0"/>
              <a:t>		topic</a:t>
            </a:r>
            <a:r>
              <a:rPr lang="en-US" dirty="0"/>
              <a:t>.</a:t>
            </a:r>
            <a:endParaRPr lang="en-US" dirty="0" smtClean="0"/>
          </a:p>
        </p:txBody>
      </p:sp>
      <p:sp>
        <p:nvSpPr>
          <p:cNvPr id="6" name="Title 1"/>
          <p:cNvSpPr>
            <a:spLocks noGrp="1"/>
          </p:cNvSpPr>
          <p:nvPr>
            <p:ph type="title"/>
          </p:nvPr>
        </p:nvSpPr>
        <p:spPr>
          <a:xfrm>
            <a:off x="0" y="274638"/>
            <a:ext cx="9144000" cy="1143000"/>
          </a:xfrm>
        </p:spPr>
        <p:txBody>
          <a:bodyPr>
            <a:noAutofit/>
          </a:bodyPr>
          <a:lstStyle/>
          <a:p>
            <a:r>
              <a:rPr lang="en-US" sz="4000" b="1" dirty="0"/>
              <a:t>Steps for Writing an Analysis Essay</a:t>
            </a:r>
            <a:endParaRPr lang="en-US" sz="37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486400"/>
          </a:xfrm>
        </p:spPr>
        <p:txBody>
          <a:bodyPr>
            <a:normAutofit/>
          </a:bodyPr>
          <a:lstStyle/>
          <a:p>
            <a:pPr algn="just">
              <a:buNone/>
            </a:pPr>
            <a:r>
              <a:rPr lang="en-US" b="1" dirty="0"/>
              <a:t>Step # </a:t>
            </a:r>
            <a:r>
              <a:rPr lang="en-US" b="1" dirty="0" smtClean="0"/>
              <a:t>5: </a:t>
            </a:r>
            <a:r>
              <a:rPr lang="en-US" dirty="0" smtClean="0"/>
              <a:t>	 </a:t>
            </a:r>
            <a:r>
              <a:rPr lang="en-US" dirty="0"/>
              <a:t>In the </a:t>
            </a:r>
            <a:r>
              <a:rPr lang="en-US" b="1" dirty="0"/>
              <a:t>main body text</a:t>
            </a:r>
            <a:r>
              <a:rPr lang="en-US" dirty="0"/>
              <a:t>, state your </a:t>
            </a:r>
            <a:r>
              <a:rPr lang="en-US" dirty="0" smtClean="0"/>
              <a:t>		ideas </a:t>
            </a:r>
            <a:r>
              <a:rPr lang="en-US" dirty="0"/>
              <a:t>and support them with </a:t>
            </a:r>
            <a:r>
              <a:rPr lang="en-US" dirty="0" smtClean="0"/>
              <a:t>			examples</a:t>
            </a:r>
            <a:r>
              <a:rPr lang="en-US" dirty="0"/>
              <a:t>, facts or quotes taken from </a:t>
            </a:r>
            <a:r>
              <a:rPr lang="en-US" dirty="0" smtClean="0"/>
              <a:t>		reliable </a:t>
            </a:r>
            <a:r>
              <a:rPr lang="en-US" dirty="0"/>
              <a:t>sources.</a:t>
            </a:r>
            <a:r>
              <a:rPr lang="en-US" dirty="0" smtClean="0"/>
              <a:t>	</a:t>
            </a:r>
            <a:endParaRPr lang="en-US" dirty="0" smtClean="0"/>
          </a:p>
          <a:p>
            <a:pPr algn="just">
              <a:buNone/>
            </a:pPr>
            <a:r>
              <a:rPr lang="en-US" dirty="0" smtClean="0"/>
              <a:t>	</a:t>
            </a:r>
          </a:p>
          <a:p>
            <a:pPr algn="just">
              <a:buNone/>
            </a:pPr>
            <a:r>
              <a:rPr lang="en-US" b="1" dirty="0" smtClean="0"/>
              <a:t>Step # 6:</a:t>
            </a:r>
            <a:r>
              <a:rPr lang="en-US" dirty="0" smtClean="0"/>
              <a:t>	 </a:t>
            </a:r>
            <a:r>
              <a:rPr lang="en-US" dirty="0"/>
              <a:t>Summarize what you have written in </a:t>
            </a:r>
            <a:r>
              <a:rPr lang="en-US" dirty="0" smtClean="0"/>
              <a:t>		 the </a:t>
            </a:r>
            <a:r>
              <a:rPr lang="en-US" b="1" dirty="0"/>
              <a:t>conclusions </a:t>
            </a:r>
            <a:r>
              <a:rPr lang="en-US" dirty="0"/>
              <a:t>and restate your </a:t>
            </a:r>
            <a:r>
              <a:rPr lang="en-US" dirty="0" smtClean="0"/>
              <a:t>		 main </a:t>
            </a:r>
            <a:r>
              <a:rPr lang="en-US" dirty="0"/>
              <a:t>points.</a:t>
            </a:r>
            <a:endParaRPr lang="en-US" dirty="0" smtClean="0"/>
          </a:p>
        </p:txBody>
      </p:sp>
      <p:sp>
        <p:nvSpPr>
          <p:cNvPr id="6" name="Title 1"/>
          <p:cNvSpPr>
            <a:spLocks noGrp="1"/>
          </p:cNvSpPr>
          <p:nvPr>
            <p:ph type="title"/>
          </p:nvPr>
        </p:nvSpPr>
        <p:spPr>
          <a:xfrm>
            <a:off x="0" y="0"/>
            <a:ext cx="9144000" cy="1143000"/>
          </a:xfrm>
        </p:spPr>
        <p:txBody>
          <a:bodyPr>
            <a:noAutofit/>
          </a:bodyPr>
          <a:lstStyle/>
          <a:p>
            <a:r>
              <a:rPr lang="en-US" sz="3600" b="1" dirty="0"/>
              <a:t>Steps for Writing an Analysis Essay</a:t>
            </a:r>
            <a:endParaRPr lang="en-US" sz="37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Autofit/>
          </a:bodyPr>
          <a:lstStyle/>
          <a:p>
            <a:pPr algn="just">
              <a:lnSpc>
                <a:spcPct val="150000"/>
              </a:lnSpc>
            </a:pPr>
            <a:r>
              <a:rPr lang="en-US" sz="2400" dirty="0"/>
              <a:t>Writing an analysis essay is a good way to comprehend difficult topics that have many dimensions. </a:t>
            </a:r>
            <a:endParaRPr lang="en-US" sz="2400" dirty="0" smtClean="0"/>
          </a:p>
          <a:p>
            <a:pPr algn="just">
              <a:lnSpc>
                <a:spcPct val="150000"/>
              </a:lnSpc>
            </a:pPr>
            <a:r>
              <a:rPr lang="en-US" sz="2400" dirty="0" smtClean="0"/>
              <a:t>Almost </a:t>
            </a:r>
            <a:r>
              <a:rPr lang="en-US" sz="2400" dirty="0"/>
              <a:t>any </a:t>
            </a:r>
            <a:r>
              <a:rPr lang="en-US" sz="2400" b="1" dirty="0"/>
              <a:t>subject may be broken into subcategories</a:t>
            </a:r>
            <a:r>
              <a:rPr lang="en-US" sz="2400" dirty="0"/>
              <a:t>, with the following examination of each of them. Still, one of the main factors of writing a good analysis is your enthusiasm about the topic. </a:t>
            </a:r>
            <a:endParaRPr lang="en-US" sz="2400" dirty="0" smtClean="0"/>
          </a:p>
          <a:p>
            <a:pPr algn="just">
              <a:lnSpc>
                <a:spcPct val="150000"/>
              </a:lnSpc>
            </a:pPr>
            <a:r>
              <a:rPr lang="en-US" sz="2400" dirty="0" smtClean="0"/>
              <a:t>So</a:t>
            </a:r>
            <a:r>
              <a:rPr lang="en-US" sz="2400" dirty="0"/>
              <a:t>, if it’s not </a:t>
            </a:r>
            <a:r>
              <a:rPr lang="en-US" sz="2400" dirty="0" smtClean="0"/>
              <a:t>pre-assigned </a:t>
            </a:r>
            <a:r>
              <a:rPr lang="en-US" sz="2400" dirty="0"/>
              <a:t>to you by your instructor, then you should better write about something that is a subject of your interest. </a:t>
            </a:r>
            <a:endParaRPr lang="en-US" sz="24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Topic Selection</a:t>
            </a:r>
            <a:endParaRPr lang="en-US" b="1" dirty="0"/>
          </a:p>
        </p:txBody>
      </p:sp>
      <p:sp>
        <p:nvSpPr>
          <p:cNvPr id="3" name="Content Placeholder 2"/>
          <p:cNvSpPr>
            <a:spLocks noGrp="1"/>
          </p:cNvSpPr>
          <p:nvPr>
            <p:ph idx="1"/>
          </p:nvPr>
        </p:nvSpPr>
        <p:spPr>
          <a:xfrm>
            <a:off x="228600" y="1143000"/>
            <a:ext cx="8686800" cy="5410200"/>
          </a:xfrm>
        </p:spPr>
        <p:txBody>
          <a:bodyPr>
            <a:noAutofit/>
          </a:bodyPr>
          <a:lstStyle/>
          <a:p>
            <a:pPr>
              <a:buNone/>
            </a:pPr>
            <a:r>
              <a:rPr lang="en-US" sz="2800" dirty="0" smtClean="0"/>
              <a:t>The possible topics for the analysis essay are listed below: </a:t>
            </a:r>
            <a:endParaRPr lang="en-US" sz="2800" dirty="0" smtClean="0"/>
          </a:p>
          <a:p>
            <a:pPr>
              <a:buNone/>
            </a:pPr>
            <a:endParaRPr lang="en-US" sz="2000" dirty="0" smtClean="0"/>
          </a:p>
          <a:p>
            <a:pPr lvl="1">
              <a:lnSpc>
                <a:spcPct val="150000"/>
              </a:lnSpc>
            </a:pPr>
            <a:r>
              <a:rPr lang="en-US" sz="2000" dirty="0" smtClean="0"/>
              <a:t>Economic </a:t>
            </a:r>
            <a:r>
              <a:rPr lang="en-US" sz="2000" dirty="0"/>
              <a:t>crisis and the rate of unemployment;</a:t>
            </a:r>
          </a:p>
          <a:p>
            <a:pPr lvl="1">
              <a:lnSpc>
                <a:spcPct val="150000"/>
              </a:lnSpc>
            </a:pPr>
            <a:r>
              <a:rPr lang="en-US" sz="2000" dirty="0"/>
              <a:t>Foreign policy in a globalized world;</a:t>
            </a:r>
          </a:p>
          <a:p>
            <a:pPr lvl="1">
              <a:lnSpc>
                <a:spcPct val="150000"/>
              </a:lnSpc>
            </a:pPr>
            <a:r>
              <a:rPr lang="en-US" sz="2000" dirty="0"/>
              <a:t>The metaphor of transformation in F. Kafka’s novel “The Metamorphosis”;</a:t>
            </a:r>
          </a:p>
          <a:p>
            <a:pPr lvl="1">
              <a:lnSpc>
                <a:spcPct val="150000"/>
              </a:lnSpc>
            </a:pPr>
            <a:r>
              <a:rPr lang="en-US" sz="2000" dirty="0"/>
              <a:t>The reasons of Mitt Romney’s defeat in the US presidential election 2012;</a:t>
            </a:r>
          </a:p>
          <a:p>
            <a:pPr lvl="1">
              <a:lnSpc>
                <a:spcPct val="150000"/>
              </a:lnSpc>
            </a:pPr>
            <a:r>
              <a:rPr lang="en-US" sz="2000" dirty="0"/>
              <a:t>The motives of suicide committed by Anna Karenina;</a:t>
            </a:r>
          </a:p>
          <a:p>
            <a:pPr lvl="1">
              <a:lnSpc>
                <a:spcPct val="150000"/>
              </a:lnSpc>
            </a:pPr>
            <a:r>
              <a:rPr lang="en-US" sz="2000" dirty="0"/>
              <a:t>The meaning of surrealistic images in Dali’s paintings;</a:t>
            </a:r>
          </a:p>
          <a:p>
            <a:pPr lvl="1">
              <a:lnSpc>
                <a:spcPct val="150000"/>
              </a:lnSpc>
            </a:pPr>
            <a:endParaRPr lang="en-US"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295400"/>
            <a:ext cx="8229600" cy="5334000"/>
          </a:xfrm>
        </p:spPr>
        <p:txBody>
          <a:bodyPr>
            <a:normAutofit/>
          </a:bodyPr>
          <a:lstStyle/>
          <a:p>
            <a:pPr algn="just">
              <a:lnSpc>
                <a:spcPct val="150000"/>
              </a:lnSpc>
            </a:pPr>
            <a:r>
              <a:rPr lang="en-US" dirty="0"/>
              <a:t>Your </a:t>
            </a:r>
            <a:r>
              <a:rPr lang="en-US" b="1" dirty="0"/>
              <a:t>assessment of the material </a:t>
            </a:r>
            <a:r>
              <a:rPr lang="en-US" dirty="0"/>
              <a:t>may change in the process of writing your analysis essay.</a:t>
            </a:r>
          </a:p>
          <a:p>
            <a:pPr algn="just">
              <a:lnSpc>
                <a:spcPct val="150000"/>
              </a:lnSpc>
            </a:pPr>
            <a:r>
              <a:rPr lang="en-US" dirty="0"/>
              <a:t>The analysis essay should be written on a topic that has </a:t>
            </a:r>
            <a:r>
              <a:rPr lang="en-US" b="1" dirty="0"/>
              <a:t>several controversial opinions </a:t>
            </a:r>
            <a:r>
              <a:rPr lang="en-US" dirty="0"/>
              <a:t>in it. Don’t write about issues that everyone knows about already</a:t>
            </a:r>
            <a:r>
              <a:rPr lang="en-US" dirty="0" smtClean="0"/>
              <a: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600200"/>
            <a:ext cx="8229600" cy="5029200"/>
          </a:xfrm>
        </p:spPr>
        <p:txBody>
          <a:bodyPr>
            <a:normAutofit/>
          </a:bodyPr>
          <a:lstStyle/>
          <a:p>
            <a:pPr algn="just"/>
            <a:r>
              <a:rPr lang="en-US" dirty="0" smtClean="0"/>
              <a:t>Analysis essays often use a </a:t>
            </a:r>
            <a:r>
              <a:rPr lang="en-US" b="1" dirty="0" smtClean="0"/>
              <a:t>“</a:t>
            </a:r>
            <a:r>
              <a:rPr lang="en-US" b="1" dirty="0" smtClean="0"/>
              <a:t>how-to”:</a:t>
            </a:r>
          </a:p>
          <a:p>
            <a:pPr lvl="1" algn="just"/>
            <a:r>
              <a:rPr lang="en-US" dirty="0" smtClean="0"/>
              <a:t>compare </a:t>
            </a:r>
            <a:r>
              <a:rPr lang="en-US" dirty="0" smtClean="0"/>
              <a:t>and contrast, or </a:t>
            </a:r>
            <a:endParaRPr lang="en-US" dirty="0" smtClean="0"/>
          </a:p>
          <a:p>
            <a:pPr lvl="1" algn="just"/>
            <a:r>
              <a:rPr lang="en-US" dirty="0" smtClean="0"/>
              <a:t>cause </a:t>
            </a:r>
            <a:r>
              <a:rPr lang="en-US" dirty="0" smtClean="0"/>
              <a:t>and effect thought patterns.</a:t>
            </a:r>
          </a:p>
          <a:p>
            <a:pPr algn="just"/>
            <a:r>
              <a:rPr lang="en-US" dirty="0" smtClean="0"/>
              <a:t>A good way to formulate your essay is by asking a question, for example: </a:t>
            </a:r>
            <a:endParaRPr lang="en-US" dirty="0" smtClean="0"/>
          </a:p>
          <a:p>
            <a:pPr lvl="1" algn="just"/>
            <a:r>
              <a:rPr lang="en-US" b="1" dirty="0" smtClean="0"/>
              <a:t>“</a:t>
            </a:r>
            <a:r>
              <a:rPr lang="en-US" b="1" dirty="0" smtClean="0"/>
              <a:t>What do I want to prove or deny with my essay?”</a:t>
            </a:r>
          </a:p>
          <a:p>
            <a:pPr algn="just"/>
            <a:r>
              <a:rPr lang="en-US" dirty="0" smtClean="0"/>
              <a:t>A </a:t>
            </a:r>
            <a:r>
              <a:rPr lang="en-US" b="1" dirty="0" smtClean="0"/>
              <a:t>good place to use a quotation </a:t>
            </a:r>
            <a:r>
              <a:rPr lang="en-US" dirty="0" smtClean="0"/>
              <a:t>is at the beginning or end of a paragraph</a:t>
            </a:r>
            <a:r>
              <a:rPr lang="en-US" dirty="0" smtClean="0"/>
              <a:t>.</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pPr algn="just"/>
            <a:r>
              <a:rPr lang="en-US" dirty="0"/>
              <a:t>Do </a:t>
            </a:r>
            <a:r>
              <a:rPr lang="en-US" b="1" dirty="0"/>
              <a:t>avoid using the second person pronoun </a:t>
            </a:r>
            <a:r>
              <a:rPr lang="en-US" dirty="0"/>
              <a:t>(“you”). </a:t>
            </a:r>
            <a:endParaRPr lang="en-US" dirty="0" smtClean="0"/>
          </a:p>
          <a:p>
            <a:r>
              <a:rPr lang="en-US" dirty="0" smtClean="0"/>
              <a:t>The </a:t>
            </a:r>
            <a:r>
              <a:rPr lang="en-US" b="1" dirty="0"/>
              <a:t>first person pronoun </a:t>
            </a:r>
            <a:r>
              <a:rPr lang="en-US" dirty="0"/>
              <a:t>“I” should also be avoided except in those cases when you need to support your argument with personal experience.</a:t>
            </a:r>
          </a:p>
          <a:p>
            <a:r>
              <a:rPr lang="en-US" dirty="0"/>
              <a:t>Do </a:t>
            </a:r>
            <a:r>
              <a:rPr lang="en-US" b="1" dirty="0"/>
              <a:t>use transitions between paragraphs</a:t>
            </a:r>
            <a:r>
              <a:rPr lang="en-US" dirty="0"/>
              <a:t>. </a:t>
            </a:r>
            <a:endParaRPr lang="en-US" dirty="0" smtClean="0"/>
          </a:p>
          <a:p>
            <a:pPr lvl="1"/>
            <a:r>
              <a:rPr lang="en-US" dirty="0" smtClean="0"/>
              <a:t>Such </a:t>
            </a:r>
            <a:r>
              <a:rPr lang="en-US" dirty="0"/>
              <a:t>words </a:t>
            </a:r>
            <a:r>
              <a:rPr lang="en-US" dirty="0" smtClean="0"/>
              <a:t>as:</a:t>
            </a:r>
          </a:p>
          <a:p>
            <a:pPr lvl="2"/>
            <a:r>
              <a:rPr lang="en-US" dirty="0" smtClean="0"/>
              <a:t>“furthermore”</a:t>
            </a:r>
          </a:p>
          <a:p>
            <a:pPr lvl="2"/>
            <a:r>
              <a:rPr lang="en-US" dirty="0" smtClean="0"/>
              <a:t>“</a:t>
            </a:r>
            <a:r>
              <a:rPr lang="en-US" dirty="0"/>
              <a:t>thus</a:t>
            </a:r>
            <a:r>
              <a:rPr lang="en-US" dirty="0" smtClean="0"/>
              <a:t>”</a:t>
            </a:r>
          </a:p>
          <a:p>
            <a:pPr lvl="2"/>
            <a:r>
              <a:rPr lang="en-US" dirty="0" smtClean="0"/>
              <a:t>“</a:t>
            </a:r>
            <a:r>
              <a:rPr lang="en-US" dirty="0"/>
              <a:t>thereby</a:t>
            </a:r>
            <a:r>
              <a:rPr lang="en-US" dirty="0" smtClean="0"/>
              <a:t>”</a:t>
            </a:r>
          </a:p>
          <a:p>
            <a:pPr lvl="2"/>
            <a:r>
              <a:rPr lang="en-US" dirty="0" smtClean="0"/>
              <a:t>“</a:t>
            </a:r>
            <a:r>
              <a:rPr lang="en-US" dirty="0"/>
              <a:t>accordingly” </a:t>
            </a:r>
            <a:endParaRPr lang="en-US" dirty="0" smtClean="0"/>
          </a:p>
          <a:p>
            <a:pPr lvl="1"/>
            <a:r>
              <a:rPr lang="en-US" dirty="0" smtClean="0"/>
              <a:t>will </a:t>
            </a:r>
            <a:r>
              <a:rPr lang="en-US" dirty="0"/>
              <a:t>make your arguments flow more fluently.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5400" b="1" dirty="0"/>
              <a:t>Dos</a:t>
            </a:r>
          </a:p>
        </p:txBody>
      </p:sp>
      <p:sp>
        <p:nvSpPr>
          <p:cNvPr id="3" name="Content Placeholder 2"/>
          <p:cNvSpPr>
            <a:spLocks noGrp="1"/>
          </p:cNvSpPr>
          <p:nvPr>
            <p:ph idx="1"/>
          </p:nvPr>
        </p:nvSpPr>
        <p:spPr>
          <a:xfrm>
            <a:off x="457200" y="1600200"/>
            <a:ext cx="8229600" cy="4953000"/>
          </a:xfrm>
        </p:spPr>
        <p:txBody>
          <a:bodyPr>
            <a:normAutofit/>
          </a:bodyPr>
          <a:lstStyle/>
          <a:p>
            <a:pPr algn="just">
              <a:lnSpc>
                <a:spcPct val="120000"/>
              </a:lnSpc>
            </a:pPr>
            <a:r>
              <a:rPr lang="en-US" dirty="0"/>
              <a:t>Do </a:t>
            </a:r>
            <a:r>
              <a:rPr lang="en-US" b="1" dirty="0"/>
              <a:t>try to analyze your topic from different points of view.</a:t>
            </a:r>
            <a:r>
              <a:rPr lang="en-US" dirty="0"/>
              <a:t> </a:t>
            </a:r>
            <a:endParaRPr lang="en-US" dirty="0" smtClean="0"/>
          </a:p>
          <a:p>
            <a:pPr lvl="1" algn="just">
              <a:lnSpc>
                <a:spcPct val="120000"/>
              </a:lnSpc>
            </a:pPr>
            <a:r>
              <a:rPr lang="en-US" dirty="0" smtClean="0"/>
              <a:t>This </a:t>
            </a:r>
            <a:r>
              <a:rPr lang="en-US" dirty="0"/>
              <a:t>will make your analysis more objective and complete. Besides, you can find new sources of information and strengthen your arguments.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nSpc>
                <a:spcPct val="150000"/>
              </a:lnSpc>
            </a:pPr>
            <a:r>
              <a:rPr lang="en-US" dirty="0"/>
              <a:t>Do </a:t>
            </a:r>
            <a:r>
              <a:rPr lang="en-US" b="1" dirty="0"/>
              <a:t>cite the works of other authors </a:t>
            </a:r>
            <a:r>
              <a:rPr lang="en-US" dirty="0"/>
              <a:t>properly.</a:t>
            </a:r>
          </a:p>
          <a:p>
            <a:pPr>
              <a:lnSpc>
                <a:spcPct val="150000"/>
              </a:lnSpc>
            </a:pPr>
            <a:r>
              <a:rPr lang="en-US" dirty="0"/>
              <a:t>Do try to </a:t>
            </a:r>
            <a:r>
              <a:rPr lang="en-US" b="1" dirty="0"/>
              <a:t>sort your arguments from the most significant to the least</a:t>
            </a:r>
            <a:r>
              <a:rPr lang="en-US" dirty="0"/>
              <a:t>, or vice versa.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a:bodyPr>
          <a:lstStyle/>
          <a:p>
            <a:pPr>
              <a:lnSpc>
                <a:spcPct val="150000"/>
              </a:lnSpc>
            </a:pPr>
            <a:r>
              <a:rPr lang="en-US" b="1" dirty="0"/>
              <a:t>Don’t ever plagiarize</a:t>
            </a:r>
            <a:r>
              <a:rPr lang="en-US" dirty="0"/>
              <a:t>. </a:t>
            </a:r>
            <a:endParaRPr lang="en-US" dirty="0" smtClean="0"/>
          </a:p>
          <a:p>
            <a:pPr lvl="1">
              <a:lnSpc>
                <a:spcPct val="150000"/>
              </a:lnSpc>
            </a:pPr>
            <a:r>
              <a:rPr lang="en-US" dirty="0" smtClean="0"/>
              <a:t>Use </a:t>
            </a:r>
            <a:r>
              <a:rPr lang="en-US" dirty="0"/>
              <a:t>the thoughts and arguments of other authors only to support or illustrate yours but never introduce them as your own.</a:t>
            </a:r>
          </a:p>
          <a:p>
            <a:pPr>
              <a:lnSpc>
                <a:spcPct val="150000"/>
              </a:lnSpc>
            </a:pPr>
            <a:r>
              <a:rPr lang="en-US" b="1" dirty="0"/>
              <a:t>Don’t use slang and informal language.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b="1" dirty="0"/>
              <a:t>Don’t write useless sentences just to make your essay longer. </a:t>
            </a:r>
            <a:endParaRPr lang="en-US" b="1" dirty="0" smtClean="0"/>
          </a:p>
          <a:p>
            <a:pPr lvl="1" algn="just">
              <a:lnSpc>
                <a:spcPct val="150000"/>
              </a:lnSpc>
            </a:pPr>
            <a:r>
              <a:rPr lang="en-US" dirty="0" smtClean="0"/>
              <a:t>Let </a:t>
            </a:r>
            <a:r>
              <a:rPr lang="en-US" dirty="0"/>
              <a:t>every sentence serve the purpose of supporting and proving an idea.</a:t>
            </a:r>
          </a:p>
          <a:p>
            <a:pPr algn="just">
              <a:lnSpc>
                <a:spcPct val="150000"/>
              </a:lnSpc>
            </a:pPr>
            <a:r>
              <a:rPr lang="en-US" b="1" dirty="0"/>
              <a:t>Don’t include new arguments in your conclusions.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a:t>Don’t hesitate to </a:t>
            </a:r>
            <a:r>
              <a:rPr lang="en-US" b="1" dirty="0"/>
              <a:t>proofread </a:t>
            </a:r>
            <a:r>
              <a:rPr lang="en-US" dirty="0"/>
              <a:t>your analysis essay when it’s written.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fontScale="92500"/>
          </a:bodyPr>
          <a:lstStyle/>
          <a:p>
            <a:pPr algn="just">
              <a:lnSpc>
                <a:spcPct val="150000"/>
              </a:lnSpc>
            </a:pPr>
            <a:r>
              <a:rPr lang="en-US" b="1" dirty="0"/>
              <a:t>A simple summary of the material been analyzed. </a:t>
            </a:r>
            <a:endParaRPr lang="en-US" b="1" dirty="0" smtClean="0"/>
          </a:p>
          <a:p>
            <a:pPr lvl="1" algn="just">
              <a:lnSpc>
                <a:spcPct val="150000"/>
              </a:lnSpc>
            </a:pPr>
            <a:r>
              <a:rPr lang="en-US" dirty="0" smtClean="0"/>
              <a:t>Remember</a:t>
            </a:r>
            <a:r>
              <a:rPr lang="en-US" dirty="0"/>
              <a:t>, that when you write an analysis essay, it is not enough just to </a:t>
            </a:r>
            <a:r>
              <a:rPr lang="en-US" dirty="0" smtClean="0"/>
              <a:t>structure </a:t>
            </a:r>
            <a:r>
              <a:rPr lang="en-US" dirty="0"/>
              <a:t>the material and give its brief </a:t>
            </a:r>
            <a:r>
              <a:rPr lang="en-US" dirty="0" err="1"/>
              <a:t>precis</a:t>
            </a:r>
            <a:r>
              <a:rPr lang="en-US" dirty="0"/>
              <a:t>. </a:t>
            </a:r>
            <a:r>
              <a:rPr lang="en-US" b="1" i="1" dirty="0"/>
              <a:t>You must investigate your topic</a:t>
            </a:r>
            <a:r>
              <a:rPr lang="en-US" dirty="0"/>
              <a:t>, divide it into subsections, and then study each of them in order to make a conclusion about the whole.</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algn="just">
              <a:lnSpc>
                <a:spcPct val="150000"/>
              </a:lnSpc>
            </a:pPr>
            <a:r>
              <a:rPr lang="en-US" dirty="0"/>
              <a:t> </a:t>
            </a:r>
            <a:r>
              <a:rPr lang="en-US" b="1" dirty="0"/>
              <a:t>Improper quotations</a:t>
            </a:r>
            <a:r>
              <a:rPr lang="en-US" dirty="0"/>
              <a:t>. </a:t>
            </a:r>
            <a:endParaRPr lang="en-US" dirty="0" smtClean="0"/>
          </a:p>
          <a:p>
            <a:pPr lvl="1" algn="just">
              <a:lnSpc>
                <a:spcPct val="150000"/>
              </a:lnSpc>
            </a:pPr>
            <a:r>
              <a:rPr lang="en-US" dirty="0" smtClean="0"/>
              <a:t>Make </a:t>
            </a:r>
            <a:r>
              <a:rPr lang="en-US" dirty="0"/>
              <a:t>sure that you’ve formatted all citations properly. </a:t>
            </a:r>
            <a:endParaRPr lang="en-US" dirty="0" smtClean="0"/>
          </a:p>
          <a:p>
            <a:pPr lvl="1" algn="just">
              <a:lnSpc>
                <a:spcPct val="150000"/>
              </a:lnSpc>
            </a:pPr>
            <a:r>
              <a:rPr lang="en-US" dirty="0" smtClean="0"/>
              <a:t>Otherwise </a:t>
            </a:r>
            <a:r>
              <a:rPr lang="en-US" dirty="0"/>
              <a:t>they may look like plagiarism.</a:t>
            </a:r>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pPr>
            <a:r>
              <a:rPr lang="en-US" b="1" dirty="0" smtClean="0"/>
              <a:t>Giving </a:t>
            </a:r>
            <a:r>
              <a:rPr lang="en-US" b="1" dirty="0"/>
              <a:t>multiple arguments without any logical structure. </a:t>
            </a:r>
            <a:endParaRPr lang="en-US" b="1" dirty="0" smtClean="0"/>
          </a:p>
          <a:p>
            <a:pPr lvl="1" algn="just">
              <a:lnSpc>
                <a:spcPct val="150000"/>
              </a:lnSpc>
            </a:pPr>
            <a:r>
              <a:rPr lang="en-US" dirty="0" smtClean="0"/>
              <a:t>If </a:t>
            </a:r>
            <a:r>
              <a:rPr lang="en-US" dirty="0"/>
              <a:t>you don’t arrange your arguments in order from the most to least important, your analysis essay will look chaotic and disorganized.</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a:bodyPr>
          <a:lstStyle/>
          <a:p>
            <a:pPr algn="just">
              <a:lnSpc>
                <a:spcPct val="110000"/>
              </a:lnSpc>
            </a:pPr>
            <a:r>
              <a:rPr lang="en-US" dirty="0" smtClean="0"/>
              <a:t> </a:t>
            </a:r>
            <a:r>
              <a:rPr lang="en-US" dirty="0"/>
              <a:t>Building your essay on just one or two arguments. No matter how strong your argument is, if it is the only one that you build your essay on, your paper will most likely be weak</a:t>
            </a:r>
            <a:r>
              <a:rPr lang="en-US" dirty="0" smtClean="0"/>
              <a:t>.</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Common Mistakes</a:t>
            </a:r>
            <a:endParaRPr lang="en-US" b="1" dirty="0"/>
          </a:p>
        </p:txBody>
      </p:sp>
      <p:sp>
        <p:nvSpPr>
          <p:cNvPr id="3" name="Content Placeholder 2"/>
          <p:cNvSpPr>
            <a:spLocks noGrp="1"/>
          </p:cNvSpPr>
          <p:nvPr>
            <p:ph idx="1"/>
          </p:nvPr>
        </p:nvSpPr>
        <p:spPr/>
        <p:txBody>
          <a:bodyPr>
            <a:normAutofit lnSpcReduction="10000"/>
          </a:bodyPr>
          <a:lstStyle/>
          <a:p>
            <a:pPr algn="just"/>
            <a:r>
              <a:rPr lang="en-US" b="1" dirty="0" smtClean="0"/>
              <a:t>Confusing analysis and expository types of essays. </a:t>
            </a:r>
            <a:endParaRPr lang="en-US" b="1" dirty="0" smtClean="0"/>
          </a:p>
          <a:p>
            <a:pPr lvl="1" algn="just"/>
            <a:r>
              <a:rPr lang="en-US" dirty="0" smtClean="0"/>
              <a:t>Remember </a:t>
            </a:r>
            <a:r>
              <a:rPr lang="en-US" dirty="0" smtClean="0"/>
              <a:t>that an expository essay reports information. </a:t>
            </a:r>
            <a:endParaRPr lang="en-US" dirty="0" smtClean="0"/>
          </a:p>
          <a:p>
            <a:pPr lvl="1" algn="just"/>
            <a:r>
              <a:rPr lang="en-US" dirty="0" smtClean="0"/>
              <a:t>Simply </a:t>
            </a:r>
            <a:r>
              <a:rPr lang="en-US" dirty="0" smtClean="0"/>
              <a:t>speaking, it answers the </a:t>
            </a:r>
            <a:r>
              <a:rPr lang="en-US" dirty="0" smtClean="0"/>
              <a:t>question:</a:t>
            </a:r>
          </a:p>
          <a:p>
            <a:pPr lvl="1" algn="just"/>
            <a:r>
              <a:rPr lang="en-US" dirty="0" smtClean="0"/>
              <a:t> </a:t>
            </a:r>
            <a:r>
              <a:rPr lang="en-US" dirty="0" smtClean="0"/>
              <a:t>“What is it</a:t>
            </a:r>
            <a:r>
              <a:rPr lang="en-US" dirty="0" smtClean="0"/>
              <a:t>?”</a:t>
            </a:r>
          </a:p>
          <a:p>
            <a:pPr lvl="1" algn="just"/>
            <a:r>
              <a:rPr lang="en-US" dirty="0" smtClean="0"/>
              <a:t>In </a:t>
            </a:r>
            <a:r>
              <a:rPr lang="en-US" dirty="0" smtClean="0"/>
              <a:t>its turn, analysis essay examines the implication of reported information, answering </a:t>
            </a:r>
            <a:r>
              <a:rPr lang="en-US" dirty="0" smtClean="0"/>
              <a:t>questions</a:t>
            </a:r>
          </a:p>
          <a:p>
            <a:pPr lvl="2" algn="just"/>
            <a:r>
              <a:rPr lang="en-US" dirty="0" smtClean="0"/>
              <a:t>“How </a:t>
            </a:r>
            <a:r>
              <a:rPr lang="en-US" dirty="0" smtClean="0"/>
              <a:t>did it happen? </a:t>
            </a:r>
            <a:endParaRPr lang="en-US" dirty="0" smtClean="0"/>
          </a:p>
          <a:p>
            <a:pPr lvl="2" algn="just"/>
            <a:r>
              <a:rPr lang="en-US" dirty="0" smtClean="0"/>
              <a:t>Why </a:t>
            </a:r>
            <a:r>
              <a:rPr lang="en-US" dirty="0" smtClean="0"/>
              <a:t>did it happen</a:t>
            </a:r>
            <a:r>
              <a:rPr lang="en-US" dirty="0" smtClean="0"/>
              <a:t>?”</a:t>
            </a:r>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Analyze an </a:t>
            </a:r>
            <a:r>
              <a:rPr lang="en-US" b="1" dirty="0" smtClean="0"/>
              <a:t>Essay?</a:t>
            </a:r>
            <a:endParaRPr lang="en-US" b="1" dirty="0"/>
          </a:p>
        </p:txBody>
      </p:sp>
      <p:sp>
        <p:nvSpPr>
          <p:cNvPr id="3" name="Content Placeholder 2"/>
          <p:cNvSpPr>
            <a:spLocks noGrp="1"/>
          </p:cNvSpPr>
          <p:nvPr>
            <p:ph idx="1"/>
          </p:nvPr>
        </p:nvSpPr>
        <p:spPr/>
        <p:txBody>
          <a:bodyPr/>
          <a:lstStyle/>
          <a:p>
            <a:pPr algn="just"/>
            <a:r>
              <a:rPr lang="en-US" dirty="0" smtClean="0"/>
              <a:t>Essays are generally short pieces of prose (not always) that revolve around an already formulated thought. </a:t>
            </a:r>
            <a:endParaRPr lang="en-US" dirty="0" smtClean="0"/>
          </a:p>
          <a:p>
            <a:pPr algn="just"/>
            <a:r>
              <a:rPr lang="en-US" dirty="0" smtClean="0"/>
              <a:t>Essays </a:t>
            </a:r>
            <a:r>
              <a:rPr lang="en-US" dirty="0" smtClean="0"/>
              <a:t>are written </a:t>
            </a:r>
            <a:r>
              <a:rPr lang="en-US" dirty="0" smtClean="0"/>
              <a:t>analysis </a:t>
            </a:r>
            <a:r>
              <a:rPr lang="en-US" dirty="0" smtClean="0"/>
              <a:t>by established writers and critics.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Analyze an Essay?</a:t>
            </a:r>
            <a:endParaRPr lang="en-US" b="1" dirty="0"/>
          </a:p>
        </p:txBody>
      </p:sp>
      <p:sp>
        <p:nvSpPr>
          <p:cNvPr id="3" name="Content Placeholder 2"/>
          <p:cNvSpPr>
            <a:spLocks noGrp="1"/>
          </p:cNvSpPr>
          <p:nvPr>
            <p:ph idx="1"/>
          </p:nvPr>
        </p:nvSpPr>
        <p:spPr>
          <a:xfrm>
            <a:off x="304800" y="1600200"/>
            <a:ext cx="8382000" cy="4525963"/>
          </a:xfrm>
        </p:spPr>
        <p:txBody>
          <a:bodyPr/>
          <a:lstStyle/>
          <a:p>
            <a:pPr algn="just">
              <a:buNone/>
            </a:pPr>
            <a:r>
              <a:rPr lang="en-US" dirty="0" smtClean="0"/>
              <a:t>	When </a:t>
            </a:r>
            <a:r>
              <a:rPr lang="en-US" dirty="0" smtClean="0"/>
              <a:t>you begin to analyze an essay, </a:t>
            </a:r>
            <a:r>
              <a:rPr lang="en-US" dirty="0" smtClean="0"/>
              <a:t>follow these </a:t>
            </a:r>
            <a:r>
              <a:rPr lang="en-US" dirty="0" smtClean="0"/>
              <a:t>steps </a:t>
            </a:r>
            <a:r>
              <a:rPr lang="en-US" dirty="0" smtClean="0"/>
              <a:t>in </a:t>
            </a:r>
            <a:r>
              <a:rPr lang="en-US" dirty="0" smtClean="0"/>
              <a:t>order to avoid confusion</a:t>
            </a:r>
            <a:r>
              <a:rPr lang="en-US" dirty="0" smtClean="0"/>
              <a:t>.</a:t>
            </a:r>
          </a:p>
          <a:p>
            <a:pPr marL="514350" indent="-514350" algn="just">
              <a:buFont typeface="+mj-lt"/>
              <a:buAutoNum type="arabicPeriod"/>
            </a:pPr>
            <a:r>
              <a:rPr lang="en-US" b="1" dirty="0" smtClean="0"/>
              <a:t>Read over the essay several </a:t>
            </a:r>
            <a:r>
              <a:rPr lang="en-US" b="1" dirty="0" smtClean="0"/>
              <a:t>times</a:t>
            </a:r>
          </a:p>
          <a:p>
            <a:pPr marL="514350" indent="-514350" algn="just">
              <a:buFont typeface="+mj-lt"/>
              <a:buAutoNum type="arabicPeriod"/>
            </a:pPr>
            <a:r>
              <a:rPr lang="en-US" b="1" dirty="0" smtClean="0"/>
              <a:t>Discuss the essay with a teacher or </a:t>
            </a:r>
            <a:r>
              <a:rPr lang="en-US" b="1" dirty="0" smtClean="0"/>
              <a:t>peer</a:t>
            </a:r>
          </a:p>
          <a:p>
            <a:pPr marL="514350" indent="-514350" algn="just">
              <a:buFont typeface="+mj-lt"/>
              <a:buAutoNum type="arabicPeriod"/>
            </a:pPr>
            <a:r>
              <a:rPr lang="en-US" b="1" dirty="0" smtClean="0"/>
              <a:t>Tear apart the essay's </a:t>
            </a:r>
            <a:r>
              <a:rPr lang="en-US" b="1" dirty="0" smtClean="0"/>
              <a:t>structure</a:t>
            </a:r>
          </a:p>
          <a:p>
            <a:pPr marL="914400" lvl="1" indent="-514350" algn="just"/>
            <a:r>
              <a:rPr lang="en-US" dirty="0" smtClean="0"/>
              <a:t>How was it structured? </a:t>
            </a:r>
            <a:endParaRPr lang="en-US" dirty="0" smtClean="0"/>
          </a:p>
          <a:p>
            <a:pPr marL="914400" lvl="1" indent="-514350" algn="just"/>
            <a:r>
              <a:rPr lang="en-US" dirty="0" smtClean="0"/>
              <a:t>How </a:t>
            </a:r>
            <a:r>
              <a:rPr lang="en-US" dirty="0" smtClean="0"/>
              <a:t>is it effective? </a:t>
            </a:r>
            <a:endParaRPr lang="en-US" dirty="0" smtClean="0"/>
          </a:p>
          <a:p>
            <a:pPr marL="914400" lvl="1" indent="-514350" algn="just"/>
            <a:r>
              <a:rPr lang="en-US" dirty="0" smtClean="0"/>
              <a:t>How </a:t>
            </a:r>
            <a:r>
              <a:rPr lang="en-US" dirty="0" smtClean="0"/>
              <a:t>does the writer convey his/her message?</a:t>
            </a:r>
            <a:endParaRPr lang="en-US" dirty="0" smtClean="0"/>
          </a:p>
          <a:p>
            <a:pPr algn="just"/>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Analyze an Essay?</a:t>
            </a:r>
            <a:endParaRPr lang="en-US" b="1" dirty="0"/>
          </a:p>
        </p:txBody>
      </p:sp>
      <p:sp>
        <p:nvSpPr>
          <p:cNvPr id="3" name="Content Placeholder 2"/>
          <p:cNvSpPr>
            <a:spLocks noGrp="1"/>
          </p:cNvSpPr>
          <p:nvPr>
            <p:ph idx="1"/>
          </p:nvPr>
        </p:nvSpPr>
        <p:spPr/>
        <p:txBody>
          <a:bodyPr/>
          <a:lstStyle/>
          <a:p>
            <a:pPr marL="514350" indent="-514350">
              <a:lnSpc>
                <a:spcPct val="150000"/>
              </a:lnSpc>
              <a:buFont typeface="+mj-lt"/>
              <a:buAutoNum type="arabicPeriod" startAt="4"/>
            </a:pPr>
            <a:r>
              <a:rPr lang="en-US" b="1" dirty="0" smtClean="0"/>
              <a:t>Research the </a:t>
            </a:r>
            <a:r>
              <a:rPr lang="en-US" b="1" dirty="0" smtClean="0"/>
              <a:t>structure</a:t>
            </a:r>
          </a:p>
          <a:p>
            <a:pPr marL="514350" indent="-514350">
              <a:lnSpc>
                <a:spcPct val="150000"/>
              </a:lnSpc>
              <a:buFont typeface="+mj-lt"/>
              <a:buAutoNum type="arabicPeriod" startAt="4"/>
            </a:pPr>
            <a:r>
              <a:rPr lang="en-US" b="1" dirty="0" smtClean="0"/>
              <a:t>Write an </a:t>
            </a:r>
            <a:r>
              <a:rPr lang="en-US" b="1" dirty="0" smtClean="0"/>
              <a:t>outline</a:t>
            </a:r>
          </a:p>
          <a:p>
            <a:pPr marL="514350" indent="-514350">
              <a:lnSpc>
                <a:spcPct val="150000"/>
              </a:lnSpc>
              <a:buFont typeface="+mj-lt"/>
              <a:buAutoNum type="arabicPeriod" startAt="4"/>
            </a:pPr>
            <a:r>
              <a:rPr lang="en-US" b="1" dirty="0" smtClean="0"/>
              <a:t>Write the paper</a:t>
            </a:r>
            <a:endParaRPr lang="en-US"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b="1" dirty="0" smtClean="0"/>
              <a:t>Example of </a:t>
            </a:r>
            <a:r>
              <a:rPr lang="en-US" b="1" dirty="0"/>
              <a:t>Analysis </a:t>
            </a:r>
            <a:r>
              <a:rPr lang="en-US" b="1" dirty="0" smtClean="0"/>
              <a:t>Essay</a:t>
            </a:r>
            <a:endParaRPr lang="en-US" b="1" dirty="0"/>
          </a:p>
        </p:txBody>
      </p:sp>
      <p:sp>
        <p:nvSpPr>
          <p:cNvPr id="3" name="Content Placeholder 2"/>
          <p:cNvSpPr>
            <a:spLocks noGrp="1"/>
          </p:cNvSpPr>
          <p:nvPr>
            <p:ph idx="1"/>
          </p:nvPr>
        </p:nvSpPr>
        <p:spPr>
          <a:xfrm>
            <a:off x="1219200" y="2514600"/>
            <a:ext cx="6858000" cy="2514600"/>
          </a:xfrm>
        </p:spPr>
        <p:txBody>
          <a:bodyPr>
            <a:normAutofit lnSpcReduction="10000"/>
          </a:bodyPr>
          <a:lstStyle/>
          <a:p>
            <a:pPr marL="0" indent="0" algn="ctr">
              <a:buNone/>
            </a:pPr>
            <a:r>
              <a:rPr lang="en-US" sz="5400" b="1" dirty="0"/>
              <a:t>Replacing School Textbooks With Laptops</a:t>
            </a:r>
          </a:p>
          <a:p>
            <a:pPr algn="ctr">
              <a:buNone/>
            </a:pPr>
            <a:endParaRPr lang="en-US" sz="66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55000" lnSpcReduction="20000"/>
          </a:bodyPr>
          <a:lstStyle/>
          <a:p>
            <a:pPr algn="just">
              <a:lnSpc>
                <a:spcPct val="170000"/>
              </a:lnSpc>
              <a:buNone/>
            </a:pPr>
            <a:r>
              <a:rPr lang="en-US" dirty="0" smtClean="0"/>
              <a:t>	 </a:t>
            </a:r>
            <a:r>
              <a:rPr lang="en-US" dirty="0"/>
              <a:t>Nowadays, the question of replacing students’ textbooks with individual laptops, or other similar gadgets, has become more and more popular. Still, this is connected to various problems and </a:t>
            </a:r>
            <a:r>
              <a:rPr lang="en-US" dirty="0" smtClean="0"/>
              <a:t>customs </a:t>
            </a:r>
            <a:r>
              <a:rPr lang="en-US" dirty="0"/>
              <a:t>to be considered, and some scientists believe that technological advancement makes such issues inevitable (Cavanaugh, 2006). As life becomes faster and more complicated, people seek ways to apply every little piece of technology, to make it easier and more comfortable. According to </a:t>
            </a:r>
            <a:r>
              <a:rPr lang="en-US" dirty="0" err="1"/>
              <a:t>Nejmeh</a:t>
            </a:r>
            <a:r>
              <a:rPr lang="en-US" dirty="0"/>
              <a:t> (2012), the acquisition of knowledge needs to be in tandem with current technological trends. One of the spheres, having the rifest debates about implementing technologies, is education. Among several radical proposals concerning this question was a blanket ban on textbooks, in favor of laptops, which resulted in controversy reaching its peak. The paper analyses this problem, in order to come up with a certain opinion about this topic.</a:t>
            </a:r>
            <a:endParaRPr lang="en-US" sz="3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990600"/>
            <a:ext cx="8763000" cy="5638800"/>
          </a:xfrm>
        </p:spPr>
        <p:txBody>
          <a:bodyPr>
            <a:noAutofit/>
          </a:bodyPr>
          <a:lstStyle/>
          <a:p>
            <a:pPr algn="just">
              <a:lnSpc>
                <a:spcPct val="170000"/>
              </a:lnSpc>
              <a:buNone/>
            </a:pPr>
            <a:r>
              <a:rPr lang="en-US" sz="1800" dirty="0" smtClean="0"/>
              <a:t>	</a:t>
            </a:r>
            <a:r>
              <a:rPr lang="en-US" sz="2000" dirty="0" smtClean="0"/>
              <a:t> </a:t>
            </a:r>
            <a:r>
              <a:rPr lang="en-US" sz="2000" dirty="0"/>
              <a:t>The general cost of buying a laptop and maintaining it is higher, compared to school textbooks. The digital text combination, inherent in laptops, is still a relatively new and expensive technology (Cavanaugh, 2006). Someday, in the future, its cost might lower significantly, but now not every student can afford to have a laptop. Presently, the most affordable way to gradually slash costs is creating CDs of textbooks, by publishers, to be used in schools. This could also eliminate the need for paper, and lower printing expenses. Besides, this would be a boon to environmental preservation.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610600" cy="62484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a:t>
            </a:r>
            <a:r>
              <a:rPr lang="en-US" dirty="0" smtClean="0"/>
              <a:t> </a:t>
            </a:r>
            <a:r>
              <a:rPr lang="en-US" dirty="0"/>
              <a:t>The other important problem linked to the usage of laptops at school, instead of textbooks, is that reading long expanses of </a:t>
            </a:r>
            <a:r>
              <a:rPr lang="en-US" dirty="0" err="1"/>
              <a:t>text,on</a:t>
            </a:r>
            <a:r>
              <a:rPr lang="en-US" dirty="0"/>
              <a:t> a screen can be harmful for students’ health (</a:t>
            </a:r>
            <a:r>
              <a:rPr lang="en-US" dirty="0" err="1"/>
              <a:t>Johnstone</a:t>
            </a:r>
            <a:r>
              <a:rPr lang="en-US" dirty="0"/>
              <a:t>, 2003). Bright light and digital text affect the eyes, in a negative way, making students unable to study for extended periods. This disrupts study sessions in schools, leading to inadequacies in lessons and private studies. Besides, laptops possess a serious drawback – they can’t be used for long periods of time because they consume rather a lot of energy, so that batteries discharge in a couple of hours. Thus, a student often depends on sockets. On the other hand, laptops increase students’ interactivity, as they are considered more interesting in learning than textbooks. Besides, according to </a:t>
            </a:r>
            <a:r>
              <a:rPr lang="en-US" dirty="0" err="1"/>
              <a:t>Nejmeh</a:t>
            </a:r>
            <a:r>
              <a:rPr lang="en-US" dirty="0"/>
              <a:t> (2012), the reflection of bright light from textbooks, under bright overhead lights, can cause eyestrain.</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fontScale="85000" lnSpcReduction="10000"/>
          </a:bodyPr>
          <a:lstStyle/>
          <a:p>
            <a:pPr algn="just">
              <a:lnSpc>
                <a:spcPct val="170000"/>
              </a:lnSpc>
              <a:buNone/>
            </a:pPr>
            <a:r>
              <a:rPr lang="en-US" sz="1800" dirty="0" smtClean="0"/>
              <a:t>	</a:t>
            </a:r>
            <a:r>
              <a:rPr lang="en-US" sz="2000" dirty="0" smtClean="0"/>
              <a:t> </a:t>
            </a:r>
            <a:r>
              <a:rPr lang="en-US" sz="2400" dirty="0"/>
              <a:t>There is also one more factor that needs to be considered. Of course, in the modern world, students living in developed countries are familiar with the latest technologies and using computers has already become a part of their lives, and this helps them when they join the job market (</a:t>
            </a:r>
            <a:r>
              <a:rPr lang="en-US" sz="2400" dirty="0" err="1"/>
              <a:t>Johnstone</a:t>
            </a:r>
            <a:r>
              <a:rPr lang="en-US" sz="2400" dirty="0"/>
              <a:t>, 2003). The easy availability of the Internet also makes the use of computers, seemingly, more interesting. However, laptops may pose a challenge to some students, with regard to the ease of use, especially in poor countries. Computer literacy has improved over recent years, but novel software could be problematic for some pupils (</a:t>
            </a:r>
            <a:r>
              <a:rPr lang="en-US" sz="2400" dirty="0" err="1"/>
              <a:t>Nejmeh</a:t>
            </a:r>
            <a:r>
              <a:rPr lang="en-US" sz="2400" dirty="0"/>
              <a:t>, 2012). This can slacken, or interrupt, learning. Schools, therefore, are forced to employ extra tutors to eliminate the problem.</a:t>
            </a:r>
          </a:p>
        </p:txBody>
      </p:sp>
      <p:sp>
        <p:nvSpPr>
          <p:cNvPr id="4" name="Title 1"/>
          <p:cNvSpPr>
            <a:spLocks noGrp="1"/>
          </p:cNvSpPr>
          <p:nvPr>
            <p:ph type="title"/>
          </p:nvPr>
        </p:nvSpPr>
        <p:spPr>
          <a:xfrm>
            <a:off x="0" y="0"/>
            <a:ext cx="9144000" cy="639762"/>
          </a:xfrm>
        </p:spPr>
        <p:txBody>
          <a:bodyPr>
            <a:normAutofit fontScale="90000"/>
          </a:bodyPr>
          <a:lstStyle/>
          <a:p>
            <a:r>
              <a:rPr lang="en-US" dirty="0" smtClean="0"/>
              <a:t>3. Supporting Details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410200"/>
          </a:xfrm>
        </p:spPr>
        <p:txBody>
          <a:bodyPr>
            <a:normAutofit fontScale="62500" lnSpcReduction="20000"/>
          </a:bodyPr>
          <a:lstStyle/>
          <a:p>
            <a:pPr algn="just">
              <a:lnSpc>
                <a:spcPct val="200000"/>
              </a:lnSpc>
              <a:buNone/>
            </a:pPr>
            <a:r>
              <a:rPr lang="en-US" dirty="0" smtClean="0"/>
              <a:t>	</a:t>
            </a:r>
            <a:r>
              <a:rPr lang="en-US" dirty="0"/>
              <a:t>Recently, the number of schools approving the usage of technologies substituting paper textbooks has increased. The complete replacement of school textbooks with laptops seems destined to happen, despite some conspicuous disadvantages, such as harmful effect of light on students’ eyes, high buying and maintenance cost, and, sometimes, additional expenses on teaching students computer literacy. On the other hand, the initial high cost of purchasing laptops is neutralized by the elimination of paper and printing costs. The use of laptops fosters constructivist approach to studying, which reduces the probability of students failing to complete their assignments.</a:t>
            </a:r>
            <a:endParaRPr 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09600" y="152400"/>
            <a:ext cx="7772400" cy="1066800"/>
          </a:xfrm>
        </p:spPr>
        <p:txBody>
          <a:bodyPr/>
          <a:lstStyle/>
          <a:p>
            <a:pPr eaLnBrk="1" hangingPunct="1"/>
            <a:r>
              <a:rPr lang="en-US" sz="3200" b="1" dirty="0" smtClean="0">
                <a:latin typeface="+mn-lt"/>
              </a:rPr>
              <a:t>Example </a:t>
            </a:r>
            <a:r>
              <a:rPr lang="en-US" sz="3200" b="1" dirty="0" smtClean="0">
                <a:latin typeface="+mn-lt"/>
              </a:rPr>
              <a:t>Introduction </a:t>
            </a:r>
            <a:r>
              <a:rPr lang="en-US" sz="3200" b="1" dirty="0" smtClean="0">
                <a:latin typeface="+mn-lt"/>
              </a:rPr>
              <a:t>Paragraph for Thematic Analysis Essay</a:t>
            </a:r>
          </a:p>
        </p:txBody>
      </p:sp>
      <p:sp>
        <p:nvSpPr>
          <p:cNvPr id="9219" name="Rectangle 3"/>
          <p:cNvSpPr>
            <a:spLocks noGrp="1" noChangeArrowheads="1"/>
          </p:cNvSpPr>
          <p:nvPr>
            <p:ph type="subTitle" idx="1"/>
          </p:nvPr>
        </p:nvSpPr>
        <p:spPr>
          <a:xfrm>
            <a:off x="152400" y="1524000"/>
            <a:ext cx="8763000" cy="5105400"/>
          </a:xfrm>
        </p:spPr>
        <p:txBody>
          <a:bodyPr/>
          <a:lstStyle/>
          <a:p>
            <a:pPr algn="just" eaLnBrk="1" hangingPunct="1">
              <a:lnSpc>
                <a:spcPct val="90000"/>
              </a:lnSpc>
            </a:pPr>
            <a:r>
              <a:rPr lang="en-US" sz="2800" dirty="0" smtClean="0">
                <a:latin typeface="Comic Sans MS" pitchFamily="66" charset="0"/>
              </a:rPr>
              <a:t> 	</a:t>
            </a:r>
            <a:r>
              <a:rPr lang="en-US" sz="2800" dirty="0" smtClean="0">
                <a:solidFill>
                  <a:schemeClr val="tx1"/>
                </a:solidFill>
              </a:rPr>
              <a:t>Empathy is a virtue that not all people have.  To be able to understand other people’s feelings, motives, or situations takes a lot of effort since we live in such a judgmental society. Anne Frank, who was a young Jewish girl, went into hiding for three years trying to escape being killed by the Nazis during World </a:t>
            </a:r>
            <a:r>
              <a:rPr lang="en-US" sz="2800" dirty="0" smtClean="0">
                <a:solidFill>
                  <a:schemeClr val="tx1"/>
                </a:solidFill>
              </a:rPr>
              <a:t>War-II</a:t>
            </a:r>
            <a:r>
              <a:rPr lang="en-US" sz="2800" dirty="0" smtClean="0">
                <a:solidFill>
                  <a:schemeClr val="tx1"/>
                </a:solidFill>
              </a:rPr>
              <a:t>. Under dire circumstances, Anne showed empathy in her many diary entries. </a:t>
            </a:r>
            <a:r>
              <a:rPr lang="en-US" sz="2800" b="1" i="1" dirty="0" smtClean="0">
                <a:solidFill>
                  <a:srgbClr val="FF0000"/>
                </a:solidFill>
              </a:rPr>
              <a:t>Anne Frank: The Diary of a Young Girl </a:t>
            </a:r>
            <a:r>
              <a:rPr lang="en-US" sz="2800" b="1" dirty="0" smtClean="0">
                <a:solidFill>
                  <a:srgbClr val="FF0000"/>
                </a:solidFill>
              </a:rPr>
              <a:t>by Anne Frank shows that </a:t>
            </a:r>
            <a:r>
              <a:rPr lang="en-US" sz="2800" b="1" dirty="0" smtClean="0">
                <a:solidFill>
                  <a:srgbClr val="009900"/>
                </a:solidFill>
              </a:rPr>
              <a:t>empathy can exist in horrific conditions.   </a:t>
            </a:r>
            <a:r>
              <a:rPr lang="en-US" sz="2800" b="1" dirty="0" smtClean="0">
                <a:solidFill>
                  <a:srgbClr val="FF0000"/>
                </a:solidFill>
              </a:rPr>
              <a:t>**</a:t>
            </a:r>
            <a:r>
              <a:rPr lang="en-US" sz="2400" b="1" dirty="0" smtClean="0">
                <a:solidFill>
                  <a:srgbClr val="FF0000"/>
                </a:solidFill>
              </a:rPr>
              <a:t>(thesis statement including </a:t>
            </a:r>
            <a:r>
              <a:rPr lang="en-US" sz="2400" b="1" dirty="0" smtClean="0">
                <a:solidFill>
                  <a:srgbClr val="009900"/>
                </a:solidFill>
              </a:rPr>
              <a:t>my thematic statement)</a:t>
            </a:r>
            <a:r>
              <a:rPr lang="en-US" sz="2400" b="1" dirty="0" smtClean="0">
                <a:solidFill>
                  <a:srgbClr val="FF0000"/>
                </a:solidFill>
              </a:rPr>
              <a:t> </a:t>
            </a:r>
            <a:endParaRPr lang="en-US" sz="2400" b="1" dirty="0" smtClean="0">
              <a:solidFill>
                <a:srgbClr val="0099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What is Analysis Essay?</a:t>
            </a:r>
          </a:p>
          <a:p>
            <a:r>
              <a:rPr lang="en-US" dirty="0" smtClean="0"/>
              <a:t>Purpose of Writing Analysis Essay</a:t>
            </a:r>
          </a:p>
          <a:p>
            <a:r>
              <a:rPr lang="en-US" dirty="0" smtClean="0"/>
              <a:t>How </a:t>
            </a:r>
            <a:r>
              <a:rPr lang="en-US" dirty="0" smtClean="0"/>
              <a:t>to Write a </a:t>
            </a:r>
            <a:r>
              <a:rPr lang="en-US" dirty="0" smtClean="0"/>
              <a:t>Analysis </a:t>
            </a:r>
            <a:r>
              <a:rPr lang="en-US" dirty="0" smtClean="0"/>
              <a:t>Essay?</a:t>
            </a:r>
          </a:p>
          <a:p>
            <a:r>
              <a:rPr lang="en-US" dirty="0" smtClean="0"/>
              <a:t>Well Written </a:t>
            </a:r>
            <a:r>
              <a:rPr lang="en-US" dirty="0" smtClean="0"/>
              <a:t>Analysis </a:t>
            </a:r>
            <a:r>
              <a:rPr lang="en-US" dirty="0" smtClean="0"/>
              <a:t>Essay</a:t>
            </a:r>
          </a:p>
          <a:p>
            <a:r>
              <a:rPr lang="en-US" dirty="0" smtClean="0"/>
              <a:t>Steps for Writing a </a:t>
            </a:r>
            <a:r>
              <a:rPr lang="en-US" dirty="0" smtClean="0"/>
              <a:t>Analysis </a:t>
            </a:r>
            <a:r>
              <a:rPr lang="en-US" dirty="0" smtClean="0"/>
              <a:t>Essay</a:t>
            </a:r>
          </a:p>
          <a:p>
            <a:r>
              <a:rPr lang="en-US" dirty="0" smtClean="0"/>
              <a:t>Topic Selection</a:t>
            </a:r>
          </a:p>
          <a:p>
            <a:r>
              <a:rPr lang="en-US" dirty="0" smtClean="0"/>
              <a:t>Dos and Don’ts</a:t>
            </a:r>
          </a:p>
          <a:p>
            <a:r>
              <a:rPr lang="en-US" dirty="0" smtClean="0"/>
              <a:t>Common </a:t>
            </a:r>
            <a:r>
              <a:rPr lang="en-US" dirty="0" smtClean="0"/>
              <a:t>Mistakes</a:t>
            </a:r>
          </a:p>
          <a:p>
            <a:r>
              <a:rPr lang="en-US" smtClean="0"/>
              <a:t>How to Analyze an Essay?</a:t>
            </a:r>
            <a:endParaRPr lang="en-US" dirty="0" smtClean="0"/>
          </a:p>
          <a:p>
            <a:r>
              <a:rPr lang="en-US" dirty="0" smtClean="0"/>
              <a:t>Example</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a:hlinkClick r:id="rId2"/>
              </a:rPr>
              <a:t>http://</a:t>
            </a:r>
            <a:r>
              <a:rPr lang="en-US" dirty="0" smtClean="0">
                <a:hlinkClick r:id="rId2"/>
              </a:rPr>
              <a:t>academichelp.net/academic-assignments/essay/write-analysis-essay.html</a:t>
            </a:r>
            <a:endParaRPr lang="en-US" dirty="0" smtClean="0"/>
          </a:p>
          <a:p>
            <a:r>
              <a:rPr lang="en-US" dirty="0" smtClean="0">
                <a:hlinkClick r:id="rId3"/>
              </a:rPr>
              <a:t>http</a:t>
            </a:r>
            <a:r>
              <a:rPr lang="en-US" dirty="0">
                <a:hlinkClick r:id="rId3"/>
              </a:rPr>
              <a:t>://</a:t>
            </a:r>
            <a:r>
              <a:rPr lang="en-US" dirty="0" smtClean="0">
                <a:hlinkClick r:id="rId3"/>
              </a:rPr>
              <a:t>academichelp.net/samples/essays/analysis/laptops.html</a:t>
            </a:r>
            <a:endParaRPr lang="en-US" dirty="0" smtClean="0"/>
          </a:p>
          <a:p>
            <a:r>
              <a:rPr lang="en-US" dirty="0" smtClean="0">
                <a:hlinkClick r:id="rId4"/>
              </a:rPr>
              <a:t>http://</a:t>
            </a:r>
            <a:r>
              <a:rPr lang="en-US" dirty="0" smtClean="0">
                <a:hlinkClick r:id="rId4"/>
              </a:rPr>
              <a:t>www.bookrags.com/articles/20.html</a:t>
            </a:r>
            <a:endParaRPr lang="en-US" dirty="0" smtClean="0"/>
          </a:p>
          <a:p>
            <a:endParaRPr lang="en-US" dirty="0" smtClean="0"/>
          </a:p>
          <a:p>
            <a:endParaRPr lang="en-US" dirty="0" smtClean="0"/>
          </a:p>
          <a:p>
            <a:pPr>
              <a:buNone/>
            </a:pPr>
            <a:endParaRPr lang="en-US"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751</TotalTime>
  <Words>1137</Words>
  <Application>Microsoft Office PowerPoint</Application>
  <PresentationFormat>On-screen Show (4:3)</PresentationFormat>
  <Paragraphs>155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Analysis Essay</vt:lpstr>
      <vt:lpstr>Recap</vt:lpstr>
      <vt:lpstr>What is Analysis Essay?</vt:lpstr>
      <vt:lpstr>Purpose of Writing Analysis Essay</vt:lpstr>
      <vt:lpstr>How to Write an Analysis Essay?</vt:lpstr>
      <vt:lpstr>Steps for Writing an Analysis Essay </vt:lpstr>
      <vt:lpstr>Steps for Writing an Analysis Essay </vt:lpstr>
      <vt:lpstr>Steps for Writing an Analysis Essay</vt:lpstr>
      <vt:lpstr>Steps for Writing an Analysis Essay</vt:lpstr>
      <vt:lpstr>Topic Selection</vt:lpstr>
      <vt:lpstr>Topic Selection</vt:lpstr>
      <vt:lpstr>Key Points to Consider</vt:lpstr>
      <vt:lpstr>Key Points to Consider</vt:lpstr>
      <vt:lpstr>Dos</vt:lpstr>
      <vt:lpstr>Dos</vt:lpstr>
      <vt:lpstr>Dos</vt:lpstr>
      <vt:lpstr>Don'ts</vt:lpstr>
      <vt:lpstr>Don’ts</vt:lpstr>
      <vt:lpstr>Don’ts</vt:lpstr>
      <vt:lpstr>Common Mistakes</vt:lpstr>
      <vt:lpstr>Common Mistakes</vt:lpstr>
      <vt:lpstr>Common Mistakes</vt:lpstr>
      <vt:lpstr>Common Mistakes</vt:lpstr>
      <vt:lpstr>Common Mistakes</vt:lpstr>
      <vt:lpstr>How to Analyze an Essay?</vt:lpstr>
      <vt:lpstr>How to Analyze an Essay?</vt:lpstr>
      <vt:lpstr>How to Analyze an Essay?</vt:lpstr>
      <vt:lpstr>Example of Analysis Essay</vt:lpstr>
      <vt:lpstr>Introduction Paragraph</vt:lpstr>
      <vt:lpstr>1. Supporting Details</vt:lpstr>
      <vt:lpstr>2. Supporting Details</vt:lpstr>
      <vt:lpstr>3. Supporting Details</vt:lpstr>
      <vt:lpstr>Conclusion</vt:lpstr>
      <vt:lpstr>Example Introduction Paragraph for Thematic Analysis Essay</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 and Contrast Essay</dc:title>
  <dc:creator>Anila</dc:creator>
  <cp:lastModifiedBy>Anila</cp:lastModifiedBy>
  <cp:revision>39</cp:revision>
  <dcterms:created xsi:type="dcterms:W3CDTF">2012-12-22T18:58:36Z</dcterms:created>
  <dcterms:modified xsi:type="dcterms:W3CDTF">2012-12-25T06:34:00Z</dcterms:modified>
</cp:coreProperties>
</file>