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8" r:id="rId2"/>
    <p:sldId id="257" r:id="rId3"/>
    <p:sldId id="267" r:id="rId4"/>
    <p:sldId id="258" r:id="rId5"/>
    <p:sldId id="269" r:id="rId6"/>
    <p:sldId id="270" r:id="rId7"/>
    <p:sldId id="259" r:id="rId8"/>
    <p:sldId id="260" r:id="rId9"/>
    <p:sldId id="272" r:id="rId10"/>
    <p:sldId id="273" r:id="rId11"/>
    <p:sldId id="274" r:id="rId12"/>
    <p:sldId id="276" r:id="rId13"/>
    <p:sldId id="277" r:id="rId14"/>
    <p:sldId id="261" r:id="rId15"/>
    <p:sldId id="279" r:id="rId16"/>
    <p:sldId id="280" r:id="rId17"/>
    <p:sldId id="281" r:id="rId18"/>
    <p:sldId id="262" r:id="rId19"/>
    <p:sldId id="263" r:id="rId20"/>
    <p:sldId id="264" r:id="rId21"/>
    <p:sldId id="287" r:id="rId22"/>
    <p:sldId id="288" r:id="rId23"/>
    <p:sldId id="292" r:id="rId24"/>
    <p:sldId id="293" r:id="rId25"/>
    <p:sldId id="289" r:id="rId26"/>
    <p:sldId id="290" r:id="rId27"/>
    <p:sldId id="291" r:id="rId28"/>
    <p:sldId id="294" r:id="rId29"/>
    <p:sldId id="295" r:id="rId30"/>
    <p:sldId id="265" r:id="rId31"/>
    <p:sldId id="298" r:id="rId32"/>
    <p:sldId id="299" r:id="rId33"/>
    <p:sldId id="300" r:id="rId34"/>
    <p:sldId id="301" r:id="rId35"/>
    <p:sldId id="303" r:id="rId36"/>
    <p:sldId id="302" r:id="rId37"/>
    <p:sldId id="266" r:id="rId38"/>
    <p:sldId id="304" r:id="rId39"/>
    <p:sldId id="29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D6A329-CEDA-4B5E-87BB-3A27D07C0A55}" type="datetimeFigureOut">
              <a:rPr lang="en-US" smtClean="0"/>
              <a:t>12/24/2012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C0A45-E4BB-4F18-832C-78E3DF10A94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968D8A-23B8-4F9B-BABF-B1A1FA4CD88A}" type="datetimeFigureOut">
              <a:rPr lang="en-US" smtClean="0"/>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968D8A-23B8-4F9B-BABF-B1A1FA4CD88A}" type="datetimeFigureOut">
              <a:rPr lang="en-US" smtClean="0"/>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968D8A-23B8-4F9B-BABF-B1A1FA4CD88A}" type="datetimeFigureOut">
              <a:rPr lang="en-US" smtClean="0"/>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968D8A-23B8-4F9B-BABF-B1A1FA4CD88A}" type="datetimeFigureOut">
              <a:rPr lang="en-US" smtClean="0"/>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968D8A-23B8-4F9B-BABF-B1A1FA4CD88A}" type="datetimeFigureOut">
              <a:rPr lang="en-US" smtClean="0"/>
              <a:t>12/24/2012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968D8A-23B8-4F9B-BABF-B1A1FA4CD88A}" type="datetimeFigureOut">
              <a:rPr lang="en-US" smtClean="0"/>
              <a:t>12/24/2012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968D8A-23B8-4F9B-BABF-B1A1FA4CD88A}" type="datetimeFigureOut">
              <a:rPr lang="en-US" smtClean="0"/>
              <a:t>12/24/2012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968D8A-23B8-4F9B-BABF-B1A1FA4CD88A}" type="datetimeFigureOut">
              <a:rPr lang="en-US" smtClean="0"/>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968D8A-23B8-4F9B-BABF-B1A1FA4CD88A}" type="datetimeFigureOut">
              <a:rPr lang="en-US" smtClean="0"/>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968D8A-23B8-4F9B-BABF-B1A1FA4CD88A}" type="datetimeFigureOut">
              <a:rPr lang="en-US" smtClean="0"/>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968D8A-23B8-4F9B-BABF-B1A1FA4CD88A}" type="datetimeFigureOut">
              <a:rPr lang="en-US" smtClean="0"/>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26869-606F-43D3-B0C2-2615A2B1787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40005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7716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029200" y="1771650"/>
            <a:ext cx="3810000" cy="4114800"/>
          </a:xfrm>
        </p:spPr>
        <p:txBody>
          <a:bodyPr/>
          <a:lstStyle/>
          <a:p>
            <a:endParaRPr lang="en-US"/>
          </a:p>
        </p:txBody>
      </p:sp>
      <p:sp>
        <p:nvSpPr>
          <p:cNvPr id="5" name="Date Placeholder 4"/>
          <p:cNvSpPr>
            <a:spLocks noGrp="1"/>
          </p:cNvSpPr>
          <p:nvPr>
            <p:ph type="dt" sz="half" idx="10"/>
          </p:nvPr>
        </p:nvSpPr>
        <p:spPr>
          <a:xfrm>
            <a:off x="1041400" y="6157913"/>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05200" y="6157913"/>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934200" y="6157913"/>
            <a:ext cx="1905000" cy="457200"/>
          </a:xfrm>
        </p:spPr>
        <p:txBody>
          <a:bodyPr/>
          <a:lstStyle>
            <a:lvl1pPr>
              <a:defRPr/>
            </a:lvl1pPr>
          </a:lstStyle>
          <a:p>
            <a:fld id="{248EDB00-138B-4E14-8930-F055E2DC9972}" type="slidenum">
              <a:rPr lang="en-US"/>
              <a:pPr/>
              <a:t>‹#›</a:t>
            </a:fld>
            <a:endParaRPr lang="en-US"/>
          </a:p>
        </p:txBody>
      </p:sp>
    </p:spTree>
  </p:cSld>
  <p:clrMapOvr>
    <a:masterClrMapping/>
  </p:clrMapOvr>
  <p:transition>
    <p:split orient="ver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0005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77165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66800" y="390525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041400" y="6157913"/>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05200" y="6157913"/>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934200" y="6157913"/>
            <a:ext cx="1905000" cy="457200"/>
          </a:xfrm>
        </p:spPr>
        <p:txBody>
          <a:bodyPr/>
          <a:lstStyle>
            <a:lvl1pPr>
              <a:defRPr/>
            </a:lvl1pPr>
          </a:lstStyle>
          <a:p>
            <a:fld id="{17FBADE8-E584-4BE2-984B-2E598DEA74E0}" type="slidenum">
              <a:rPr lang="en-US"/>
              <a:pPr/>
              <a:t>‹#›</a:t>
            </a:fld>
            <a:endParaRPr lang="en-US"/>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968D8A-23B8-4F9B-BABF-B1A1FA4CD88A}" type="datetimeFigureOut">
              <a:rPr lang="en-US" smtClean="0"/>
              <a:t>12/24/2012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D26869-606F-43D3-B0C2-2615A2B178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academichelp.net/samples/essays/cause-effect/candidacy-rejection.html" TargetMode="External"/><Relationship Id="rId2" Type="http://schemas.openxmlformats.org/officeDocument/2006/relationships/hyperlink" Target="http://academichelp.net/academic-assignments/essay/write-cause-and-effect-essa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What is Evaluation Essay?</a:t>
            </a:r>
          </a:p>
          <a:p>
            <a:r>
              <a:rPr lang="en-US" dirty="0" smtClean="0"/>
              <a:t>Evaluation or Review; Similar yet Different</a:t>
            </a:r>
          </a:p>
          <a:p>
            <a:r>
              <a:rPr lang="en-US" dirty="0" smtClean="0"/>
              <a:t>Steps for writing Evaluation Essay</a:t>
            </a:r>
          </a:p>
          <a:p>
            <a:r>
              <a:rPr lang="en-US" dirty="0" smtClean="0"/>
              <a:t>Topic Selection</a:t>
            </a:r>
          </a:p>
          <a:p>
            <a:r>
              <a:rPr lang="en-US" dirty="0" smtClean="0"/>
              <a:t>What are you Evaluating </a:t>
            </a:r>
          </a:p>
          <a:p>
            <a:r>
              <a:rPr lang="en-US" dirty="0" smtClean="0"/>
              <a:t>How to Write an Evaluation Essay</a:t>
            </a:r>
          </a:p>
          <a:p>
            <a:r>
              <a:rPr lang="en-US" dirty="0" smtClean="0"/>
              <a:t>Dos and Don'ts</a:t>
            </a:r>
          </a:p>
          <a:p>
            <a:r>
              <a:rPr lang="en-US" dirty="0" smtClean="0"/>
              <a:t>Common Mistakes</a:t>
            </a:r>
          </a:p>
          <a:p>
            <a:r>
              <a:rPr lang="en-US" dirty="0" smtClean="0"/>
              <a:t>Pre-Writing Exercise for Evaluation Essay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2743200"/>
            <a:ext cx="8458200" cy="1470025"/>
          </a:xfrm>
        </p:spPr>
        <p:txBody>
          <a:bodyPr>
            <a:normAutofit/>
          </a:bodyPr>
          <a:lstStyle/>
          <a:p>
            <a:r>
              <a:rPr lang="en-US" sz="6600" b="1" dirty="0"/>
              <a:t>Cause and </a:t>
            </a:r>
            <a:r>
              <a:rPr lang="en-US" sz="6600" b="1" dirty="0" smtClean="0"/>
              <a:t>Effect Essay</a:t>
            </a:r>
            <a:endParaRPr lang="en-US" sz="6600" b="1" dirty="0"/>
          </a:p>
        </p:txBody>
      </p:sp>
      <p:sp>
        <p:nvSpPr>
          <p:cNvPr id="4" name="Subtitle 2"/>
          <p:cNvSpPr txBox="1">
            <a:spLocks/>
          </p:cNvSpPr>
          <p:nvPr/>
        </p:nvSpPr>
        <p:spPr>
          <a:xfrm>
            <a:off x="1371600" y="838200"/>
            <a:ext cx="6400800" cy="8382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400" b="1" i="0" u="none" strike="noStrike" kern="1200" cap="none" spc="0" normalizeH="0" baseline="0" noProof="0" dirty="0" smtClean="0">
                <a:ln>
                  <a:noFill/>
                </a:ln>
                <a:solidFill>
                  <a:schemeClr val="tx1"/>
                </a:solidFill>
                <a:effectLst/>
                <a:uLnTx/>
                <a:uFillTx/>
                <a:latin typeface="+mn-lt"/>
                <a:ea typeface="+mn-ea"/>
                <a:cs typeface="+mn-cs"/>
              </a:rPr>
              <a:t>Lecture 15</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381000" y="1828800"/>
            <a:ext cx="8305800" cy="1752600"/>
          </a:xfrm>
          <a:prstGeom prst="rect">
            <a:avLst/>
          </a:prstGeom>
        </p:spPr>
        <p:txBody>
          <a:bodyPr vert="horz" lIns="91440" tIns="45720" rIns="91440" bIns="45720" rtlCol="0">
            <a:normAutofit fontScale="92500" lnSpcReduction="2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4800" b="1" i="0" u="none" strike="noStrike" kern="1200" cap="none" spc="0" normalizeH="0" baseline="0" noProof="0" dirty="0" smtClean="0">
                <a:ln>
                  <a:noFill/>
                </a:ln>
                <a:solidFill>
                  <a:schemeClr val="tx1"/>
                </a:solidFill>
                <a:effectLst/>
                <a:uLnTx/>
                <a:uFillTx/>
                <a:latin typeface="+mn-lt"/>
                <a:ea typeface="+mn-ea"/>
                <a:cs typeface="+mn-cs"/>
              </a:rPr>
              <a:t>“Every action has an opposite and equal reaction”</a:t>
            </a:r>
          </a:p>
          <a:p>
            <a:pPr marL="342900" marR="0" lvl="0" indent="-342900" algn="r" defTabSz="914400" rtl="0" eaLnBrk="1" fontAlgn="auto" latinLnBrk="0" hangingPunct="1">
              <a:lnSpc>
                <a:spcPct val="100000"/>
              </a:lnSpc>
              <a:spcBef>
                <a:spcPct val="20000"/>
              </a:spcBef>
              <a:spcAft>
                <a:spcPts val="0"/>
              </a:spcAft>
              <a:buClrTx/>
              <a:buSzTx/>
              <a:tabLst/>
              <a:defRPr/>
            </a:pPr>
            <a:r>
              <a:rPr kumimoji="0" lang="en-US" sz="3500" b="0" i="0" u="none" strike="noStrike" kern="1200" cap="none" spc="0" normalizeH="0" baseline="0" noProof="0" dirty="0" smtClean="0">
                <a:ln>
                  <a:noFill/>
                </a:ln>
                <a:solidFill>
                  <a:schemeClr val="tx1"/>
                </a:solidFill>
                <a:effectLst/>
                <a:uLnTx/>
                <a:uFillTx/>
                <a:latin typeface="+mn-lt"/>
                <a:ea typeface="+mn-ea"/>
                <a:cs typeface="+mn-cs"/>
              </a:rPr>
              <a:t>-Einstein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9144000" cy="762000"/>
          </a:xfrm>
        </p:spPr>
        <p:txBody>
          <a:bodyPr>
            <a:normAutofit fontScale="90000"/>
          </a:bodyPr>
          <a:lstStyle/>
          <a:p>
            <a:r>
              <a:rPr lang="en-US" b="1" dirty="0"/>
              <a:t>So what is all this cause and effect stuff ?</a:t>
            </a:r>
          </a:p>
        </p:txBody>
      </p:sp>
      <p:sp>
        <p:nvSpPr>
          <p:cNvPr id="5123" name="Rectangle 3"/>
          <p:cNvSpPr>
            <a:spLocks noGrp="1" noChangeArrowheads="1"/>
          </p:cNvSpPr>
          <p:nvPr>
            <p:ph type="body" idx="1"/>
          </p:nvPr>
        </p:nvSpPr>
        <p:spPr>
          <a:xfrm>
            <a:off x="152400" y="838200"/>
            <a:ext cx="8839200" cy="5791200"/>
          </a:xfrm>
        </p:spPr>
        <p:txBody>
          <a:bodyPr>
            <a:noAutofit/>
          </a:bodyPr>
          <a:lstStyle/>
          <a:p>
            <a:pPr algn="just">
              <a:lnSpc>
                <a:spcPct val="150000"/>
              </a:lnSpc>
            </a:pPr>
            <a:r>
              <a:rPr lang="en-US" sz="2400" dirty="0"/>
              <a:t>You may have a topic or an assignment that shows connections between events or </a:t>
            </a:r>
            <a:r>
              <a:rPr lang="en-US" sz="2400" dirty="0" smtClean="0"/>
              <a:t>concepts.</a:t>
            </a:r>
            <a:endParaRPr lang="en-US" sz="2400" dirty="0"/>
          </a:p>
          <a:p>
            <a:pPr lvl="1" algn="just">
              <a:lnSpc>
                <a:spcPct val="150000"/>
              </a:lnSpc>
            </a:pPr>
            <a:r>
              <a:rPr lang="en-US" sz="2000" dirty="0"/>
              <a:t>For example, some colleges do not have enough classes to meet the student demand.  As a result (effect) students are spending more time and money toward college than needed in the past.  </a:t>
            </a:r>
          </a:p>
          <a:p>
            <a:pPr lvl="2" algn="just">
              <a:lnSpc>
                <a:spcPct val="150000"/>
              </a:lnSpc>
            </a:pPr>
            <a:r>
              <a:rPr lang="en-US" sz="1600" dirty="0"/>
              <a:t>This example shows how you can argue that one event directly leads to another and so on</a:t>
            </a:r>
          </a:p>
          <a:p>
            <a:pPr algn="just">
              <a:lnSpc>
                <a:spcPct val="150000"/>
              </a:lnSpc>
            </a:pPr>
            <a:r>
              <a:rPr lang="en-US" sz="2400" dirty="0"/>
              <a:t>You may also dig deeper into the causes of this example by finding that colleges do not have adequate budget or funding for the classes </a:t>
            </a:r>
            <a:r>
              <a:rPr lang="en-US" sz="2400" dirty="0" smtClean="0"/>
              <a:t>needed.</a:t>
            </a:r>
            <a:endParaRPr lang="en-US" sz="2400" dirty="0"/>
          </a:p>
          <a:p>
            <a:pPr algn="just">
              <a:lnSpc>
                <a:spcPct val="150000"/>
              </a:lnSpc>
            </a:pPr>
            <a:r>
              <a:rPr lang="en-US" sz="2400" dirty="0"/>
              <a:t>Thus, the causes and effects are both equally important in analyzing the chain of connections between events </a:t>
            </a:r>
            <a:r>
              <a:rPr lang="en-US" sz="2400" dirty="0" smtClean="0"/>
              <a:t>.  </a:t>
            </a:r>
            <a:endParaRPr lang="en-US" sz="24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rmAutofit fontScale="92500"/>
          </a:bodyPr>
          <a:lstStyle/>
          <a:p>
            <a:pPr algn="just">
              <a:buNone/>
            </a:pPr>
            <a:r>
              <a:rPr lang="en-US" sz="3300" dirty="0" smtClean="0">
                <a:latin typeface="Calibri" pitchFamily="34" charset="0"/>
                <a:cs typeface="Calibri" pitchFamily="34" charset="0"/>
              </a:rPr>
              <a:t> </a:t>
            </a:r>
            <a:r>
              <a:rPr lang="en-US" sz="3000" dirty="0" smtClean="0">
                <a:latin typeface="Calibri" pitchFamily="34" charset="0"/>
                <a:cs typeface="Calibri" pitchFamily="34" charset="0"/>
              </a:rPr>
              <a:t>The </a:t>
            </a:r>
            <a:r>
              <a:rPr lang="en-US" sz="3000" b="1" dirty="0" smtClean="0">
                <a:latin typeface="Calibri" pitchFamily="34" charset="0"/>
                <a:cs typeface="Calibri" pitchFamily="34" charset="0"/>
              </a:rPr>
              <a:t>cause/effect</a:t>
            </a:r>
            <a:r>
              <a:rPr lang="en-US" sz="3000" dirty="0" smtClean="0">
                <a:latin typeface="Calibri" pitchFamily="34" charset="0"/>
                <a:cs typeface="Calibri" pitchFamily="34" charset="0"/>
              </a:rPr>
              <a:t> essay explains why or how some event happened, and what resulted from the event. </a:t>
            </a:r>
          </a:p>
          <a:p>
            <a:pPr algn="just"/>
            <a:r>
              <a:rPr lang="en-US" sz="3000" dirty="0">
                <a:latin typeface="Calibri" pitchFamily="34" charset="0"/>
                <a:cs typeface="Calibri" pitchFamily="34" charset="0"/>
              </a:rPr>
              <a:t> </a:t>
            </a:r>
            <a:r>
              <a:rPr lang="en-US" sz="3000" dirty="0" smtClean="0">
                <a:latin typeface="Calibri" pitchFamily="34" charset="0"/>
                <a:cs typeface="Calibri" pitchFamily="34" charset="0"/>
              </a:rPr>
              <a:t>	A </a:t>
            </a:r>
            <a:r>
              <a:rPr lang="en-US" sz="3000" b="1" i="1" dirty="0" smtClean="0">
                <a:latin typeface="Calibri" pitchFamily="34" charset="0"/>
                <a:cs typeface="Calibri" pitchFamily="34" charset="0"/>
              </a:rPr>
              <a:t>cause essay</a:t>
            </a:r>
            <a:r>
              <a:rPr lang="en-US" sz="3000" dirty="0" smtClean="0">
                <a:latin typeface="Calibri" pitchFamily="34" charset="0"/>
                <a:cs typeface="Calibri" pitchFamily="34" charset="0"/>
              </a:rPr>
              <a:t> usually discusses the </a:t>
            </a:r>
            <a:r>
              <a:rPr lang="en-US" sz="3000" dirty="0" smtClean="0">
                <a:latin typeface="Calibri" pitchFamily="34" charset="0"/>
                <a:cs typeface="Calibri" pitchFamily="34" charset="0"/>
              </a:rPr>
              <a:t>reasons </a:t>
            </a:r>
            <a:r>
              <a:rPr lang="en-US" sz="3000" dirty="0" smtClean="0">
                <a:latin typeface="Calibri" pitchFamily="34" charset="0"/>
                <a:cs typeface="Calibri" pitchFamily="34" charset="0"/>
              </a:rPr>
              <a:t>why something happened</a:t>
            </a:r>
          </a:p>
          <a:p>
            <a:pPr algn="just"/>
            <a:r>
              <a:rPr lang="en-US" sz="3000" dirty="0">
                <a:latin typeface="Calibri" pitchFamily="34" charset="0"/>
                <a:cs typeface="Calibri" pitchFamily="34" charset="0"/>
              </a:rPr>
              <a:t> </a:t>
            </a:r>
            <a:r>
              <a:rPr lang="en-US" sz="3000" dirty="0" smtClean="0">
                <a:latin typeface="Calibri" pitchFamily="34" charset="0"/>
                <a:cs typeface="Calibri" pitchFamily="34" charset="0"/>
              </a:rPr>
              <a:t>	An </a:t>
            </a:r>
            <a:r>
              <a:rPr lang="en-US" sz="3000" b="1" i="1" dirty="0" smtClean="0">
                <a:latin typeface="Calibri" pitchFamily="34" charset="0"/>
                <a:cs typeface="Calibri" pitchFamily="34" charset="0"/>
              </a:rPr>
              <a:t>effect essay</a:t>
            </a:r>
            <a:r>
              <a:rPr lang="en-US" sz="3000" dirty="0" smtClean="0">
                <a:latin typeface="Calibri" pitchFamily="34" charset="0"/>
                <a:cs typeface="Calibri" pitchFamily="34" charset="0"/>
              </a:rPr>
              <a:t> discusses what happens </a:t>
            </a:r>
            <a:r>
              <a:rPr lang="en-US" sz="3000" dirty="0" smtClean="0">
                <a:latin typeface="Calibri" pitchFamily="34" charset="0"/>
                <a:cs typeface="Calibri" pitchFamily="34" charset="0"/>
              </a:rPr>
              <a:t>after </a:t>
            </a:r>
            <a:r>
              <a:rPr lang="en-US" sz="3000" dirty="0" smtClean="0">
                <a:latin typeface="Calibri" pitchFamily="34" charset="0"/>
                <a:cs typeface="Calibri" pitchFamily="34" charset="0"/>
              </a:rPr>
              <a:t>a specific event or circumstance.</a:t>
            </a:r>
          </a:p>
          <a:p>
            <a:pPr marL="45720" indent="0" algn="just">
              <a:buNone/>
            </a:pPr>
            <a:endParaRPr lang="en-US" sz="2600" dirty="0" smtClean="0">
              <a:latin typeface="Calibri" pitchFamily="34" charset="0"/>
              <a:cs typeface="Calibri" pitchFamily="34" charset="0"/>
            </a:endParaRPr>
          </a:p>
          <a:p>
            <a:pPr>
              <a:buNone/>
            </a:pPr>
            <a:r>
              <a:rPr lang="en-US" sz="2800" b="1" u="sng" dirty="0" smtClean="0">
                <a:solidFill>
                  <a:srgbClr val="FF0000"/>
                </a:solidFill>
                <a:latin typeface="Calibri" pitchFamily="34" charset="0"/>
                <a:cs typeface="Calibri" pitchFamily="34" charset="0"/>
              </a:rPr>
              <a:t>Examples</a:t>
            </a:r>
            <a:r>
              <a:rPr lang="en-US" sz="2800" b="1" dirty="0" smtClean="0">
                <a:solidFill>
                  <a:srgbClr val="FF0000"/>
                </a:solidFill>
                <a:latin typeface="Calibri" pitchFamily="34" charset="0"/>
                <a:cs typeface="Calibri" pitchFamily="34" charset="0"/>
              </a:rPr>
              <a:t>: </a:t>
            </a:r>
            <a:r>
              <a:rPr lang="en-US" sz="2800" dirty="0" smtClean="0">
                <a:latin typeface="Calibri" pitchFamily="34" charset="0"/>
                <a:cs typeface="Calibri" pitchFamily="34" charset="0"/>
              </a:rPr>
              <a:t>A </a:t>
            </a:r>
            <a:r>
              <a:rPr lang="en-US" sz="2800" b="1" dirty="0" smtClean="0">
                <a:latin typeface="Calibri" pitchFamily="34" charset="0"/>
                <a:cs typeface="Calibri" pitchFamily="34" charset="0"/>
              </a:rPr>
              <a:t>cause/effect</a:t>
            </a:r>
            <a:r>
              <a:rPr lang="en-US" sz="2800" dirty="0" smtClean="0">
                <a:latin typeface="Calibri" pitchFamily="34" charset="0"/>
                <a:cs typeface="Calibri" pitchFamily="34" charset="0"/>
              </a:rPr>
              <a:t> essay may explain . . .</a:t>
            </a:r>
          </a:p>
          <a:p>
            <a:pPr marL="45720" indent="0">
              <a:buNone/>
            </a:pPr>
            <a:r>
              <a:rPr lang="en-US" sz="2800" dirty="0" smtClean="0">
                <a:latin typeface="Calibri" pitchFamily="34" charset="0"/>
                <a:cs typeface="Calibri" pitchFamily="34" charset="0"/>
              </a:rPr>
              <a:t>	* 	why a volcano erupts, and </a:t>
            </a:r>
            <a:r>
              <a:rPr lang="en-US" sz="2800" dirty="0" smtClean="0">
                <a:latin typeface="Calibri" pitchFamily="34" charset="0"/>
                <a:cs typeface="Calibri" pitchFamily="34" charset="0"/>
              </a:rPr>
              <a:t>what happens 		afterwards</a:t>
            </a:r>
            <a:r>
              <a:rPr lang="en-US" sz="2800" dirty="0" smtClean="0">
                <a:latin typeface="Calibri" pitchFamily="34" charset="0"/>
                <a:cs typeface="Calibri" pitchFamily="34" charset="0"/>
              </a:rPr>
              <a:t>; </a:t>
            </a:r>
          </a:p>
        </p:txBody>
      </p:sp>
      <p:sp>
        <p:nvSpPr>
          <p:cNvPr id="4" name="Slide Number Placeholder 3"/>
          <p:cNvSpPr>
            <a:spLocks noGrp="1"/>
          </p:cNvSpPr>
          <p:nvPr>
            <p:ph type="sldNum" sz="quarter" idx="12"/>
          </p:nvPr>
        </p:nvSpPr>
        <p:spPr/>
        <p:txBody>
          <a:bodyPr/>
          <a:lstStyle/>
          <a:p>
            <a:fld id="{9FFA460D-D413-4A4F-96F2-FCE1F5E5CE9E}" type="slidenum">
              <a:rPr lang="en-US" smtClean="0"/>
              <a:pPr/>
              <a:t>5</a:t>
            </a:fld>
            <a:endParaRPr lang="en-US"/>
          </a:p>
        </p:txBody>
      </p:sp>
      <p:sp>
        <p:nvSpPr>
          <p:cNvPr id="2" name="Rectangle 1"/>
          <p:cNvSpPr/>
          <p:nvPr/>
        </p:nvSpPr>
        <p:spPr>
          <a:xfrm>
            <a:off x="152400" y="3810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Cause/Effect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2548582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5410200" cy="639762"/>
          </a:xfrm>
          <a:solidFill>
            <a:schemeClr val="bg2"/>
          </a:solidFill>
          <a:ln>
            <a:solidFill>
              <a:schemeClr val="tx1"/>
            </a:solidFill>
          </a:ln>
        </p:spPr>
        <p:txBody>
          <a:bodyPr>
            <a:normAutofit fontScale="90000"/>
          </a:bodyPr>
          <a:lstStyle/>
          <a:p>
            <a:r>
              <a:rPr lang="en-US" b="1" dirty="0" smtClean="0"/>
              <a:t>Cause and Effect </a:t>
            </a:r>
            <a:r>
              <a:rPr lang="en-US" b="1" dirty="0"/>
              <a:t>E</a:t>
            </a:r>
            <a:r>
              <a:rPr lang="en-US" b="1" dirty="0" smtClean="0"/>
              <a:t>ssay</a:t>
            </a:r>
            <a:endParaRPr lang="en-US" b="1" dirty="0"/>
          </a:p>
        </p:txBody>
      </p:sp>
      <p:sp>
        <p:nvSpPr>
          <p:cNvPr id="4" name="Rectangle 3"/>
          <p:cNvSpPr/>
          <p:nvPr/>
        </p:nvSpPr>
        <p:spPr>
          <a:xfrm>
            <a:off x="3733800" y="1295400"/>
            <a:ext cx="1369286" cy="523220"/>
          </a:xfrm>
          <a:prstGeom prst="rect">
            <a:avLst/>
          </a:prstGeom>
          <a:solidFill>
            <a:schemeClr val="bg2"/>
          </a:solidFill>
          <a:ln>
            <a:solidFill>
              <a:schemeClr val="tx1"/>
            </a:solidFill>
          </a:ln>
        </p:spPr>
        <p:txBody>
          <a:bodyPr wrap="none">
            <a:spAutoFit/>
          </a:bodyPr>
          <a:lstStyle/>
          <a:p>
            <a:pPr algn="ctr"/>
            <a:r>
              <a:rPr lang="en-US" sz="2800" dirty="0" smtClean="0"/>
              <a:t>Explains</a:t>
            </a:r>
            <a:endParaRPr lang="en-US" sz="2800" dirty="0"/>
          </a:p>
        </p:txBody>
      </p:sp>
      <p:sp>
        <p:nvSpPr>
          <p:cNvPr id="5" name="Rectangle 4"/>
          <p:cNvSpPr/>
          <p:nvPr/>
        </p:nvSpPr>
        <p:spPr>
          <a:xfrm>
            <a:off x="381000" y="2209800"/>
            <a:ext cx="8534400" cy="461665"/>
          </a:xfrm>
          <a:prstGeom prst="rect">
            <a:avLst/>
          </a:prstGeom>
          <a:solidFill>
            <a:schemeClr val="bg2"/>
          </a:solidFill>
          <a:ln>
            <a:solidFill>
              <a:schemeClr val="tx1"/>
            </a:solidFill>
          </a:ln>
        </p:spPr>
        <p:txBody>
          <a:bodyPr wrap="square">
            <a:spAutoFit/>
          </a:bodyPr>
          <a:lstStyle/>
          <a:p>
            <a:pPr algn="ctr"/>
            <a:r>
              <a:rPr lang="en-US" sz="2400" dirty="0" smtClean="0"/>
              <a:t>How specific conditions or events translate into certain effects</a:t>
            </a:r>
            <a:endParaRPr lang="en-US" sz="2400" dirty="0"/>
          </a:p>
        </p:txBody>
      </p:sp>
      <p:sp>
        <p:nvSpPr>
          <p:cNvPr id="6" name="Rectangle 5"/>
          <p:cNvSpPr/>
          <p:nvPr/>
        </p:nvSpPr>
        <p:spPr>
          <a:xfrm>
            <a:off x="2362200" y="3352800"/>
            <a:ext cx="4761112" cy="523220"/>
          </a:xfrm>
          <a:prstGeom prst="rect">
            <a:avLst/>
          </a:prstGeom>
          <a:solidFill>
            <a:schemeClr val="bg2"/>
          </a:solidFill>
          <a:ln>
            <a:solidFill>
              <a:schemeClr val="tx1"/>
            </a:solidFill>
          </a:ln>
        </p:spPr>
        <p:txBody>
          <a:bodyPr wrap="none">
            <a:spAutoFit/>
          </a:bodyPr>
          <a:lstStyle/>
          <a:p>
            <a:r>
              <a:rPr lang="en-US" sz="2800" dirty="0" smtClean="0"/>
              <a:t>how one thing leads to another</a:t>
            </a:r>
            <a:endParaRPr lang="en-US" sz="2800" dirty="0"/>
          </a:p>
        </p:txBody>
      </p:sp>
      <p:sp>
        <p:nvSpPr>
          <p:cNvPr id="8" name="Rectangle 7"/>
          <p:cNvSpPr/>
          <p:nvPr/>
        </p:nvSpPr>
        <p:spPr>
          <a:xfrm>
            <a:off x="304800" y="4724400"/>
            <a:ext cx="8610600" cy="1077218"/>
          </a:xfrm>
          <a:prstGeom prst="rect">
            <a:avLst/>
          </a:prstGeom>
          <a:solidFill>
            <a:schemeClr val="bg2"/>
          </a:solidFill>
          <a:ln>
            <a:solidFill>
              <a:schemeClr val="tx1"/>
            </a:solidFill>
          </a:ln>
        </p:spPr>
        <p:txBody>
          <a:bodyPr wrap="square">
            <a:spAutoFit/>
          </a:bodyPr>
          <a:lstStyle/>
          <a:p>
            <a:pPr algn="ctr"/>
            <a:r>
              <a:rPr lang="en-US" sz="3200" dirty="0"/>
              <a:t>How one/multiple conditions becomes the cause of several consequences</a:t>
            </a:r>
          </a:p>
        </p:txBody>
      </p:sp>
      <p:cxnSp>
        <p:nvCxnSpPr>
          <p:cNvPr id="10" name="Straight Arrow Connector 9"/>
          <p:cNvCxnSpPr>
            <a:endCxn id="4" idx="0"/>
          </p:cNvCxnSpPr>
          <p:nvPr/>
        </p:nvCxnSpPr>
        <p:spPr>
          <a:xfrm flipH="1">
            <a:off x="4418443" y="914400"/>
            <a:ext cx="1157"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flipH="1">
            <a:off x="4419600" y="1828800"/>
            <a:ext cx="1157"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a:off x="4419600" y="3886200"/>
            <a:ext cx="1158"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flipH="1">
            <a:off x="4419600" y="2667000"/>
            <a:ext cx="1158"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715962"/>
          </a:xfrm>
        </p:spPr>
        <p:txBody>
          <a:bodyPr>
            <a:normAutofit fontScale="90000"/>
          </a:bodyPr>
          <a:lstStyle/>
          <a:p>
            <a:r>
              <a:rPr lang="en-US" b="1" dirty="0"/>
              <a:t>So where do I start?</a:t>
            </a:r>
          </a:p>
        </p:txBody>
      </p:sp>
      <p:sp>
        <p:nvSpPr>
          <p:cNvPr id="6147" name="Rectangle 3"/>
          <p:cNvSpPr>
            <a:spLocks noGrp="1" noChangeArrowheads="1"/>
          </p:cNvSpPr>
          <p:nvPr>
            <p:ph type="body" idx="1"/>
          </p:nvPr>
        </p:nvSpPr>
        <p:spPr>
          <a:xfrm>
            <a:off x="457200" y="2057400"/>
            <a:ext cx="8229600" cy="4525963"/>
          </a:xfrm>
        </p:spPr>
        <p:txBody>
          <a:bodyPr/>
          <a:lstStyle/>
          <a:p>
            <a:pPr algn="just"/>
            <a:r>
              <a:rPr lang="en-US" sz="2400" dirty="0"/>
              <a:t>Perhaps you can remember when you were little and you loved to play the “why” game.  </a:t>
            </a:r>
            <a:endParaRPr lang="en-US" sz="2400" dirty="0" smtClean="0"/>
          </a:p>
          <a:p>
            <a:pPr algn="just"/>
            <a:r>
              <a:rPr lang="en-US" sz="2400" dirty="0" smtClean="0"/>
              <a:t>No </a:t>
            </a:r>
            <a:r>
              <a:rPr lang="en-US" sz="2400" dirty="0"/>
              <a:t>matter what people said, you asked “why?”  You might have asked until your parents and siblings ran out of answers or until they said “because I said so.”  Well here’s your chance to play the why game again.</a:t>
            </a:r>
          </a:p>
          <a:p>
            <a:pPr algn="just"/>
            <a:r>
              <a:rPr lang="en-US" sz="2400" dirty="0"/>
              <a:t>Start with an idea and then ask yourself why that particular idea or event occurs.  As you go along, write down your answers and then ask why </a:t>
            </a:r>
            <a:r>
              <a:rPr lang="en-US" sz="2400" dirty="0" smtClean="0"/>
              <a:t>again? </a:t>
            </a:r>
            <a:endParaRPr lang="en-US" sz="2400" dirty="0"/>
          </a:p>
        </p:txBody>
      </p:sp>
      <p:sp>
        <p:nvSpPr>
          <p:cNvPr id="4" name="Rectangle 3"/>
          <p:cNvSpPr/>
          <p:nvPr/>
        </p:nvSpPr>
        <p:spPr>
          <a:xfrm>
            <a:off x="2895600" y="1219200"/>
            <a:ext cx="3276600" cy="523220"/>
          </a:xfrm>
          <a:prstGeom prst="rect">
            <a:avLst/>
          </a:prstGeom>
          <a:ln>
            <a:solidFill>
              <a:schemeClr val="tx1"/>
            </a:solidFill>
          </a:ln>
        </p:spPr>
        <p:txBody>
          <a:bodyPr wrap="square">
            <a:spAutoFit/>
          </a:bodyPr>
          <a:lstStyle/>
          <a:p>
            <a:pPr algn="ctr"/>
            <a:r>
              <a:rPr lang="en-US" sz="2800" dirty="0" smtClean="0"/>
              <a:t>THE “WHY” GAME</a:t>
            </a:r>
            <a:endParaRPr lang="en-US" sz="28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b="1" dirty="0"/>
              <a:t>The Why Game Example</a:t>
            </a:r>
          </a:p>
        </p:txBody>
      </p:sp>
      <p:sp>
        <p:nvSpPr>
          <p:cNvPr id="7171" name="Rectangle 3"/>
          <p:cNvSpPr>
            <a:spLocks noGrp="1" noChangeArrowheads="1"/>
          </p:cNvSpPr>
          <p:nvPr>
            <p:ph type="body" idx="1"/>
          </p:nvPr>
        </p:nvSpPr>
        <p:spPr/>
        <p:txBody>
          <a:bodyPr/>
          <a:lstStyle/>
          <a:p>
            <a:r>
              <a:rPr lang="en-US" sz="1800" dirty="0"/>
              <a:t>Original idea: Students and their families have to pay unnecessary amounts of money that is financially damaging</a:t>
            </a:r>
          </a:p>
          <a:p>
            <a:pPr algn="ctr"/>
            <a:r>
              <a:rPr lang="en-US" sz="1800" b="1" dirty="0"/>
              <a:t>Why?</a:t>
            </a:r>
          </a:p>
          <a:p>
            <a:r>
              <a:rPr lang="en-US" sz="1800" dirty="0"/>
              <a:t>Students must remain in college longer than necessary</a:t>
            </a:r>
          </a:p>
          <a:p>
            <a:pPr algn="ctr"/>
            <a:r>
              <a:rPr lang="en-US" sz="1800" b="1" dirty="0"/>
              <a:t>Why?</a:t>
            </a:r>
          </a:p>
          <a:p>
            <a:r>
              <a:rPr lang="en-US" sz="1800" dirty="0"/>
              <a:t>There are not enough classes offered to meet the demand</a:t>
            </a:r>
          </a:p>
          <a:p>
            <a:pPr algn="ctr"/>
            <a:r>
              <a:rPr lang="en-US" sz="1800" b="1" dirty="0"/>
              <a:t>Why?</a:t>
            </a:r>
          </a:p>
          <a:p>
            <a:r>
              <a:rPr lang="en-US" sz="1800" dirty="0"/>
              <a:t>There is not enough money in the budget and/or the money is spent unwisely</a:t>
            </a:r>
          </a:p>
          <a:p>
            <a:pPr algn="ctr"/>
            <a:r>
              <a:rPr lang="en-US" sz="1800" b="1" dirty="0"/>
              <a:t>Why?</a:t>
            </a:r>
          </a:p>
          <a:p>
            <a:r>
              <a:rPr lang="en-US" sz="1800" dirty="0"/>
              <a:t>Well I don’t know why but it would benefit students and families if  more money was put into the colleges to build new classrooms and hire more teachers </a:t>
            </a:r>
          </a:p>
          <a:p>
            <a:r>
              <a:rPr lang="en-US" sz="2400" dirty="0"/>
              <a:t>Thus, you play the way game until you can’t go any further so you can see how the events are related </a:t>
            </a:r>
            <a:endParaRPr lang="en-US" sz="2000" dirty="0"/>
          </a:p>
          <a:p>
            <a:endParaRPr lang="en-US" sz="20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b="1" dirty="0" smtClean="0"/>
              <a:t>Steps for Writing Evaluation Essay</a:t>
            </a:r>
            <a:endParaRPr lang="en-US" b="1" dirty="0"/>
          </a:p>
        </p:txBody>
      </p:sp>
      <p:sp>
        <p:nvSpPr>
          <p:cNvPr id="3" name="Content Placeholder 2"/>
          <p:cNvSpPr>
            <a:spLocks noGrp="1"/>
          </p:cNvSpPr>
          <p:nvPr>
            <p:ph idx="1"/>
          </p:nvPr>
        </p:nvSpPr>
        <p:spPr>
          <a:xfrm>
            <a:off x="228600" y="1143000"/>
            <a:ext cx="8686800" cy="5486400"/>
          </a:xfrm>
        </p:spPr>
        <p:txBody>
          <a:bodyPr>
            <a:normAutofit lnSpcReduction="10000"/>
          </a:bodyPr>
          <a:lstStyle/>
          <a:p>
            <a:pPr algn="just">
              <a:buNone/>
            </a:pPr>
            <a:r>
              <a:rPr lang="en-US" b="1" dirty="0"/>
              <a:t>Step # 1: </a:t>
            </a:r>
            <a:r>
              <a:rPr lang="en-US" dirty="0" smtClean="0"/>
              <a:t>	</a:t>
            </a:r>
            <a:r>
              <a:rPr lang="en-US" dirty="0" smtClean="0"/>
              <a:t>To start with, </a:t>
            </a:r>
            <a:r>
              <a:rPr lang="en-US" b="1" dirty="0" smtClean="0"/>
              <a:t>choose an event or a 			phenomenon to analyze</a:t>
            </a:r>
            <a:r>
              <a:rPr lang="en-US" dirty="0" smtClean="0"/>
              <a:t>. Ask yourself, 		what happened, and then try to 				answer the question “Why did it 				happen?” Stated succinctly, trace the 			cause-and-	effect relationships for 			yourself.</a:t>
            </a:r>
            <a:endParaRPr lang="en-US" dirty="0" smtClean="0"/>
          </a:p>
          <a:p>
            <a:pPr algn="just">
              <a:buNone/>
            </a:pPr>
            <a:r>
              <a:rPr lang="en-US" b="1" dirty="0" smtClean="0"/>
              <a:t>Step # 2:</a:t>
            </a:r>
            <a:r>
              <a:rPr lang="en-US" dirty="0" smtClean="0"/>
              <a:t>	</a:t>
            </a:r>
            <a:r>
              <a:rPr lang="en-US" b="1" dirty="0" smtClean="0"/>
              <a:t>Sketch out main points of your essay in 		the introduction. </a:t>
            </a:r>
            <a:r>
              <a:rPr lang="en-US" dirty="0" smtClean="0"/>
              <a:t>Let readers 	</a:t>
            </a:r>
            <a:r>
              <a:rPr lang="en-US" dirty="0"/>
              <a:t>	</a:t>
            </a:r>
            <a:r>
              <a:rPr lang="en-US" dirty="0" smtClean="0"/>
              <a:t>		</a:t>
            </a:r>
            <a:r>
              <a:rPr lang="en-US" dirty="0" smtClean="0"/>
              <a:t>understand in general what your paper 		is going to be about.</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92500" lnSpcReduction="20000"/>
          </a:bodyPr>
          <a:lstStyle/>
          <a:p>
            <a:pPr algn="just">
              <a:lnSpc>
                <a:spcPct val="150000"/>
              </a:lnSpc>
              <a:buNone/>
            </a:pPr>
            <a:r>
              <a:rPr lang="en-US" b="1" dirty="0"/>
              <a:t>Step # </a:t>
            </a:r>
            <a:r>
              <a:rPr lang="en-US" b="1" dirty="0" smtClean="0"/>
              <a:t>3: </a:t>
            </a:r>
            <a:r>
              <a:rPr lang="en-US" dirty="0" smtClean="0"/>
              <a:t>	</a:t>
            </a:r>
            <a:r>
              <a:rPr lang="en-US" b="1" dirty="0" smtClean="0"/>
              <a:t>List the causes and give their 			description, </a:t>
            </a:r>
            <a:r>
              <a:rPr lang="en-US" dirty="0" smtClean="0"/>
              <a:t>so that your reader can 		grasp the whole situation.</a:t>
            </a:r>
            <a:endParaRPr lang="en-US" dirty="0" smtClean="0"/>
          </a:p>
          <a:p>
            <a:pPr algn="just">
              <a:lnSpc>
                <a:spcPct val="150000"/>
              </a:lnSpc>
              <a:buNone/>
            </a:pPr>
            <a:r>
              <a:rPr lang="en-US" b="1" dirty="0" smtClean="0"/>
              <a:t>Step # 4: </a:t>
            </a:r>
            <a:r>
              <a:rPr lang="en-US" dirty="0" smtClean="0"/>
              <a:t>	</a:t>
            </a:r>
            <a:r>
              <a:rPr lang="en-US" b="1" dirty="0" smtClean="0"/>
              <a:t>Choose the effects and show the 			connection between reasons and 			consequences. </a:t>
            </a:r>
            <a:r>
              <a:rPr lang="en-US" dirty="0" smtClean="0"/>
              <a:t>Your reader must 			understand how you have deduced one 		from another.</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b="1" dirty="0" smtClean="0"/>
              <a:t>Steps for Writing Evaluation Essay</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5: </a:t>
            </a:r>
            <a:r>
              <a:rPr lang="en-US" dirty="0" smtClean="0"/>
              <a:t>	 </a:t>
            </a:r>
            <a:r>
              <a:rPr lang="en-US" dirty="0" smtClean="0"/>
              <a:t>Explain </a:t>
            </a:r>
            <a:r>
              <a:rPr lang="en-US" b="1" dirty="0" smtClean="0"/>
              <a:t>why your analysis is 			important </a:t>
            </a:r>
            <a:r>
              <a:rPr lang="en-US" dirty="0" smtClean="0"/>
              <a:t>and what its practical 			meaning is.</a:t>
            </a:r>
          </a:p>
          <a:p>
            <a:pPr algn="just">
              <a:lnSpc>
                <a:spcPct val="150000"/>
              </a:lnSpc>
              <a:buNone/>
            </a:pPr>
            <a:r>
              <a:rPr lang="en-US" b="1" dirty="0" smtClean="0"/>
              <a:t>Step # 6: 	</a:t>
            </a:r>
            <a:r>
              <a:rPr lang="en-US" dirty="0" smtClean="0"/>
              <a:t>Make a </a:t>
            </a:r>
            <a:r>
              <a:rPr lang="en-US" b="1" dirty="0" smtClean="0"/>
              <a:t>conclusion.</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b="1" dirty="0" smtClean="0"/>
              <a:t>Steps for Writing Evaluation Essay</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Autofit/>
          </a:bodyPr>
          <a:lstStyle/>
          <a:p>
            <a:pPr algn="just">
              <a:lnSpc>
                <a:spcPct val="150000"/>
              </a:lnSpc>
            </a:pPr>
            <a:r>
              <a:rPr lang="en-US" sz="2800" dirty="0" smtClean="0"/>
              <a:t>Since almost any event has both its causes and consequences, there are a vast variety of possible topics for a cause and effect essay. Still, it would be reasonable to choose a topic that you are familiar with. </a:t>
            </a:r>
          </a:p>
          <a:p>
            <a:pPr algn="just">
              <a:lnSpc>
                <a:spcPct val="150000"/>
              </a:lnSpc>
            </a:pPr>
            <a:endParaRPr lang="en-US"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p:txBody>
          <a:bodyPr>
            <a:normAutofit/>
          </a:bodyPr>
          <a:lstStyle/>
          <a:p>
            <a:pPr>
              <a:buNone/>
            </a:pPr>
            <a:r>
              <a:rPr lang="en-US" dirty="0" smtClean="0"/>
              <a:t>These may be: </a:t>
            </a:r>
          </a:p>
          <a:p>
            <a:pPr lvl="1"/>
            <a:r>
              <a:rPr lang="en-US" dirty="0" smtClean="0"/>
              <a:t>Negative effects of smoking</a:t>
            </a:r>
          </a:p>
          <a:p>
            <a:pPr lvl="1"/>
            <a:r>
              <a:rPr lang="en-US" dirty="0" smtClean="0"/>
              <a:t>Factors that lead to depression</a:t>
            </a:r>
          </a:p>
          <a:p>
            <a:pPr lvl="1"/>
            <a:r>
              <a:rPr lang="en-US" dirty="0" smtClean="0"/>
              <a:t>A correlation between economic crisis and unemployment</a:t>
            </a:r>
          </a:p>
          <a:p>
            <a:pPr lvl="1"/>
            <a:r>
              <a:rPr lang="en-US" dirty="0" smtClean="0"/>
              <a:t>Economic consequences of the war on Middle East</a:t>
            </a:r>
          </a:p>
          <a:p>
            <a:pPr lvl="1"/>
            <a:r>
              <a:rPr lang="en-US" dirty="0" smtClean="0"/>
              <a:t>Effects of global warming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b="1" dirty="0"/>
              <a:t>The Danger in Cause and Effect</a:t>
            </a:r>
          </a:p>
        </p:txBody>
      </p:sp>
      <p:sp>
        <p:nvSpPr>
          <p:cNvPr id="8195" name="Rectangle 3"/>
          <p:cNvSpPr>
            <a:spLocks noGrp="1" noChangeArrowheads="1"/>
          </p:cNvSpPr>
          <p:nvPr>
            <p:ph type="body" idx="1"/>
          </p:nvPr>
        </p:nvSpPr>
        <p:spPr/>
        <p:txBody>
          <a:bodyPr/>
          <a:lstStyle/>
          <a:p>
            <a:pPr algn="just"/>
            <a:r>
              <a:rPr lang="en-US" sz="2800" dirty="0"/>
              <a:t>Although there are many cause and effect relationships out there, you must make sure they are supported by facts and with a dominant </a:t>
            </a:r>
            <a:r>
              <a:rPr lang="en-US" sz="2800" dirty="0" smtClean="0"/>
              <a:t>idea.</a:t>
            </a:r>
            <a:endParaRPr lang="en-US" sz="2800" dirty="0"/>
          </a:p>
          <a:p>
            <a:pPr algn="just"/>
            <a:r>
              <a:rPr lang="en-US" sz="2800" dirty="0"/>
              <a:t>Sometimes advertisements and superstitions can be misleading when it comes to cause and effect relationships…</a:t>
            </a:r>
          </a:p>
          <a:p>
            <a:pPr algn="ctr">
              <a:buFontTx/>
              <a:buNone/>
            </a:pPr>
            <a:r>
              <a:rPr lang="en-US" sz="2000" dirty="0"/>
              <a:t>	Some commercials attempt to convince their audience that in order to be a good and worthy person, you must have their product</a:t>
            </a:r>
          </a:p>
          <a:p>
            <a:pPr algn="just"/>
            <a:r>
              <a:rPr lang="en-US" b="1" dirty="0"/>
              <a:t>So whether it’s a science lab or an essay, be sure your idea is supported by </a:t>
            </a:r>
            <a:r>
              <a:rPr lang="en-US" b="1" dirty="0" smtClean="0"/>
              <a:t>evidence!</a:t>
            </a:r>
            <a:endParaRPr lang="en-US" b="1"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295400"/>
            <a:ext cx="8229600" cy="5334000"/>
          </a:xfrm>
        </p:spPr>
        <p:txBody>
          <a:bodyPr>
            <a:normAutofit/>
          </a:bodyPr>
          <a:lstStyle/>
          <a:p>
            <a:pPr algn="just"/>
            <a:r>
              <a:rPr lang="en-US" b="1" dirty="0" smtClean="0"/>
              <a:t>Mind that the same event may be a cause and an effect simultaneously.</a:t>
            </a:r>
            <a:r>
              <a:rPr lang="en-US" dirty="0" smtClean="0"/>
              <a:t> </a:t>
            </a:r>
          </a:p>
          <a:p>
            <a:pPr lvl="1" algn="just"/>
            <a:r>
              <a:rPr lang="en-US" dirty="0" smtClean="0"/>
              <a:t>For example, the collapse of the Soviet Union may be studied as a result of many domestic and foreign factors, but at the same time it can be considered a cause of restructuring of the Eurasian geopolitical space, the uprising of China and so on. Decide, in which direction you are going to move.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5029200"/>
          </a:xfrm>
        </p:spPr>
        <p:txBody>
          <a:bodyPr>
            <a:normAutofit/>
          </a:bodyPr>
          <a:lstStyle/>
          <a:p>
            <a:pPr algn="just">
              <a:lnSpc>
                <a:spcPct val="170000"/>
              </a:lnSpc>
            </a:pPr>
            <a:r>
              <a:rPr lang="en-US" dirty="0" smtClean="0"/>
              <a:t>Concentrate on those effects that relate to the causes directly, and are close in time to them.</a:t>
            </a:r>
          </a:p>
          <a:p>
            <a:pPr lvl="1" algn="just">
              <a:lnSpc>
                <a:spcPct val="170000"/>
              </a:lnSpc>
            </a:pPr>
            <a:r>
              <a:rPr lang="en-US" dirty="0" smtClean="0"/>
              <a:t>This will prevent you from having to delve into unneeded analysis of far-reaching consequences.</a:t>
            </a:r>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600200"/>
            <a:ext cx="8229600" cy="4876800"/>
          </a:xfrm>
        </p:spPr>
        <p:txBody>
          <a:bodyPr>
            <a:normAutofit fontScale="92500"/>
          </a:bodyPr>
          <a:lstStyle/>
          <a:p>
            <a:pPr algn="just">
              <a:lnSpc>
                <a:spcPct val="150000"/>
              </a:lnSpc>
            </a:pPr>
            <a:r>
              <a:rPr lang="en-US" dirty="0" smtClean="0"/>
              <a:t>You might find it useful to sort effects by categories, so that you do not confuse anything.</a:t>
            </a:r>
          </a:p>
          <a:p>
            <a:pPr lvl="1" algn="just">
              <a:lnSpc>
                <a:spcPct val="150000"/>
              </a:lnSpc>
            </a:pPr>
            <a:r>
              <a:rPr lang="en-US" dirty="0" smtClean="0"/>
              <a:t>For instance, if you describe the consequences of the Second World War, you can divide them into social, economic and political sections.</a:t>
            </a:r>
          </a:p>
          <a:p>
            <a:pPr algn="just">
              <a:lnSpc>
                <a:spcPct val="150000"/>
              </a:lnSpc>
            </a:pPr>
            <a:r>
              <a:rPr lang="en-US" dirty="0" smtClean="0"/>
              <a:t>State clearly, what exactly you are going to examine – causes, effects, or both.</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b="1" dirty="0"/>
              <a:t>So how do I organize my idea?</a:t>
            </a:r>
          </a:p>
        </p:txBody>
      </p:sp>
      <p:sp>
        <p:nvSpPr>
          <p:cNvPr id="9219" name="Rectangle 3"/>
          <p:cNvSpPr>
            <a:spLocks noGrp="1" noChangeArrowheads="1"/>
          </p:cNvSpPr>
          <p:nvPr>
            <p:ph type="body" sz="half" idx="1"/>
          </p:nvPr>
        </p:nvSpPr>
        <p:spPr>
          <a:xfrm>
            <a:off x="609600" y="1676400"/>
            <a:ext cx="3810000" cy="4648200"/>
          </a:xfrm>
        </p:spPr>
        <p:txBody>
          <a:bodyPr>
            <a:normAutofit/>
          </a:bodyPr>
          <a:lstStyle/>
          <a:p>
            <a:pPr algn="just"/>
            <a:r>
              <a:rPr lang="en-US" sz="2000" dirty="0"/>
              <a:t>There are several ways to pre-write a cause and effect essay but here is just one type of guideline to get you started</a:t>
            </a:r>
          </a:p>
          <a:p>
            <a:pPr algn="just"/>
            <a:r>
              <a:rPr lang="en-US" sz="2000" dirty="0"/>
              <a:t>You can use the pre-write shown on the right for any type of cause and effect essay</a:t>
            </a:r>
          </a:p>
          <a:p>
            <a:pPr algn="just"/>
            <a:r>
              <a:rPr lang="en-US" sz="2000" dirty="0"/>
              <a:t>Notice that the thesis is in the middle in order to remind you that even though you are connecting causes and effects, they must all tie into the dominant idea or thesis</a:t>
            </a:r>
          </a:p>
        </p:txBody>
      </p:sp>
      <p:sp>
        <p:nvSpPr>
          <p:cNvPr id="9221" name="Line 5"/>
          <p:cNvSpPr>
            <a:spLocks noChangeShapeType="1"/>
          </p:cNvSpPr>
          <p:nvPr/>
        </p:nvSpPr>
        <p:spPr bwMode="auto">
          <a:xfrm>
            <a:off x="5105400" y="2438400"/>
            <a:ext cx="3733800" cy="0"/>
          </a:xfrm>
          <a:prstGeom prst="line">
            <a:avLst/>
          </a:prstGeom>
          <a:noFill/>
          <a:ln w="28575">
            <a:solidFill>
              <a:schemeClr val="tx1"/>
            </a:solidFill>
            <a:round/>
            <a:headEnd/>
            <a:tailEnd/>
          </a:ln>
          <a:effectLst/>
        </p:spPr>
        <p:txBody>
          <a:bodyPr wrap="none" anchor="ctr"/>
          <a:lstStyle/>
          <a:p>
            <a:endParaRPr lang="en-US"/>
          </a:p>
        </p:txBody>
      </p:sp>
      <p:sp>
        <p:nvSpPr>
          <p:cNvPr id="9222" name="Line 6"/>
          <p:cNvSpPr>
            <a:spLocks noChangeShapeType="1"/>
          </p:cNvSpPr>
          <p:nvPr/>
        </p:nvSpPr>
        <p:spPr bwMode="auto">
          <a:xfrm>
            <a:off x="6400800" y="1752600"/>
            <a:ext cx="0" cy="4114800"/>
          </a:xfrm>
          <a:prstGeom prst="line">
            <a:avLst/>
          </a:prstGeom>
          <a:noFill/>
          <a:ln w="28575">
            <a:solidFill>
              <a:schemeClr val="tx1"/>
            </a:solidFill>
            <a:round/>
            <a:headEnd/>
            <a:tailEnd/>
          </a:ln>
          <a:effectLst/>
        </p:spPr>
        <p:txBody>
          <a:bodyPr wrap="none" anchor="ctr"/>
          <a:lstStyle/>
          <a:p>
            <a:endParaRPr lang="en-US"/>
          </a:p>
        </p:txBody>
      </p:sp>
      <p:sp>
        <p:nvSpPr>
          <p:cNvPr id="9223" name="Line 7"/>
          <p:cNvSpPr>
            <a:spLocks noChangeShapeType="1"/>
          </p:cNvSpPr>
          <p:nvPr/>
        </p:nvSpPr>
        <p:spPr bwMode="auto">
          <a:xfrm>
            <a:off x="7772400" y="1752600"/>
            <a:ext cx="0" cy="4038600"/>
          </a:xfrm>
          <a:prstGeom prst="line">
            <a:avLst/>
          </a:prstGeom>
          <a:noFill/>
          <a:ln w="28575">
            <a:solidFill>
              <a:schemeClr val="tx1"/>
            </a:solidFill>
            <a:round/>
            <a:headEnd/>
            <a:tailEnd/>
          </a:ln>
          <a:effectLst/>
        </p:spPr>
        <p:txBody>
          <a:bodyPr wrap="none" anchor="ctr"/>
          <a:lstStyle/>
          <a:p>
            <a:endParaRPr lang="en-US"/>
          </a:p>
        </p:txBody>
      </p:sp>
      <p:sp>
        <p:nvSpPr>
          <p:cNvPr id="9224" name="Text Box 8"/>
          <p:cNvSpPr txBox="1">
            <a:spLocks noChangeArrowheads="1"/>
          </p:cNvSpPr>
          <p:nvPr/>
        </p:nvSpPr>
        <p:spPr bwMode="auto">
          <a:xfrm>
            <a:off x="5029200" y="1905000"/>
            <a:ext cx="1371600" cy="366713"/>
          </a:xfrm>
          <a:prstGeom prst="rect">
            <a:avLst/>
          </a:prstGeom>
          <a:noFill/>
          <a:ln w="9525">
            <a:noFill/>
            <a:miter lim="800000"/>
            <a:headEnd/>
            <a:tailEnd/>
          </a:ln>
          <a:effectLst/>
        </p:spPr>
        <p:txBody>
          <a:bodyPr>
            <a:spAutoFit/>
          </a:bodyPr>
          <a:lstStyle/>
          <a:p>
            <a:pPr>
              <a:spcBef>
                <a:spcPct val="50000"/>
              </a:spcBef>
            </a:pPr>
            <a:r>
              <a:rPr lang="en-US" sz="1800" b="1"/>
              <a:t>Causes</a:t>
            </a:r>
          </a:p>
        </p:txBody>
      </p:sp>
      <p:sp>
        <p:nvSpPr>
          <p:cNvPr id="9225" name="Text Box 9"/>
          <p:cNvSpPr txBox="1">
            <a:spLocks noChangeArrowheads="1"/>
          </p:cNvSpPr>
          <p:nvPr/>
        </p:nvSpPr>
        <p:spPr bwMode="auto">
          <a:xfrm>
            <a:off x="6400800" y="1905000"/>
            <a:ext cx="1371600" cy="366713"/>
          </a:xfrm>
          <a:prstGeom prst="rect">
            <a:avLst/>
          </a:prstGeom>
          <a:noFill/>
          <a:ln w="9525">
            <a:noFill/>
            <a:miter lim="800000"/>
            <a:headEnd/>
            <a:tailEnd/>
          </a:ln>
          <a:effectLst/>
        </p:spPr>
        <p:txBody>
          <a:bodyPr>
            <a:spAutoFit/>
          </a:bodyPr>
          <a:lstStyle/>
          <a:p>
            <a:pPr>
              <a:spcBef>
                <a:spcPct val="50000"/>
              </a:spcBef>
            </a:pPr>
            <a:r>
              <a:rPr lang="en-US" sz="1800" b="1"/>
              <a:t>Topic</a:t>
            </a:r>
          </a:p>
        </p:txBody>
      </p:sp>
      <p:sp>
        <p:nvSpPr>
          <p:cNvPr id="9226" name="Text Box 10"/>
          <p:cNvSpPr txBox="1">
            <a:spLocks noChangeArrowheads="1"/>
          </p:cNvSpPr>
          <p:nvPr/>
        </p:nvSpPr>
        <p:spPr bwMode="auto">
          <a:xfrm>
            <a:off x="7848600" y="1905000"/>
            <a:ext cx="990600" cy="366713"/>
          </a:xfrm>
          <a:prstGeom prst="rect">
            <a:avLst/>
          </a:prstGeom>
          <a:noFill/>
          <a:ln w="9525">
            <a:noFill/>
            <a:miter lim="800000"/>
            <a:headEnd/>
            <a:tailEnd/>
          </a:ln>
          <a:effectLst/>
        </p:spPr>
        <p:txBody>
          <a:bodyPr>
            <a:spAutoFit/>
          </a:bodyPr>
          <a:lstStyle/>
          <a:p>
            <a:pPr>
              <a:spcBef>
                <a:spcPct val="50000"/>
              </a:spcBef>
            </a:pPr>
            <a:r>
              <a:rPr lang="en-US" sz="1800" b="1"/>
              <a:t>Effects</a:t>
            </a:r>
          </a:p>
        </p:txBody>
      </p:sp>
      <p:sp>
        <p:nvSpPr>
          <p:cNvPr id="9227" name="Text Box 11"/>
          <p:cNvSpPr txBox="1">
            <a:spLocks noChangeArrowheads="1"/>
          </p:cNvSpPr>
          <p:nvPr/>
        </p:nvSpPr>
        <p:spPr bwMode="auto">
          <a:xfrm>
            <a:off x="6477000" y="3124200"/>
            <a:ext cx="1219200" cy="1465263"/>
          </a:xfrm>
          <a:prstGeom prst="rect">
            <a:avLst/>
          </a:prstGeom>
          <a:noFill/>
          <a:ln w="9525">
            <a:noFill/>
            <a:miter lim="800000"/>
            <a:headEnd/>
            <a:tailEnd/>
          </a:ln>
          <a:effectLst/>
        </p:spPr>
        <p:txBody>
          <a:bodyPr>
            <a:spAutoFit/>
          </a:bodyPr>
          <a:lstStyle/>
          <a:p>
            <a:pPr>
              <a:spcBef>
                <a:spcPct val="50000"/>
              </a:spcBef>
            </a:pPr>
            <a:r>
              <a:rPr lang="en-US" sz="1800" b="1"/>
              <a:t>Write your thesis here in the middle</a:t>
            </a:r>
          </a:p>
        </p:txBody>
      </p:sp>
      <p:sp>
        <p:nvSpPr>
          <p:cNvPr id="9228" name="Text Box 12"/>
          <p:cNvSpPr txBox="1">
            <a:spLocks noChangeArrowheads="1"/>
          </p:cNvSpPr>
          <p:nvPr/>
        </p:nvSpPr>
        <p:spPr bwMode="auto">
          <a:xfrm>
            <a:off x="5105400" y="2590800"/>
            <a:ext cx="1219200" cy="2838450"/>
          </a:xfrm>
          <a:prstGeom prst="rect">
            <a:avLst/>
          </a:prstGeom>
          <a:noFill/>
          <a:ln w="9525">
            <a:noFill/>
            <a:miter lim="800000"/>
            <a:headEnd/>
            <a:tailEnd/>
          </a:ln>
          <a:effectLst/>
        </p:spPr>
        <p:txBody>
          <a:bodyPr>
            <a:spAutoFit/>
          </a:bodyPr>
          <a:lstStyle/>
          <a:p>
            <a:pPr>
              <a:spcBef>
                <a:spcPct val="50000"/>
              </a:spcBef>
            </a:pPr>
            <a:r>
              <a:rPr lang="en-US" sz="1800" b="1"/>
              <a:t>List out your causes here and coincide them with the effects in the other column</a:t>
            </a:r>
          </a:p>
        </p:txBody>
      </p:sp>
      <p:sp>
        <p:nvSpPr>
          <p:cNvPr id="9229" name="Text Box 13"/>
          <p:cNvSpPr txBox="1">
            <a:spLocks noChangeArrowheads="1"/>
          </p:cNvSpPr>
          <p:nvPr/>
        </p:nvSpPr>
        <p:spPr bwMode="auto">
          <a:xfrm>
            <a:off x="7848600" y="2590800"/>
            <a:ext cx="914400" cy="2014538"/>
          </a:xfrm>
          <a:prstGeom prst="rect">
            <a:avLst/>
          </a:prstGeom>
          <a:noFill/>
          <a:ln w="9525">
            <a:noFill/>
            <a:miter lim="800000"/>
            <a:headEnd/>
            <a:tailEnd/>
          </a:ln>
          <a:effectLst/>
        </p:spPr>
        <p:txBody>
          <a:bodyPr>
            <a:spAutoFit/>
          </a:bodyPr>
          <a:lstStyle/>
          <a:p>
            <a:pPr>
              <a:spcBef>
                <a:spcPct val="50000"/>
              </a:spcBef>
            </a:pPr>
            <a:r>
              <a:rPr lang="en-US" sz="1800" b="1"/>
              <a:t>List out the effects from the causes column</a:t>
            </a:r>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b="1" dirty="0"/>
              <a:t>Cause and effect pre-write sample</a:t>
            </a:r>
          </a:p>
        </p:txBody>
      </p:sp>
      <p:sp>
        <p:nvSpPr>
          <p:cNvPr id="11269" name="Line 5"/>
          <p:cNvSpPr>
            <a:spLocks noChangeShapeType="1"/>
          </p:cNvSpPr>
          <p:nvPr/>
        </p:nvSpPr>
        <p:spPr bwMode="auto">
          <a:xfrm>
            <a:off x="1219200" y="2667000"/>
            <a:ext cx="7543800" cy="0"/>
          </a:xfrm>
          <a:prstGeom prst="line">
            <a:avLst/>
          </a:prstGeom>
          <a:noFill/>
          <a:ln w="28575">
            <a:solidFill>
              <a:schemeClr val="tx1"/>
            </a:solidFill>
            <a:round/>
            <a:headEnd/>
            <a:tailEnd/>
          </a:ln>
          <a:effectLst/>
        </p:spPr>
        <p:txBody>
          <a:bodyPr wrap="none" anchor="ctr"/>
          <a:lstStyle/>
          <a:p>
            <a:endParaRPr lang="en-US"/>
          </a:p>
        </p:txBody>
      </p:sp>
      <p:sp>
        <p:nvSpPr>
          <p:cNvPr id="11270" name="Line 6"/>
          <p:cNvSpPr>
            <a:spLocks noChangeShapeType="1"/>
          </p:cNvSpPr>
          <p:nvPr/>
        </p:nvSpPr>
        <p:spPr bwMode="auto">
          <a:xfrm>
            <a:off x="4038600" y="1828800"/>
            <a:ext cx="0" cy="4876800"/>
          </a:xfrm>
          <a:prstGeom prst="line">
            <a:avLst/>
          </a:prstGeom>
          <a:noFill/>
          <a:ln w="28575">
            <a:solidFill>
              <a:schemeClr val="tx1"/>
            </a:solidFill>
            <a:round/>
            <a:headEnd/>
            <a:tailEnd/>
          </a:ln>
          <a:effectLst/>
        </p:spPr>
        <p:txBody>
          <a:bodyPr wrap="none" anchor="ctr"/>
          <a:lstStyle/>
          <a:p>
            <a:endParaRPr lang="en-US"/>
          </a:p>
        </p:txBody>
      </p:sp>
      <p:sp>
        <p:nvSpPr>
          <p:cNvPr id="11271" name="Line 7"/>
          <p:cNvSpPr>
            <a:spLocks noChangeShapeType="1"/>
          </p:cNvSpPr>
          <p:nvPr/>
        </p:nvSpPr>
        <p:spPr bwMode="auto">
          <a:xfrm>
            <a:off x="6248400" y="1828800"/>
            <a:ext cx="0" cy="4800600"/>
          </a:xfrm>
          <a:prstGeom prst="line">
            <a:avLst/>
          </a:prstGeom>
          <a:noFill/>
          <a:ln w="28575">
            <a:solidFill>
              <a:schemeClr val="tx1"/>
            </a:solidFill>
            <a:round/>
            <a:headEnd/>
            <a:tailEnd/>
          </a:ln>
          <a:effectLst/>
        </p:spPr>
        <p:txBody>
          <a:bodyPr wrap="none" anchor="ctr"/>
          <a:lstStyle/>
          <a:p>
            <a:endParaRPr lang="en-US"/>
          </a:p>
        </p:txBody>
      </p:sp>
      <p:sp>
        <p:nvSpPr>
          <p:cNvPr id="11272" name="Text Box 8"/>
          <p:cNvSpPr txBox="1">
            <a:spLocks noChangeArrowheads="1"/>
          </p:cNvSpPr>
          <p:nvPr/>
        </p:nvSpPr>
        <p:spPr bwMode="auto">
          <a:xfrm>
            <a:off x="1066800" y="1905000"/>
            <a:ext cx="2895600" cy="369332"/>
          </a:xfrm>
          <a:prstGeom prst="rect">
            <a:avLst/>
          </a:prstGeom>
          <a:noFill/>
          <a:ln w="9525">
            <a:noFill/>
            <a:miter lim="800000"/>
            <a:headEnd/>
            <a:tailEnd/>
          </a:ln>
          <a:effectLst/>
        </p:spPr>
        <p:txBody>
          <a:bodyPr>
            <a:spAutoFit/>
          </a:bodyPr>
          <a:lstStyle/>
          <a:p>
            <a:pPr algn="ctr">
              <a:spcBef>
                <a:spcPct val="50000"/>
              </a:spcBef>
            </a:pPr>
            <a:r>
              <a:rPr lang="en-US" b="1" dirty="0"/>
              <a:t>Causes</a:t>
            </a:r>
          </a:p>
        </p:txBody>
      </p:sp>
      <p:sp>
        <p:nvSpPr>
          <p:cNvPr id="11273" name="Text Box 9"/>
          <p:cNvSpPr txBox="1">
            <a:spLocks noChangeArrowheads="1"/>
          </p:cNvSpPr>
          <p:nvPr/>
        </p:nvSpPr>
        <p:spPr bwMode="auto">
          <a:xfrm>
            <a:off x="4038600" y="1981200"/>
            <a:ext cx="2133600" cy="369332"/>
          </a:xfrm>
          <a:prstGeom prst="rect">
            <a:avLst/>
          </a:prstGeom>
          <a:noFill/>
          <a:ln w="9525">
            <a:noFill/>
            <a:miter lim="800000"/>
            <a:headEnd/>
            <a:tailEnd/>
          </a:ln>
          <a:effectLst/>
        </p:spPr>
        <p:txBody>
          <a:bodyPr>
            <a:spAutoFit/>
          </a:bodyPr>
          <a:lstStyle/>
          <a:p>
            <a:pPr algn="ctr">
              <a:spcBef>
                <a:spcPct val="50000"/>
              </a:spcBef>
            </a:pPr>
            <a:r>
              <a:rPr lang="en-US" b="1" dirty="0"/>
              <a:t>Topic</a:t>
            </a:r>
          </a:p>
        </p:txBody>
      </p:sp>
      <p:sp>
        <p:nvSpPr>
          <p:cNvPr id="11274" name="Text Box 10"/>
          <p:cNvSpPr txBox="1">
            <a:spLocks noChangeArrowheads="1"/>
          </p:cNvSpPr>
          <p:nvPr/>
        </p:nvSpPr>
        <p:spPr bwMode="auto">
          <a:xfrm>
            <a:off x="6324600" y="1981200"/>
            <a:ext cx="2438400" cy="369332"/>
          </a:xfrm>
          <a:prstGeom prst="rect">
            <a:avLst/>
          </a:prstGeom>
          <a:noFill/>
          <a:ln w="9525">
            <a:noFill/>
            <a:miter lim="800000"/>
            <a:headEnd/>
            <a:tailEnd/>
          </a:ln>
          <a:effectLst/>
        </p:spPr>
        <p:txBody>
          <a:bodyPr>
            <a:spAutoFit/>
          </a:bodyPr>
          <a:lstStyle/>
          <a:p>
            <a:pPr algn="ctr">
              <a:spcBef>
                <a:spcPct val="50000"/>
              </a:spcBef>
            </a:pPr>
            <a:r>
              <a:rPr lang="en-US" b="1" dirty="0"/>
              <a:t>Effects</a:t>
            </a:r>
          </a:p>
        </p:txBody>
      </p:sp>
      <p:sp>
        <p:nvSpPr>
          <p:cNvPr id="11275" name="Text Box 11"/>
          <p:cNvSpPr txBox="1">
            <a:spLocks noChangeArrowheads="1"/>
          </p:cNvSpPr>
          <p:nvPr/>
        </p:nvSpPr>
        <p:spPr bwMode="auto">
          <a:xfrm>
            <a:off x="4114800" y="2819400"/>
            <a:ext cx="2057400" cy="3277820"/>
          </a:xfrm>
          <a:prstGeom prst="rect">
            <a:avLst/>
          </a:prstGeom>
          <a:noFill/>
          <a:ln w="9525">
            <a:noFill/>
            <a:miter lim="800000"/>
            <a:headEnd/>
            <a:tailEnd/>
          </a:ln>
          <a:effectLst/>
        </p:spPr>
        <p:txBody>
          <a:bodyPr wrap="square">
            <a:spAutoFit/>
          </a:bodyPr>
          <a:lstStyle/>
          <a:p>
            <a:pPr algn="just">
              <a:spcBef>
                <a:spcPct val="50000"/>
              </a:spcBef>
            </a:pPr>
            <a:r>
              <a:rPr lang="en-US" sz="1800" b="1" dirty="0"/>
              <a:t>Thesis=</a:t>
            </a:r>
          </a:p>
          <a:p>
            <a:pPr algn="just">
              <a:spcBef>
                <a:spcPct val="50000"/>
              </a:spcBef>
            </a:pPr>
            <a:r>
              <a:rPr lang="en-US" sz="1800" b="1" dirty="0"/>
              <a:t>Although communities are trying to </a:t>
            </a:r>
            <a:r>
              <a:rPr lang="en-US" sz="1800" b="1" dirty="0" smtClean="0"/>
              <a:t>eliminate </a:t>
            </a:r>
            <a:r>
              <a:rPr lang="en-US" sz="1800" b="1" dirty="0"/>
              <a:t>drunk driving, more funding should be allocated toward educating teens about driving under any drug influence.  </a:t>
            </a:r>
          </a:p>
        </p:txBody>
      </p:sp>
      <p:sp>
        <p:nvSpPr>
          <p:cNvPr id="11276" name="Text Box 12"/>
          <p:cNvSpPr txBox="1">
            <a:spLocks noChangeArrowheads="1"/>
          </p:cNvSpPr>
          <p:nvPr/>
        </p:nvSpPr>
        <p:spPr bwMode="auto">
          <a:xfrm>
            <a:off x="1143000" y="2819400"/>
            <a:ext cx="2895600" cy="366713"/>
          </a:xfrm>
          <a:prstGeom prst="rect">
            <a:avLst/>
          </a:prstGeom>
          <a:noFill/>
          <a:ln w="9525">
            <a:noFill/>
            <a:miter lim="800000"/>
            <a:headEnd/>
            <a:tailEnd/>
          </a:ln>
          <a:effectLst/>
        </p:spPr>
        <p:txBody>
          <a:bodyPr>
            <a:spAutoFit/>
          </a:bodyPr>
          <a:lstStyle/>
          <a:p>
            <a:pPr>
              <a:spcBef>
                <a:spcPct val="50000"/>
              </a:spcBef>
            </a:pPr>
            <a:r>
              <a:rPr lang="en-US" sz="1800"/>
              <a:t>1. </a:t>
            </a:r>
          </a:p>
        </p:txBody>
      </p:sp>
      <p:sp>
        <p:nvSpPr>
          <p:cNvPr id="11282" name="Text Box 18"/>
          <p:cNvSpPr txBox="1">
            <a:spLocks noChangeArrowheads="1"/>
          </p:cNvSpPr>
          <p:nvPr/>
        </p:nvSpPr>
        <p:spPr bwMode="auto">
          <a:xfrm>
            <a:off x="1143000" y="2819400"/>
            <a:ext cx="2819400" cy="3665538"/>
          </a:xfrm>
          <a:prstGeom prst="rect">
            <a:avLst/>
          </a:prstGeom>
          <a:noFill/>
          <a:ln w="9525">
            <a:noFill/>
            <a:miter lim="800000"/>
            <a:headEnd/>
            <a:tailEnd/>
          </a:ln>
          <a:effectLst/>
        </p:spPr>
        <p:txBody>
          <a:bodyPr>
            <a:spAutoFit/>
          </a:bodyPr>
          <a:lstStyle/>
          <a:p>
            <a:pPr>
              <a:spcBef>
                <a:spcPct val="50000"/>
              </a:spcBef>
            </a:pPr>
            <a:r>
              <a:rPr lang="en-US" sz="1800" dirty="0"/>
              <a:t>1. They think they’re </a:t>
            </a:r>
            <a:r>
              <a:rPr lang="en-US" sz="1800" dirty="0" smtClean="0"/>
              <a:t>unbeatable</a:t>
            </a:r>
            <a:endParaRPr lang="en-US" sz="1800" dirty="0"/>
          </a:p>
          <a:p>
            <a:pPr>
              <a:spcBef>
                <a:spcPct val="50000"/>
              </a:spcBef>
            </a:pPr>
            <a:r>
              <a:rPr lang="en-US" sz="1800" dirty="0"/>
              <a:t>2. They think it won’t happen to them</a:t>
            </a:r>
          </a:p>
          <a:p>
            <a:pPr>
              <a:spcBef>
                <a:spcPct val="50000"/>
              </a:spcBef>
            </a:pPr>
            <a:r>
              <a:rPr lang="en-US" sz="1800" dirty="0"/>
              <a:t>3. They think they are okay to drive</a:t>
            </a:r>
          </a:p>
          <a:p>
            <a:pPr>
              <a:spcBef>
                <a:spcPct val="50000"/>
              </a:spcBef>
            </a:pPr>
            <a:r>
              <a:rPr lang="en-US" sz="1800" dirty="0"/>
              <a:t>4. They are afraid of their parents finding out or breaking their curfew</a:t>
            </a:r>
          </a:p>
          <a:p>
            <a:pPr>
              <a:spcBef>
                <a:spcPct val="50000"/>
              </a:spcBef>
            </a:pPr>
            <a:r>
              <a:rPr lang="en-US" sz="1800" dirty="0"/>
              <a:t>5.  They do it for attention from peers</a:t>
            </a:r>
          </a:p>
        </p:txBody>
      </p:sp>
      <p:sp>
        <p:nvSpPr>
          <p:cNvPr id="11283" name="Text Box 19"/>
          <p:cNvSpPr txBox="1">
            <a:spLocks noChangeArrowheads="1"/>
          </p:cNvSpPr>
          <p:nvPr/>
        </p:nvSpPr>
        <p:spPr bwMode="auto">
          <a:xfrm>
            <a:off x="6248400" y="2819400"/>
            <a:ext cx="2514600" cy="3785652"/>
          </a:xfrm>
          <a:prstGeom prst="rect">
            <a:avLst/>
          </a:prstGeom>
          <a:noFill/>
          <a:ln w="9525">
            <a:noFill/>
            <a:miter lim="800000"/>
            <a:headEnd/>
            <a:tailEnd/>
          </a:ln>
          <a:effectLst/>
        </p:spPr>
        <p:txBody>
          <a:bodyPr>
            <a:spAutoFit/>
          </a:bodyPr>
          <a:lstStyle/>
          <a:p>
            <a:pPr>
              <a:spcBef>
                <a:spcPct val="50000"/>
              </a:spcBef>
            </a:pPr>
            <a:r>
              <a:rPr lang="en-US" sz="1600" dirty="0"/>
              <a:t>1. They learn the hard way that life is </a:t>
            </a:r>
            <a:r>
              <a:rPr lang="en-US" sz="1600" dirty="0" smtClean="0"/>
              <a:t>fragile</a:t>
            </a:r>
            <a:endParaRPr lang="en-US" sz="1600" dirty="0"/>
          </a:p>
          <a:p>
            <a:pPr>
              <a:spcBef>
                <a:spcPct val="50000"/>
              </a:spcBef>
            </a:pPr>
            <a:r>
              <a:rPr lang="en-US" sz="1600" dirty="0"/>
              <a:t>2. It sadly does eventually happen to them or someone they love</a:t>
            </a:r>
          </a:p>
          <a:p>
            <a:pPr>
              <a:spcBef>
                <a:spcPct val="50000"/>
              </a:spcBef>
            </a:pPr>
            <a:r>
              <a:rPr lang="en-US" sz="1600" dirty="0"/>
              <a:t>3. They are </a:t>
            </a:r>
            <a:r>
              <a:rPr lang="en-US" sz="1600" dirty="0" smtClean="0"/>
              <a:t>helpless </a:t>
            </a:r>
            <a:r>
              <a:rPr lang="en-US" sz="1600" dirty="0"/>
              <a:t>and face severe consequences</a:t>
            </a:r>
          </a:p>
          <a:p>
            <a:pPr>
              <a:spcBef>
                <a:spcPct val="50000"/>
              </a:spcBef>
            </a:pPr>
            <a:r>
              <a:rPr lang="en-US" sz="1600" dirty="0"/>
              <a:t>4. Their parents find out anyway except with a citation or at a funeral</a:t>
            </a:r>
          </a:p>
          <a:p>
            <a:pPr>
              <a:spcBef>
                <a:spcPct val="50000"/>
              </a:spcBef>
            </a:pPr>
            <a:r>
              <a:rPr lang="en-US" sz="1600" dirty="0"/>
              <a:t>5. They receive the wrong kind of attention at a funeral</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b="1" dirty="0"/>
              <a:t>So what do I argue?</a:t>
            </a:r>
          </a:p>
        </p:txBody>
      </p:sp>
      <p:sp>
        <p:nvSpPr>
          <p:cNvPr id="13315" name="Rectangle 3"/>
          <p:cNvSpPr>
            <a:spLocks noGrp="1" noChangeArrowheads="1"/>
          </p:cNvSpPr>
          <p:nvPr>
            <p:ph type="body" idx="1"/>
          </p:nvPr>
        </p:nvSpPr>
        <p:spPr>
          <a:xfrm>
            <a:off x="457200" y="1600200"/>
            <a:ext cx="8229600" cy="4876800"/>
          </a:xfrm>
        </p:spPr>
        <p:txBody>
          <a:bodyPr>
            <a:normAutofit lnSpcReduction="10000"/>
          </a:bodyPr>
          <a:lstStyle/>
          <a:p>
            <a:r>
              <a:rPr lang="en-US" dirty="0"/>
              <a:t>You can argue three different ways when you’re setting up your </a:t>
            </a:r>
            <a:r>
              <a:rPr lang="en-US" dirty="0" smtClean="0"/>
              <a:t>thesis</a:t>
            </a:r>
          </a:p>
          <a:p>
            <a:pPr>
              <a:buNone/>
            </a:pPr>
            <a:r>
              <a:rPr lang="en-US" sz="1900" b="1" dirty="0" smtClean="0"/>
              <a:t>1</a:t>
            </a:r>
            <a:r>
              <a:rPr lang="en-US" sz="1900" b="1" dirty="0"/>
              <a:t>. You can argue that it’s important to understand both the causes and effects in order to make an informed choice on a stance or </a:t>
            </a:r>
            <a:r>
              <a:rPr lang="en-US" sz="1900" b="1" dirty="0" smtClean="0"/>
              <a:t>concept</a:t>
            </a:r>
            <a:r>
              <a:rPr lang="en-US" sz="1900" dirty="0" smtClean="0"/>
              <a:t>.</a:t>
            </a:r>
            <a:endParaRPr lang="en-US" sz="1900" dirty="0"/>
          </a:p>
          <a:p>
            <a:pPr lvl="1">
              <a:buFontTx/>
              <a:buNone/>
            </a:pPr>
            <a:r>
              <a:rPr lang="en-US" sz="1900" dirty="0"/>
              <a:t>Example:  </a:t>
            </a:r>
            <a:r>
              <a:rPr lang="en-US" sz="1900" dirty="0" smtClean="0"/>
              <a:t>	It </a:t>
            </a:r>
            <a:r>
              <a:rPr lang="en-US" sz="1900" dirty="0"/>
              <a:t>is important to analyze both the causes and effects of </a:t>
            </a:r>
            <a:r>
              <a:rPr lang="en-US" sz="1900" dirty="0" smtClean="0"/>
              <a:t>			abortion </a:t>
            </a:r>
            <a:r>
              <a:rPr lang="en-US" sz="1900" dirty="0"/>
              <a:t>before voting for </a:t>
            </a:r>
            <a:r>
              <a:rPr lang="en-US" sz="1900" dirty="0" smtClean="0"/>
              <a:t>pro-choice or </a:t>
            </a:r>
            <a:r>
              <a:rPr lang="en-US" sz="1900" dirty="0"/>
              <a:t>pro-life.</a:t>
            </a:r>
          </a:p>
          <a:p>
            <a:pPr>
              <a:buNone/>
            </a:pPr>
            <a:r>
              <a:rPr lang="en-US" sz="1900" b="1" dirty="0"/>
              <a:t>2. You can argue that one event or reason is the main cause for a series of </a:t>
            </a:r>
            <a:r>
              <a:rPr lang="en-US" sz="1900" b="1" dirty="0" smtClean="0"/>
              <a:t>events</a:t>
            </a:r>
            <a:r>
              <a:rPr lang="en-US" sz="1900" dirty="0" smtClean="0"/>
              <a:t>.</a:t>
            </a:r>
            <a:endParaRPr lang="en-US" sz="1900" dirty="0"/>
          </a:p>
          <a:p>
            <a:pPr lvl="1">
              <a:buFontTx/>
              <a:buNone/>
            </a:pPr>
            <a:r>
              <a:rPr lang="en-US" sz="1900" dirty="0"/>
              <a:t>Example: </a:t>
            </a:r>
            <a:r>
              <a:rPr lang="en-US" sz="1900" dirty="0" smtClean="0"/>
              <a:t>	September </a:t>
            </a:r>
            <a:r>
              <a:rPr lang="en-US" sz="1900" dirty="0"/>
              <a:t>11, 2001 created a series of changes in America </a:t>
            </a:r>
            <a:r>
              <a:rPr lang="en-US" sz="1900" dirty="0" smtClean="0"/>
              <a:t>		that </a:t>
            </a:r>
            <a:r>
              <a:rPr lang="en-US" sz="1900" dirty="0"/>
              <a:t>will alter the way </a:t>
            </a:r>
            <a:r>
              <a:rPr lang="en-US" sz="1900" dirty="0" smtClean="0"/>
              <a:t>Americans </a:t>
            </a:r>
            <a:r>
              <a:rPr lang="en-US" sz="1900" dirty="0"/>
              <a:t>live their day </a:t>
            </a:r>
            <a:r>
              <a:rPr lang="en-US" sz="1900" dirty="0" smtClean="0"/>
              <a:t>			to </a:t>
            </a:r>
            <a:r>
              <a:rPr lang="en-US" sz="1900" dirty="0"/>
              <a:t>day lives forever.</a:t>
            </a:r>
          </a:p>
          <a:p>
            <a:pPr>
              <a:buNone/>
            </a:pPr>
            <a:r>
              <a:rPr lang="en-US" sz="1900" b="1" dirty="0"/>
              <a:t>3. You can argue that one event or concept is the direct effect of a series of </a:t>
            </a:r>
            <a:r>
              <a:rPr lang="en-US" sz="1900" b="1" dirty="0" smtClean="0"/>
              <a:t>causes</a:t>
            </a:r>
            <a:r>
              <a:rPr lang="en-US" sz="1900" dirty="0" smtClean="0"/>
              <a:t>. </a:t>
            </a:r>
            <a:endParaRPr lang="en-US" sz="1900" dirty="0"/>
          </a:p>
          <a:p>
            <a:pPr lvl="1">
              <a:buFontTx/>
              <a:buNone/>
            </a:pPr>
            <a:r>
              <a:rPr lang="en-US" sz="1900" dirty="0"/>
              <a:t>Example:  </a:t>
            </a:r>
            <a:r>
              <a:rPr lang="en-US" sz="1900" dirty="0" smtClean="0"/>
              <a:t>	Terrorism </a:t>
            </a:r>
            <a:r>
              <a:rPr lang="en-US" sz="1900" dirty="0"/>
              <a:t>in the world is caused by a variety of events and </a:t>
            </a:r>
            <a:r>
              <a:rPr lang="en-US" sz="1900" dirty="0" smtClean="0"/>
              <a:t>		resentments </a:t>
            </a:r>
            <a:r>
              <a:rPr lang="en-US" sz="1900" dirty="0"/>
              <a:t>that </a:t>
            </a:r>
            <a:r>
              <a:rPr lang="en-US" sz="1900" dirty="0" smtClean="0"/>
              <a:t>cannot be </a:t>
            </a:r>
            <a:r>
              <a:rPr lang="en-US" sz="1900" dirty="0"/>
              <a:t>undone or unraveled.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gn="just">
              <a:lnSpc>
                <a:spcPct val="150000"/>
              </a:lnSpc>
            </a:pPr>
            <a:r>
              <a:rPr lang="en-US" dirty="0" smtClean="0"/>
              <a:t>Do write down all causes and all effects that you can think of. </a:t>
            </a:r>
          </a:p>
          <a:p>
            <a:pPr lvl="1" algn="just">
              <a:lnSpc>
                <a:spcPct val="150000"/>
              </a:lnSpc>
            </a:pPr>
            <a:r>
              <a:rPr lang="en-US" dirty="0" smtClean="0"/>
              <a:t>You don’t have to use all of them in your essay, but this will give you something to choose from.</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gn="just">
              <a:lnSpc>
                <a:spcPct val="150000"/>
              </a:lnSpc>
            </a:pPr>
            <a:r>
              <a:rPr lang="en-US" dirty="0" smtClean="0"/>
              <a:t>Do try to place the causes in your essay chronologically. </a:t>
            </a:r>
          </a:p>
          <a:p>
            <a:pPr lvl="1" algn="just">
              <a:lnSpc>
                <a:spcPct val="150000"/>
              </a:lnSpc>
            </a:pPr>
            <a:r>
              <a:rPr lang="en-US" dirty="0" smtClean="0"/>
              <a:t>If something happened simultaneously, try to figure out, which one was more significant.</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gn="just">
              <a:lnSpc>
                <a:spcPct val="150000"/>
              </a:lnSpc>
            </a:pPr>
            <a:r>
              <a:rPr lang="en-US" dirty="0" smtClean="0"/>
              <a:t>Do keep in mind, what exactly you are trying to explain. </a:t>
            </a:r>
          </a:p>
          <a:p>
            <a:pPr lvl="1" algn="just">
              <a:lnSpc>
                <a:spcPct val="150000"/>
              </a:lnSpc>
            </a:pPr>
            <a:r>
              <a:rPr lang="en-US" dirty="0" smtClean="0"/>
              <a:t>It is easy to forget about your goal while dealing with a number of causes and effects.</a:t>
            </a: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lnSpc>
                <a:spcPct val="150000"/>
              </a:lnSpc>
            </a:pPr>
            <a:r>
              <a:rPr lang="en-US" dirty="0" smtClean="0"/>
              <a:t>Do use </a:t>
            </a:r>
            <a:r>
              <a:rPr lang="en-US" b="1" dirty="0" smtClean="0"/>
              <a:t>transition words </a:t>
            </a:r>
            <a:r>
              <a:rPr lang="en-US" dirty="0" smtClean="0"/>
              <a:t>that will make your essay easier to comprehend. </a:t>
            </a:r>
          </a:p>
          <a:p>
            <a:pPr algn="just">
              <a:lnSpc>
                <a:spcPct val="150000"/>
              </a:lnSpc>
            </a:pPr>
            <a:r>
              <a:rPr lang="en-US" dirty="0" smtClean="0"/>
              <a:t>Such words as:</a:t>
            </a:r>
          </a:p>
          <a:p>
            <a:pPr lvl="1" algn="just">
              <a:lnSpc>
                <a:spcPct val="150000"/>
              </a:lnSpc>
            </a:pPr>
            <a:r>
              <a:rPr lang="en-US" dirty="0" smtClean="0"/>
              <a:t> “due to”</a:t>
            </a:r>
          </a:p>
          <a:p>
            <a:pPr lvl="1" algn="just">
              <a:lnSpc>
                <a:spcPct val="150000"/>
              </a:lnSpc>
            </a:pPr>
            <a:r>
              <a:rPr lang="en-US" dirty="0" smtClean="0"/>
              <a:t>“thus”</a:t>
            </a:r>
          </a:p>
          <a:p>
            <a:pPr lvl="1" algn="just">
              <a:lnSpc>
                <a:spcPct val="150000"/>
              </a:lnSpc>
            </a:pPr>
            <a:r>
              <a:rPr lang="en-US" dirty="0" smtClean="0"/>
              <a:t>“since”</a:t>
            </a:r>
          </a:p>
          <a:p>
            <a:pPr lvl="1" algn="just">
              <a:lnSpc>
                <a:spcPct val="150000"/>
              </a:lnSpc>
            </a:pPr>
            <a:r>
              <a:rPr lang="en-US" dirty="0" smtClean="0"/>
              <a:t>“as a result”</a:t>
            </a:r>
          </a:p>
          <a:p>
            <a:pPr lvl="1" algn="just">
              <a:lnSpc>
                <a:spcPct val="150000"/>
              </a:lnSpc>
            </a:pPr>
            <a:r>
              <a:rPr lang="en-US" dirty="0" smtClean="0"/>
              <a:t>“because”</a:t>
            </a:r>
          </a:p>
          <a:p>
            <a:pPr lvl="1" algn="just">
              <a:lnSpc>
                <a:spcPct val="150000"/>
              </a:lnSpc>
            </a:pPr>
            <a:r>
              <a:rPr lang="en-US" dirty="0" smtClean="0"/>
              <a:t>“therefore” </a:t>
            </a:r>
          </a:p>
          <a:p>
            <a:pPr algn="just">
              <a:lnSpc>
                <a:spcPct val="150000"/>
              </a:lnSpc>
            </a:pPr>
            <a:r>
              <a:rPr lang="en-US" dirty="0" smtClean="0"/>
              <a:t>and others will help you structure your paper.</a:t>
            </a:r>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b="1" dirty="0" smtClean="0"/>
              <a:t>Don’t try to cover all possible effects of the event</a:t>
            </a:r>
            <a:r>
              <a:rPr lang="en-US" dirty="0" smtClean="0"/>
              <a:t>, neither its short-term effects, nor those which relate to the distant future. Choose the most important ones.</a:t>
            </a: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b="1" dirty="0" smtClean="0"/>
              <a:t>Don’t endeavor to describe something huge.</a:t>
            </a:r>
          </a:p>
          <a:p>
            <a:pPr lvl="1" algn="just">
              <a:lnSpc>
                <a:spcPct val="150000"/>
              </a:lnSpc>
            </a:pPr>
            <a:r>
              <a:rPr lang="en-US" dirty="0" smtClean="0"/>
              <a:t>If the topic that you’ve chosen is too broad, try to narrow it.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a:xfrm>
            <a:off x="457200" y="1600200"/>
            <a:ext cx="8229600" cy="4800600"/>
          </a:xfrm>
        </p:spPr>
        <p:txBody>
          <a:bodyPr>
            <a:normAutofit/>
          </a:bodyPr>
          <a:lstStyle/>
          <a:p>
            <a:pPr algn="just">
              <a:lnSpc>
                <a:spcPct val="150000"/>
              </a:lnSpc>
            </a:pPr>
            <a:r>
              <a:rPr lang="en-US" b="1" dirty="0" smtClean="0"/>
              <a:t>Don’t forget to follow the writing requirements. </a:t>
            </a:r>
          </a:p>
          <a:p>
            <a:pPr lvl="1" algn="just">
              <a:lnSpc>
                <a:spcPct val="150000"/>
              </a:lnSpc>
            </a:pPr>
            <a:r>
              <a:rPr lang="en-US" dirty="0" smtClean="0"/>
              <a:t>Keep your essay scientific, avoid using slang. </a:t>
            </a:r>
          </a:p>
          <a:p>
            <a:pPr lvl="1" algn="just">
              <a:lnSpc>
                <a:spcPct val="150000"/>
              </a:lnSpc>
            </a:pPr>
            <a:r>
              <a:rPr lang="en-US" dirty="0" smtClean="0"/>
              <a:t>Also check your paper for mistakes and for its compliance with established formatting standards.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algn="just">
              <a:lnSpc>
                <a:spcPct val="150000"/>
              </a:lnSpc>
            </a:pPr>
            <a:r>
              <a:rPr lang="en-US" b="1" dirty="0" smtClean="0"/>
              <a:t>Forgetting to show connections between causes and effects.</a:t>
            </a:r>
          </a:p>
          <a:p>
            <a:pPr algn="just">
              <a:lnSpc>
                <a:spcPct val="150000"/>
              </a:lnSpc>
            </a:pPr>
            <a:endParaRPr lang="en-US" b="1" dirty="0" smtClean="0"/>
          </a:p>
          <a:p>
            <a:pPr algn="just">
              <a:lnSpc>
                <a:spcPct val="150000"/>
              </a:lnSpc>
            </a:pPr>
            <a:r>
              <a:rPr lang="en-US" b="1" dirty="0" smtClean="0"/>
              <a:t>Covering a very broad topic and digging into a large number of causes, consequences and arguments.</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92500" lnSpcReduction="20000"/>
          </a:bodyPr>
          <a:lstStyle/>
          <a:p>
            <a:pPr algn="just">
              <a:lnSpc>
                <a:spcPct val="150000"/>
              </a:lnSpc>
            </a:pPr>
            <a:r>
              <a:rPr lang="en-US" b="1" dirty="0" smtClean="0"/>
              <a:t>Losing links in a causal chain. </a:t>
            </a:r>
          </a:p>
          <a:p>
            <a:pPr lvl="1" algn="just">
              <a:lnSpc>
                <a:spcPct val="150000"/>
              </a:lnSpc>
            </a:pPr>
            <a:r>
              <a:rPr lang="en-US" dirty="0" smtClean="0"/>
              <a:t>If you have a sequence of causes that flow logically one from another, then missing one or several of them will make your paper harder to understand.</a:t>
            </a:r>
          </a:p>
          <a:p>
            <a:pPr algn="just">
              <a:lnSpc>
                <a:spcPct val="150000"/>
              </a:lnSpc>
            </a:pPr>
            <a:r>
              <a:rPr lang="en-US" b="1" dirty="0" smtClean="0"/>
              <a:t>Forgetting to use supporting details.</a:t>
            </a:r>
          </a:p>
          <a:p>
            <a:pPr algn="just">
              <a:lnSpc>
                <a:spcPct val="150000"/>
              </a:lnSpc>
            </a:pPr>
            <a:r>
              <a:rPr lang="en-US" b="1" dirty="0" smtClean="0"/>
              <a:t>Forgetting the purpose of your paper. </a:t>
            </a:r>
          </a:p>
          <a:p>
            <a:pPr lvl="1" algn="just">
              <a:lnSpc>
                <a:spcPct val="150000"/>
              </a:lnSpc>
            </a:pPr>
            <a:r>
              <a:rPr lang="en-US" dirty="0" smtClean="0"/>
              <a:t>For instance, one starting to write a persuasive paper may end up with an informative one.</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400050"/>
            <a:ext cx="8382000" cy="1143000"/>
          </a:xfrm>
        </p:spPr>
        <p:txBody>
          <a:bodyPr>
            <a:normAutofit fontScale="90000"/>
          </a:bodyPr>
          <a:lstStyle/>
          <a:p>
            <a:r>
              <a:rPr lang="en-US" b="1" dirty="0"/>
              <a:t>What does a cause and effect paper look like?</a:t>
            </a:r>
          </a:p>
        </p:txBody>
      </p:sp>
      <p:sp>
        <p:nvSpPr>
          <p:cNvPr id="15363" name="Rectangle 3"/>
          <p:cNvSpPr>
            <a:spLocks noGrp="1" noChangeArrowheads="1"/>
          </p:cNvSpPr>
          <p:nvPr>
            <p:ph type="body" sz="half" idx="1"/>
          </p:nvPr>
        </p:nvSpPr>
        <p:spPr>
          <a:xfrm>
            <a:off x="457200" y="1771650"/>
            <a:ext cx="8382000" cy="2952750"/>
          </a:xfrm>
        </p:spPr>
        <p:txBody>
          <a:bodyPr>
            <a:normAutofit/>
          </a:bodyPr>
          <a:lstStyle/>
          <a:p>
            <a:r>
              <a:rPr lang="en-US" sz="2800" dirty="0"/>
              <a:t>Attached is an example </a:t>
            </a:r>
            <a:r>
              <a:rPr lang="en-US" sz="2800" dirty="0" smtClean="0"/>
              <a:t>essay on the following topic:</a:t>
            </a:r>
          </a:p>
          <a:p>
            <a:endParaRPr lang="en-US" sz="2800" dirty="0" smtClean="0"/>
          </a:p>
          <a:p>
            <a:pPr algn="ctr">
              <a:buNone/>
            </a:pPr>
            <a:r>
              <a:rPr lang="en-US" sz="4400" b="1" dirty="0" smtClean="0"/>
              <a:t>What Makes Employers Reject a Job Candidate</a:t>
            </a:r>
            <a:endParaRPr lang="en-US" sz="4400" b="1" dirty="0"/>
          </a:p>
        </p:txBody>
      </p:sp>
      <p:graphicFrame>
        <p:nvGraphicFramePr>
          <p:cNvPr id="15366" name="Object 6"/>
          <p:cNvGraphicFramePr>
            <a:graphicFrameLocks noChangeAspect="1"/>
          </p:cNvGraphicFramePr>
          <p:nvPr>
            <p:ph sz="half" idx="2"/>
          </p:nvPr>
        </p:nvGraphicFramePr>
        <p:xfrm>
          <a:off x="3886200" y="4648200"/>
          <a:ext cx="1439863" cy="1981200"/>
        </p:xfrm>
        <a:graphic>
          <a:graphicData uri="http://schemas.openxmlformats.org/presentationml/2006/ole">
            <p:oleObj spid="_x0000_s1026" name="Clip" r:id="rId3" imgW="2309760" imgH="3176280" progId="MS_ClipArt_Gallery.2">
              <p:embed/>
            </p:oleObj>
          </a:graphicData>
        </a:graphic>
      </p:graphicFrame>
    </p:spTree>
  </p:cSld>
  <p:clrMapOvr>
    <a:masterClrMapping/>
  </p:clrMapOvr>
  <p:transition>
    <p:split orient="vert" dir="in"/>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85000" lnSpcReduction="10000"/>
          </a:bodyPr>
          <a:lstStyle/>
          <a:p>
            <a:pPr algn="just">
              <a:lnSpc>
                <a:spcPct val="170000"/>
              </a:lnSpc>
              <a:buNone/>
            </a:pPr>
            <a:r>
              <a:rPr lang="en-US" dirty="0" smtClean="0"/>
              <a:t>	</a:t>
            </a:r>
            <a:r>
              <a:rPr lang="en-US" dirty="0" smtClean="0"/>
              <a:t>Getting a new job is almost always stressful, and rejection of a job candidate is a rather common thing. It is strange, but many hirers prefer to explain the reasons for their rejection in vague terms, so a person almost never knows where they have made a mistake and where the main flaw was. So each time one has to guess what to pay attention to, what part the potential hirer thinks is crucial, and what to be prepared for.</a:t>
            </a:r>
          </a:p>
          <a:p>
            <a:pPr algn="just">
              <a:lnSpc>
                <a:spcPct val="170000"/>
              </a:lnSpc>
              <a:buNone/>
            </a:pPr>
            <a:endParaRPr lang="en-US" sz="3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990600"/>
            <a:ext cx="8763000" cy="5638800"/>
          </a:xfrm>
        </p:spPr>
        <p:txBody>
          <a:bodyPr>
            <a:noAutofit/>
          </a:bodyPr>
          <a:lstStyle/>
          <a:p>
            <a:pPr algn="just">
              <a:lnSpc>
                <a:spcPct val="170000"/>
              </a:lnSpc>
              <a:buNone/>
            </a:pPr>
            <a:r>
              <a:rPr lang="en-US" sz="1800" dirty="0" smtClean="0"/>
              <a:t>	</a:t>
            </a:r>
            <a:r>
              <a:rPr lang="en-US" sz="2800" dirty="0" smtClean="0"/>
              <a:t>So what are the main reasons of refusal? Inadequate salary expectations may be considered one of the first and foremost causes. If an employer evaluates one’s salary demands as excessive, he will probably reject their application and search for someone whose requirements will be more modest. On the other hand, lowered salary demands may mean that the candidate lacks qualification or self-esteem.</a:t>
            </a:r>
          </a:p>
          <a:p>
            <a:pPr algn="just">
              <a:lnSpc>
                <a:spcPct val="170000"/>
              </a:lnSpc>
              <a:buNone/>
            </a:pPr>
            <a:endParaRPr lang="en-US" sz="2000" dirty="0" smtClean="0"/>
          </a:p>
          <a:p>
            <a:pPr algn="just">
              <a:lnSpc>
                <a:spcPct val="170000"/>
              </a:lnSpc>
              <a:buNone/>
            </a:pPr>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763000" cy="59436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a:t>
            </a:r>
            <a:r>
              <a:rPr lang="en-US" sz="1700" dirty="0" smtClean="0"/>
              <a:t>The second reason why the candidate can be rejected is unreliable information in a resume. For example, if a person specifies their proficiency in foreign languages as “fluent” but demonstrates much weaker knowledge during the interview, it is obvious that they’ll have little chance of being hired. As they say, there is no secret that will not be revealed.</a:t>
            </a:r>
          </a:p>
          <a:p>
            <a:pPr marL="342900" lvl="0" indent="-342900" algn="just">
              <a:lnSpc>
                <a:spcPct val="170000"/>
              </a:lnSpc>
              <a:spcBef>
                <a:spcPct val="20000"/>
              </a:spcBef>
            </a:pPr>
            <a:r>
              <a:rPr lang="en-US" sz="1700" dirty="0" smtClean="0"/>
              <a:t>	Lack </a:t>
            </a:r>
            <a:r>
              <a:rPr lang="en-US" sz="1700" dirty="0"/>
              <a:t>of motivation is also among the main reasons of refusal. Candidates, who have no idea about their own career plans and ambitions probably won’t be of a great interest for any company. So, one should better formulate their motivation for working in this particular company, as well as in general, to give an impression of a self-confident and purposeful person</a:t>
            </a:r>
            <a:r>
              <a:rPr lang="en-US" sz="1700" dirty="0" smtClean="0"/>
              <a:t>. Lack of motivation is also among the main reasons of refusal. Candidates, who have no idea about their own career plans and ambitions probably won’t be of a great interest for any company. So, one should better formulate their motivation for working in this particular company, as well as in general, to give an impression of a self-confident and purposeful person.</a:t>
            </a:r>
            <a:endParaRPr kumimoji="0" lang="en-US" sz="1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a:bodyPr>
          <a:lstStyle/>
          <a:p>
            <a:pPr algn="just">
              <a:lnSpc>
                <a:spcPct val="170000"/>
              </a:lnSpc>
              <a:buNone/>
            </a:pPr>
            <a:r>
              <a:rPr lang="en-US" sz="1800" dirty="0" smtClean="0"/>
              <a:t>	</a:t>
            </a:r>
            <a:r>
              <a:rPr lang="en-US" sz="2400" dirty="0" smtClean="0"/>
              <a:t>It may seem funny or strange, but sometimes high qualification may be the cause of rejection too. Hirers fear that employees, whose qualification is excessive for the position that he is applying to, will lose interest in the job quickly, and start to search for another one. Sometimes a high-qualified person just cannot find a position for a long period of time, thus agreeing to work in a position that they had outgrown a long time ago. One sees their new position as temporary, and looks for the job that will suit their abilities.</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3</a:t>
            </a:r>
            <a:r>
              <a:rPr lang="en-US" dirty="0" smtClean="0"/>
              <a:t>. Supporting Details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70000" lnSpcReduction="20000"/>
          </a:bodyPr>
          <a:lstStyle/>
          <a:p>
            <a:pPr algn="just">
              <a:lnSpc>
                <a:spcPct val="160000"/>
              </a:lnSpc>
              <a:buNone/>
            </a:pPr>
            <a:r>
              <a:rPr lang="en-US" dirty="0" smtClean="0"/>
              <a:t>	It would also be useful to make preparation for the interview itself, because potential employers will most likely evaluate candidate’s appearance, manner of speech, and behavior. A lack of preparation for the interview may be a serious flaw. One should pay attention to the questions about their previous job, and try not to make too harsh statements about the company that they were working at, about ex-colleagues or bosses, even if they’ve insulted them. The company needs to find a good professional, who would be easy to work with, and not a cranky misanthrope, even if he possesses high qualification, so a candidate should try to be pleasant.</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a:t>4</a:t>
            </a:r>
            <a:r>
              <a:rPr lang="en-US" dirty="0" smtClean="0"/>
              <a:t>. </a:t>
            </a:r>
            <a:r>
              <a:rPr lang="en-US" dirty="0" smtClean="0"/>
              <a:t>Supporting Details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715000"/>
          </a:xfrm>
        </p:spPr>
        <p:txBody>
          <a:bodyPr>
            <a:normAutofit fontScale="55000" lnSpcReduction="20000"/>
          </a:bodyPr>
          <a:lstStyle/>
          <a:p>
            <a:pPr algn="just">
              <a:lnSpc>
                <a:spcPct val="200000"/>
              </a:lnSpc>
              <a:buNone/>
            </a:pPr>
            <a:r>
              <a:rPr lang="en-US" dirty="0" smtClean="0"/>
              <a:t>	</a:t>
            </a:r>
            <a:r>
              <a:rPr lang="en-US" sz="4200" dirty="0" smtClean="0"/>
              <a:t> </a:t>
            </a:r>
            <a:r>
              <a:rPr lang="en-US" sz="4200" dirty="0" smtClean="0"/>
              <a:t>Of course, there are lots of reasons for a rejection. Still, inadequate salary expectations, the lack of motivation, and unreliable information, presented in the resume, are among the main flaws that one may make while job-hunting. Besides, one may be rejected even because of excessive qualification or because of the lack of preparation for the interview. Thus, it would be useful to take these reasons into consideration when doing job-hunting.</a:t>
            </a:r>
            <a:endParaRPr lang="en-US" sz="4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dirty="0"/>
              <a:t>Any advise?</a:t>
            </a:r>
          </a:p>
        </p:txBody>
      </p:sp>
      <p:sp>
        <p:nvSpPr>
          <p:cNvPr id="14339" name="Rectangle 3"/>
          <p:cNvSpPr>
            <a:spLocks noGrp="1" noChangeArrowheads="1"/>
          </p:cNvSpPr>
          <p:nvPr>
            <p:ph type="body" idx="1"/>
          </p:nvPr>
        </p:nvSpPr>
        <p:spPr/>
        <p:txBody>
          <a:bodyPr>
            <a:normAutofit lnSpcReduction="10000"/>
          </a:bodyPr>
          <a:lstStyle/>
          <a:p>
            <a:pPr algn="just"/>
            <a:r>
              <a:rPr lang="en-US" dirty="0"/>
              <a:t>Remember, it is not enough to state the obvious or make connections between events and concepts</a:t>
            </a:r>
          </a:p>
          <a:p>
            <a:pPr algn="just"/>
            <a:r>
              <a:rPr lang="en-US" dirty="0"/>
              <a:t>In order to create an intriguing argument that is both informative and interesting, you must show the </a:t>
            </a:r>
            <a:r>
              <a:rPr lang="en-US" b="1" dirty="0"/>
              <a:t>significance </a:t>
            </a:r>
            <a:r>
              <a:rPr lang="en-US" dirty="0"/>
              <a:t>between the causes and </a:t>
            </a:r>
            <a:r>
              <a:rPr lang="en-US" dirty="0" smtClean="0"/>
              <a:t>effects.</a:t>
            </a:r>
            <a:endParaRPr lang="en-US" dirty="0"/>
          </a:p>
          <a:p>
            <a:pPr algn="just"/>
            <a:r>
              <a:rPr lang="en-US" dirty="0"/>
              <a:t>In other words- show how it is important information or don’t bother at </a:t>
            </a:r>
            <a:r>
              <a:rPr lang="en-US" dirty="0" smtClean="0"/>
              <a:t>all.</a:t>
            </a: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What is </a:t>
            </a:r>
            <a:r>
              <a:rPr lang="en-US" dirty="0" smtClean="0"/>
              <a:t>Cause &amp; Effect Essay</a:t>
            </a:r>
            <a:r>
              <a:rPr lang="en-US" dirty="0" smtClean="0"/>
              <a:t>?</a:t>
            </a:r>
          </a:p>
          <a:p>
            <a:r>
              <a:rPr lang="en-US" dirty="0" smtClean="0"/>
              <a:t>The “Why” Game</a:t>
            </a:r>
          </a:p>
          <a:p>
            <a:r>
              <a:rPr lang="en-US" dirty="0" smtClean="0"/>
              <a:t>What is </a:t>
            </a:r>
            <a:r>
              <a:rPr lang="en-US" dirty="0" smtClean="0"/>
              <a:t>Cause &amp; Effect</a:t>
            </a:r>
            <a:endParaRPr lang="en-US" dirty="0" smtClean="0"/>
          </a:p>
          <a:p>
            <a:r>
              <a:rPr lang="en-US" dirty="0" smtClean="0"/>
              <a:t>Steps for writing </a:t>
            </a:r>
            <a:r>
              <a:rPr lang="en-US" dirty="0" smtClean="0"/>
              <a:t>Cause &amp; Effect </a:t>
            </a:r>
            <a:r>
              <a:rPr lang="en-US" dirty="0" smtClean="0"/>
              <a:t>Essay</a:t>
            </a:r>
          </a:p>
          <a:p>
            <a:r>
              <a:rPr lang="en-US" dirty="0" smtClean="0"/>
              <a:t>Topic Selection</a:t>
            </a:r>
          </a:p>
          <a:p>
            <a:r>
              <a:rPr lang="en-US" dirty="0" smtClean="0"/>
              <a:t>How </a:t>
            </a:r>
            <a:r>
              <a:rPr lang="en-US" dirty="0" smtClean="0"/>
              <a:t>to Write </a:t>
            </a:r>
            <a:r>
              <a:rPr lang="en-US" dirty="0" smtClean="0"/>
              <a:t>a Cause &amp; Effect Essay</a:t>
            </a:r>
            <a:endParaRPr lang="en-US" dirty="0" smtClean="0"/>
          </a:p>
          <a:p>
            <a:r>
              <a:rPr lang="en-US" dirty="0" smtClean="0"/>
              <a:t>Dos and Don'ts</a:t>
            </a:r>
          </a:p>
          <a:p>
            <a:r>
              <a:rPr lang="en-US" dirty="0" smtClean="0"/>
              <a:t>Common </a:t>
            </a:r>
            <a:r>
              <a:rPr lang="en-US" dirty="0" smtClean="0"/>
              <a:t>Mistakes</a:t>
            </a:r>
          </a:p>
          <a:p>
            <a:r>
              <a:rPr lang="en-US" smtClean="0"/>
              <a:t>Example</a:t>
            </a:r>
            <a:endParaRPr lang="en-US"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http://academichelp.net/academic-assignments/essay/write-cause-and-effect-essay.html</a:t>
            </a:r>
            <a:endParaRPr lang="en-US" dirty="0" smtClean="0"/>
          </a:p>
          <a:p>
            <a:r>
              <a:rPr lang="en-US" dirty="0" smtClean="0">
                <a:hlinkClick r:id="rId3"/>
              </a:rPr>
              <a:t>http://academichelp.net/samples/essays/cause-effect/candidacy-rejection.html</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1562</Words>
  <Application>Microsoft Office PowerPoint</Application>
  <PresentationFormat>On-screen Show (4:3)</PresentationFormat>
  <Paragraphs>191</Paragraphs>
  <Slides>39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Office Theme</vt:lpstr>
      <vt:lpstr>Microsoft Clip Gallery</vt:lpstr>
      <vt:lpstr>Recap</vt:lpstr>
      <vt:lpstr>Cause and Effect Essay</vt:lpstr>
      <vt:lpstr>Slide 3</vt:lpstr>
      <vt:lpstr>So what is all this cause and effect stuff ?</vt:lpstr>
      <vt:lpstr>Slide 5</vt:lpstr>
      <vt:lpstr>Cause and Effect Essay</vt:lpstr>
      <vt:lpstr>So where do I start?</vt:lpstr>
      <vt:lpstr>The Why Game Example</vt:lpstr>
      <vt:lpstr>Steps for Writing Evaluation Essay</vt:lpstr>
      <vt:lpstr>Steps for Writing Evaluation Essay</vt:lpstr>
      <vt:lpstr>Steps for Writing Evaluation Essay</vt:lpstr>
      <vt:lpstr>Topic Selection</vt:lpstr>
      <vt:lpstr>Topic Selection</vt:lpstr>
      <vt:lpstr>The Danger in Cause and Effect</vt:lpstr>
      <vt:lpstr>Key Points to Consider</vt:lpstr>
      <vt:lpstr>Key Points to Consider</vt:lpstr>
      <vt:lpstr>Key Points to Consider</vt:lpstr>
      <vt:lpstr>So how do I organize my idea?</vt:lpstr>
      <vt:lpstr>Cause and effect pre-write sample</vt:lpstr>
      <vt:lpstr>So what do I argue?</vt:lpstr>
      <vt:lpstr>Dos</vt:lpstr>
      <vt:lpstr>Dos</vt:lpstr>
      <vt:lpstr>Dos</vt:lpstr>
      <vt:lpstr>Dos</vt:lpstr>
      <vt:lpstr>Don'ts</vt:lpstr>
      <vt:lpstr>Don’ts</vt:lpstr>
      <vt:lpstr>Don’ts</vt:lpstr>
      <vt:lpstr>Common Mistakes</vt:lpstr>
      <vt:lpstr>Common Mistakes</vt:lpstr>
      <vt:lpstr>What does a cause and effect paper look like?</vt:lpstr>
      <vt:lpstr>Introduction Paragraph</vt:lpstr>
      <vt:lpstr>1. Supporting Details</vt:lpstr>
      <vt:lpstr>2. Supporting Details</vt:lpstr>
      <vt:lpstr>3. Supporting Details</vt:lpstr>
      <vt:lpstr>4. Supporting Details</vt:lpstr>
      <vt:lpstr>Conclusion</vt:lpstr>
      <vt:lpstr>Any advise?</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 and Effect Essay</dc:title>
  <dc:creator>Anila</dc:creator>
  <cp:lastModifiedBy>Anila</cp:lastModifiedBy>
  <cp:revision>13</cp:revision>
  <dcterms:created xsi:type="dcterms:W3CDTF">2012-12-24T17:40:31Z</dcterms:created>
  <dcterms:modified xsi:type="dcterms:W3CDTF">2012-12-24T18:48:59Z</dcterms:modified>
</cp:coreProperties>
</file>