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8" r:id="rId2"/>
    <p:sldId id="313" r:id="rId3"/>
    <p:sldId id="307" r:id="rId4"/>
    <p:sldId id="308" r:id="rId5"/>
    <p:sldId id="309" r:id="rId6"/>
    <p:sldId id="265" r:id="rId7"/>
    <p:sldId id="266" r:id="rId8"/>
    <p:sldId id="267" r:id="rId9"/>
    <p:sldId id="268" r:id="rId10"/>
    <p:sldId id="270" r:id="rId11"/>
    <p:sldId id="314" r:id="rId12"/>
    <p:sldId id="315" r:id="rId13"/>
    <p:sldId id="273" r:id="rId14"/>
    <p:sldId id="274" r:id="rId15"/>
    <p:sldId id="275" r:id="rId16"/>
    <p:sldId id="316" r:id="rId17"/>
    <p:sldId id="317" r:id="rId18"/>
    <p:sldId id="319" r:id="rId19"/>
    <p:sldId id="279" r:id="rId20"/>
    <p:sldId id="280" r:id="rId21"/>
    <p:sldId id="281" r:id="rId22"/>
    <p:sldId id="320" r:id="rId23"/>
    <p:sldId id="283" r:id="rId24"/>
    <p:sldId id="284" r:id="rId25"/>
    <p:sldId id="301" r:id="rId26"/>
    <p:sldId id="286" r:id="rId27"/>
    <p:sldId id="287" r:id="rId28"/>
    <p:sldId id="322" r:id="rId29"/>
    <p:sldId id="323" r:id="rId30"/>
    <p:sldId id="324" r:id="rId31"/>
    <p:sldId id="327" r:id="rId32"/>
    <p:sldId id="325" r:id="rId33"/>
    <p:sldId id="326" r:id="rId34"/>
    <p:sldId id="321" r:id="rId35"/>
    <p:sldId id="29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C41CC-D67A-4215-9102-CEBEB0339A8B}" type="datetimeFigureOut">
              <a:rPr lang="en-US" smtClean="0"/>
              <a:pPr/>
              <a:t>12/24/2012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61788-12AE-4ED9-8B9B-84B01F19D71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50C2AD-AF99-41A1-B22A-E98B376F7872}" type="datetimeFigureOut">
              <a:rPr lang="en-US" smtClean="0"/>
              <a:pPr/>
              <a:t>12/24/2012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8B62CA-5521-4443-9E38-EAC391A466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academichelp.net/academic-assignments/essay/write-evaluation-essay.html" TargetMode="External"/><Relationship Id="rId2" Type="http://schemas.openxmlformats.org/officeDocument/2006/relationships/hyperlink" Target="http://virginialynne.hubpages.com/hub/How-to-Write-an-Evaluation-Review-essa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971800"/>
            <a:ext cx="8610600" cy="1470025"/>
          </a:xfrm>
        </p:spPr>
        <p:txBody>
          <a:bodyPr>
            <a:normAutofit/>
          </a:bodyPr>
          <a:lstStyle/>
          <a:p>
            <a:r>
              <a:rPr lang="en-US" sz="7200" b="1" dirty="0" smtClean="0"/>
              <a:t>Evaluation Essay</a:t>
            </a:r>
            <a:endParaRPr lang="en-US" sz="7200" b="1" dirty="0"/>
          </a:p>
        </p:txBody>
      </p:sp>
      <p:sp>
        <p:nvSpPr>
          <p:cNvPr id="3" name="Subtitle 2"/>
          <p:cNvSpPr>
            <a:spLocks noGrp="1"/>
          </p:cNvSpPr>
          <p:nvPr>
            <p:ph type="subTitle" idx="1"/>
          </p:nvPr>
        </p:nvSpPr>
        <p:spPr>
          <a:xfrm>
            <a:off x="1371600" y="838200"/>
            <a:ext cx="6400800" cy="838200"/>
          </a:xfrm>
        </p:spPr>
        <p:txBody>
          <a:bodyPr>
            <a:noAutofit/>
          </a:bodyPr>
          <a:lstStyle/>
          <a:p>
            <a:r>
              <a:rPr lang="en-US" sz="5400" b="1" dirty="0" smtClean="0">
                <a:solidFill>
                  <a:schemeClr val="tx1"/>
                </a:solidFill>
              </a:rPr>
              <a:t>Lecture </a:t>
            </a:r>
            <a:r>
              <a:rPr lang="en-US" sz="5400" b="1" dirty="0" smtClean="0">
                <a:solidFill>
                  <a:schemeClr val="tx1"/>
                </a:solidFill>
              </a:rPr>
              <a:t>14</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a:xfrm>
            <a:off x="457200" y="1600200"/>
            <a:ext cx="8458200" cy="4525963"/>
          </a:xfrm>
        </p:spPr>
        <p:txBody>
          <a:bodyPr>
            <a:normAutofit fontScale="92500" lnSpcReduction="10000"/>
          </a:bodyPr>
          <a:lstStyle/>
          <a:p>
            <a:r>
              <a:rPr lang="en-US" dirty="0" smtClean="0"/>
              <a:t>How to Write an Argumentative/ Persuasive Essay?</a:t>
            </a:r>
          </a:p>
          <a:p>
            <a:r>
              <a:rPr lang="en-US" dirty="0" smtClean="0"/>
              <a:t>Well Written Argumentative/ Persuasive Essay</a:t>
            </a:r>
          </a:p>
          <a:p>
            <a:r>
              <a:rPr lang="en-US" dirty="0" smtClean="0"/>
              <a:t>Steps for Writing a Argumentative/ Persuasive Essay</a:t>
            </a:r>
          </a:p>
          <a:p>
            <a:r>
              <a:rPr lang="en-US" dirty="0" smtClean="0"/>
              <a:t>Topic Selection</a:t>
            </a:r>
          </a:p>
          <a:p>
            <a:r>
              <a:rPr lang="en-US" dirty="0" smtClean="0"/>
              <a:t>Dos and Don’ts</a:t>
            </a:r>
          </a:p>
          <a:p>
            <a:r>
              <a:rPr lang="en-US" dirty="0" smtClean="0"/>
              <a:t>Common Mistakes</a:t>
            </a:r>
          </a:p>
          <a:p>
            <a:r>
              <a:rPr lang="en-US" dirty="0" smtClean="0"/>
              <a:t>Example</a:t>
            </a:r>
          </a:p>
          <a:p>
            <a:r>
              <a:rPr lang="en-US" dirty="0" smtClean="0"/>
              <a:t>General Essay writing Tips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800600"/>
          </a:xfrm>
        </p:spPr>
        <p:txBody>
          <a:bodyPr>
            <a:normAutofit/>
          </a:bodyPr>
          <a:lstStyle/>
          <a:p>
            <a:pPr algn="just"/>
            <a:r>
              <a:rPr lang="en-US" sz="3000" dirty="0" smtClean="0">
                <a:latin typeface="Calibri" pitchFamily="34" charset="0"/>
                <a:cs typeface="Calibri" pitchFamily="34" charset="0"/>
              </a:rPr>
              <a:t>Evaluation </a:t>
            </a:r>
            <a:r>
              <a:rPr lang="en-US" sz="3000" dirty="0" smtClean="0">
                <a:latin typeface="Calibri" pitchFamily="34" charset="0"/>
                <a:cs typeface="Calibri" pitchFamily="34" charset="0"/>
              </a:rPr>
              <a:t>essays </a:t>
            </a:r>
            <a:r>
              <a:rPr lang="en-US" sz="3000" b="1" i="1" dirty="0" smtClean="0">
                <a:latin typeface="Calibri" pitchFamily="34" charset="0"/>
                <a:cs typeface="Calibri" pitchFamily="34" charset="0"/>
              </a:rPr>
              <a:t>are just like reviews</a:t>
            </a:r>
            <a:r>
              <a:rPr lang="en-US" sz="3000" dirty="0" smtClean="0">
                <a:latin typeface="Calibri" pitchFamily="34" charset="0"/>
                <a:cs typeface="Calibri" pitchFamily="34" charset="0"/>
              </a:rPr>
              <a:t>. </a:t>
            </a:r>
            <a:endParaRPr lang="en-US" sz="3000" dirty="0" smtClean="0">
              <a:latin typeface="Calibri" pitchFamily="34" charset="0"/>
              <a:cs typeface="Calibri" pitchFamily="34" charset="0"/>
            </a:endParaRPr>
          </a:p>
          <a:p>
            <a:pPr algn="just"/>
            <a:r>
              <a:rPr lang="en-US" sz="3000" dirty="0" smtClean="0">
                <a:latin typeface="Calibri" pitchFamily="34" charset="0"/>
                <a:cs typeface="Calibri" pitchFamily="34" charset="0"/>
              </a:rPr>
              <a:t>They </a:t>
            </a:r>
            <a:r>
              <a:rPr lang="en-US" sz="3000" dirty="0" smtClean="0">
                <a:latin typeface="Calibri" pitchFamily="34" charset="0"/>
                <a:cs typeface="Calibri" pitchFamily="34" charset="0"/>
              </a:rPr>
              <a:t>judge whether something </a:t>
            </a:r>
            <a:r>
              <a:rPr lang="en-US" sz="3000" dirty="0" smtClean="0">
                <a:latin typeface="Calibri" pitchFamily="34" charset="0"/>
                <a:cs typeface="Calibri" pitchFamily="34" charset="0"/>
              </a:rPr>
              <a:t>is:</a:t>
            </a:r>
          </a:p>
          <a:p>
            <a:pPr lvl="1" algn="just"/>
            <a:r>
              <a:rPr lang="en-US" sz="2600" dirty="0" smtClean="0">
                <a:latin typeface="Calibri" pitchFamily="34" charset="0"/>
                <a:cs typeface="Calibri" pitchFamily="34" charset="0"/>
              </a:rPr>
              <a:t>good </a:t>
            </a:r>
            <a:r>
              <a:rPr lang="en-US" sz="2600" dirty="0" smtClean="0">
                <a:latin typeface="Calibri" pitchFamily="34" charset="0"/>
                <a:cs typeface="Calibri" pitchFamily="34" charset="0"/>
              </a:rPr>
              <a:t>or bad, </a:t>
            </a:r>
            <a:endParaRPr lang="en-US" sz="2600" dirty="0" smtClean="0">
              <a:latin typeface="Calibri" pitchFamily="34" charset="0"/>
              <a:cs typeface="Calibri" pitchFamily="34" charset="0"/>
            </a:endParaRPr>
          </a:p>
          <a:p>
            <a:pPr lvl="1" algn="just"/>
            <a:r>
              <a:rPr lang="en-US" sz="2600" dirty="0" smtClean="0">
                <a:latin typeface="Calibri" pitchFamily="34" charset="0"/>
                <a:cs typeface="Calibri" pitchFamily="34" charset="0"/>
              </a:rPr>
              <a:t>better </a:t>
            </a:r>
            <a:r>
              <a:rPr lang="en-US" sz="2600" dirty="0" smtClean="0">
                <a:latin typeface="Calibri" pitchFamily="34" charset="0"/>
                <a:cs typeface="Calibri" pitchFamily="34" charset="0"/>
              </a:rPr>
              <a:t>or worse than other similar things. </a:t>
            </a:r>
            <a:endParaRPr lang="en-US" sz="2600" dirty="0" smtClean="0">
              <a:latin typeface="Calibri" pitchFamily="34" charset="0"/>
              <a:cs typeface="Calibri" pitchFamily="34" charset="0"/>
            </a:endParaRPr>
          </a:p>
          <a:p>
            <a:pPr algn="just"/>
            <a:r>
              <a:rPr lang="en-US" sz="3000" dirty="0" smtClean="0">
                <a:latin typeface="Calibri" pitchFamily="34" charset="0"/>
                <a:cs typeface="Calibri" pitchFamily="34" charset="0"/>
              </a:rPr>
              <a:t>We </a:t>
            </a:r>
            <a:r>
              <a:rPr lang="en-US" sz="3000" dirty="0" smtClean="0">
                <a:latin typeface="Calibri" pitchFamily="34" charset="0"/>
                <a:cs typeface="Calibri" pitchFamily="34" charset="0"/>
              </a:rPr>
              <a:t>are familiar with this sort of writing in book or movie reviews. </a:t>
            </a:r>
            <a:endParaRPr lang="en-US" sz="3000" dirty="0" smtClean="0">
              <a:latin typeface="Calibri" pitchFamily="34" charset="0"/>
              <a:cs typeface="Calibri" pitchFamily="34" charset="0"/>
            </a:endParaRPr>
          </a:p>
          <a:p>
            <a:pPr algn="just"/>
            <a:r>
              <a:rPr lang="en-US" sz="3000" dirty="0" smtClean="0">
                <a:latin typeface="Calibri" pitchFamily="34" charset="0"/>
                <a:cs typeface="Calibri" pitchFamily="34" charset="0"/>
              </a:rPr>
              <a:t>Evaluation </a:t>
            </a:r>
            <a:r>
              <a:rPr lang="en-US" sz="3000" dirty="0" smtClean="0">
                <a:latin typeface="Calibri" pitchFamily="34" charset="0"/>
                <a:cs typeface="Calibri" pitchFamily="34" charset="0"/>
              </a:rPr>
              <a:t>papers can be </a:t>
            </a:r>
            <a:r>
              <a:rPr lang="en-US" sz="3000" b="1" i="1" dirty="0" smtClean="0">
                <a:latin typeface="Calibri" pitchFamily="34" charset="0"/>
                <a:cs typeface="Calibri" pitchFamily="34" charset="0"/>
              </a:rPr>
              <a:t>serious, or funny. </a:t>
            </a:r>
            <a:endParaRPr lang="en-US" sz="3000" b="1" i="1" dirty="0" smtClean="0">
              <a:latin typeface="Calibri" pitchFamily="34" charset="0"/>
              <a:cs typeface="Calibri" pitchFamily="34" charset="0"/>
            </a:endParaRPr>
          </a:p>
          <a:p>
            <a:pPr algn="just">
              <a:buNone/>
            </a:pPr>
            <a:endParaRPr lang="en-US" sz="3000" dirty="0" smtClean="0">
              <a:latin typeface="Calibri" pitchFamily="34" charset="0"/>
              <a:cs typeface="Calibri" pitchFamily="34" charset="0"/>
            </a:endParaRPr>
          </a:p>
          <a:p>
            <a:pPr algn="just">
              <a:buNone/>
            </a:pPr>
            <a:endParaRPr lang="en-US" sz="2600" dirty="0">
              <a:latin typeface="Calibri" pitchFamily="34" charset="0"/>
              <a:cs typeface="Calibri" pitchFamily="34" charset="0"/>
            </a:endParaRPr>
          </a:p>
        </p:txBody>
      </p:sp>
      <p:sp>
        <p:nvSpPr>
          <p:cNvPr id="2" name="Slide Number Placeholder 1"/>
          <p:cNvSpPr>
            <a:spLocks noGrp="1"/>
          </p:cNvSpPr>
          <p:nvPr>
            <p:ph type="sldNum" sz="quarter" idx="12"/>
          </p:nvPr>
        </p:nvSpPr>
        <p:spPr/>
        <p:txBody>
          <a:bodyPr/>
          <a:lstStyle/>
          <a:p>
            <a:fld id="{9FFA460D-D413-4A4F-96F2-FCE1F5E5CE9E}" type="slidenum">
              <a:rPr lang="en-US" smtClean="0"/>
              <a:pPr/>
              <a:t>3</a:t>
            </a:fld>
            <a:endParaRPr lang="en-US"/>
          </a:p>
        </p:txBody>
      </p:sp>
      <p:sp>
        <p:nvSpPr>
          <p:cNvPr id="4" name="Rectangle 3"/>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Evaluation Essay </a:t>
            </a:r>
            <a:endParaRPr lang="en-US" sz="4400" b="1" dirty="0">
              <a:latin typeface="Calibri" pitchFamily="34" charset="0"/>
              <a:ea typeface="+mj-ea"/>
              <a:cs typeface="Calibri" pitchFamily="34" charset="0"/>
            </a:endParaRPr>
          </a:p>
        </p:txBody>
      </p:sp>
    </p:spTree>
    <p:extLst>
      <p:ext uri="{BB962C8B-B14F-4D97-AF65-F5344CB8AC3E}">
        <p14:creationId xmlns="" xmlns:p14="http://schemas.microsoft.com/office/powerpoint/2010/main" val="187712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Evaluatio</a:t>
            </a:r>
            <a:r>
              <a:rPr lang="en-US" b="1" dirty="0" smtClean="0"/>
              <a:t>n </a:t>
            </a:r>
            <a:r>
              <a:rPr lang="en-US" b="1" dirty="0" smtClean="0"/>
              <a:t>Essay</a:t>
            </a:r>
            <a:endParaRPr lang="en-US" b="1" dirty="0"/>
          </a:p>
        </p:txBody>
      </p:sp>
      <p:sp>
        <p:nvSpPr>
          <p:cNvPr id="3" name="Content Placeholder 2"/>
          <p:cNvSpPr>
            <a:spLocks noGrp="1"/>
          </p:cNvSpPr>
          <p:nvPr>
            <p:ph idx="1"/>
          </p:nvPr>
        </p:nvSpPr>
        <p:spPr/>
        <p:txBody>
          <a:bodyPr/>
          <a:lstStyle/>
          <a:p>
            <a:pPr algn="ctr">
              <a:lnSpc>
                <a:spcPct val="150000"/>
              </a:lnSpc>
              <a:buNone/>
            </a:pPr>
            <a:r>
              <a:rPr lang="en-US" dirty="0" smtClean="0"/>
              <a:t>   	</a:t>
            </a:r>
            <a:r>
              <a:rPr lang="en-US" i="1" dirty="0" smtClean="0"/>
              <a:t>We </a:t>
            </a:r>
            <a:r>
              <a:rPr lang="en-US" i="1" dirty="0" smtClean="0"/>
              <a:t>all love to read the review of a really bad movie or restaurant experience. If you like to write satire, this can be a great paper to try out your humor. Chances are, you will have a great time, and so will your reader.</a:t>
            </a:r>
            <a:endParaRPr lang="en-US" i="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1143000"/>
          </a:xfrm>
        </p:spPr>
        <p:txBody>
          <a:bodyPr>
            <a:noAutofit/>
          </a:bodyPr>
          <a:lstStyle/>
          <a:p>
            <a:r>
              <a:rPr lang="en-US" b="1" dirty="0" smtClean="0"/>
              <a:t>How to Write Evaluation Essay?</a:t>
            </a:r>
            <a:endParaRPr lang="en-US" b="1" dirty="0"/>
          </a:p>
        </p:txBody>
      </p:sp>
      <p:sp>
        <p:nvSpPr>
          <p:cNvPr id="3" name="Content Placeholder 2"/>
          <p:cNvSpPr>
            <a:spLocks noGrp="1"/>
          </p:cNvSpPr>
          <p:nvPr>
            <p:ph idx="1"/>
          </p:nvPr>
        </p:nvSpPr>
        <p:spPr>
          <a:xfrm>
            <a:off x="457200" y="1600200"/>
            <a:ext cx="8458200" cy="4953000"/>
          </a:xfrm>
        </p:spPr>
        <p:txBody>
          <a:bodyPr>
            <a:normAutofit/>
          </a:bodyPr>
          <a:lstStyle/>
          <a:p>
            <a:pPr algn="just"/>
            <a:r>
              <a:rPr lang="en-US" dirty="0" smtClean="0"/>
              <a:t>People make judgments all the time about everything that surrounds them. </a:t>
            </a:r>
            <a:endParaRPr lang="en-US" dirty="0" smtClean="0"/>
          </a:p>
          <a:p>
            <a:pPr algn="just"/>
            <a:r>
              <a:rPr lang="en-US" dirty="0" smtClean="0"/>
              <a:t>Each </a:t>
            </a:r>
            <a:r>
              <a:rPr lang="en-US" dirty="0" smtClean="0"/>
              <a:t>day we face various facts and scenes, and to act adequately we need to develop our assessment of them. </a:t>
            </a:r>
            <a:endParaRPr lang="en-US" dirty="0" smtClean="0"/>
          </a:p>
          <a:p>
            <a:pPr algn="just"/>
            <a:r>
              <a:rPr lang="en-US" dirty="0" smtClean="0"/>
              <a:t>This </a:t>
            </a:r>
            <a:r>
              <a:rPr lang="en-US" dirty="0" smtClean="0"/>
              <a:t>type of critical writing </a:t>
            </a:r>
            <a:r>
              <a:rPr lang="en-US" dirty="0" smtClean="0"/>
              <a:t>gives </a:t>
            </a:r>
            <a:r>
              <a:rPr lang="en-US" dirty="0" smtClean="0"/>
              <a:t>fair and sound supporting evidence, so that the reader can form their opinion about the subject.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b="1" dirty="0" smtClean="0"/>
              <a:t>Steps for Writing </a:t>
            </a:r>
            <a:r>
              <a:rPr lang="en-US" b="1" dirty="0" smtClean="0"/>
              <a:t>Evaluation </a:t>
            </a:r>
            <a:r>
              <a:rPr lang="en-US" b="1" dirty="0" smtClean="0"/>
              <a:t>Essay</a:t>
            </a:r>
            <a:endParaRPr lang="en-US" b="1" dirty="0"/>
          </a:p>
        </p:txBody>
      </p:sp>
      <p:sp>
        <p:nvSpPr>
          <p:cNvPr id="3" name="Content Placeholder 2"/>
          <p:cNvSpPr>
            <a:spLocks noGrp="1"/>
          </p:cNvSpPr>
          <p:nvPr>
            <p:ph idx="1"/>
          </p:nvPr>
        </p:nvSpPr>
        <p:spPr>
          <a:xfrm>
            <a:off x="228600" y="1143000"/>
            <a:ext cx="8686800" cy="5486400"/>
          </a:xfrm>
        </p:spPr>
        <p:txBody>
          <a:bodyPr>
            <a:normAutofit/>
          </a:bodyPr>
          <a:lstStyle/>
          <a:p>
            <a:pPr algn="just">
              <a:buNone/>
            </a:pPr>
            <a:r>
              <a:rPr lang="en-US" b="1" dirty="0"/>
              <a:t>Step # 1: </a:t>
            </a:r>
            <a:r>
              <a:rPr lang="en-US" dirty="0" smtClean="0"/>
              <a:t>	</a:t>
            </a:r>
            <a:r>
              <a:rPr lang="en-US" b="1" dirty="0" smtClean="0"/>
              <a:t>Choose </a:t>
            </a:r>
            <a:r>
              <a:rPr lang="en-US" b="1" dirty="0" smtClean="0"/>
              <a:t>a topic </a:t>
            </a:r>
            <a:r>
              <a:rPr lang="en-US" dirty="0" smtClean="0"/>
              <a:t>that you would like to </a:t>
            </a:r>
            <a:r>
              <a:rPr lang="en-US" dirty="0" smtClean="0"/>
              <a:t>			write </a:t>
            </a:r>
            <a:r>
              <a:rPr lang="en-US" dirty="0" smtClean="0"/>
              <a:t>about. Since you will need to </a:t>
            </a:r>
            <a:r>
              <a:rPr lang="en-US" dirty="0" smtClean="0"/>
              <a:t>			make </a:t>
            </a:r>
            <a:r>
              <a:rPr lang="en-US" dirty="0" smtClean="0"/>
              <a:t>a value judgment, based on a set </a:t>
            </a:r>
            <a:r>
              <a:rPr lang="en-US" dirty="0" smtClean="0"/>
              <a:t>		of </a:t>
            </a:r>
            <a:r>
              <a:rPr lang="en-US" dirty="0" smtClean="0"/>
              <a:t>criterion, you should know your </a:t>
            </a:r>
            <a:r>
              <a:rPr lang="en-US" dirty="0" smtClean="0"/>
              <a:t>			subject </a:t>
            </a:r>
            <a:r>
              <a:rPr lang="en-US" dirty="0" smtClean="0"/>
              <a:t>well.</a:t>
            </a:r>
            <a:endParaRPr lang="en-US" dirty="0" smtClean="0"/>
          </a:p>
          <a:p>
            <a:pPr algn="just">
              <a:buNone/>
            </a:pPr>
            <a:r>
              <a:rPr lang="en-US" b="1" dirty="0" smtClean="0"/>
              <a:t>Step # 2:</a:t>
            </a:r>
            <a:r>
              <a:rPr lang="en-US" dirty="0" smtClean="0"/>
              <a:t>	</a:t>
            </a:r>
            <a:r>
              <a:rPr lang="en-US" b="1" dirty="0" smtClean="0"/>
              <a:t>Formulate your thesis</a:t>
            </a:r>
            <a:r>
              <a:rPr lang="en-US" dirty="0" smtClean="0"/>
              <a:t>. The thesis of an </a:t>
            </a:r>
            <a:r>
              <a:rPr lang="en-US" dirty="0" smtClean="0"/>
              <a:t>		evaluation </a:t>
            </a:r>
            <a:r>
              <a:rPr lang="en-US" dirty="0" smtClean="0"/>
              <a:t>essay is its overall purpose </a:t>
            </a:r>
            <a:r>
              <a:rPr lang="en-US" dirty="0" smtClean="0"/>
              <a:t>			and </a:t>
            </a:r>
            <a:r>
              <a:rPr lang="en-US" dirty="0" smtClean="0"/>
              <a:t>should be stated </a:t>
            </a:r>
            <a:r>
              <a:rPr lang="en-US" dirty="0" smtClean="0"/>
              <a:t>clearly</a:t>
            </a:r>
            <a:r>
              <a:rPr lang="en-US" dirty="0" smtClean="0"/>
              <a:t>.</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fontScale="85000" lnSpcReduction="10000"/>
          </a:bodyPr>
          <a:lstStyle/>
          <a:p>
            <a:pPr algn="just">
              <a:lnSpc>
                <a:spcPct val="150000"/>
              </a:lnSpc>
              <a:buNone/>
            </a:pPr>
            <a:r>
              <a:rPr lang="en-US" b="1" dirty="0"/>
              <a:t>Step # </a:t>
            </a:r>
            <a:r>
              <a:rPr lang="en-US" b="1" dirty="0" smtClean="0"/>
              <a:t>3: </a:t>
            </a:r>
            <a:r>
              <a:rPr lang="en-US" dirty="0" smtClean="0"/>
              <a:t>	</a:t>
            </a:r>
            <a:r>
              <a:rPr lang="en-US" b="1" dirty="0" smtClean="0"/>
              <a:t>Think of the criterion </a:t>
            </a:r>
            <a:r>
              <a:rPr lang="en-US" dirty="0" smtClean="0"/>
              <a:t>that you are going to </a:t>
            </a:r>
            <a:r>
              <a:rPr lang="en-US" dirty="0" smtClean="0"/>
              <a:t>		use to </a:t>
            </a:r>
            <a:r>
              <a:rPr lang="en-US" dirty="0" smtClean="0"/>
              <a:t>make your judgment. It is difficult or </a:t>
            </a:r>
            <a:r>
              <a:rPr lang="en-US" dirty="0" smtClean="0"/>
              <a:t>		even impossible </a:t>
            </a:r>
            <a:r>
              <a:rPr lang="en-US" dirty="0" smtClean="0"/>
              <a:t>to evaluate something </a:t>
            </a:r>
            <a:r>
              <a:rPr lang="en-US" dirty="0" smtClean="0"/>
              <a:t>		immediately</a:t>
            </a:r>
            <a:r>
              <a:rPr lang="en-US" dirty="0" smtClean="0"/>
              <a:t>, </a:t>
            </a:r>
            <a:r>
              <a:rPr lang="en-US" dirty="0" smtClean="0"/>
              <a:t>so </a:t>
            </a:r>
            <a:r>
              <a:rPr lang="en-US" dirty="0" smtClean="0"/>
              <a:t>allocate several touchstones </a:t>
            </a:r>
            <a:r>
              <a:rPr lang="en-US" dirty="0" smtClean="0"/>
              <a:t>		to </a:t>
            </a:r>
            <a:r>
              <a:rPr lang="en-US" dirty="0" smtClean="0"/>
              <a:t>make </a:t>
            </a:r>
            <a:r>
              <a:rPr lang="en-US" dirty="0" smtClean="0"/>
              <a:t>this	process </a:t>
            </a:r>
            <a:r>
              <a:rPr lang="en-US" dirty="0" smtClean="0"/>
              <a:t>easier.</a:t>
            </a:r>
            <a:endParaRPr lang="en-US" dirty="0" smtClean="0"/>
          </a:p>
          <a:p>
            <a:pPr algn="just">
              <a:lnSpc>
                <a:spcPct val="150000"/>
              </a:lnSpc>
              <a:buNone/>
            </a:pPr>
            <a:r>
              <a:rPr lang="en-US" b="1" dirty="0" smtClean="0"/>
              <a:t>Step # 4: </a:t>
            </a:r>
            <a:r>
              <a:rPr lang="en-US" dirty="0" smtClean="0"/>
              <a:t>	</a:t>
            </a:r>
            <a:r>
              <a:rPr lang="en-US" b="1" dirty="0" smtClean="0"/>
              <a:t> </a:t>
            </a:r>
            <a:r>
              <a:rPr lang="en-US" b="1" dirty="0" smtClean="0"/>
              <a:t>Find supporting evidence </a:t>
            </a:r>
            <a:r>
              <a:rPr lang="en-US" dirty="0" smtClean="0"/>
              <a:t>to prove your </a:t>
            </a:r>
            <a:r>
              <a:rPr lang="en-US" dirty="0" smtClean="0"/>
              <a:t>		point </a:t>
            </a:r>
            <a:r>
              <a:rPr lang="en-US" dirty="0" smtClean="0"/>
              <a:t>of </a:t>
            </a:r>
            <a:r>
              <a:rPr lang="en-US" dirty="0" smtClean="0"/>
              <a:t>view</a:t>
            </a:r>
            <a:r>
              <a:rPr lang="en-US" dirty="0" smtClean="0"/>
              <a:t>. </a:t>
            </a:r>
            <a:r>
              <a:rPr lang="en-US" dirty="0" smtClean="0"/>
              <a:t>You </a:t>
            </a:r>
            <a:r>
              <a:rPr lang="en-US" dirty="0" smtClean="0"/>
              <a:t>should not </a:t>
            </a:r>
            <a:r>
              <a:rPr lang="en-US" dirty="0" smtClean="0"/>
              <a:t>make </a:t>
            </a:r>
            <a:r>
              <a:rPr lang="en-US" dirty="0" smtClean="0"/>
              <a:t>general </a:t>
            </a:r>
            <a:r>
              <a:rPr lang="en-US" dirty="0" smtClean="0"/>
              <a:t>		statements</a:t>
            </a:r>
            <a:r>
              <a:rPr lang="en-US" dirty="0" smtClean="0"/>
              <a:t>.</a:t>
            </a:r>
            <a:endParaRPr lang="en-US" dirty="0" smtClean="0"/>
          </a:p>
        </p:txBody>
      </p:sp>
      <p:sp>
        <p:nvSpPr>
          <p:cNvPr id="5" name="Title 1"/>
          <p:cNvSpPr>
            <a:spLocks noGrp="1"/>
          </p:cNvSpPr>
          <p:nvPr>
            <p:ph type="title"/>
          </p:nvPr>
        </p:nvSpPr>
        <p:spPr>
          <a:xfrm>
            <a:off x="0" y="0"/>
            <a:ext cx="9144000" cy="1143000"/>
          </a:xfrm>
        </p:spPr>
        <p:txBody>
          <a:bodyPr>
            <a:noAutofit/>
          </a:bodyPr>
          <a:lstStyle/>
          <a:p>
            <a:r>
              <a:rPr lang="en-US" b="1" dirty="0" smtClean="0"/>
              <a:t>Steps for Writing Evaluation Essay</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a:t>
            </a:r>
            <a:r>
              <a:rPr lang="en-US" b="1" dirty="0" smtClean="0"/>
              <a:t>5: </a:t>
            </a:r>
            <a:r>
              <a:rPr lang="en-US" dirty="0" smtClean="0"/>
              <a:t>	 </a:t>
            </a:r>
            <a:r>
              <a:rPr lang="en-US" b="1" dirty="0" smtClean="0"/>
              <a:t>Make a rough draft of your paper. </a:t>
            </a:r>
            <a:r>
              <a:rPr lang="en-US" dirty="0" smtClean="0"/>
              <a:t>In </a:t>
            </a:r>
            <a:r>
              <a:rPr lang="en-US" dirty="0" smtClean="0"/>
              <a:t>		this </a:t>
            </a:r>
            <a:r>
              <a:rPr lang="en-US" dirty="0" smtClean="0"/>
              <a:t>draft, organize the criterion and </a:t>
            </a:r>
            <a:r>
              <a:rPr lang="en-US" dirty="0" smtClean="0"/>
              <a:t>		the </a:t>
            </a:r>
            <a:r>
              <a:rPr lang="en-US" dirty="0" smtClean="0"/>
              <a:t>evidence that you find.</a:t>
            </a:r>
            <a:endParaRPr lang="en-US" dirty="0" smtClean="0"/>
          </a:p>
        </p:txBody>
      </p:sp>
      <p:sp>
        <p:nvSpPr>
          <p:cNvPr id="5" name="Title 1"/>
          <p:cNvSpPr>
            <a:spLocks noGrp="1"/>
          </p:cNvSpPr>
          <p:nvPr>
            <p:ph type="title"/>
          </p:nvPr>
        </p:nvSpPr>
        <p:spPr>
          <a:xfrm>
            <a:off x="0" y="0"/>
            <a:ext cx="9144000" cy="1143000"/>
          </a:xfrm>
        </p:spPr>
        <p:txBody>
          <a:bodyPr>
            <a:noAutofit/>
          </a:bodyPr>
          <a:lstStyle/>
          <a:p>
            <a:r>
              <a:rPr lang="en-US" b="1" dirty="0" smtClean="0"/>
              <a:t>Steps for Writing Evaluation Essay</a:t>
            </a:r>
            <a:endParaRPr lang="en-US"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486400"/>
          </a:xfrm>
        </p:spPr>
        <p:txBody>
          <a:bodyPr>
            <a:normAutofit/>
          </a:bodyPr>
          <a:lstStyle/>
          <a:p>
            <a:pPr algn="just">
              <a:buNone/>
            </a:pPr>
            <a:r>
              <a:rPr lang="en-US" b="1" dirty="0"/>
              <a:t>Step # </a:t>
            </a:r>
            <a:r>
              <a:rPr lang="en-US" b="1" dirty="0" smtClean="0"/>
              <a:t>6: </a:t>
            </a:r>
            <a:r>
              <a:rPr lang="en-US" dirty="0" smtClean="0"/>
              <a:t>	</a:t>
            </a:r>
            <a:r>
              <a:rPr lang="en-US" dirty="0" smtClean="0"/>
              <a:t>Write the paper, following the classic </a:t>
            </a:r>
            <a:r>
              <a:rPr lang="en-US" dirty="0" smtClean="0"/>
              <a:t>		structure </a:t>
            </a:r>
            <a:r>
              <a:rPr lang="en-US" dirty="0" smtClean="0"/>
              <a:t>of an introduction, main </a:t>
            </a:r>
            <a:r>
              <a:rPr lang="en-US" dirty="0" smtClean="0"/>
              <a:t>		body </a:t>
            </a:r>
            <a:r>
              <a:rPr lang="en-US" dirty="0" smtClean="0"/>
              <a:t>part, and conclusion. </a:t>
            </a:r>
            <a:endParaRPr lang="en-US" dirty="0" smtClean="0"/>
          </a:p>
          <a:p>
            <a:pPr lvl="4" algn="just"/>
            <a:r>
              <a:rPr lang="en-US" dirty="0" smtClean="0"/>
              <a:t>In the introduction</a:t>
            </a:r>
            <a:r>
              <a:rPr lang="en-US" dirty="0" smtClean="0"/>
              <a:t>, introduce your </a:t>
            </a:r>
            <a:r>
              <a:rPr lang="en-US" dirty="0" smtClean="0"/>
              <a:t>value judgment </a:t>
            </a:r>
            <a:r>
              <a:rPr lang="en-US" dirty="0" smtClean="0"/>
              <a:t>about the chosen topic. </a:t>
            </a:r>
            <a:endParaRPr lang="en-US" dirty="0" smtClean="0"/>
          </a:p>
          <a:p>
            <a:pPr lvl="4" algn="just"/>
            <a:r>
              <a:rPr lang="en-US" dirty="0" smtClean="0"/>
              <a:t>In the </a:t>
            </a:r>
            <a:r>
              <a:rPr lang="en-US" dirty="0" smtClean="0"/>
              <a:t>main body part, present your </a:t>
            </a:r>
            <a:r>
              <a:rPr lang="en-US" dirty="0" smtClean="0"/>
              <a:t>supporting </a:t>
            </a:r>
            <a:r>
              <a:rPr lang="en-US" dirty="0" smtClean="0"/>
              <a:t>evidences. </a:t>
            </a:r>
            <a:endParaRPr lang="en-US" dirty="0" smtClean="0"/>
          </a:p>
          <a:p>
            <a:pPr lvl="4" algn="just"/>
            <a:r>
              <a:rPr lang="en-US" dirty="0" smtClean="0"/>
              <a:t>In </a:t>
            </a:r>
            <a:r>
              <a:rPr lang="en-US" dirty="0" smtClean="0"/>
              <a:t>the </a:t>
            </a:r>
            <a:r>
              <a:rPr lang="en-US" dirty="0" smtClean="0"/>
              <a:t>conclusion </a:t>
            </a:r>
            <a:r>
              <a:rPr lang="en-US" dirty="0" smtClean="0"/>
              <a:t>briefly summarize </a:t>
            </a:r>
            <a:r>
              <a:rPr lang="en-US" dirty="0" smtClean="0"/>
              <a:t>your material </a:t>
            </a:r>
            <a:r>
              <a:rPr lang="en-US" dirty="0" smtClean="0"/>
              <a:t>and restate your final </a:t>
            </a:r>
            <a:r>
              <a:rPr lang="en-US" dirty="0" smtClean="0"/>
              <a:t>judgment</a:t>
            </a:r>
            <a:r>
              <a:rPr lang="en-US" dirty="0" smtClean="0"/>
              <a:t>.</a:t>
            </a:r>
            <a:endParaRPr lang="en-US" dirty="0" smtClean="0"/>
          </a:p>
          <a:p>
            <a:pPr algn="just">
              <a:buNone/>
            </a:pPr>
            <a:r>
              <a:rPr lang="en-US" b="1" dirty="0" smtClean="0"/>
              <a:t>Step # 7:</a:t>
            </a:r>
            <a:r>
              <a:rPr lang="en-US" dirty="0" smtClean="0"/>
              <a:t>	 Thoroughly </a:t>
            </a:r>
            <a:r>
              <a:rPr lang="en-US" b="1" dirty="0" smtClean="0"/>
              <a:t>proofread</a:t>
            </a:r>
            <a:r>
              <a:rPr lang="en-US" dirty="0" smtClean="0"/>
              <a:t> your essay</a:t>
            </a:r>
          </a:p>
        </p:txBody>
      </p:sp>
      <p:sp>
        <p:nvSpPr>
          <p:cNvPr id="5" name="Title 1"/>
          <p:cNvSpPr>
            <a:spLocks noGrp="1"/>
          </p:cNvSpPr>
          <p:nvPr>
            <p:ph type="title"/>
          </p:nvPr>
        </p:nvSpPr>
        <p:spPr>
          <a:xfrm>
            <a:off x="0" y="0"/>
            <a:ext cx="9144000" cy="1143000"/>
          </a:xfrm>
        </p:spPr>
        <p:txBody>
          <a:bodyPr>
            <a:noAutofit/>
          </a:bodyPr>
          <a:lstStyle/>
          <a:p>
            <a:r>
              <a:rPr lang="en-US" b="1" dirty="0" smtClean="0"/>
              <a:t>Steps for Writing Evaluation Essay</a:t>
            </a:r>
            <a:endParaRPr lang="en-US"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Autofit/>
          </a:bodyPr>
          <a:lstStyle/>
          <a:p>
            <a:pPr algn="just">
              <a:lnSpc>
                <a:spcPct val="150000"/>
              </a:lnSpc>
            </a:pPr>
            <a:r>
              <a:rPr lang="en-US" sz="2800" dirty="0" smtClean="0"/>
              <a:t>In order </a:t>
            </a:r>
            <a:r>
              <a:rPr lang="en-US" sz="2800" i="1" dirty="0" smtClean="0"/>
              <a:t>to evaluate something, you need to compare it with the best example of that particular thing. </a:t>
            </a:r>
            <a:endParaRPr lang="en-US" sz="2800" i="1" dirty="0" smtClean="0"/>
          </a:p>
          <a:p>
            <a:pPr algn="just">
              <a:lnSpc>
                <a:spcPct val="150000"/>
              </a:lnSpc>
            </a:pPr>
            <a:r>
              <a:rPr lang="en-US" sz="2800" dirty="0" smtClean="0"/>
              <a:t>So</a:t>
            </a:r>
            <a:r>
              <a:rPr lang="en-US" sz="2800" dirty="0" smtClean="0"/>
              <a:t>, to help you develop your topic into an essay, there are two important questions to ask when you are choosing your topic to </a:t>
            </a:r>
            <a:r>
              <a:rPr lang="en-US" sz="2800" dirty="0" smtClean="0"/>
              <a:t>evaluate:</a:t>
            </a:r>
          </a:p>
          <a:p>
            <a:pPr lvl="2" algn="just">
              <a:lnSpc>
                <a:spcPct val="150000"/>
              </a:lnSpc>
            </a:pPr>
            <a:r>
              <a:rPr lang="en-US" dirty="0" smtClean="0"/>
              <a:t>What category of a thing is it?</a:t>
            </a:r>
          </a:p>
          <a:p>
            <a:pPr lvl="2" algn="just">
              <a:lnSpc>
                <a:spcPct val="150000"/>
              </a:lnSpc>
            </a:pPr>
            <a:r>
              <a:rPr lang="en-US" dirty="0" smtClean="0"/>
              <a:t>What is the best example of something in that category</a:t>
            </a:r>
            <a:r>
              <a:rPr lang="en-US" dirty="0" smtClean="0"/>
              <a:t>?</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What are you Evaluating?</a:t>
            </a:r>
            <a:endParaRPr lang="en-US" b="1" dirty="0"/>
          </a:p>
        </p:txBody>
      </p:sp>
      <p:sp>
        <p:nvSpPr>
          <p:cNvPr id="3" name="Content Placeholder 2"/>
          <p:cNvSpPr>
            <a:spLocks noGrp="1"/>
          </p:cNvSpPr>
          <p:nvPr>
            <p:ph idx="1"/>
          </p:nvPr>
        </p:nvSpPr>
        <p:spPr>
          <a:xfrm>
            <a:off x="228600" y="1143000"/>
            <a:ext cx="8686800" cy="5715000"/>
          </a:xfrm>
        </p:spPr>
        <p:txBody>
          <a:bodyPr>
            <a:normAutofit fontScale="85000" lnSpcReduction="10000"/>
          </a:bodyPr>
          <a:lstStyle/>
          <a:p>
            <a:r>
              <a:rPr lang="en-US" dirty="0" smtClean="0"/>
              <a:t>What </a:t>
            </a:r>
            <a:r>
              <a:rPr lang="en-US" dirty="0" smtClean="0"/>
              <a:t>sort of a topic you are </a:t>
            </a:r>
            <a:r>
              <a:rPr lang="en-US" dirty="0" smtClean="0"/>
              <a:t>evaluating? </a:t>
            </a:r>
          </a:p>
          <a:p>
            <a:pPr lvl="1"/>
            <a:r>
              <a:rPr lang="en-US" dirty="0" smtClean="0"/>
              <a:t>For instance:</a:t>
            </a:r>
          </a:p>
          <a:p>
            <a:pPr lvl="2"/>
            <a:r>
              <a:rPr lang="en-US" dirty="0" smtClean="0"/>
              <a:t>If </a:t>
            </a:r>
            <a:r>
              <a:rPr lang="en-US" dirty="0" smtClean="0"/>
              <a:t>it is a movie, then what genre? </a:t>
            </a:r>
            <a:endParaRPr lang="en-US" dirty="0" smtClean="0"/>
          </a:p>
          <a:p>
            <a:pPr lvl="3"/>
            <a:r>
              <a:rPr lang="en-US" dirty="0" smtClean="0"/>
              <a:t>Horror</a:t>
            </a:r>
            <a:r>
              <a:rPr lang="en-US" dirty="0" smtClean="0"/>
              <a:t>? </a:t>
            </a:r>
            <a:endParaRPr lang="en-US" dirty="0" smtClean="0"/>
          </a:p>
          <a:p>
            <a:pPr lvl="3"/>
            <a:r>
              <a:rPr lang="en-US" dirty="0" smtClean="0"/>
              <a:t>Romance</a:t>
            </a:r>
            <a:r>
              <a:rPr lang="en-US" dirty="0" smtClean="0"/>
              <a:t>? </a:t>
            </a:r>
            <a:r>
              <a:rPr lang="en-US" dirty="0" smtClean="0"/>
              <a:t>Disney?</a:t>
            </a:r>
          </a:p>
          <a:p>
            <a:pPr lvl="3"/>
            <a:r>
              <a:rPr lang="en-US" dirty="0" smtClean="0"/>
              <a:t>Family </a:t>
            </a:r>
            <a:r>
              <a:rPr lang="en-US" dirty="0" smtClean="0"/>
              <a:t>Movie? </a:t>
            </a:r>
            <a:endParaRPr lang="en-US" dirty="0" smtClean="0"/>
          </a:p>
          <a:p>
            <a:r>
              <a:rPr lang="en-US" dirty="0" smtClean="0"/>
              <a:t>Then </a:t>
            </a:r>
            <a:r>
              <a:rPr lang="en-US" dirty="0" smtClean="0"/>
              <a:t>you need to decide what would make an excellent movie in that genre in your opinion. </a:t>
            </a:r>
            <a:endParaRPr lang="en-US" dirty="0" smtClean="0"/>
          </a:p>
          <a:p>
            <a:pPr lvl="1"/>
            <a:r>
              <a:rPr lang="en-US" dirty="0" smtClean="0"/>
              <a:t>For example:</a:t>
            </a:r>
          </a:p>
          <a:p>
            <a:pPr lvl="2"/>
            <a:r>
              <a:rPr lang="en-US" dirty="0" smtClean="0"/>
              <a:t>you </a:t>
            </a:r>
            <a:r>
              <a:rPr lang="en-US" dirty="0" smtClean="0"/>
              <a:t>may decide that a good Romantic Comedy has to have three things: </a:t>
            </a:r>
            <a:endParaRPr lang="en-US" dirty="0" smtClean="0"/>
          </a:p>
          <a:p>
            <a:pPr lvl="3"/>
            <a:r>
              <a:rPr lang="en-US" dirty="0" smtClean="0"/>
              <a:t>humor</a:t>
            </a:r>
            <a:r>
              <a:rPr lang="en-US" dirty="0" smtClean="0"/>
              <a:t>, </a:t>
            </a:r>
            <a:endParaRPr lang="en-US" dirty="0" smtClean="0"/>
          </a:p>
          <a:p>
            <a:pPr lvl="3"/>
            <a:r>
              <a:rPr lang="en-US" dirty="0" smtClean="0"/>
              <a:t>surprising </a:t>
            </a:r>
            <a:r>
              <a:rPr lang="en-US" dirty="0" smtClean="0"/>
              <a:t>plot twists, and </a:t>
            </a:r>
            <a:endParaRPr lang="en-US" dirty="0" smtClean="0"/>
          </a:p>
          <a:p>
            <a:pPr lvl="3"/>
            <a:r>
              <a:rPr lang="en-US" dirty="0" smtClean="0"/>
              <a:t>actors </a:t>
            </a:r>
            <a:r>
              <a:rPr lang="en-US" dirty="0" smtClean="0"/>
              <a:t>you enjoy getting to know. </a:t>
            </a:r>
            <a:endParaRPr lang="en-US" dirty="0" smtClean="0"/>
          </a:p>
          <a:p>
            <a:pPr lvl="2"/>
            <a:r>
              <a:rPr lang="en-US" dirty="0" smtClean="0"/>
              <a:t>Next</a:t>
            </a:r>
            <a:r>
              <a:rPr lang="en-US" dirty="0" smtClean="0"/>
              <a:t>, you will evaluate the movie you have chosen to see how well it matches those criteria, giving specific examples of how it does, or does not fulfill those elements of an excellent Romantic Comedy.</a:t>
            </a:r>
          </a:p>
          <a:p>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Evaluation Essay</a:t>
            </a:r>
            <a:endParaRPr lang="en-US" b="1" dirty="0"/>
          </a:p>
        </p:txBody>
      </p:sp>
      <p:sp>
        <p:nvSpPr>
          <p:cNvPr id="3" name="Content Placeholder 2"/>
          <p:cNvSpPr>
            <a:spLocks noGrp="1"/>
          </p:cNvSpPr>
          <p:nvPr>
            <p:ph idx="1"/>
          </p:nvPr>
        </p:nvSpPr>
        <p:spPr/>
        <p:txBody>
          <a:bodyPr>
            <a:normAutofit fontScale="77500" lnSpcReduction="20000"/>
          </a:bodyPr>
          <a:lstStyle/>
          <a:p>
            <a:r>
              <a:rPr lang="en-US" dirty="0" smtClean="0"/>
              <a:t>Some possible topics of an evaluation essay are listed below:</a:t>
            </a:r>
          </a:p>
          <a:p>
            <a:endParaRPr lang="en-US" dirty="0" smtClean="0"/>
          </a:p>
          <a:p>
            <a:pPr lvl="1"/>
            <a:r>
              <a:rPr lang="en-US" dirty="0" smtClean="0"/>
              <a:t>Evaluate a vacation spot, or your favorite park</a:t>
            </a:r>
            <a:r>
              <a:rPr lang="en-US" dirty="0" smtClean="0"/>
              <a:t>.</a:t>
            </a:r>
          </a:p>
          <a:p>
            <a:pPr lvl="1"/>
            <a:r>
              <a:rPr lang="en-US" dirty="0" smtClean="0"/>
              <a:t>Evaluate activities that kids are involved in after school. Should kids be in organized activities or be allowed time for free play?</a:t>
            </a:r>
          </a:p>
          <a:p>
            <a:pPr lvl="1"/>
            <a:r>
              <a:rPr lang="en-US" dirty="0" smtClean="0"/>
              <a:t>Evaluate a class you are taking, or evaluate how well your high school prepared you for college</a:t>
            </a:r>
            <a:r>
              <a:rPr lang="en-US" dirty="0" smtClean="0"/>
              <a:t>.</a:t>
            </a:r>
          </a:p>
          <a:p>
            <a:pPr lvl="1"/>
            <a:r>
              <a:rPr lang="en-US" dirty="0" smtClean="0"/>
              <a:t>Evaluate a product that you really think is superior. Perhaps you have a favorite backpack brand, or cell phone, computer or video game</a:t>
            </a:r>
            <a:r>
              <a:rPr lang="en-US" dirty="0" smtClean="0"/>
              <a:t>.</a:t>
            </a:r>
          </a:p>
          <a:p>
            <a:pPr lvl="1"/>
            <a:r>
              <a:rPr lang="en-US" dirty="0" smtClean="0"/>
              <a:t>Are there enough places to study at your college? Are there enough places for students to gather to have fun? Pick a particular place to evaluate.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295400"/>
            <a:ext cx="8229600" cy="5334000"/>
          </a:xfrm>
        </p:spPr>
        <p:txBody>
          <a:bodyPr>
            <a:normAutofit/>
          </a:bodyPr>
          <a:lstStyle/>
          <a:p>
            <a:pPr algn="just"/>
            <a:r>
              <a:rPr lang="en-US" dirty="0" smtClean="0"/>
              <a:t>Remember, that no matter how enthusiastic or negative your attitude is towards the chosen topic, the general tone of your essay should be reasonable. </a:t>
            </a:r>
            <a:endParaRPr lang="en-US" dirty="0" smtClean="0"/>
          </a:p>
          <a:p>
            <a:pPr lvl="1" algn="just"/>
            <a:r>
              <a:rPr lang="en-US" dirty="0" smtClean="0"/>
              <a:t>In </a:t>
            </a:r>
            <a:r>
              <a:rPr lang="en-US" dirty="0" smtClean="0"/>
              <a:t>some cases humor is acceptable, but, since it is still an academic writing, try to write it in an appropriate scholarly manner.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5029200"/>
          </a:xfrm>
        </p:spPr>
        <p:txBody>
          <a:bodyPr>
            <a:normAutofit fontScale="92500"/>
          </a:bodyPr>
          <a:lstStyle/>
          <a:p>
            <a:pPr algn="just">
              <a:lnSpc>
                <a:spcPct val="170000"/>
              </a:lnSpc>
            </a:pPr>
            <a:r>
              <a:rPr lang="en-US" dirty="0" smtClean="0"/>
              <a:t>You can use quotations, personal experience, descriptions or comparisons with similar objects as evidence.</a:t>
            </a:r>
          </a:p>
          <a:p>
            <a:pPr algn="just">
              <a:lnSpc>
                <a:spcPct val="170000"/>
              </a:lnSpc>
            </a:pPr>
            <a:r>
              <a:rPr lang="en-US" dirty="0" smtClean="0"/>
              <a:t>An evaluation essay isn’t about giving an unbiased point of view – you come up with an evaluative thesis and provide evidences in its defense.</a:t>
            </a:r>
            <a:endParaRPr lang="en-US" dirty="0"/>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600200"/>
            <a:ext cx="8229600" cy="4876800"/>
          </a:xfrm>
        </p:spPr>
        <p:txBody>
          <a:bodyPr>
            <a:normAutofit fontScale="92500"/>
          </a:bodyPr>
          <a:lstStyle/>
          <a:p>
            <a:pPr algn="just">
              <a:lnSpc>
                <a:spcPct val="150000"/>
              </a:lnSpc>
            </a:pPr>
            <a:r>
              <a:rPr lang="en-US" dirty="0" smtClean="0"/>
              <a:t>The more controversial the subject you have chosen for your essay, the more supporting arguments you might need.</a:t>
            </a:r>
          </a:p>
          <a:p>
            <a:pPr algn="just">
              <a:lnSpc>
                <a:spcPct val="150000"/>
              </a:lnSpc>
            </a:pPr>
            <a:r>
              <a:rPr lang="en-US" dirty="0" smtClean="0"/>
              <a:t>It is also useful to present the opposite point of view. In this way you will show that you are aware that other opinions on the topic also exist.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Write an Evaluation </a:t>
            </a:r>
            <a:r>
              <a:rPr lang="en-US" b="1" dirty="0" smtClean="0"/>
              <a:t>Essay</a:t>
            </a:r>
            <a:endParaRPr lang="en-US" b="1" dirty="0"/>
          </a:p>
        </p:txBody>
      </p:sp>
      <p:sp>
        <p:nvSpPr>
          <p:cNvPr id="3" name="Content Placeholder 2"/>
          <p:cNvSpPr>
            <a:spLocks noGrp="1"/>
          </p:cNvSpPr>
          <p:nvPr>
            <p:ph idx="1"/>
          </p:nvPr>
        </p:nvSpPr>
        <p:spPr>
          <a:xfrm>
            <a:off x="457200" y="1600200"/>
            <a:ext cx="8229600" cy="4953000"/>
          </a:xfrm>
        </p:spPr>
        <p:txBody>
          <a:bodyPr/>
          <a:lstStyle/>
          <a:p>
            <a:pPr marL="514350" indent="-514350">
              <a:lnSpc>
                <a:spcPct val="150000"/>
              </a:lnSpc>
              <a:buAutoNum type="arabicPeriod"/>
            </a:pPr>
            <a:r>
              <a:rPr lang="en-US" b="1" dirty="0" smtClean="0"/>
              <a:t>Present </a:t>
            </a:r>
            <a:r>
              <a:rPr lang="en-US" b="1" dirty="0" smtClean="0"/>
              <a:t>the Subject in an Interesting </a:t>
            </a:r>
            <a:r>
              <a:rPr lang="en-US" b="1" dirty="0" smtClean="0"/>
              <a:t>Way:</a:t>
            </a:r>
          </a:p>
          <a:p>
            <a:pPr marL="914400" lvl="1" indent="-514350">
              <a:lnSpc>
                <a:spcPct val="150000"/>
              </a:lnSpc>
            </a:pPr>
            <a:r>
              <a:rPr lang="en-US" dirty="0" smtClean="0"/>
              <a:t>Give the Right Amount of </a:t>
            </a:r>
            <a:r>
              <a:rPr lang="en-US" dirty="0" smtClean="0"/>
              <a:t>Detail</a:t>
            </a:r>
          </a:p>
          <a:p>
            <a:pPr marL="914400" lvl="1" indent="-514350">
              <a:lnSpc>
                <a:spcPct val="150000"/>
              </a:lnSpc>
            </a:pPr>
            <a:r>
              <a:rPr lang="en-US" dirty="0" smtClean="0"/>
              <a:t>Help Reader Decide their </a:t>
            </a:r>
            <a:r>
              <a:rPr lang="en-US" dirty="0" smtClean="0"/>
              <a:t>Evaluation</a:t>
            </a:r>
          </a:p>
          <a:p>
            <a:pPr marL="914400" lvl="1" indent="-514350">
              <a:lnSpc>
                <a:spcPct val="150000"/>
              </a:lnSpc>
            </a:pPr>
            <a:r>
              <a:rPr lang="en-US" dirty="0" smtClean="0"/>
              <a:t>More Review than </a:t>
            </a:r>
            <a:r>
              <a:rPr lang="en-US" dirty="0" smtClean="0"/>
              <a:t>Summary</a:t>
            </a:r>
          </a:p>
          <a:p>
            <a:pPr marL="1314450" lvl="2" indent="-514350">
              <a:lnSpc>
                <a:spcPct val="150000"/>
              </a:lnSpc>
            </a:pPr>
            <a:r>
              <a:rPr lang="en-US" dirty="0" smtClean="0"/>
              <a:t>Summary should not be more than 1/3 portion of essay</a:t>
            </a:r>
          </a:p>
          <a:p>
            <a:pPr marL="914400" lvl="1" indent="-514350">
              <a:lnSpc>
                <a:spcPct val="150000"/>
              </a:lnSpc>
            </a:pPr>
            <a:r>
              <a:rPr lang="en-US" dirty="0" smtClean="0"/>
              <a:t>Make Sure What You Are Evaluating is Clear</a:t>
            </a:r>
            <a:endParaRPr lang="en-US" dirty="0" smtClean="0"/>
          </a:p>
          <a:p>
            <a:pPr marL="914400" lvl="1" indent="-514350"/>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Write an Evaluation </a:t>
            </a:r>
            <a:r>
              <a:rPr lang="en-US" b="1" dirty="0" smtClean="0"/>
              <a:t>Essay</a:t>
            </a:r>
            <a:endParaRPr lang="en-US" b="1" dirty="0"/>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pPr marL="514350" indent="-514350">
              <a:buAutoNum type="arabicPeriod" startAt="2"/>
            </a:pPr>
            <a:r>
              <a:rPr lang="en-US" b="1" dirty="0" smtClean="0"/>
              <a:t>Make </a:t>
            </a:r>
            <a:r>
              <a:rPr lang="en-US" b="1" dirty="0" smtClean="0"/>
              <a:t>a Clear, Authoritative Judgment (2/3 of paper</a:t>
            </a:r>
            <a:r>
              <a:rPr lang="en-US" b="1" dirty="0" smtClean="0"/>
              <a:t>)</a:t>
            </a:r>
          </a:p>
          <a:p>
            <a:pPr marL="914400" lvl="1" indent="-514350"/>
            <a:r>
              <a:rPr lang="en-US" dirty="0" smtClean="0"/>
              <a:t>Thesis sentence should tell exactly what you think</a:t>
            </a:r>
            <a:r>
              <a:rPr lang="en-US" dirty="0" smtClean="0"/>
              <a:t>.</a:t>
            </a:r>
          </a:p>
          <a:p>
            <a:pPr marL="914400" lvl="1" indent="-514350"/>
            <a:r>
              <a:rPr lang="en-US" dirty="0" smtClean="0"/>
              <a:t>Define the </a:t>
            </a:r>
            <a:r>
              <a:rPr lang="en-US" dirty="0" smtClean="0"/>
              <a:t>audience</a:t>
            </a:r>
          </a:p>
          <a:p>
            <a:pPr marL="914400" lvl="1" indent="-514350"/>
            <a:r>
              <a:rPr lang="en-US" dirty="0" smtClean="0"/>
              <a:t>Create a </a:t>
            </a:r>
            <a:r>
              <a:rPr lang="en-US" dirty="0" smtClean="0"/>
              <a:t>Three-Column-Log</a:t>
            </a:r>
          </a:p>
          <a:p>
            <a:pPr marL="1314450" lvl="2" indent="-514350"/>
            <a:r>
              <a:rPr lang="en-US" dirty="0" smtClean="0"/>
              <a:t> </a:t>
            </a:r>
            <a:r>
              <a:rPr lang="en-US" dirty="0" smtClean="0"/>
              <a:t>to help you make notes for your paper. </a:t>
            </a:r>
            <a:endParaRPr lang="en-US" dirty="0" smtClean="0"/>
          </a:p>
          <a:p>
            <a:pPr marL="1314450" lvl="2" indent="-514350"/>
            <a:r>
              <a:rPr lang="en-US" dirty="0" smtClean="0"/>
              <a:t>Separate them </a:t>
            </a:r>
            <a:r>
              <a:rPr lang="en-US" dirty="0" smtClean="0"/>
              <a:t>into three columns like this: </a:t>
            </a:r>
            <a:endParaRPr lang="en-US" dirty="0" smtClean="0"/>
          </a:p>
          <a:p>
            <a:pPr marL="1314450" lvl="2" indent="-514350">
              <a:buNone/>
            </a:pPr>
            <a:r>
              <a:rPr lang="en-US" dirty="0" smtClean="0"/>
              <a:t>	</a:t>
            </a:r>
            <a:r>
              <a:rPr lang="en-US" dirty="0" smtClean="0"/>
              <a:t>Criteria – Evidence – Judgment</a:t>
            </a:r>
          </a:p>
          <a:p>
            <a:pPr marL="914400" lvl="1" indent="-514350"/>
            <a:r>
              <a:rPr lang="en-US" dirty="0" smtClean="0"/>
              <a:t>Order the body paragraphs (your </a:t>
            </a:r>
            <a:r>
              <a:rPr lang="en-US" dirty="0" smtClean="0"/>
              <a:t>judgment)of </a:t>
            </a:r>
            <a:r>
              <a:rPr lang="en-US" dirty="0" smtClean="0"/>
              <a:t>from least to most important.</a:t>
            </a:r>
          </a:p>
          <a:p>
            <a:pPr marL="914400" lvl="1" indent="-514350"/>
            <a:r>
              <a:rPr lang="en-US" dirty="0" smtClean="0"/>
              <a:t>Back up your opinions with concrete examples and convincing evidence.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Write an Evaluation </a:t>
            </a:r>
            <a:r>
              <a:rPr lang="en-US" b="1" dirty="0" smtClean="0"/>
              <a:t>Essay</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pPr marL="914400" lvl="1" indent="-514350">
              <a:buNone/>
            </a:pPr>
            <a:r>
              <a:rPr lang="en-US" b="1" dirty="0" smtClean="0"/>
              <a:t>3</a:t>
            </a:r>
            <a:r>
              <a:rPr lang="en-US" b="1" dirty="0" smtClean="0"/>
              <a:t>. 	 </a:t>
            </a:r>
            <a:r>
              <a:rPr lang="en-US" b="1" dirty="0" smtClean="0"/>
              <a:t>Argue for your </a:t>
            </a:r>
            <a:r>
              <a:rPr lang="en-US" b="1" dirty="0" smtClean="0"/>
              <a:t>Judgment</a:t>
            </a:r>
          </a:p>
          <a:p>
            <a:pPr marL="1314450" lvl="2" indent="-514350" algn="just"/>
            <a:r>
              <a:rPr lang="en-US" i="1" dirty="0" smtClean="0"/>
              <a:t>As you state each of your judgments, you need to give reasons </a:t>
            </a:r>
            <a:r>
              <a:rPr lang="en-US" dirty="0" smtClean="0"/>
              <a:t>to </a:t>
            </a:r>
            <a:r>
              <a:rPr lang="en-US" dirty="0" smtClean="0"/>
              <a:t>prove that they are </a:t>
            </a:r>
            <a:r>
              <a:rPr lang="en-US" dirty="0" smtClean="0"/>
              <a:t>specific, interesting and convincing.</a:t>
            </a:r>
          </a:p>
          <a:p>
            <a:pPr marL="1314450" lvl="2" indent="-514350" algn="just"/>
            <a:r>
              <a:rPr lang="en-US" i="1" dirty="0" smtClean="0"/>
              <a:t>Evidence can be describing </a:t>
            </a:r>
            <a:r>
              <a:rPr lang="en-US" dirty="0" smtClean="0"/>
              <a:t>the subject, quoting, using personal anecdote or comparing and contrasting with a similar subject.</a:t>
            </a:r>
          </a:p>
          <a:p>
            <a:pPr marL="1314450" lvl="2" indent="-514350" algn="just"/>
            <a:r>
              <a:rPr lang="en-US" i="1" dirty="0" smtClean="0"/>
              <a:t>Sometimes you may want to counter-argue</a:t>
            </a:r>
            <a:r>
              <a:rPr lang="en-US" dirty="0" smtClean="0"/>
              <a:t>, if you disagree with what most people think. </a:t>
            </a:r>
            <a:endParaRPr lang="en-US" dirty="0" smtClean="0"/>
          </a:p>
          <a:p>
            <a:pPr marL="1771650" lvl="3" indent="-514350" algn="just"/>
            <a:r>
              <a:rPr lang="en-US" dirty="0" smtClean="0"/>
              <a:t>For </a:t>
            </a:r>
            <a:r>
              <a:rPr lang="en-US" dirty="0" smtClean="0"/>
              <a:t>example, if your subject is very popular and you think it is terrible, you may want to state what most people think and tell why you disagree.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a:bodyPr>
          <a:lstStyle/>
          <a:p>
            <a:pPr algn="just">
              <a:lnSpc>
                <a:spcPct val="150000"/>
              </a:lnSpc>
            </a:pPr>
            <a:r>
              <a:rPr lang="en-US" dirty="0" smtClean="0"/>
              <a:t>When </a:t>
            </a:r>
            <a:r>
              <a:rPr lang="en-US" b="1" dirty="0" smtClean="0"/>
              <a:t>choosing your topic, </a:t>
            </a:r>
            <a:r>
              <a:rPr lang="en-US" dirty="0" smtClean="0"/>
              <a:t>mind that some subjects may be of an interest for one group of people, but, at the same time, completely uninteresting for another one.</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5400" b="1" dirty="0"/>
              <a:t>Dos</a:t>
            </a:r>
          </a:p>
        </p:txBody>
      </p:sp>
      <p:sp>
        <p:nvSpPr>
          <p:cNvPr id="3" name="Content Placeholder 2"/>
          <p:cNvSpPr>
            <a:spLocks noGrp="1"/>
          </p:cNvSpPr>
          <p:nvPr>
            <p:ph idx="1"/>
          </p:nvPr>
        </p:nvSpPr>
        <p:spPr>
          <a:xfrm>
            <a:off x="457200" y="1600200"/>
            <a:ext cx="8229600" cy="4953000"/>
          </a:xfrm>
        </p:spPr>
        <p:txBody>
          <a:bodyPr>
            <a:normAutofit/>
          </a:bodyPr>
          <a:lstStyle/>
          <a:p>
            <a:pPr algn="just">
              <a:lnSpc>
                <a:spcPct val="120000"/>
              </a:lnSpc>
            </a:pPr>
            <a:r>
              <a:rPr lang="en-US" dirty="0" smtClean="0"/>
              <a:t>Do pick at least 4-5 criteria to make an assessment. </a:t>
            </a:r>
            <a:endParaRPr lang="en-US" dirty="0" smtClean="0"/>
          </a:p>
          <a:p>
            <a:pPr lvl="1" algn="just">
              <a:lnSpc>
                <a:spcPct val="120000"/>
              </a:lnSpc>
            </a:pPr>
            <a:r>
              <a:rPr lang="en-US" dirty="0" smtClean="0"/>
              <a:t>The </a:t>
            </a:r>
            <a:r>
              <a:rPr lang="en-US" dirty="0" smtClean="0"/>
              <a:t>more criteria you come up with, the more exact and clear your viewpoint becomes for your readers.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a:bodyPr>
          <a:lstStyle/>
          <a:p>
            <a:pPr algn="just">
              <a:lnSpc>
                <a:spcPct val="150000"/>
              </a:lnSpc>
            </a:pPr>
            <a:r>
              <a:rPr lang="en-US" dirty="0" smtClean="0"/>
              <a:t>Do make sure that your evidence is balanced between the criteria. </a:t>
            </a:r>
            <a:endParaRPr lang="en-US" dirty="0" smtClean="0"/>
          </a:p>
          <a:p>
            <a:pPr lvl="1" algn="just">
              <a:lnSpc>
                <a:spcPct val="150000"/>
              </a:lnSpc>
            </a:pPr>
            <a:r>
              <a:rPr lang="en-US" dirty="0" smtClean="0"/>
              <a:t>Your </a:t>
            </a:r>
            <a:r>
              <a:rPr lang="en-US" dirty="0" smtClean="0"/>
              <a:t>essay will look much better if you find </a:t>
            </a:r>
            <a:r>
              <a:rPr lang="en-US" dirty="0" smtClean="0"/>
              <a:t>convincing </a:t>
            </a:r>
            <a:r>
              <a:rPr lang="en-US" dirty="0" smtClean="0"/>
              <a:t>arguments for each of your </a:t>
            </a:r>
            <a:r>
              <a:rPr lang="en-US" dirty="0" smtClean="0"/>
              <a:t>criterion.</a:t>
            </a:r>
          </a:p>
          <a:p>
            <a:pPr lvl="1" algn="just">
              <a:lnSpc>
                <a:spcPct val="150000"/>
              </a:lnSpc>
            </a:pPr>
            <a:r>
              <a:rPr lang="en-US" dirty="0" smtClean="0"/>
              <a:t>Avoid </a:t>
            </a:r>
            <a:r>
              <a:rPr lang="en-US" dirty="0" smtClean="0"/>
              <a:t>situations when you use one strong evidence for one criterion, and none for others.</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a:bodyPr>
          <a:lstStyle/>
          <a:p>
            <a:pPr algn="just">
              <a:lnSpc>
                <a:spcPct val="150000"/>
              </a:lnSpc>
            </a:pPr>
            <a:r>
              <a:rPr lang="en-US" dirty="0" smtClean="0"/>
              <a:t>Do find the </a:t>
            </a:r>
            <a:r>
              <a:rPr lang="en-US" b="1" dirty="0" smtClean="0"/>
              <a:t>conventional standard </a:t>
            </a:r>
            <a:r>
              <a:rPr lang="en-US" dirty="0" smtClean="0"/>
              <a:t>within the topic you’ve chosen to use it as a model for distinguishing your own points, and writing an essay.</a:t>
            </a:r>
          </a:p>
          <a:p>
            <a:pPr algn="just">
              <a:lnSpc>
                <a:spcPct val="150000"/>
              </a:lnSpc>
            </a:pPr>
            <a:r>
              <a:rPr lang="en-US" dirty="0" smtClean="0"/>
              <a:t>Do use </a:t>
            </a:r>
            <a:r>
              <a:rPr lang="en-US" b="1" dirty="0" smtClean="0"/>
              <a:t>proper grammar and punctuation</a:t>
            </a:r>
            <a:r>
              <a:rPr lang="en-US" dirty="0" smtClean="0"/>
              <a:t>, and </a:t>
            </a:r>
            <a:r>
              <a:rPr lang="en-US" b="1" dirty="0" smtClean="0"/>
              <a:t>proofread </a:t>
            </a:r>
            <a:r>
              <a:rPr lang="en-US" dirty="0" smtClean="0"/>
              <a:t>your essay carefully.</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pPr algn="just">
              <a:lnSpc>
                <a:spcPct val="150000"/>
              </a:lnSpc>
            </a:pPr>
            <a:r>
              <a:rPr lang="en-US" dirty="0" smtClean="0"/>
              <a:t>Don’t forget to state clearly your </a:t>
            </a:r>
            <a:r>
              <a:rPr lang="en-US" b="1" dirty="0" smtClean="0"/>
              <a:t>value judgment, </a:t>
            </a:r>
            <a:r>
              <a:rPr lang="en-US" dirty="0" smtClean="0"/>
              <a:t>otherwise it will be difficult to understand what your paper is about.</a:t>
            </a:r>
          </a:p>
          <a:p>
            <a:pPr algn="just">
              <a:lnSpc>
                <a:spcPct val="150000"/>
              </a:lnSpc>
            </a:pPr>
            <a:r>
              <a:rPr lang="en-US" dirty="0" smtClean="0"/>
              <a:t>Don’t be afraid to be </a:t>
            </a:r>
            <a:r>
              <a:rPr lang="en-US" b="1" dirty="0" smtClean="0"/>
              <a:t>concrete in your assessments.</a:t>
            </a:r>
            <a:r>
              <a:rPr lang="en-US" dirty="0" smtClean="0"/>
              <a:t> </a:t>
            </a:r>
            <a:endParaRPr lang="en-US" dirty="0" smtClean="0"/>
          </a:p>
          <a:p>
            <a:pPr lvl="1" algn="just">
              <a:lnSpc>
                <a:spcPct val="150000"/>
              </a:lnSpc>
            </a:pPr>
            <a:r>
              <a:rPr lang="en-US" dirty="0" smtClean="0"/>
              <a:t>Use </a:t>
            </a:r>
            <a:r>
              <a:rPr lang="en-US" dirty="0" smtClean="0"/>
              <a:t>catching verbs and </a:t>
            </a:r>
            <a:r>
              <a:rPr lang="en-US" dirty="0" smtClean="0"/>
              <a:t>lively </a:t>
            </a:r>
            <a:r>
              <a:rPr lang="en-US" dirty="0" smtClean="0"/>
              <a:t>nouns in your arguments, and avoid being too general or stating the obvious.</a:t>
            </a:r>
            <a:endParaRPr lang="en-US" dirty="0"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b="1" dirty="0" smtClean="0"/>
              <a:t>Don’t be afraid to give both positive and negative assessments to the same object in one paper</a:t>
            </a:r>
            <a:r>
              <a:rPr lang="en-US" dirty="0" smtClean="0"/>
              <a:t>. </a:t>
            </a:r>
            <a:endParaRPr lang="en-US" dirty="0" smtClean="0"/>
          </a:p>
          <a:p>
            <a:pPr lvl="1" algn="just">
              <a:lnSpc>
                <a:spcPct val="150000"/>
              </a:lnSpc>
            </a:pPr>
            <a:r>
              <a:rPr lang="en-US" dirty="0" smtClean="0"/>
              <a:t>For </a:t>
            </a:r>
            <a:r>
              <a:rPr lang="en-US" dirty="0" smtClean="0"/>
              <a:t>example, when describing a </a:t>
            </a:r>
            <a:r>
              <a:rPr lang="en-US" dirty="0" smtClean="0"/>
              <a:t>restaurant:</a:t>
            </a:r>
          </a:p>
          <a:p>
            <a:pPr lvl="2" algn="just">
              <a:lnSpc>
                <a:spcPct val="150000"/>
              </a:lnSpc>
            </a:pPr>
            <a:r>
              <a:rPr lang="en-US" dirty="0" smtClean="0"/>
              <a:t>you </a:t>
            </a:r>
            <a:r>
              <a:rPr lang="en-US" dirty="0" smtClean="0"/>
              <a:t>might write that cuisine was delicious and the atmosphere was very sophisticated, but at the same time the service quality could be better, and the location of the restaurant was chosen badly.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a:xfrm>
            <a:off x="457200" y="1600200"/>
            <a:ext cx="8229600" cy="4800600"/>
          </a:xfrm>
        </p:spPr>
        <p:txBody>
          <a:bodyPr>
            <a:normAutofit/>
          </a:bodyPr>
          <a:lstStyle/>
          <a:p>
            <a:pPr algn="just">
              <a:lnSpc>
                <a:spcPct val="150000"/>
              </a:lnSpc>
            </a:pPr>
            <a:r>
              <a:rPr lang="en-US" b="1" dirty="0" smtClean="0"/>
              <a:t>Don’t be too informal</a:t>
            </a:r>
            <a:r>
              <a:rPr lang="en-US" dirty="0" smtClean="0"/>
              <a:t>. </a:t>
            </a:r>
            <a:endParaRPr lang="en-US" dirty="0" smtClean="0"/>
          </a:p>
          <a:p>
            <a:pPr lvl="1" algn="just">
              <a:lnSpc>
                <a:spcPct val="150000"/>
              </a:lnSpc>
            </a:pPr>
            <a:r>
              <a:rPr lang="en-US" dirty="0" smtClean="0"/>
              <a:t>Of </a:t>
            </a:r>
            <a:r>
              <a:rPr lang="en-US" dirty="0" smtClean="0"/>
              <a:t>course, your style of writing will be better if kept within some limits</a:t>
            </a:r>
            <a:r>
              <a:rPr lang="en-US" dirty="0" smtClean="0"/>
              <a:t>.</a:t>
            </a:r>
          </a:p>
          <a:p>
            <a:pPr algn="just">
              <a:lnSpc>
                <a:spcPct val="150000"/>
              </a:lnSpc>
            </a:pPr>
            <a:r>
              <a:rPr lang="en-US" b="1" dirty="0" smtClean="0"/>
              <a:t>Don’t use topics that are overused</a:t>
            </a:r>
            <a:r>
              <a:rPr lang="en-US" dirty="0" smtClean="0"/>
              <a:t>. </a:t>
            </a:r>
            <a:endParaRPr lang="en-US" dirty="0" smtClean="0"/>
          </a:p>
          <a:p>
            <a:pPr lvl="1" algn="just">
              <a:lnSpc>
                <a:spcPct val="150000"/>
              </a:lnSpc>
            </a:pPr>
            <a:r>
              <a:rPr lang="en-US" dirty="0" smtClean="0"/>
              <a:t>People </a:t>
            </a:r>
            <a:r>
              <a:rPr lang="en-US" dirty="0" smtClean="0"/>
              <a:t>will not be motivated to read your essay, if it is going to cover the same ground.</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82000" cy="4953000"/>
          </a:xfrm>
        </p:spPr>
        <p:txBody>
          <a:bodyPr>
            <a:normAutofit fontScale="85000" lnSpcReduction="10000"/>
          </a:bodyPr>
          <a:lstStyle/>
          <a:p>
            <a:pPr algn="just">
              <a:lnSpc>
                <a:spcPct val="150000"/>
              </a:lnSpc>
            </a:pPr>
            <a:r>
              <a:rPr lang="en-US" b="1" dirty="0" smtClean="0"/>
              <a:t> Confusing the evaluation essay with a review. </a:t>
            </a:r>
            <a:endParaRPr lang="en-US" b="1" dirty="0" smtClean="0"/>
          </a:p>
          <a:p>
            <a:pPr lvl="1" algn="just">
              <a:lnSpc>
                <a:spcPct val="150000"/>
              </a:lnSpc>
            </a:pPr>
            <a:r>
              <a:rPr lang="en-US" dirty="0" smtClean="0"/>
              <a:t>A </a:t>
            </a:r>
            <a:r>
              <a:rPr lang="en-US" dirty="0" smtClean="0"/>
              <a:t>review is a brief summary of a book, a movie or a play, while an evaluation paper provides readers with your personal assessment about a certain object.</a:t>
            </a:r>
          </a:p>
          <a:p>
            <a:pPr algn="just">
              <a:lnSpc>
                <a:spcPct val="150000"/>
              </a:lnSpc>
            </a:pPr>
            <a:endParaRPr lang="en-US" sz="1600" b="1" dirty="0" smtClean="0"/>
          </a:p>
          <a:p>
            <a:pPr algn="just">
              <a:lnSpc>
                <a:spcPct val="150000"/>
              </a:lnSpc>
            </a:pPr>
            <a:r>
              <a:rPr lang="en-US" b="1" dirty="0" smtClean="0"/>
              <a:t>Choosing </a:t>
            </a:r>
            <a:r>
              <a:rPr lang="en-US" b="1" dirty="0" smtClean="0"/>
              <a:t>a too broad topic. </a:t>
            </a:r>
            <a:endParaRPr lang="en-US" b="1" dirty="0" smtClean="0"/>
          </a:p>
          <a:p>
            <a:pPr lvl="1" algn="just">
              <a:lnSpc>
                <a:spcPct val="150000"/>
              </a:lnSpc>
            </a:pPr>
            <a:r>
              <a:rPr lang="en-US" dirty="0" smtClean="0"/>
              <a:t>If </a:t>
            </a:r>
            <a:r>
              <a:rPr lang="en-US" dirty="0" smtClean="0"/>
              <a:t>you go too wide, you will have to deal with a large amount of possible criteria and supporting evidence, not to mention that it will be more difficult to make an evaluation.</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fontScale="85000" lnSpcReduction="10000"/>
          </a:bodyPr>
          <a:lstStyle/>
          <a:p>
            <a:pPr algn="just">
              <a:lnSpc>
                <a:spcPct val="150000"/>
              </a:lnSpc>
            </a:pPr>
            <a:r>
              <a:rPr lang="en-US" b="1" dirty="0" smtClean="0"/>
              <a:t>Distinguishing an insufficient number of criterion. </a:t>
            </a:r>
            <a:endParaRPr lang="en-US" b="1" dirty="0" smtClean="0"/>
          </a:p>
          <a:p>
            <a:pPr lvl="1" algn="just">
              <a:lnSpc>
                <a:spcPct val="150000"/>
              </a:lnSpc>
            </a:pPr>
            <a:r>
              <a:rPr lang="en-US" dirty="0" smtClean="0"/>
              <a:t>If </a:t>
            </a:r>
            <a:r>
              <a:rPr lang="en-US" dirty="0" smtClean="0"/>
              <a:t>you have less than at least three criteria, you won’t be able to assess your object </a:t>
            </a:r>
            <a:r>
              <a:rPr lang="en-US" dirty="0" smtClean="0"/>
              <a:t>entirely</a:t>
            </a:r>
            <a:r>
              <a:rPr lang="en-US" dirty="0" smtClean="0"/>
              <a:t>.</a:t>
            </a:r>
          </a:p>
          <a:p>
            <a:pPr algn="just">
              <a:lnSpc>
                <a:spcPct val="150000"/>
              </a:lnSpc>
            </a:pPr>
            <a:endParaRPr lang="en-US" sz="1600" dirty="0" smtClean="0"/>
          </a:p>
          <a:p>
            <a:pPr algn="just">
              <a:lnSpc>
                <a:spcPct val="150000"/>
              </a:lnSpc>
            </a:pPr>
            <a:r>
              <a:rPr lang="en-US" b="1" dirty="0" smtClean="0"/>
              <a:t>Using routed </a:t>
            </a:r>
            <a:r>
              <a:rPr lang="en-US" b="1" dirty="0" smtClean="0"/>
              <a:t>arguments.</a:t>
            </a:r>
            <a:r>
              <a:rPr lang="en-US" dirty="0" smtClean="0"/>
              <a:t> </a:t>
            </a:r>
            <a:endParaRPr lang="en-US" dirty="0" smtClean="0"/>
          </a:p>
          <a:p>
            <a:pPr lvl="1" algn="just">
              <a:lnSpc>
                <a:spcPct val="150000"/>
              </a:lnSpc>
            </a:pPr>
            <a:r>
              <a:rPr lang="en-US" dirty="0" smtClean="0"/>
              <a:t>Even </a:t>
            </a:r>
            <a:r>
              <a:rPr lang="en-US" dirty="0" smtClean="0"/>
              <a:t>if you are intellectually exhausted and cannot come up with anything worthwhile, by any means avoid using arguments like: “This restaurant is the best in the city because it is great”.</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600200"/>
            <a:ext cx="8229600" cy="2971800"/>
          </a:xfrm>
        </p:spPr>
        <p:txBody>
          <a:bodyPr>
            <a:noAutofit/>
          </a:bodyPr>
          <a:lstStyle/>
          <a:p>
            <a:r>
              <a:rPr lang="en-US" sz="7200" b="1" dirty="0" smtClean="0"/>
              <a:t>Pre-Writing Exercise for Evaluation Essay</a:t>
            </a:r>
            <a:endParaRPr lang="en-US" sz="72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sz="4000" b="1" dirty="0" smtClean="0"/>
              <a:t>Pre-Writing Exercise for Evaluation Essay</a:t>
            </a:r>
            <a:endParaRPr lang="en-US" sz="4000" b="1" dirty="0"/>
          </a:p>
        </p:txBody>
      </p:sp>
      <p:sp>
        <p:nvSpPr>
          <p:cNvPr id="3" name="Content Placeholder 2"/>
          <p:cNvSpPr>
            <a:spLocks noGrp="1"/>
          </p:cNvSpPr>
          <p:nvPr>
            <p:ph idx="1"/>
          </p:nvPr>
        </p:nvSpPr>
        <p:spPr/>
        <p:txBody>
          <a:bodyPr/>
          <a:lstStyle/>
          <a:p>
            <a:pPr algn="just"/>
            <a:r>
              <a:rPr lang="en-US" dirty="0" smtClean="0"/>
              <a:t>This exercise is intended to help you prepare to write your </a:t>
            </a:r>
            <a:r>
              <a:rPr lang="en-US" dirty="0" smtClean="0"/>
              <a:t>Evaluation Essay. </a:t>
            </a:r>
          </a:p>
          <a:p>
            <a:pPr algn="just"/>
            <a:r>
              <a:rPr lang="en-US" dirty="0" smtClean="0"/>
              <a:t>As </a:t>
            </a:r>
            <a:r>
              <a:rPr lang="en-US" dirty="0" smtClean="0"/>
              <a:t>you fill out </a:t>
            </a:r>
            <a:r>
              <a:rPr lang="en-US" dirty="0" smtClean="0"/>
              <a:t>the </a:t>
            </a:r>
            <a:r>
              <a:rPr lang="en-US" dirty="0" smtClean="0"/>
              <a:t>questions, you will be starting to write notes that can turn into </a:t>
            </a:r>
            <a:r>
              <a:rPr lang="en-US" dirty="0" smtClean="0"/>
              <a:t>your Essay.</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14350" indent="-514350" algn="just">
              <a:lnSpc>
                <a:spcPct val="150000"/>
              </a:lnSpc>
              <a:buFont typeface="+mj-lt"/>
              <a:buAutoNum type="arabicPeriod"/>
            </a:pPr>
            <a:r>
              <a:rPr lang="en-US" b="1" dirty="0" smtClean="0"/>
              <a:t>What is your subject? </a:t>
            </a:r>
            <a:r>
              <a:rPr lang="en-US" dirty="0" smtClean="0"/>
              <a:t>Do a short description or summary of it. This can be in a list or a paragraph.</a:t>
            </a:r>
          </a:p>
          <a:p>
            <a:pPr marL="514350" indent="-514350" algn="just">
              <a:lnSpc>
                <a:spcPct val="150000"/>
              </a:lnSpc>
              <a:buFont typeface="+mj-lt"/>
              <a:buAutoNum type="arabicPeriod"/>
            </a:pPr>
            <a:r>
              <a:rPr lang="en-US" b="1" dirty="0" smtClean="0"/>
              <a:t>What did you expect before you viewed your subject? </a:t>
            </a:r>
            <a:r>
              <a:rPr lang="en-US" dirty="0" smtClean="0"/>
              <a:t>Did your experience match your expectation or reverse it</a:t>
            </a:r>
            <a:r>
              <a:rPr lang="en-US" dirty="0" smtClean="0"/>
              <a:t>?</a:t>
            </a:r>
            <a:endParaRPr lang="en-US" dirty="0" smtClean="0"/>
          </a:p>
        </p:txBody>
      </p:sp>
      <p:sp>
        <p:nvSpPr>
          <p:cNvPr id="4" name="Title 1"/>
          <p:cNvSpPr>
            <a:spLocks noGrp="1"/>
          </p:cNvSpPr>
          <p:nvPr>
            <p:ph type="title"/>
          </p:nvPr>
        </p:nvSpPr>
        <p:spPr>
          <a:xfrm>
            <a:off x="0" y="0"/>
            <a:ext cx="9144000" cy="1143000"/>
          </a:xfrm>
        </p:spPr>
        <p:txBody>
          <a:bodyPr>
            <a:noAutofit/>
          </a:bodyPr>
          <a:lstStyle/>
          <a:p>
            <a:r>
              <a:rPr lang="en-US" sz="4000" b="1" dirty="0" smtClean="0"/>
              <a:t>Pre-Writing Exercise for Evaluation Essay</a:t>
            </a:r>
            <a:endParaRPr lang="en-US" sz="40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4350" indent="-514350" algn="just">
              <a:lnSpc>
                <a:spcPct val="150000"/>
              </a:lnSpc>
              <a:buFont typeface="+mj-lt"/>
              <a:buAutoNum type="arabicPeriod" startAt="3"/>
            </a:pPr>
            <a:r>
              <a:rPr lang="en-US" b="1" dirty="0" smtClean="0"/>
              <a:t>What category does your subject fall into</a:t>
            </a:r>
            <a:r>
              <a:rPr lang="en-US" dirty="0" smtClean="0"/>
              <a:t>? Be sure to try to get as specific and narrow as possible.</a:t>
            </a:r>
          </a:p>
          <a:p>
            <a:pPr marL="514350" indent="-514350" algn="just">
              <a:lnSpc>
                <a:spcPct val="150000"/>
              </a:lnSpc>
              <a:buFont typeface="+mj-lt"/>
              <a:buAutoNum type="arabicPeriod" startAt="3"/>
            </a:pPr>
            <a:r>
              <a:rPr lang="en-US" b="1" dirty="0" smtClean="0"/>
              <a:t>What would you consider to be the very best example of this category</a:t>
            </a:r>
            <a:r>
              <a:rPr lang="en-US" dirty="0" smtClean="0"/>
              <a:t>? Explain why</a:t>
            </a:r>
            <a:r>
              <a:rPr lang="en-US" dirty="0" smtClean="0"/>
              <a:t>?</a:t>
            </a:r>
            <a:endParaRPr lang="en-US" dirty="0" smtClean="0"/>
          </a:p>
        </p:txBody>
      </p:sp>
      <p:sp>
        <p:nvSpPr>
          <p:cNvPr id="4" name="Title 1"/>
          <p:cNvSpPr>
            <a:spLocks noGrp="1"/>
          </p:cNvSpPr>
          <p:nvPr>
            <p:ph type="title"/>
          </p:nvPr>
        </p:nvSpPr>
        <p:spPr>
          <a:xfrm>
            <a:off x="0" y="0"/>
            <a:ext cx="9144000" cy="1143000"/>
          </a:xfrm>
        </p:spPr>
        <p:txBody>
          <a:bodyPr>
            <a:noAutofit/>
          </a:bodyPr>
          <a:lstStyle/>
          <a:p>
            <a:r>
              <a:rPr lang="en-US" sz="4000" b="1" dirty="0" smtClean="0"/>
              <a:t>Pre-Writing Exercise for Evaluation Essay</a:t>
            </a:r>
            <a:endParaRPr lang="en-US" sz="4000"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14350" indent="-514350" algn="just">
              <a:buFont typeface="+mj-lt"/>
              <a:buAutoNum type="arabicPeriod" startAt="5"/>
            </a:pPr>
            <a:r>
              <a:rPr lang="en-US" dirty="0" smtClean="0"/>
              <a:t>Using your analysis in number 4, what do you think </a:t>
            </a:r>
            <a:r>
              <a:rPr lang="en-US" b="1" dirty="0" smtClean="0"/>
              <a:t>a good example of this subject needs to have? </a:t>
            </a:r>
            <a:endParaRPr lang="en-US" b="1" dirty="0" smtClean="0"/>
          </a:p>
          <a:p>
            <a:pPr marL="914400" lvl="1" indent="-514350" algn="just"/>
            <a:r>
              <a:rPr lang="en-US" dirty="0" smtClean="0"/>
              <a:t>These </a:t>
            </a:r>
            <a:r>
              <a:rPr lang="en-US" dirty="0" smtClean="0"/>
              <a:t>can turn into your criteria for judging your subject. If you are having trouble, you can also think of how you can divide your subject into parts, or aspects of your subject.</a:t>
            </a:r>
          </a:p>
          <a:p>
            <a:pPr marL="514350" indent="-514350" algn="just">
              <a:buFont typeface="+mj-lt"/>
              <a:buAutoNum type="arabicPeriod" startAt="5"/>
            </a:pPr>
            <a:r>
              <a:rPr lang="en-US" b="1" dirty="0" smtClean="0"/>
              <a:t>Answer:</a:t>
            </a:r>
            <a:r>
              <a:rPr lang="en-US" dirty="0" smtClean="0"/>
              <a:t> Here are some parts of my subject that I thought were very effective</a:t>
            </a:r>
            <a:r>
              <a:rPr lang="en-US" dirty="0" smtClean="0"/>
              <a:t>:</a:t>
            </a:r>
            <a:endParaRPr lang="en-US" dirty="0" smtClean="0"/>
          </a:p>
        </p:txBody>
      </p:sp>
      <p:sp>
        <p:nvSpPr>
          <p:cNvPr id="4" name="Title 1"/>
          <p:cNvSpPr>
            <a:spLocks noGrp="1"/>
          </p:cNvSpPr>
          <p:nvPr>
            <p:ph type="title"/>
          </p:nvPr>
        </p:nvSpPr>
        <p:spPr>
          <a:xfrm>
            <a:off x="0" y="0"/>
            <a:ext cx="9144000" cy="1143000"/>
          </a:xfrm>
        </p:spPr>
        <p:txBody>
          <a:bodyPr>
            <a:noAutofit/>
          </a:bodyPr>
          <a:lstStyle/>
          <a:p>
            <a:r>
              <a:rPr lang="en-US" sz="4000" b="1" dirty="0" smtClean="0"/>
              <a:t>Pre-Writing Exercise for Evaluation Essay</a:t>
            </a:r>
            <a:endParaRPr lang="en-US" sz="40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14350" indent="-514350" algn="just">
              <a:buFont typeface="+mj-lt"/>
              <a:buAutoNum type="arabicPeriod" startAt="7"/>
            </a:pPr>
            <a:r>
              <a:rPr lang="en-US" dirty="0" smtClean="0"/>
              <a:t>Here </a:t>
            </a:r>
            <a:r>
              <a:rPr lang="en-US" dirty="0" smtClean="0"/>
              <a:t>are some parts I thought </a:t>
            </a:r>
            <a:r>
              <a:rPr lang="en-US" b="1" dirty="0" smtClean="0"/>
              <a:t>were not as effective:</a:t>
            </a:r>
          </a:p>
          <a:p>
            <a:pPr marL="514350" indent="-514350" algn="just">
              <a:buFont typeface="+mj-lt"/>
              <a:buAutoNum type="arabicPeriod" startAt="7"/>
            </a:pPr>
            <a:r>
              <a:rPr lang="en-US" dirty="0" smtClean="0"/>
              <a:t>Use your answers to make a 3 column log by putting three lines down a paper and heading them with: </a:t>
            </a:r>
            <a:endParaRPr lang="en-US" dirty="0" smtClean="0"/>
          </a:p>
          <a:p>
            <a:pPr marL="914400" lvl="1" indent="-514350" algn="just"/>
            <a:r>
              <a:rPr lang="en-US" dirty="0" smtClean="0"/>
              <a:t>Criteria- Evidence- Judgment</a:t>
            </a:r>
            <a:r>
              <a:rPr lang="en-US" dirty="0" smtClean="0"/>
              <a:t>.</a:t>
            </a:r>
          </a:p>
          <a:p>
            <a:pPr marL="514350" indent="-514350" algn="just">
              <a:buFont typeface="+mj-lt"/>
              <a:buAutoNum type="arabicPeriod" startAt="7"/>
            </a:pPr>
            <a:r>
              <a:rPr lang="en-US" dirty="0" smtClean="0"/>
              <a:t>If I had to put my evaluation in one sentence it would be_________. This sentence can be your thesis</a:t>
            </a:r>
            <a:r>
              <a:rPr lang="en-US" dirty="0" smtClean="0"/>
              <a:t>.</a:t>
            </a:r>
            <a:endParaRPr lang="en-US" dirty="0" smtClean="0"/>
          </a:p>
        </p:txBody>
      </p:sp>
      <p:sp>
        <p:nvSpPr>
          <p:cNvPr id="4" name="Title 1"/>
          <p:cNvSpPr>
            <a:spLocks noGrp="1"/>
          </p:cNvSpPr>
          <p:nvPr>
            <p:ph type="title"/>
          </p:nvPr>
        </p:nvSpPr>
        <p:spPr>
          <a:xfrm>
            <a:off x="0" y="0"/>
            <a:ext cx="9144000" cy="1143000"/>
          </a:xfrm>
        </p:spPr>
        <p:txBody>
          <a:bodyPr>
            <a:noAutofit/>
          </a:bodyPr>
          <a:lstStyle/>
          <a:p>
            <a:r>
              <a:rPr lang="en-US" sz="4000" b="1" dirty="0" smtClean="0"/>
              <a:t>Pre-Writing Exercise for Evaluation Essay</a:t>
            </a:r>
            <a:endParaRPr lang="en-US" sz="40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What is Evaluation Essay?</a:t>
            </a:r>
          </a:p>
          <a:p>
            <a:r>
              <a:rPr lang="en-US" dirty="0" smtClean="0"/>
              <a:t>Evaluation or Review; Similar yet Different</a:t>
            </a:r>
          </a:p>
          <a:p>
            <a:r>
              <a:rPr lang="en-US" dirty="0" smtClean="0"/>
              <a:t>Steps for writing Evaluation Essay</a:t>
            </a:r>
          </a:p>
          <a:p>
            <a:r>
              <a:rPr lang="en-US" dirty="0" smtClean="0"/>
              <a:t>Topic Selection</a:t>
            </a:r>
          </a:p>
          <a:p>
            <a:r>
              <a:rPr lang="en-US" dirty="0" smtClean="0"/>
              <a:t>What </a:t>
            </a:r>
            <a:r>
              <a:rPr lang="en-US" dirty="0" smtClean="0"/>
              <a:t>are you Evaluating </a:t>
            </a:r>
            <a:endParaRPr lang="en-US" dirty="0" smtClean="0"/>
          </a:p>
          <a:p>
            <a:r>
              <a:rPr lang="en-US" dirty="0" smtClean="0"/>
              <a:t>How to Write an Evaluation </a:t>
            </a:r>
            <a:r>
              <a:rPr lang="en-US" dirty="0" smtClean="0"/>
              <a:t>Essay</a:t>
            </a:r>
          </a:p>
          <a:p>
            <a:r>
              <a:rPr lang="en-US" dirty="0" smtClean="0"/>
              <a:t>Dos and Don'ts</a:t>
            </a:r>
          </a:p>
          <a:p>
            <a:r>
              <a:rPr lang="en-US" dirty="0" smtClean="0"/>
              <a:t>Common Mistakes</a:t>
            </a:r>
          </a:p>
          <a:p>
            <a:r>
              <a:rPr lang="en-US" dirty="0" smtClean="0"/>
              <a:t>Pre-Writing </a:t>
            </a:r>
            <a:r>
              <a:rPr lang="en-US" dirty="0" smtClean="0"/>
              <a:t>Exercise for Evaluation Essay</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normAutofit/>
          </a:bodyPr>
          <a:lstStyle/>
          <a:p>
            <a:r>
              <a:rPr lang="en-US" dirty="0" smtClean="0">
                <a:hlinkClick r:id="rId2"/>
              </a:rPr>
              <a:t>http://</a:t>
            </a:r>
            <a:r>
              <a:rPr lang="en-US" dirty="0" smtClean="0">
                <a:hlinkClick r:id="rId2"/>
              </a:rPr>
              <a:t>virginialynne.hubpages.com/hub/How-to-Write-an-Evaluation-Review-essay</a:t>
            </a:r>
            <a:endParaRPr lang="en-US" dirty="0" smtClean="0"/>
          </a:p>
          <a:p>
            <a:r>
              <a:rPr lang="en-US" dirty="0" smtClean="0">
                <a:hlinkClick r:id="rId3"/>
              </a:rPr>
              <a:t>http://</a:t>
            </a:r>
            <a:r>
              <a:rPr lang="en-US" dirty="0" smtClean="0">
                <a:hlinkClick r:id="rId3"/>
              </a:rPr>
              <a:t>academichelp.net/academic-assignments/essay/write-evaluation-essay.html</a:t>
            </a:r>
            <a:endParaRPr lang="en-US" dirty="0" smtClean="0"/>
          </a:p>
          <a:p>
            <a:endParaRPr lang="en-US" dirty="0" smtClean="0"/>
          </a:p>
          <a:p>
            <a:endParaRPr lang="en-US" dirty="0" smtClean="0"/>
          </a:p>
          <a:p>
            <a:pPr>
              <a:buNone/>
            </a:pPr>
            <a:endParaRPr lang="en-US" dirty="0" smtClean="0"/>
          </a:p>
          <a:p>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TotalTime>
  <Words>1572</Words>
  <Application>Microsoft Office PowerPoint</Application>
  <PresentationFormat>On-screen Show (4:3)</PresentationFormat>
  <Paragraphs>171</Paragraphs>
  <Slides>35</Slides>
  <Notes>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Evaluation Essay</vt:lpstr>
      <vt:lpstr>Recap</vt:lpstr>
      <vt:lpstr>Slide 3</vt:lpstr>
      <vt:lpstr>Evaluation Essay</vt:lpstr>
      <vt:lpstr>How to Write Evaluation Essay?</vt:lpstr>
      <vt:lpstr>Steps for Writing Evaluation Essay</vt:lpstr>
      <vt:lpstr>Steps for Writing Evaluation Essay</vt:lpstr>
      <vt:lpstr>Steps for Writing Evaluation Essay</vt:lpstr>
      <vt:lpstr>Steps for Writing Evaluation Essay</vt:lpstr>
      <vt:lpstr>Topic Selection</vt:lpstr>
      <vt:lpstr>What are you Evaluating?</vt:lpstr>
      <vt:lpstr>Evaluation Essay</vt:lpstr>
      <vt:lpstr>Key Points to Consider</vt:lpstr>
      <vt:lpstr>Key Points to Consider</vt:lpstr>
      <vt:lpstr>Key Points to Consider</vt:lpstr>
      <vt:lpstr>How to Write an Evaluation Essay</vt:lpstr>
      <vt:lpstr>How to Write an Evaluation Essay</vt:lpstr>
      <vt:lpstr>How to Write an Evaluation Essay</vt:lpstr>
      <vt:lpstr>Dos</vt:lpstr>
      <vt:lpstr>Dos</vt:lpstr>
      <vt:lpstr>Dos</vt:lpstr>
      <vt:lpstr>Dos</vt:lpstr>
      <vt:lpstr>Don'ts</vt:lpstr>
      <vt:lpstr>Don’ts</vt:lpstr>
      <vt:lpstr>Don’ts</vt:lpstr>
      <vt:lpstr>Common Mistakes</vt:lpstr>
      <vt:lpstr>Common Mistakes</vt:lpstr>
      <vt:lpstr>Pre-Writing Exercise for Evaluation Essay</vt:lpstr>
      <vt:lpstr>Pre-Writing Exercise for Evaluation Essay</vt:lpstr>
      <vt:lpstr>Pre-Writing Exercise for Evaluation Essay</vt:lpstr>
      <vt:lpstr>Pre-Writing Exercise for Evaluation Essay</vt:lpstr>
      <vt:lpstr>Pre-Writing Exercise for Evaluation Essay</vt:lpstr>
      <vt:lpstr>Pre-Writing Exercise for Evaluation Essay</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 and Contrast Essay</dc:title>
  <dc:creator>Anila</dc:creator>
  <cp:lastModifiedBy>Anila</cp:lastModifiedBy>
  <cp:revision>69</cp:revision>
  <dcterms:created xsi:type="dcterms:W3CDTF">2012-12-22T18:58:36Z</dcterms:created>
  <dcterms:modified xsi:type="dcterms:W3CDTF">2012-12-23T20:15:42Z</dcterms:modified>
</cp:coreProperties>
</file>