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8" r:id="rId2"/>
    <p:sldId id="300" r:id="rId3"/>
    <p:sldId id="307" r:id="rId4"/>
    <p:sldId id="308" r:id="rId5"/>
    <p:sldId id="309" r:id="rId6"/>
    <p:sldId id="263" r:id="rId7"/>
    <p:sldId id="265" r:id="rId8"/>
    <p:sldId id="266" r:id="rId9"/>
    <p:sldId id="267" r:id="rId10"/>
    <p:sldId id="268" r:id="rId11"/>
    <p:sldId id="270" r:id="rId12"/>
    <p:sldId id="273" r:id="rId13"/>
    <p:sldId id="274" r:id="rId14"/>
    <p:sldId id="275" r:id="rId15"/>
    <p:sldId id="276" r:id="rId16"/>
    <p:sldId id="279" r:id="rId17"/>
    <p:sldId id="280" r:id="rId18"/>
    <p:sldId id="281" r:id="rId19"/>
    <p:sldId id="283" r:id="rId20"/>
    <p:sldId id="284" r:id="rId21"/>
    <p:sldId id="285" r:id="rId22"/>
    <p:sldId id="301" r:id="rId23"/>
    <p:sldId id="286" r:id="rId24"/>
    <p:sldId id="287" r:id="rId25"/>
    <p:sldId id="288" r:id="rId26"/>
    <p:sldId id="289" r:id="rId27"/>
    <p:sldId id="290" r:id="rId28"/>
    <p:sldId id="291" r:id="rId29"/>
    <p:sldId id="292" r:id="rId30"/>
    <p:sldId id="293" r:id="rId31"/>
    <p:sldId id="295" r:id="rId32"/>
    <p:sldId id="303" r:id="rId33"/>
    <p:sldId id="304" r:id="rId34"/>
    <p:sldId id="305" r:id="rId35"/>
    <p:sldId id="306" r:id="rId36"/>
    <p:sldId id="310" r:id="rId37"/>
    <p:sldId id="311" r:id="rId38"/>
    <p:sldId id="312" r:id="rId39"/>
    <p:sldId id="313" r:id="rId40"/>
    <p:sldId id="297"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C41CC-D67A-4215-9102-CEBEB0339A8B}" type="datetimeFigureOut">
              <a:rPr lang="en-US" smtClean="0"/>
              <a:pPr/>
              <a:t>12/23/2012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61788-12AE-4ED9-8B9B-84B01F19D71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pPr/>
              <a:t>12/23/2012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50C2AD-AF99-41A1-B22A-E98B376F7872}" type="datetimeFigureOut">
              <a:rPr lang="en-US" smtClean="0"/>
              <a:pPr/>
              <a:t>12/23/2012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8B62CA-5521-4443-9E38-EAC391A466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wikihow.com/Write-a-Persuasive-Essay" TargetMode="External"/><Relationship Id="rId2" Type="http://schemas.openxmlformats.org/officeDocument/2006/relationships/hyperlink" Target="http://www.studygs.net/wrtstr4.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200400"/>
            <a:ext cx="8610600" cy="1470025"/>
          </a:xfrm>
        </p:spPr>
        <p:txBody>
          <a:bodyPr>
            <a:normAutofit fontScale="90000"/>
          </a:bodyPr>
          <a:lstStyle/>
          <a:p>
            <a:r>
              <a:rPr lang="en-US" sz="7200" b="1" dirty="0" smtClean="0"/>
              <a:t>Argumentative/ Persuasive </a:t>
            </a:r>
            <a:br>
              <a:rPr lang="en-US" sz="7200" b="1" dirty="0" smtClean="0"/>
            </a:br>
            <a:r>
              <a:rPr lang="en-US" sz="7200" b="1" dirty="0" smtClean="0"/>
              <a:t>Essay</a:t>
            </a:r>
            <a:endParaRPr lang="en-US" sz="7200" b="1" dirty="0"/>
          </a:p>
        </p:txBody>
      </p:sp>
      <p:sp>
        <p:nvSpPr>
          <p:cNvPr id="3" name="Subtitle 2"/>
          <p:cNvSpPr>
            <a:spLocks noGrp="1"/>
          </p:cNvSpPr>
          <p:nvPr>
            <p:ph type="subTitle" idx="1"/>
          </p:nvPr>
        </p:nvSpPr>
        <p:spPr>
          <a:xfrm>
            <a:off x="1371600" y="838200"/>
            <a:ext cx="6400800" cy="838200"/>
          </a:xfrm>
        </p:spPr>
        <p:txBody>
          <a:bodyPr>
            <a:noAutofit/>
          </a:bodyPr>
          <a:lstStyle/>
          <a:p>
            <a:r>
              <a:rPr lang="en-US" sz="5400" b="1" dirty="0" smtClean="0">
                <a:solidFill>
                  <a:schemeClr val="tx1"/>
                </a:solidFill>
              </a:rPr>
              <a:t>Lecture </a:t>
            </a:r>
            <a:r>
              <a:rPr lang="en-US" sz="5400" b="1" dirty="0" smtClean="0">
                <a:solidFill>
                  <a:schemeClr val="tx1"/>
                </a:solidFill>
              </a:rPr>
              <a:t>13</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lnSpcReduction="10000"/>
          </a:bodyPr>
          <a:lstStyle/>
          <a:p>
            <a:r>
              <a:rPr lang="en-US" dirty="0" smtClean="0"/>
              <a:t>How to Write a </a:t>
            </a:r>
            <a:r>
              <a:rPr lang="en-US" dirty="0" smtClean="0"/>
              <a:t>Compare &amp; Contrast Essay</a:t>
            </a:r>
            <a:r>
              <a:rPr lang="en-US" dirty="0" smtClean="0"/>
              <a:t>?</a:t>
            </a:r>
          </a:p>
          <a:p>
            <a:r>
              <a:rPr lang="en-US" dirty="0" smtClean="0"/>
              <a:t>Well Written </a:t>
            </a:r>
            <a:r>
              <a:rPr lang="en-US" dirty="0" smtClean="0"/>
              <a:t>Compare &amp; Contrast </a:t>
            </a:r>
            <a:r>
              <a:rPr lang="en-US" dirty="0" smtClean="0"/>
              <a:t>Essay</a:t>
            </a:r>
          </a:p>
          <a:p>
            <a:r>
              <a:rPr lang="en-US" dirty="0" smtClean="0"/>
              <a:t>Steps for Writing a </a:t>
            </a:r>
            <a:r>
              <a:rPr lang="en-US" dirty="0" smtClean="0"/>
              <a:t>Compare &amp; Contrast </a:t>
            </a:r>
            <a:r>
              <a:rPr lang="en-US" dirty="0" smtClean="0"/>
              <a:t>Essay</a:t>
            </a:r>
          </a:p>
          <a:p>
            <a:r>
              <a:rPr lang="en-US" dirty="0" smtClean="0"/>
              <a:t>Topic Selection</a:t>
            </a:r>
          </a:p>
          <a:p>
            <a:r>
              <a:rPr lang="en-US" dirty="0" smtClean="0"/>
              <a:t>Dos and Don’ts</a:t>
            </a:r>
          </a:p>
          <a:p>
            <a:r>
              <a:rPr lang="en-US" dirty="0" smtClean="0"/>
              <a:t>Common Mistakes</a:t>
            </a:r>
          </a:p>
          <a:p>
            <a:r>
              <a:rPr lang="en-US" dirty="0" smtClean="0"/>
              <a:t>Example</a:t>
            </a:r>
          </a:p>
          <a:p>
            <a:r>
              <a:rPr lang="en-US" dirty="0" smtClean="0"/>
              <a:t>Exercise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458200" cy="4800600"/>
          </a:xfrm>
        </p:spPr>
        <p:txBody>
          <a:bodyPr>
            <a:normAutofit/>
          </a:bodyPr>
          <a:lstStyle/>
          <a:p>
            <a:pPr algn="just">
              <a:buNone/>
            </a:pPr>
            <a:r>
              <a:rPr lang="en-US" sz="3000" dirty="0" smtClean="0">
                <a:latin typeface="Calibri" pitchFamily="34" charset="0"/>
                <a:cs typeface="Calibri" pitchFamily="34" charset="0"/>
              </a:rPr>
              <a:t>	An </a:t>
            </a:r>
            <a:r>
              <a:rPr lang="en-US" sz="3000" b="1" dirty="0" smtClean="0">
                <a:latin typeface="Calibri" pitchFamily="34" charset="0"/>
                <a:cs typeface="Calibri" pitchFamily="34" charset="0"/>
              </a:rPr>
              <a:t>argumentative essay</a:t>
            </a:r>
            <a:r>
              <a:rPr lang="en-US" sz="3000" dirty="0" smtClean="0">
                <a:latin typeface="Calibri" pitchFamily="34" charset="0"/>
                <a:cs typeface="Calibri" pitchFamily="34" charset="0"/>
              </a:rPr>
              <a:t> is one that attempts to persuade the reader to the writer's point of view. </a:t>
            </a:r>
          </a:p>
          <a:p>
            <a:pPr algn="just">
              <a:buNone/>
            </a:pPr>
            <a:r>
              <a:rPr lang="en-US" sz="3000" dirty="0">
                <a:latin typeface="Calibri" pitchFamily="34" charset="0"/>
                <a:cs typeface="Calibri" pitchFamily="34" charset="0"/>
              </a:rPr>
              <a:t>	</a:t>
            </a:r>
            <a:r>
              <a:rPr lang="en-US" sz="3000" dirty="0" smtClean="0">
                <a:latin typeface="Calibri" pitchFamily="34" charset="0"/>
                <a:cs typeface="Calibri" pitchFamily="34" charset="0"/>
              </a:rPr>
              <a:t>The writer can either be serious or funny, but always tries to convince the reader of the validity of his or her opinion. </a:t>
            </a:r>
          </a:p>
          <a:p>
            <a:pPr>
              <a:buNone/>
            </a:pPr>
            <a:r>
              <a:rPr lang="en-US" sz="2600" b="1" u="sng" dirty="0" smtClean="0">
                <a:solidFill>
                  <a:srgbClr val="FF0000"/>
                </a:solidFill>
                <a:latin typeface="Calibri" pitchFamily="34" charset="0"/>
                <a:cs typeface="Calibri" pitchFamily="34" charset="0"/>
              </a:rPr>
              <a:t>Examples</a:t>
            </a:r>
            <a:r>
              <a:rPr lang="en-US" sz="2600" b="1" dirty="0" smtClean="0">
                <a:solidFill>
                  <a:srgbClr val="FF0000"/>
                </a:solidFill>
                <a:latin typeface="Calibri" pitchFamily="34" charset="0"/>
                <a:cs typeface="Calibri" pitchFamily="34" charset="0"/>
              </a:rPr>
              <a:t>: </a:t>
            </a:r>
            <a:r>
              <a:rPr lang="en-US" sz="2600" dirty="0" smtClean="0">
                <a:latin typeface="Calibri" pitchFamily="34" charset="0"/>
                <a:cs typeface="Calibri" pitchFamily="34" charset="0"/>
              </a:rPr>
              <a:t>An </a:t>
            </a:r>
            <a:r>
              <a:rPr lang="en-US" sz="2600" b="1" dirty="0" smtClean="0">
                <a:latin typeface="Calibri" pitchFamily="34" charset="0"/>
                <a:cs typeface="Calibri" pitchFamily="34" charset="0"/>
              </a:rPr>
              <a:t>argumentative essay</a:t>
            </a:r>
            <a:r>
              <a:rPr lang="en-US" sz="2600" dirty="0" smtClean="0">
                <a:latin typeface="Calibri" pitchFamily="34" charset="0"/>
                <a:cs typeface="Calibri" pitchFamily="34" charset="0"/>
              </a:rPr>
              <a:t> may persuade a reader that . . .</a:t>
            </a:r>
          </a:p>
          <a:p>
            <a:pPr marL="45720" indent="0">
              <a:buNone/>
            </a:pPr>
            <a:r>
              <a:rPr lang="en-US" sz="2600" dirty="0" smtClean="0">
                <a:latin typeface="Calibri" pitchFamily="34" charset="0"/>
                <a:cs typeface="Calibri" pitchFamily="34" charset="0"/>
              </a:rPr>
              <a:t>	* 	he or she should use public 					transportation instead of driving </a:t>
            </a:r>
          </a:p>
          <a:p>
            <a:pPr marL="45720" indent="0">
              <a:buNone/>
            </a:pPr>
            <a:r>
              <a:rPr lang="en-US" sz="2600" dirty="0" smtClean="0">
                <a:latin typeface="Calibri" pitchFamily="34" charset="0"/>
                <a:cs typeface="Calibri" pitchFamily="34" charset="0"/>
              </a:rPr>
              <a:t>	* 	cats are better than dogs</a:t>
            </a:r>
            <a:endParaRPr lang="en-US" sz="2600" dirty="0">
              <a:latin typeface="Calibri" pitchFamily="34" charset="0"/>
              <a:cs typeface="Calibri" pitchFamily="34" charset="0"/>
            </a:endParaRPr>
          </a:p>
        </p:txBody>
      </p:sp>
      <p:sp>
        <p:nvSpPr>
          <p:cNvPr id="2" name="Slide Number Placeholder 1"/>
          <p:cNvSpPr>
            <a:spLocks noGrp="1"/>
          </p:cNvSpPr>
          <p:nvPr>
            <p:ph type="sldNum" sz="quarter" idx="12"/>
          </p:nvPr>
        </p:nvSpPr>
        <p:spPr/>
        <p:txBody>
          <a:bodyPr/>
          <a:lstStyle/>
          <a:p>
            <a:fld id="{9FFA460D-D413-4A4F-96F2-FCE1F5E5CE9E}" type="slidenum">
              <a:rPr lang="en-US" smtClean="0"/>
              <a:pPr/>
              <a:t>3</a:t>
            </a:fld>
            <a:endParaRPr lang="en-US"/>
          </a:p>
        </p:txBody>
      </p:sp>
      <p:sp>
        <p:nvSpPr>
          <p:cNvPr id="4" name="Rectangle 3"/>
          <p:cNvSpPr/>
          <p:nvPr/>
        </p:nvSpPr>
        <p:spPr>
          <a:xfrm>
            <a:off x="152400" y="457199"/>
            <a:ext cx="8763000" cy="769441"/>
          </a:xfrm>
          <a:prstGeom prst="rect">
            <a:avLst/>
          </a:prstGeom>
        </p:spPr>
        <p:txBody>
          <a:bodyPr vert="horz" lIns="91440" tIns="45720" rIns="91440" bIns="45720" rtlCol="0" anchor="ctr">
            <a:noAutofit/>
          </a:bodyPr>
          <a:lstStyle/>
          <a:p>
            <a:pPr algn="ctr">
              <a:spcBef>
                <a:spcPct val="0"/>
              </a:spcBef>
            </a:pPr>
            <a:r>
              <a:rPr lang="en-US" sz="4400" b="1" dirty="0" smtClean="0">
                <a:latin typeface="Calibri" pitchFamily="34" charset="0"/>
                <a:ea typeface="+mj-ea"/>
                <a:cs typeface="Calibri" pitchFamily="34" charset="0"/>
              </a:rPr>
              <a:t>Argumentative 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1877126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Argumentative Essay</a:t>
            </a:r>
            <a:endParaRPr lang="en-US" b="1" dirty="0"/>
          </a:p>
        </p:txBody>
      </p:sp>
      <p:sp>
        <p:nvSpPr>
          <p:cNvPr id="3" name="Content Placeholder 2"/>
          <p:cNvSpPr>
            <a:spLocks noGrp="1"/>
          </p:cNvSpPr>
          <p:nvPr>
            <p:ph idx="1"/>
          </p:nvPr>
        </p:nvSpPr>
        <p:spPr/>
        <p:txBody>
          <a:bodyPr/>
          <a:lstStyle/>
          <a:p>
            <a:pPr>
              <a:lnSpc>
                <a:spcPct val="150000"/>
              </a:lnSpc>
            </a:pPr>
            <a:r>
              <a:rPr lang="en-US" dirty="0" smtClean="0"/>
              <a:t>In persuasive or argumentative writing, we try to </a:t>
            </a:r>
            <a:r>
              <a:rPr lang="en-US" b="1" dirty="0" smtClean="0"/>
              <a:t>convince </a:t>
            </a:r>
            <a:r>
              <a:rPr lang="en-US" dirty="0" smtClean="0"/>
              <a:t>others to:</a:t>
            </a:r>
          </a:p>
          <a:p>
            <a:pPr lvl="1">
              <a:lnSpc>
                <a:spcPct val="150000"/>
              </a:lnSpc>
            </a:pPr>
            <a:r>
              <a:rPr lang="en-US" dirty="0" smtClean="0"/>
              <a:t>agree </a:t>
            </a:r>
            <a:r>
              <a:rPr lang="en-US" dirty="0" smtClean="0"/>
              <a:t>with our facts, </a:t>
            </a:r>
            <a:endParaRPr lang="en-US" dirty="0" smtClean="0"/>
          </a:p>
          <a:p>
            <a:pPr lvl="1">
              <a:lnSpc>
                <a:spcPct val="150000"/>
              </a:lnSpc>
            </a:pPr>
            <a:r>
              <a:rPr lang="en-US" dirty="0" smtClean="0"/>
              <a:t>share </a:t>
            </a:r>
            <a:r>
              <a:rPr lang="en-US" dirty="0" smtClean="0"/>
              <a:t>our </a:t>
            </a:r>
            <a:r>
              <a:rPr lang="en-US" dirty="0" smtClean="0"/>
              <a:t>values, </a:t>
            </a:r>
          </a:p>
          <a:p>
            <a:pPr lvl="1">
              <a:lnSpc>
                <a:spcPct val="150000"/>
              </a:lnSpc>
            </a:pPr>
            <a:r>
              <a:rPr lang="en-US" dirty="0" smtClean="0"/>
              <a:t>accept </a:t>
            </a:r>
            <a:r>
              <a:rPr lang="en-US" dirty="0" smtClean="0"/>
              <a:t>our argument and </a:t>
            </a:r>
            <a:r>
              <a:rPr lang="en-US" dirty="0" smtClean="0"/>
              <a:t>conclusions, and</a:t>
            </a:r>
          </a:p>
          <a:p>
            <a:pPr lvl="1">
              <a:lnSpc>
                <a:spcPct val="150000"/>
              </a:lnSpc>
            </a:pPr>
            <a:r>
              <a:rPr lang="en-US" dirty="0" smtClean="0"/>
              <a:t>adopt </a:t>
            </a:r>
            <a:r>
              <a:rPr lang="en-US" dirty="0" smtClean="0"/>
              <a:t>our way of </a:t>
            </a:r>
            <a:r>
              <a:rPr lang="en-US" dirty="0" smtClean="0"/>
              <a:t>thinking</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143000"/>
          </a:xfrm>
        </p:spPr>
        <p:txBody>
          <a:bodyPr>
            <a:noAutofit/>
          </a:bodyPr>
          <a:lstStyle/>
          <a:p>
            <a:r>
              <a:rPr lang="en-US" sz="3800" b="1" dirty="0" smtClean="0"/>
              <a:t>Elements toward building a good </a:t>
            </a:r>
            <a:r>
              <a:rPr lang="en-US" sz="3800" b="1" dirty="0" smtClean="0"/>
              <a:t>Argumentative/Persuasive </a:t>
            </a:r>
            <a:r>
              <a:rPr lang="en-US" sz="3800" b="1" dirty="0" smtClean="0"/>
              <a:t>essay </a:t>
            </a:r>
            <a:r>
              <a:rPr lang="en-US" sz="3800" b="1" dirty="0" smtClean="0"/>
              <a:t>include…</a:t>
            </a:r>
            <a:endParaRPr lang="en-US" sz="3800" b="1" dirty="0"/>
          </a:p>
        </p:txBody>
      </p:sp>
      <p:sp>
        <p:nvSpPr>
          <p:cNvPr id="3" name="Content Placeholder 2"/>
          <p:cNvSpPr>
            <a:spLocks noGrp="1"/>
          </p:cNvSpPr>
          <p:nvPr>
            <p:ph idx="1"/>
          </p:nvPr>
        </p:nvSpPr>
        <p:spPr>
          <a:xfrm>
            <a:off x="457200" y="1600200"/>
            <a:ext cx="8458200" cy="4953000"/>
          </a:xfrm>
        </p:spPr>
        <p:txBody>
          <a:bodyPr>
            <a:normAutofit fontScale="85000" lnSpcReduction="10000"/>
          </a:bodyPr>
          <a:lstStyle/>
          <a:p>
            <a:pPr algn="just"/>
            <a:r>
              <a:rPr lang="en-US" b="1" i="1" dirty="0" smtClean="0"/>
              <a:t>establishing facts</a:t>
            </a:r>
          </a:p>
          <a:p>
            <a:pPr lvl="1" algn="just"/>
            <a:r>
              <a:rPr lang="en-US" dirty="0" smtClean="0"/>
              <a:t>to support an argument</a:t>
            </a:r>
          </a:p>
          <a:p>
            <a:pPr algn="just"/>
            <a:r>
              <a:rPr lang="en-US" b="1" i="1" dirty="0" smtClean="0"/>
              <a:t>clarifying relevant values</a:t>
            </a:r>
          </a:p>
          <a:p>
            <a:pPr lvl="1" algn="just"/>
            <a:r>
              <a:rPr lang="en-US" dirty="0" smtClean="0"/>
              <a:t>for your audience (perspective)</a:t>
            </a:r>
          </a:p>
          <a:p>
            <a:pPr algn="just"/>
            <a:r>
              <a:rPr lang="en-US" b="1" i="1" dirty="0" smtClean="0"/>
              <a:t>prioritizing, editing, and/or sequencing</a:t>
            </a:r>
          </a:p>
          <a:p>
            <a:pPr lvl="1" algn="just"/>
            <a:r>
              <a:rPr lang="en-US" dirty="0" smtClean="0"/>
              <a:t>the facts and values in importance to build the argument</a:t>
            </a:r>
          </a:p>
          <a:p>
            <a:pPr algn="just"/>
            <a:r>
              <a:rPr lang="en-US" b="1" i="1" dirty="0" smtClean="0"/>
              <a:t>forming and stating conclusions</a:t>
            </a:r>
          </a:p>
          <a:p>
            <a:pPr algn="just"/>
            <a:r>
              <a:rPr lang="en-US" b="1" i="1" dirty="0" smtClean="0"/>
              <a:t>"persuading" your audience that your conclusions</a:t>
            </a:r>
          </a:p>
          <a:p>
            <a:pPr lvl="1" algn="just"/>
            <a:r>
              <a:rPr lang="en-US" dirty="0" smtClean="0"/>
              <a:t>are based upon the </a:t>
            </a:r>
            <a:r>
              <a:rPr lang="en-US" dirty="0" smtClean="0"/>
              <a:t>agreed </a:t>
            </a:r>
            <a:r>
              <a:rPr lang="en-US" dirty="0" smtClean="0"/>
              <a:t>facts and shared values</a:t>
            </a:r>
          </a:p>
          <a:p>
            <a:pPr algn="just"/>
            <a:r>
              <a:rPr lang="en-US" b="1" i="1" dirty="0" smtClean="0"/>
              <a:t>having the confidence</a:t>
            </a:r>
          </a:p>
          <a:p>
            <a:pPr lvl="1" algn="just"/>
            <a:r>
              <a:rPr lang="en-US" dirty="0" smtClean="0"/>
              <a:t>to communicate your "persuasion" in writing</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400" b="1" dirty="0" smtClean="0"/>
              <a:t>How to Write a </a:t>
            </a:r>
            <a:r>
              <a:rPr lang="en-US" sz="3400" b="1" dirty="0" smtClean="0"/>
              <a:t>Argumentative/Persuasive Essay</a:t>
            </a:r>
            <a:r>
              <a:rPr lang="en-US" sz="3400" b="1" dirty="0" smtClean="0"/>
              <a:t>?</a:t>
            </a:r>
            <a:endParaRPr lang="en-US" sz="3400" b="1" dirty="0"/>
          </a:p>
        </p:txBody>
      </p:sp>
      <p:sp>
        <p:nvSpPr>
          <p:cNvPr id="3" name="Content Placeholder 2"/>
          <p:cNvSpPr>
            <a:spLocks noGrp="1"/>
          </p:cNvSpPr>
          <p:nvPr>
            <p:ph idx="1"/>
          </p:nvPr>
        </p:nvSpPr>
        <p:spPr>
          <a:xfrm>
            <a:off x="457200" y="1219200"/>
            <a:ext cx="8229600" cy="5334000"/>
          </a:xfrm>
        </p:spPr>
        <p:txBody>
          <a:bodyPr>
            <a:normAutofit fontScale="70000" lnSpcReduction="20000"/>
          </a:bodyPr>
          <a:lstStyle/>
          <a:p>
            <a:pPr algn="just">
              <a:lnSpc>
                <a:spcPct val="170000"/>
              </a:lnSpc>
            </a:pPr>
            <a:r>
              <a:rPr lang="en-US" dirty="0" smtClean="0"/>
              <a:t>A persuasive essay is a form of </a:t>
            </a:r>
            <a:r>
              <a:rPr lang="en-US" dirty="0" smtClean="0"/>
              <a:t>essay writing that </a:t>
            </a:r>
            <a:r>
              <a:rPr lang="en-US" dirty="0" smtClean="0"/>
              <a:t>is </a:t>
            </a:r>
            <a:r>
              <a:rPr lang="en-US" b="1" dirty="0" smtClean="0"/>
              <a:t>built around a certain argument. </a:t>
            </a:r>
            <a:endParaRPr lang="en-US" b="1" dirty="0" smtClean="0"/>
          </a:p>
          <a:p>
            <a:pPr algn="just">
              <a:lnSpc>
                <a:spcPct val="170000"/>
              </a:lnSpc>
            </a:pPr>
            <a:r>
              <a:rPr lang="en-US" b="1" dirty="0" smtClean="0"/>
              <a:t>Persuasive </a:t>
            </a:r>
            <a:r>
              <a:rPr lang="en-US" b="1" dirty="0" smtClean="0"/>
              <a:t>essays are thus also called argumentative essays. </a:t>
            </a:r>
            <a:endParaRPr lang="en-US" b="1" dirty="0" smtClean="0"/>
          </a:p>
          <a:p>
            <a:pPr algn="just">
              <a:lnSpc>
                <a:spcPct val="170000"/>
              </a:lnSpc>
            </a:pPr>
            <a:r>
              <a:rPr lang="en-US" dirty="0" smtClean="0"/>
              <a:t>In </a:t>
            </a:r>
            <a:r>
              <a:rPr lang="en-US" dirty="0" smtClean="0"/>
              <a:t>this type </a:t>
            </a:r>
            <a:r>
              <a:rPr lang="en-US" dirty="0" smtClean="0"/>
              <a:t>of essay, </a:t>
            </a:r>
            <a:r>
              <a:rPr lang="en-US" dirty="0" smtClean="0"/>
              <a:t>the writer aims to </a:t>
            </a:r>
            <a:r>
              <a:rPr lang="en-US" b="1" dirty="0" smtClean="0"/>
              <a:t>persuade the reader to accept the writer’s point of view,</a:t>
            </a:r>
            <a:r>
              <a:rPr lang="en-US" dirty="0" smtClean="0"/>
              <a:t> using certain persuasive techniques to prove the point and convince the reader. </a:t>
            </a:r>
            <a:endParaRPr lang="en-US" dirty="0" smtClean="0"/>
          </a:p>
          <a:p>
            <a:pPr algn="just">
              <a:lnSpc>
                <a:spcPct val="170000"/>
              </a:lnSpc>
            </a:pPr>
            <a:r>
              <a:rPr lang="en-US" dirty="0" smtClean="0"/>
              <a:t>Therefore</a:t>
            </a:r>
            <a:r>
              <a:rPr lang="en-US" dirty="0" smtClean="0"/>
              <a:t>, a successful persuasive essay </a:t>
            </a:r>
            <a:r>
              <a:rPr lang="en-US" b="1" dirty="0" smtClean="0"/>
              <a:t>requires following certain rules and omitting common mistakes</a:t>
            </a:r>
            <a:r>
              <a:rPr lang="en-US" dirty="0" smtClean="0"/>
              <a:t> that students often make, when writing their persuasive essays.</a:t>
            </a:r>
            <a:endParaRPr lang="en-US"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3200" b="1" dirty="0" smtClean="0"/>
              <a:t>Steps for Writing a </a:t>
            </a:r>
            <a:r>
              <a:rPr lang="en-US" sz="3200" b="1" dirty="0" smtClean="0"/>
              <a:t>Argumentative/Persuasive Essay</a:t>
            </a:r>
            <a:endParaRPr lang="en-US" sz="3200" b="1" dirty="0"/>
          </a:p>
        </p:txBody>
      </p:sp>
      <p:sp>
        <p:nvSpPr>
          <p:cNvPr id="3" name="Content Placeholder 2"/>
          <p:cNvSpPr>
            <a:spLocks noGrp="1"/>
          </p:cNvSpPr>
          <p:nvPr>
            <p:ph idx="1"/>
          </p:nvPr>
        </p:nvSpPr>
        <p:spPr>
          <a:xfrm>
            <a:off x="228600" y="1143000"/>
            <a:ext cx="8686800" cy="5486400"/>
          </a:xfrm>
        </p:spPr>
        <p:txBody>
          <a:bodyPr>
            <a:normAutofit/>
          </a:bodyPr>
          <a:lstStyle/>
          <a:p>
            <a:pPr algn="just">
              <a:buNone/>
            </a:pPr>
            <a:r>
              <a:rPr lang="en-US" b="1" dirty="0"/>
              <a:t>Step # 1: </a:t>
            </a:r>
            <a:r>
              <a:rPr lang="en-US" dirty="0" smtClean="0"/>
              <a:t>	</a:t>
            </a:r>
            <a:r>
              <a:rPr lang="en-US" dirty="0" smtClean="0"/>
              <a:t> Decide upon the </a:t>
            </a:r>
            <a:r>
              <a:rPr lang="en-US" b="1" dirty="0" smtClean="0"/>
              <a:t>issue</a:t>
            </a:r>
            <a:r>
              <a:rPr lang="en-US" dirty="0" smtClean="0"/>
              <a:t> you will </a:t>
            </a:r>
            <a:r>
              <a:rPr lang="en-US" dirty="0" smtClean="0"/>
              <a:t>				discuss</a:t>
            </a:r>
            <a:r>
              <a:rPr lang="en-US" dirty="0" smtClean="0"/>
              <a:t>. It needs to be something you </a:t>
            </a:r>
            <a:r>
              <a:rPr lang="en-US" dirty="0" smtClean="0"/>
              <a:t>			have </a:t>
            </a:r>
            <a:r>
              <a:rPr lang="en-US" dirty="0" smtClean="0"/>
              <a:t>a solid opinion on, and also </a:t>
            </a:r>
            <a:r>
              <a:rPr lang="en-US" dirty="0" smtClean="0"/>
              <a:t>				something </a:t>
            </a:r>
            <a:r>
              <a:rPr lang="en-US" dirty="0" smtClean="0"/>
              <a:t>people disagree </a:t>
            </a:r>
            <a:r>
              <a:rPr lang="en-US" dirty="0" smtClean="0"/>
              <a:t>about.</a:t>
            </a:r>
            <a:endParaRPr lang="en-US" dirty="0" smtClean="0"/>
          </a:p>
          <a:p>
            <a:pPr algn="just">
              <a:buNone/>
            </a:pPr>
            <a:r>
              <a:rPr lang="en-US" b="1" dirty="0" smtClean="0"/>
              <a:t>Step # 2:</a:t>
            </a:r>
            <a:r>
              <a:rPr lang="en-US" dirty="0" smtClean="0"/>
              <a:t>	</a:t>
            </a:r>
            <a:r>
              <a:rPr lang="en-US" dirty="0" smtClean="0"/>
              <a:t> Research the issue, to be aware of </a:t>
            </a:r>
            <a:r>
              <a:rPr lang="en-US" dirty="0" smtClean="0"/>
              <a:t>			</a:t>
            </a:r>
            <a:r>
              <a:rPr lang="en-US" b="1" dirty="0" smtClean="0"/>
              <a:t>how </a:t>
            </a:r>
            <a:r>
              <a:rPr lang="en-US" b="1" dirty="0" smtClean="0"/>
              <a:t>to best prove your point.</a:t>
            </a:r>
            <a:r>
              <a:rPr lang="en-US" dirty="0" smtClean="0"/>
              <a:t> </a:t>
            </a:r>
            <a:r>
              <a:rPr lang="en-US" dirty="0" smtClean="0"/>
              <a:t>				Consider what </a:t>
            </a:r>
            <a:r>
              <a:rPr lang="en-US" dirty="0" smtClean="0"/>
              <a:t>your </a:t>
            </a:r>
            <a:r>
              <a:rPr lang="en-US" dirty="0" smtClean="0"/>
              <a:t>possible opponents 		can object to with </a:t>
            </a:r>
            <a:r>
              <a:rPr lang="en-US" dirty="0" smtClean="0"/>
              <a:t>every point you </a:t>
            </a:r>
            <a:r>
              <a:rPr lang="en-US" dirty="0" smtClean="0"/>
              <a:t>			make</a:t>
            </a:r>
            <a:r>
              <a:rPr lang="en-US" dirty="0" smtClean="0"/>
              <a:t>.</a:t>
            </a:r>
            <a:endParaRPr lang="en-US"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77500" lnSpcReduction="20000"/>
          </a:bodyPr>
          <a:lstStyle/>
          <a:p>
            <a:pPr algn="just">
              <a:lnSpc>
                <a:spcPct val="150000"/>
              </a:lnSpc>
              <a:buNone/>
            </a:pPr>
            <a:r>
              <a:rPr lang="en-US" b="1" dirty="0"/>
              <a:t>Step # </a:t>
            </a:r>
            <a:r>
              <a:rPr lang="en-US" b="1" dirty="0" smtClean="0"/>
              <a:t>3: </a:t>
            </a:r>
            <a:r>
              <a:rPr lang="en-US" dirty="0" smtClean="0"/>
              <a:t>	 </a:t>
            </a:r>
            <a:r>
              <a:rPr lang="en-US" dirty="0" smtClean="0"/>
              <a:t>Make an </a:t>
            </a:r>
            <a:r>
              <a:rPr lang="en-US" b="1" dirty="0" smtClean="0"/>
              <a:t>outline, listing your strongest </a:t>
            </a:r>
            <a:r>
              <a:rPr lang="en-US" b="1" dirty="0" smtClean="0"/>
              <a:t>			arguments</a:t>
            </a:r>
            <a:r>
              <a:rPr lang="en-US" dirty="0" smtClean="0"/>
              <a:t> </a:t>
            </a:r>
            <a:r>
              <a:rPr lang="en-US" dirty="0" smtClean="0"/>
              <a:t>that will help you prove your point. </a:t>
            </a:r>
            <a:r>
              <a:rPr lang="en-US" dirty="0" smtClean="0"/>
              <a:t>		Look </a:t>
            </a:r>
            <a:r>
              <a:rPr lang="en-US" dirty="0" smtClean="0"/>
              <a:t>for statistics, factual data and quotes of </a:t>
            </a:r>
            <a:r>
              <a:rPr lang="en-US" dirty="0" smtClean="0"/>
              <a:t>		famous </a:t>
            </a:r>
            <a:r>
              <a:rPr lang="en-US" dirty="0" smtClean="0"/>
              <a:t>people to support your arguments. </a:t>
            </a:r>
            <a:endParaRPr lang="en-US" dirty="0" smtClean="0"/>
          </a:p>
          <a:p>
            <a:pPr algn="just">
              <a:lnSpc>
                <a:spcPct val="150000"/>
              </a:lnSpc>
              <a:buNone/>
            </a:pPr>
            <a:r>
              <a:rPr lang="en-US" b="1" dirty="0" smtClean="0"/>
              <a:t>Step # 4: </a:t>
            </a:r>
            <a:r>
              <a:rPr lang="en-US" dirty="0" smtClean="0"/>
              <a:t>	 Write an </a:t>
            </a:r>
            <a:r>
              <a:rPr lang="en-US" b="1" dirty="0" smtClean="0"/>
              <a:t>introduction,</a:t>
            </a:r>
            <a:r>
              <a:rPr lang="en-US" dirty="0" smtClean="0"/>
              <a:t> stating how debated the </a:t>
            </a:r>
            <a:r>
              <a:rPr lang="en-US" dirty="0" smtClean="0"/>
              <a:t>		issue </a:t>
            </a:r>
            <a:r>
              <a:rPr lang="en-US" dirty="0" smtClean="0"/>
              <a:t>is and why it is important to reach </a:t>
            </a:r>
            <a:r>
              <a:rPr lang="en-US" dirty="0" smtClean="0"/>
              <a:t>			consensus </a:t>
            </a:r>
            <a:r>
              <a:rPr lang="en-US" dirty="0" smtClean="0"/>
              <a:t>on the matter. </a:t>
            </a:r>
            <a:r>
              <a:rPr lang="en-US" b="1" dirty="0" smtClean="0"/>
              <a:t>Finish </a:t>
            </a:r>
            <a:r>
              <a:rPr lang="en-US" b="1" dirty="0" smtClean="0"/>
              <a:t>the </a:t>
            </a:r>
            <a:r>
              <a:rPr lang="en-US" b="1" dirty="0" smtClean="0"/>
              <a:t>			introduction </a:t>
            </a:r>
            <a:r>
              <a:rPr lang="en-US" b="1" dirty="0" smtClean="0"/>
              <a:t>with a thesis statement,</a:t>
            </a:r>
            <a:r>
              <a:rPr lang="en-US" dirty="0" smtClean="0"/>
              <a:t> indicating </a:t>
            </a:r>
            <a:r>
              <a:rPr lang="en-US" dirty="0" smtClean="0"/>
              <a:t>		your </a:t>
            </a:r>
            <a:r>
              <a:rPr lang="en-US" dirty="0" smtClean="0"/>
              <a:t>personal position on the discussed </a:t>
            </a:r>
            <a:r>
              <a:rPr lang="en-US" dirty="0" smtClean="0"/>
              <a:t>matter.</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sz="3200" b="1" dirty="0" smtClean="0"/>
              <a:t>Steps for Writing a </a:t>
            </a:r>
            <a:r>
              <a:rPr lang="en-US" sz="3200" b="1" dirty="0" smtClean="0"/>
              <a:t>Argumentative/Persuasive Essay</a:t>
            </a:r>
            <a:endParaRPr lang="en-US" sz="32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5</a:t>
            </a:r>
            <a:r>
              <a:rPr lang="en-US" b="1" dirty="0" smtClean="0"/>
              <a:t>: </a:t>
            </a:r>
            <a:r>
              <a:rPr lang="en-US" dirty="0" smtClean="0"/>
              <a:t>	</a:t>
            </a:r>
            <a:r>
              <a:rPr lang="en-US" dirty="0" smtClean="0"/>
              <a:t> </a:t>
            </a:r>
            <a:r>
              <a:rPr lang="en-US" b="1" dirty="0" smtClean="0"/>
              <a:t>Argue your point, </a:t>
            </a:r>
            <a:r>
              <a:rPr lang="en-US" dirty="0" smtClean="0"/>
              <a:t>introducing a new </a:t>
            </a:r>
            <a:r>
              <a:rPr lang="en-US" dirty="0" smtClean="0"/>
              <a:t>		reason </a:t>
            </a:r>
            <a:r>
              <a:rPr lang="en-US" dirty="0" smtClean="0"/>
              <a:t>or fact in every paragraph. </a:t>
            </a:r>
            <a:r>
              <a:rPr lang="en-US" dirty="0" smtClean="0"/>
              <a:t>		There </a:t>
            </a:r>
            <a:r>
              <a:rPr lang="en-US" dirty="0" smtClean="0"/>
              <a:t>should be no less than three </a:t>
            </a:r>
            <a:r>
              <a:rPr lang="en-US" dirty="0" smtClean="0"/>
              <a:t>		strong </a:t>
            </a:r>
            <a:r>
              <a:rPr lang="en-US" dirty="0" smtClean="0"/>
              <a:t>arguments to support your </a:t>
            </a:r>
            <a:r>
              <a:rPr lang="en-US" dirty="0" smtClean="0"/>
              <a:t>		point </a:t>
            </a:r>
            <a:r>
              <a:rPr lang="en-US" dirty="0" smtClean="0"/>
              <a:t>of view.</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sz="3200" b="1" dirty="0" smtClean="0"/>
              <a:t>Steps for Writing a </a:t>
            </a:r>
            <a:r>
              <a:rPr lang="en-US" sz="3200" b="1" dirty="0" smtClean="0"/>
              <a:t>Argumentative/Persuasive Essay</a:t>
            </a:r>
            <a:endParaRPr lang="en-US" sz="32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486400"/>
          </a:xfrm>
        </p:spPr>
        <p:txBody>
          <a:bodyPr>
            <a:normAutofit/>
          </a:bodyPr>
          <a:lstStyle/>
          <a:p>
            <a:pPr algn="just">
              <a:buNone/>
            </a:pPr>
            <a:r>
              <a:rPr lang="en-US" b="1" dirty="0"/>
              <a:t>Step # </a:t>
            </a:r>
            <a:r>
              <a:rPr lang="en-US" b="1" dirty="0" smtClean="0"/>
              <a:t>6: </a:t>
            </a:r>
            <a:r>
              <a:rPr lang="en-US" dirty="0" smtClean="0"/>
              <a:t>	</a:t>
            </a:r>
            <a:r>
              <a:rPr lang="en-US" b="1" dirty="0" smtClean="0"/>
              <a:t>Draw </a:t>
            </a:r>
            <a:r>
              <a:rPr lang="en-US" b="1" dirty="0" smtClean="0"/>
              <a:t>a conclusion. </a:t>
            </a:r>
            <a:r>
              <a:rPr lang="en-US" dirty="0" smtClean="0"/>
              <a:t>Here you may </a:t>
            </a:r>
            <a:r>
              <a:rPr lang="en-US" dirty="0" smtClean="0"/>
              <a:t>		express </a:t>
            </a:r>
            <a:r>
              <a:rPr lang="en-US" dirty="0" smtClean="0"/>
              <a:t>your understanding </a:t>
            </a:r>
            <a:r>
              <a:rPr lang="en-US" dirty="0" smtClean="0"/>
              <a:t>as to 		why the </a:t>
            </a:r>
            <a:r>
              <a:rPr lang="en-US" dirty="0" smtClean="0"/>
              <a:t>matter is so hard to agree </a:t>
            </a:r>
            <a:r>
              <a:rPr lang="en-US" dirty="0" smtClean="0"/>
              <a:t>		on</a:t>
            </a:r>
            <a:r>
              <a:rPr lang="en-US" dirty="0" smtClean="0"/>
              <a:t>, </a:t>
            </a:r>
            <a:r>
              <a:rPr lang="en-US" dirty="0" smtClean="0"/>
              <a:t>but conclude </a:t>
            </a:r>
            <a:r>
              <a:rPr lang="en-US" dirty="0" smtClean="0"/>
              <a:t>that the position </a:t>
            </a:r>
            <a:r>
              <a:rPr lang="en-US" dirty="0" smtClean="0"/>
              <a:t>		you </a:t>
            </a:r>
            <a:r>
              <a:rPr lang="en-US" dirty="0" smtClean="0"/>
              <a:t>support </a:t>
            </a:r>
            <a:r>
              <a:rPr lang="en-US" dirty="0" smtClean="0"/>
              <a:t>is </a:t>
            </a:r>
            <a:r>
              <a:rPr lang="en-US" dirty="0" smtClean="0"/>
              <a:t>the best possible (or </a:t>
            </a:r>
            <a:r>
              <a:rPr lang="en-US" dirty="0" smtClean="0"/>
              <a:t>		most </a:t>
            </a:r>
            <a:r>
              <a:rPr lang="en-US" dirty="0" smtClean="0"/>
              <a:t>likely to be </a:t>
            </a:r>
            <a:r>
              <a:rPr lang="en-US" dirty="0" smtClean="0"/>
              <a:t>true</a:t>
            </a:r>
            <a:r>
              <a:rPr lang="en-US" dirty="0" smtClean="0"/>
              <a:t>) variant based </a:t>
            </a:r>
            <a:r>
              <a:rPr lang="en-US" dirty="0" smtClean="0"/>
              <a:t>		on </a:t>
            </a:r>
            <a:r>
              <a:rPr lang="en-US" dirty="0" smtClean="0"/>
              <a:t>the evidence you </a:t>
            </a:r>
            <a:r>
              <a:rPr lang="en-US" dirty="0" smtClean="0"/>
              <a:t>provided </a:t>
            </a:r>
            <a:r>
              <a:rPr lang="en-US" dirty="0" smtClean="0"/>
              <a:t>earlier </a:t>
            </a:r>
            <a:r>
              <a:rPr lang="en-US" dirty="0" smtClean="0"/>
              <a:t>		in </a:t>
            </a:r>
            <a:r>
              <a:rPr lang="en-US" dirty="0" smtClean="0"/>
              <a:t>the essay.</a:t>
            </a:r>
            <a:endParaRPr lang="en-US" dirty="0" smtClean="0"/>
          </a:p>
          <a:p>
            <a:pPr algn="just">
              <a:buNone/>
            </a:pPr>
            <a:r>
              <a:rPr lang="en-US" b="1" dirty="0" smtClean="0"/>
              <a:t>Step # </a:t>
            </a:r>
            <a:r>
              <a:rPr lang="en-US" b="1" dirty="0" smtClean="0"/>
              <a:t>7:</a:t>
            </a:r>
            <a:r>
              <a:rPr lang="en-US" dirty="0" smtClean="0"/>
              <a:t>	</a:t>
            </a:r>
            <a:r>
              <a:rPr lang="en-US" dirty="0" smtClean="0"/>
              <a:t> Thoroughly </a:t>
            </a:r>
            <a:r>
              <a:rPr lang="en-US" b="1" dirty="0" smtClean="0"/>
              <a:t>proofread</a:t>
            </a:r>
            <a:r>
              <a:rPr lang="en-US" dirty="0" smtClean="0"/>
              <a:t> your essay</a:t>
            </a:r>
            <a:endParaRPr lang="en-US" dirty="0" smtClean="0"/>
          </a:p>
        </p:txBody>
      </p:sp>
      <p:sp>
        <p:nvSpPr>
          <p:cNvPr id="5" name="Title 1"/>
          <p:cNvSpPr>
            <a:spLocks noGrp="1"/>
          </p:cNvSpPr>
          <p:nvPr>
            <p:ph type="title"/>
          </p:nvPr>
        </p:nvSpPr>
        <p:spPr>
          <a:xfrm>
            <a:off x="0" y="0"/>
            <a:ext cx="9144000" cy="1143000"/>
          </a:xfrm>
        </p:spPr>
        <p:txBody>
          <a:bodyPr>
            <a:noAutofit/>
          </a:bodyPr>
          <a:lstStyle/>
          <a:p>
            <a:r>
              <a:rPr lang="en-US" sz="3200" b="1" dirty="0" smtClean="0"/>
              <a:t>Steps for Writing a </a:t>
            </a:r>
            <a:r>
              <a:rPr lang="en-US" sz="3200" b="1" dirty="0" smtClean="0"/>
              <a:t>Argumentative/Persuasive Essay</a:t>
            </a:r>
            <a:endParaRPr lang="en-US" sz="3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Autofit/>
          </a:bodyPr>
          <a:lstStyle/>
          <a:p>
            <a:pPr algn="just"/>
            <a:r>
              <a:rPr lang="en-US" sz="2400" dirty="0" smtClean="0"/>
              <a:t>There are limitless opportunities for good topics, since there are a lot of debated issues you can discuss in your persuasive essay. </a:t>
            </a:r>
            <a:endParaRPr lang="en-US" sz="2400" dirty="0" smtClean="0"/>
          </a:p>
          <a:p>
            <a:pPr algn="just"/>
            <a:r>
              <a:rPr lang="en-US" sz="2400" dirty="0" smtClean="0"/>
              <a:t>Here </a:t>
            </a:r>
            <a:r>
              <a:rPr lang="en-US" sz="2400" dirty="0" smtClean="0"/>
              <a:t>are just a few examples of good topics for your argumentative essay</a:t>
            </a:r>
            <a:r>
              <a:rPr lang="en-US" sz="2400" dirty="0" smtClean="0"/>
              <a:t>: </a:t>
            </a:r>
          </a:p>
          <a:p>
            <a:pPr lvl="1" algn="just"/>
            <a:r>
              <a:rPr lang="en-US" sz="2000" dirty="0" smtClean="0"/>
              <a:t>Is </a:t>
            </a:r>
            <a:r>
              <a:rPr lang="en-US" sz="2000" dirty="0" smtClean="0"/>
              <a:t>boarding school a good idea for your child?</a:t>
            </a:r>
          </a:p>
          <a:p>
            <a:pPr lvl="1" algn="just"/>
            <a:r>
              <a:rPr lang="en-US" sz="2000" dirty="0" smtClean="0"/>
              <a:t>Should there be a division between boys’ and girls’ sports</a:t>
            </a:r>
            <a:r>
              <a:rPr lang="en-US" sz="2000" dirty="0" smtClean="0"/>
              <a:t>?</a:t>
            </a:r>
            <a:endParaRPr lang="en-US" sz="2000" dirty="0" smtClean="0"/>
          </a:p>
          <a:p>
            <a:pPr lvl="1" algn="just"/>
            <a:r>
              <a:rPr lang="en-US" sz="2000" dirty="0" smtClean="0"/>
              <a:t>People should not be allowed to keep guns at </a:t>
            </a:r>
            <a:r>
              <a:rPr lang="en-US" sz="2000" dirty="0" smtClean="0"/>
              <a:t>home</a:t>
            </a:r>
          </a:p>
          <a:p>
            <a:pPr lvl="1" algn="just"/>
            <a:r>
              <a:rPr lang="en-US" sz="2000" dirty="0" smtClean="0"/>
              <a:t>If we want to stop the global warming process, we need to stop driving cars</a:t>
            </a:r>
          </a:p>
          <a:p>
            <a:pPr lvl="1" algn="just"/>
            <a:r>
              <a:rPr lang="en-US" sz="2000" dirty="0" smtClean="0"/>
              <a:t>Is school uniform a good idea?</a:t>
            </a:r>
          </a:p>
          <a:p>
            <a:pPr lvl="1" algn="just"/>
            <a:r>
              <a:rPr lang="en-US" sz="2000" dirty="0" smtClean="0"/>
              <a:t>Children should not be allowed to play computer games</a:t>
            </a:r>
          </a:p>
          <a:p>
            <a:pPr lvl="1" algn="just"/>
            <a:endParaRPr lang="en-US" sz="2400" dirty="0" smtClean="0"/>
          </a:p>
          <a:p>
            <a:pPr algn="just"/>
            <a:endParaRPr lang="en-US" sz="2400"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295400"/>
            <a:ext cx="8229600" cy="5334000"/>
          </a:xfrm>
        </p:spPr>
        <p:txBody>
          <a:bodyPr>
            <a:normAutofit/>
          </a:bodyPr>
          <a:lstStyle/>
          <a:p>
            <a:pPr algn="just"/>
            <a:r>
              <a:rPr lang="en-US" dirty="0" smtClean="0"/>
              <a:t>There are various </a:t>
            </a:r>
            <a:r>
              <a:rPr lang="en-US" b="1" dirty="0" smtClean="0"/>
              <a:t>persuasion techniques </a:t>
            </a:r>
            <a:r>
              <a:rPr lang="en-US" dirty="0" smtClean="0"/>
              <a:t>that have been proven to be the most effective in a good argumentative essay. Three basic persuasion techniques are: </a:t>
            </a:r>
            <a:endParaRPr lang="en-US" dirty="0" smtClean="0"/>
          </a:p>
          <a:p>
            <a:pPr lvl="1" algn="just"/>
            <a:r>
              <a:rPr lang="en-US" dirty="0" smtClean="0"/>
              <a:t>appeal to emotions, </a:t>
            </a:r>
          </a:p>
          <a:p>
            <a:pPr lvl="1" algn="just"/>
            <a:r>
              <a:rPr lang="en-US" dirty="0" smtClean="0"/>
              <a:t>appeal to facts and evidence </a:t>
            </a:r>
          </a:p>
          <a:p>
            <a:pPr lvl="1" algn="just"/>
            <a:r>
              <a:rPr lang="en-US" dirty="0" smtClean="0"/>
              <a:t>appeal to logic</a:t>
            </a:r>
          </a:p>
          <a:p>
            <a:pPr algn="just"/>
            <a:r>
              <a:rPr lang="en-US" dirty="0" smtClean="0"/>
              <a:t>Try </a:t>
            </a:r>
            <a:r>
              <a:rPr lang="en-US" dirty="0" smtClean="0"/>
              <a:t>to combine and mix them to make a stronger point.</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5029200"/>
          </a:xfrm>
        </p:spPr>
        <p:txBody>
          <a:bodyPr>
            <a:normAutofit/>
          </a:bodyPr>
          <a:lstStyle/>
          <a:p>
            <a:pPr algn="just">
              <a:lnSpc>
                <a:spcPct val="170000"/>
              </a:lnSpc>
            </a:pPr>
            <a:r>
              <a:rPr lang="en-US" dirty="0" smtClean="0"/>
              <a:t>Always </a:t>
            </a:r>
            <a:r>
              <a:rPr lang="en-US" b="1" dirty="0" smtClean="0"/>
              <a:t>build your argument based on your audience and its qualities</a:t>
            </a:r>
            <a:r>
              <a:rPr lang="en-US" dirty="0" smtClean="0"/>
              <a:t>. </a:t>
            </a:r>
            <a:endParaRPr lang="en-US" dirty="0" smtClean="0"/>
          </a:p>
          <a:p>
            <a:pPr lvl="1" algn="just">
              <a:lnSpc>
                <a:spcPct val="170000"/>
              </a:lnSpc>
            </a:pPr>
            <a:r>
              <a:rPr lang="en-US" dirty="0" smtClean="0"/>
              <a:t>Think </a:t>
            </a:r>
            <a:r>
              <a:rPr lang="en-US" dirty="0" smtClean="0"/>
              <a:t>of whom you are appealing </a:t>
            </a:r>
            <a:r>
              <a:rPr lang="en-US" dirty="0" smtClean="0"/>
              <a:t>to</a:t>
            </a:r>
          </a:p>
          <a:p>
            <a:pPr lvl="1" algn="just">
              <a:lnSpc>
                <a:spcPct val="170000"/>
              </a:lnSpc>
            </a:pPr>
            <a:r>
              <a:rPr lang="en-US" dirty="0" smtClean="0"/>
              <a:t>envision </a:t>
            </a:r>
            <a:r>
              <a:rPr lang="en-US" dirty="0" smtClean="0"/>
              <a:t>your audience’s main </a:t>
            </a:r>
            <a:r>
              <a:rPr lang="en-US" dirty="0" smtClean="0"/>
              <a:t>characteristics</a:t>
            </a:r>
          </a:p>
          <a:p>
            <a:pPr lvl="1" algn="just">
              <a:lnSpc>
                <a:spcPct val="170000"/>
              </a:lnSpc>
            </a:pPr>
            <a:r>
              <a:rPr lang="en-US" dirty="0" smtClean="0"/>
              <a:t>build </a:t>
            </a:r>
            <a:r>
              <a:rPr lang="en-US" dirty="0" smtClean="0"/>
              <a:t>your arguments based on what your audience most values.</a:t>
            </a:r>
            <a:endParaRPr lang="en-US"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pPr algn="just">
              <a:lnSpc>
                <a:spcPct val="150000"/>
              </a:lnSpc>
            </a:pPr>
            <a:r>
              <a:rPr lang="en-US" dirty="0" smtClean="0"/>
              <a:t>A very good </a:t>
            </a:r>
            <a:r>
              <a:rPr lang="en-US" b="1" dirty="0" smtClean="0"/>
              <a:t>approach to persuasion </a:t>
            </a:r>
            <a:r>
              <a:rPr lang="en-US" dirty="0" smtClean="0"/>
              <a:t>is when the writer is aware of the point of view of an </a:t>
            </a:r>
            <a:r>
              <a:rPr lang="en-US" b="1" dirty="0" smtClean="0"/>
              <a:t>opposing side, </a:t>
            </a:r>
            <a:r>
              <a:rPr lang="en-US" dirty="0" smtClean="0"/>
              <a:t>and then argues about its weakness. </a:t>
            </a:r>
            <a:endParaRPr lang="en-US" dirty="0" smtClean="0"/>
          </a:p>
          <a:p>
            <a:pPr lvl="1" algn="just">
              <a:lnSpc>
                <a:spcPct val="150000"/>
              </a:lnSpc>
            </a:pPr>
            <a:r>
              <a:rPr lang="en-US" dirty="0" smtClean="0"/>
              <a:t>Use </a:t>
            </a:r>
            <a:r>
              <a:rPr lang="en-US" dirty="0" smtClean="0"/>
              <a:t>parenthesis clauses, </a:t>
            </a:r>
            <a:r>
              <a:rPr lang="en-US" dirty="0" smtClean="0"/>
              <a:t>like:</a:t>
            </a:r>
          </a:p>
          <a:p>
            <a:pPr lvl="2" algn="just">
              <a:lnSpc>
                <a:spcPct val="150000"/>
              </a:lnSpc>
            </a:pPr>
            <a:r>
              <a:rPr lang="en-US" dirty="0" smtClean="0"/>
              <a:t> </a:t>
            </a:r>
            <a:r>
              <a:rPr lang="en-US" dirty="0" smtClean="0"/>
              <a:t>“however</a:t>
            </a:r>
            <a:r>
              <a:rPr lang="en-US" dirty="0" smtClean="0"/>
              <a:t>”</a:t>
            </a:r>
          </a:p>
          <a:p>
            <a:pPr lvl="2" algn="just">
              <a:lnSpc>
                <a:spcPct val="150000"/>
              </a:lnSpc>
            </a:pPr>
            <a:r>
              <a:rPr lang="en-US" dirty="0" smtClean="0"/>
              <a:t>“</a:t>
            </a:r>
            <a:r>
              <a:rPr lang="en-US" dirty="0" smtClean="0"/>
              <a:t>nevertheless</a:t>
            </a:r>
            <a:r>
              <a:rPr lang="en-US" dirty="0" smtClean="0"/>
              <a:t>”</a:t>
            </a:r>
          </a:p>
          <a:p>
            <a:pPr lvl="2" algn="just">
              <a:lnSpc>
                <a:spcPct val="150000"/>
              </a:lnSpc>
            </a:pPr>
            <a:r>
              <a:rPr lang="en-US" dirty="0" smtClean="0"/>
              <a:t>“</a:t>
            </a:r>
            <a:r>
              <a:rPr lang="en-US" dirty="0" smtClean="0"/>
              <a:t>despite the fact that</a:t>
            </a:r>
            <a:r>
              <a:rPr lang="en-US" dirty="0" smtClean="0"/>
              <a:t>”</a:t>
            </a:r>
          </a:p>
          <a:p>
            <a:pPr lvl="2" algn="just">
              <a:lnSpc>
                <a:spcPct val="150000"/>
              </a:lnSpc>
            </a:pPr>
            <a:r>
              <a:rPr lang="en-US" dirty="0" smtClean="0"/>
              <a:t>“</a:t>
            </a:r>
            <a:r>
              <a:rPr lang="en-US" dirty="0" smtClean="0"/>
              <a:t>on the other hand”, etc. </a:t>
            </a:r>
            <a:endParaRPr lang="en-US" dirty="0" smtClean="0"/>
          </a:p>
          <a:p>
            <a:pPr algn="just">
              <a:lnSpc>
                <a:spcPct val="150000"/>
              </a:lnSpc>
            </a:pPr>
            <a:r>
              <a:rPr lang="en-US" dirty="0" smtClean="0"/>
              <a:t>to </a:t>
            </a:r>
            <a:r>
              <a:rPr lang="en-US" dirty="0" smtClean="0"/>
              <a:t>link the two sentences together.</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Combine </a:t>
            </a:r>
            <a:r>
              <a:rPr lang="en-US" b="1" dirty="0" smtClean="0"/>
              <a:t>main points with minor points </a:t>
            </a:r>
            <a:r>
              <a:rPr lang="en-US" dirty="0" smtClean="0"/>
              <a:t>that also contribute to the general idea. </a:t>
            </a:r>
            <a:endParaRPr lang="en-US" dirty="0" smtClean="0"/>
          </a:p>
          <a:p>
            <a:pPr lvl="1" algn="just">
              <a:lnSpc>
                <a:spcPct val="150000"/>
              </a:lnSpc>
            </a:pPr>
            <a:r>
              <a:rPr lang="en-US" dirty="0" smtClean="0"/>
              <a:t>Start </a:t>
            </a:r>
            <a:r>
              <a:rPr lang="en-US" dirty="0" smtClean="0"/>
              <a:t>each paragraph with the major point, then go on to explain it, and introduce a minor point closer to the end of the paragraph to support your initial major point.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dirty="0" smtClean="0"/>
              <a:t>Do always </a:t>
            </a:r>
            <a:r>
              <a:rPr lang="en-US" b="1" dirty="0" smtClean="0"/>
              <a:t>prove your point with factual </a:t>
            </a:r>
            <a:r>
              <a:rPr lang="en-US" b="1" dirty="0" smtClean="0"/>
              <a:t>data</a:t>
            </a:r>
            <a:r>
              <a:rPr lang="en-US" dirty="0" smtClean="0"/>
              <a:t>.</a:t>
            </a:r>
          </a:p>
          <a:p>
            <a:pPr lvl="1" algn="just">
              <a:lnSpc>
                <a:spcPct val="150000"/>
              </a:lnSpc>
            </a:pPr>
            <a:r>
              <a:rPr lang="en-US" dirty="0" smtClean="0"/>
              <a:t>Just </a:t>
            </a:r>
            <a:r>
              <a:rPr lang="en-US" dirty="0" smtClean="0"/>
              <a:t>stating something as a fact is considered a weak </a:t>
            </a:r>
            <a:r>
              <a:rPr lang="en-US" dirty="0" smtClean="0"/>
              <a:t>point</a:t>
            </a:r>
          </a:p>
          <a:p>
            <a:pPr lvl="1" algn="just">
              <a:lnSpc>
                <a:spcPct val="150000"/>
              </a:lnSpc>
            </a:pPr>
            <a:r>
              <a:rPr lang="en-US" dirty="0" smtClean="0"/>
              <a:t>a </a:t>
            </a:r>
            <a:r>
              <a:rPr lang="en-US" dirty="0" smtClean="0"/>
              <a:t>successful essay should have </a:t>
            </a:r>
            <a:r>
              <a:rPr lang="en-US" dirty="0" smtClean="0"/>
              <a:t>quotes </a:t>
            </a:r>
            <a:r>
              <a:rPr lang="en-US" dirty="0" smtClean="0"/>
              <a:t>that serve as good supporting evidence.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5400" b="1" dirty="0"/>
              <a:t>Dos</a:t>
            </a:r>
          </a:p>
        </p:txBody>
      </p:sp>
      <p:sp>
        <p:nvSpPr>
          <p:cNvPr id="3" name="Content Placeholder 2"/>
          <p:cNvSpPr>
            <a:spLocks noGrp="1"/>
          </p:cNvSpPr>
          <p:nvPr>
            <p:ph idx="1"/>
          </p:nvPr>
        </p:nvSpPr>
        <p:spPr>
          <a:xfrm>
            <a:off x="457200" y="1600200"/>
            <a:ext cx="8229600" cy="4953000"/>
          </a:xfrm>
        </p:spPr>
        <p:txBody>
          <a:bodyPr>
            <a:normAutofit/>
          </a:bodyPr>
          <a:lstStyle/>
          <a:p>
            <a:pPr algn="just">
              <a:lnSpc>
                <a:spcPct val="120000"/>
              </a:lnSpc>
            </a:pPr>
            <a:r>
              <a:rPr lang="en-US" dirty="0" smtClean="0"/>
              <a:t>Do </a:t>
            </a:r>
            <a:r>
              <a:rPr lang="en-US" b="1" dirty="0" smtClean="0"/>
              <a:t>be certain about your position</a:t>
            </a:r>
            <a:r>
              <a:rPr lang="en-US" dirty="0" smtClean="0"/>
              <a:t>.</a:t>
            </a:r>
          </a:p>
          <a:p>
            <a:pPr algn="just">
              <a:lnSpc>
                <a:spcPct val="120000"/>
              </a:lnSpc>
              <a:buNone/>
            </a:pPr>
            <a:endParaRPr lang="en-US" dirty="0" smtClean="0"/>
          </a:p>
          <a:p>
            <a:pPr algn="just">
              <a:lnSpc>
                <a:spcPct val="120000"/>
              </a:lnSpc>
            </a:pPr>
            <a:r>
              <a:rPr lang="en-US" dirty="0" smtClean="0"/>
              <a:t>Do </a:t>
            </a:r>
            <a:r>
              <a:rPr lang="en-US" b="1" dirty="0" smtClean="0"/>
              <a:t>appeal to the emotions of your readers</a:t>
            </a:r>
            <a:r>
              <a:rPr lang="en-US" dirty="0" smtClean="0"/>
              <a:t>. This always has a much stronger effect than just raw facts.</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lnSpcReduction="10000"/>
          </a:bodyPr>
          <a:lstStyle/>
          <a:p>
            <a:pPr algn="just">
              <a:lnSpc>
                <a:spcPct val="150000"/>
              </a:lnSpc>
            </a:pPr>
            <a:r>
              <a:rPr lang="en-US" dirty="0" smtClean="0"/>
              <a:t>Do make sure to </a:t>
            </a:r>
            <a:r>
              <a:rPr lang="en-US" b="1" dirty="0" smtClean="0"/>
              <a:t>review the points of both sides of the argument</a:t>
            </a:r>
            <a:r>
              <a:rPr lang="en-US" dirty="0" smtClean="0"/>
              <a:t> before you start building your outline</a:t>
            </a:r>
            <a:r>
              <a:rPr lang="en-US" dirty="0" smtClean="0"/>
              <a:t>.</a:t>
            </a:r>
          </a:p>
          <a:p>
            <a:pPr algn="just">
              <a:lnSpc>
                <a:spcPct val="150000"/>
              </a:lnSpc>
              <a:buNone/>
            </a:pPr>
            <a:endParaRPr lang="en-US" dirty="0" smtClean="0"/>
          </a:p>
          <a:p>
            <a:pPr algn="just">
              <a:lnSpc>
                <a:spcPct val="150000"/>
              </a:lnSpc>
            </a:pPr>
            <a:r>
              <a:rPr lang="en-US" dirty="0" smtClean="0"/>
              <a:t>Do </a:t>
            </a:r>
            <a:r>
              <a:rPr lang="en-US" b="1" dirty="0" smtClean="0"/>
              <a:t>remain tolerant of other people’s opinion</a:t>
            </a:r>
            <a:r>
              <a:rPr lang="en-US" dirty="0" smtClean="0"/>
              <a:t>, even if you strongly disagree with it.</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a:bodyPr>
          <a:lstStyle/>
          <a:p>
            <a:pPr algn="just">
              <a:lnSpc>
                <a:spcPct val="150000"/>
              </a:lnSpc>
            </a:pPr>
            <a:r>
              <a:rPr lang="en-US" b="1" dirty="0" smtClean="0"/>
              <a:t>Don’t be too flat and </a:t>
            </a:r>
            <a:r>
              <a:rPr lang="en-US" b="1" dirty="0" smtClean="0"/>
              <a:t>immovable </a:t>
            </a:r>
            <a:r>
              <a:rPr lang="en-US" b="1" dirty="0" smtClean="0"/>
              <a:t>in trying to prove your point.</a:t>
            </a:r>
            <a:r>
              <a:rPr lang="en-US" dirty="0" smtClean="0"/>
              <a:t> </a:t>
            </a:r>
            <a:endParaRPr lang="en-US" dirty="0" smtClean="0"/>
          </a:p>
          <a:p>
            <a:pPr lvl="1" algn="just">
              <a:lnSpc>
                <a:spcPct val="150000"/>
              </a:lnSpc>
            </a:pPr>
            <a:r>
              <a:rPr lang="en-US" dirty="0" smtClean="0"/>
              <a:t>Recognizing </a:t>
            </a:r>
            <a:r>
              <a:rPr lang="en-US" dirty="0" smtClean="0"/>
              <a:t>the fact that a lot of people might not agree does not mean that you expose your argument’s weak side.</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choose a topic where you are hesitant about which side to take. </a:t>
            </a:r>
            <a:endParaRPr lang="en-US" dirty="0" smtClean="0"/>
          </a:p>
          <a:p>
            <a:pPr lvl="1" algn="just">
              <a:lnSpc>
                <a:spcPct val="150000"/>
              </a:lnSpc>
            </a:pPr>
            <a:r>
              <a:rPr lang="en-US" dirty="0" smtClean="0"/>
              <a:t>You </a:t>
            </a:r>
            <a:r>
              <a:rPr lang="en-US" dirty="0" smtClean="0"/>
              <a:t>should be </a:t>
            </a:r>
            <a:r>
              <a:rPr lang="en-US" b="1" dirty="0" smtClean="0"/>
              <a:t>solid and steady </a:t>
            </a:r>
            <a:r>
              <a:rPr lang="en-US" dirty="0" smtClean="0"/>
              <a:t>in what you are trying to prove, otherwise it will be almost impossible to persuade your reader.</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b="1" dirty="0" smtClean="0"/>
              <a:t>Don’t try to introduce another argument in the conclusion</a:t>
            </a:r>
            <a:r>
              <a:rPr lang="en-US" dirty="0" smtClean="0"/>
              <a:t>. </a:t>
            </a:r>
            <a:endParaRPr lang="en-US" dirty="0" smtClean="0"/>
          </a:p>
          <a:p>
            <a:pPr lvl="1" algn="just">
              <a:lnSpc>
                <a:spcPct val="150000"/>
              </a:lnSpc>
            </a:pPr>
            <a:r>
              <a:rPr lang="en-US" dirty="0" smtClean="0"/>
              <a:t>The </a:t>
            </a:r>
            <a:r>
              <a:rPr lang="en-US" dirty="0" smtClean="0"/>
              <a:t>conclusion should be about summarizing and making the final point, not about making another argument.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appeal to </a:t>
            </a:r>
            <a:r>
              <a:rPr lang="en-US" b="1" dirty="0" smtClean="0"/>
              <a:t>subjective personal or religious beliefs </a:t>
            </a:r>
            <a:r>
              <a:rPr lang="en-US" dirty="0" smtClean="0"/>
              <a:t>– this is crossing the line. </a:t>
            </a:r>
            <a:endParaRPr lang="en-US" dirty="0" smtClean="0"/>
          </a:p>
          <a:p>
            <a:pPr lvl="1" algn="just">
              <a:lnSpc>
                <a:spcPct val="150000"/>
              </a:lnSpc>
            </a:pPr>
            <a:r>
              <a:rPr lang="en-US" dirty="0" smtClean="0"/>
              <a:t>Try </a:t>
            </a:r>
            <a:r>
              <a:rPr lang="en-US" dirty="0" smtClean="0"/>
              <a:t>to remain objective and focus on facts.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fontScale="85000" lnSpcReduction="10000"/>
          </a:bodyPr>
          <a:lstStyle/>
          <a:p>
            <a:pPr algn="just">
              <a:lnSpc>
                <a:spcPct val="150000"/>
              </a:lnSpc>
            </a:pPr>
            <a:r>
              <a:rPr lang="en-US" b="1" dirty="0" smtClean="0"/>
              <a:t>Becoming too </a:t>
            </a:r>
            <a:r>
              <a:rPr lang="en-US" b="1" dirty="0" smtClean="0"/>
              <a:t>aggressive-</a:t>
            </a:r>
          </a:p>
          <a:p>
            <a:pPr lvl="1" algn="just">
              <a:lnSpc>
                <a:spcPct val="150000"/>
              </a:lnSpc>
            </a:pPr>
            <a:r>
              <a:rPr lang="en-US" b="1" dirty="0" smtClean="0"/>
              <a:t> </a:t>
            </a:r>
            <a:r>
              <a:rPr lang="en-US" dirty="0" smtClean="0"/>
              <a:t>while trying to prove your point only shows </a:t>
            </a:r>
            <a:r>
              <a:rPr lang="en-US" dirty="0" smtClean="0"/>
              <a:t>your weakness</a:t>
            </a:r>
            <a:r>
              <a:rPr lang="en-US" dirty="0" smtClean="0"/>
              <a:t>. </a:t>
            </a:r>
            <a:endParaRPr lang="en-US" dirty="0" smtClean="0"/>
          </a:p>
          <a:p>
            <a:pPr lvl="1" algn="just">
              <a:lnSpc>
                <a:spcPct val="150000"/>
              </a:lnSpc>
            </a:pPr>
            <a:r>
              <a:rPr lang="en-US" dirty="0" smtClean="0"/>
              <a:t>A </a:t>
            </a:r>
            <a:r>
              <a:rPr lang="en-US" dirty="0" smtClean="0"/>
              <a:t>good persuasive essay should be thoroughly based on cold-hearted arguments, even though it may apply to emotions as well. </a:t>
            </a:r>
            <a:endParaRPr lang="en-US" dirty="0" smtClean="0"/>
          </a:p>
          <a:p>
            <a:pPr lvl="1" algn="just">
              <a:lnSpc>
                <a:spcPct val="150000"/>
              </a:lnSpc>
            </a:pPr>
            <a:r>
              <a:rPr lang="en-US" dirty="0" smtClean="0"/>
              <a:t>It </a:t>
            </a:r>
            <a:r>
              <a:rPr lang="en-US" dirty="0" smtClean="0"/>
              <a:t>is important to stay within the boundaries of academic writing and not approach the discussion the way you would in a real-life conversation.</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85000" lnSpcReduction="10000"/>
          </a:bodyPr>
          <a:lstStyle/>
          <a:p>
            <a:pPr algn="just">
              <a:lnSpc>
                <a:spcPct val="150000"/>
              </a:lnSpc>
            </a:pPr>
            <a:r>
              <a:rPr lang="en-US" b="1" dirty="0" smtClean="0"/>
              <a:t>Changing your mind as you develop your arguments. </a:t>
            </a:r>
            <a:endParaRPr lang="en-US" b="1" dirty="0" smtClean="0"/>
          </a:p>
          <a:p>
            <a:pPr lvl="1" algn="just">
              <a:lnSpc>
                <a:spcPct val="150000"/>
              </a:lnSpc>
            </a:pPr>
            <a:r>
              <a:rPr lang="en-US" dirty="0" smtClean="0"/>
              <a:t>This </a:t>
            </a:r>
            <a:r>
              <a:rPr lang="en-US" dirty="0" smtClean="0"/>
              <a:t>is why you need to get acquainted with both sides of the issue you are planning to discuss. </a:t>
            </a:r>
            <a:endParaRPr lang="en-US" dirty="0" smtClean="0"/>
          </a:p>
          <a:p>
            <a:pPr lvl="1" algn="just">
              <a:lnSpc>
                <a:spcPct val="150000"/>
              </a:lnSpc>
            </a:pPr>
            <a:r>
              <a:rPr lang="en-US" dirty="0" smtClean="0"/>
              <a:t>Do </a:t>
            </a:r>
            <a:r>
              <a:rPr lang="en-US" dirty="0" smtClean="0"/>
              <a:t>not rush into writing. </a:t>
            </a:r>
            <a:endParaRPr lang="en-US" dirty="0" smtClean="0"/>
          </a:p>
          <a:p>
            <a:pPr lvl="1" algn="just">
              <a:lnSpc>
                <a:spcPct val="150000"/>
              </a:lnSpc>
            </a:pPr>
            <a:r>
              <a:rPr lang="en-US" dirty="0" smtClean="0"/>
              <a:t>Research </a:t>
            </a:r>
            <a:r>
              <a:rPr lang="en-US" dirty="0" smtClean="0"/>
              <a:t>all of the arguments of the opposing side and make sure that you disagree with them; otherwise, your hesitation will weaken the argument you present.</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lnSpc>
                <a:spcPct val="110000"/>
              </a:lnSpc>
            </a:pPr>
            <a:r>
              <a:rPr lang="en-US" dirty="0" smtClean="0"/>
              <a:t> </a:t>
            </a:r>
            <a:r>
              <a:rPr lang="en-US" b="1" dirty="0" smtClean="0"/>
              <a:t>Overloading your essay with facts and arguments without a clear structure or a general logical idea. </a:t>
            </a:r>
            <a:endParaRPr lang="en-US" b="1" dirty="0" smtClean="0"/>
          </a:p>
          <a:p>
            <a:pPr lvl="1" algn="just">
              <a:lnSpc>
                <a:spcPct val="110000"/>
              </a:lnSpc>
            </a:pPr>
            <a:r>
              <a:rPr lang="en-US" dirty="0" smtClean="0"/>
              <a:t>This </a:t>
            </a:r>
            <a:r>
              <a:rPr lang="en-US" dirty="0" smtClean="0"/>
              <a:t>is why you need to make a plan or an outline for your persuasive essay before you start writing it. </a:t>
            </a:r>
            <a:endParaRPr lang="en-US" dirty="0" smtClean="0"/>
          </a:p>
          <a:p>
            <a:pPr lvl="1" algn="just">
              <a:lnSpc>
                <a:spcPct val="110000"/>
              </a:lnSpc>
            </a:pPr>
            <a:r>
              <a:rPr lang="en-US" dirty="0" smtClean="0"/>
              <a:t>If </a:t>
            </a:r>
            <a:r>
              <a:rPr lang="en-US" dirty="0" smtClean="0"/>
              <a:t>you just randomly list arguments and quote relevant data, but fail to organize your essay, then the paper will not be effective in persuading your readers, no matter how good your evidence is.</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Example of </a:t>
            </a:r>
            <a:r>
              <a:rPr lang="en-US" b="1" dirty="0" smtClean="0"/>
              <a:t>Argumentative/ </a:t>
            </a:r>
            <a:r>
              <a:rPr lang="en-US" b="1" dirty="0" err="1" smtClean="0"/>
              <a:t>Pesruasive</a:t>
            </a:r>
            <a:r>
              <a:rPr lang="en-US" b="1" dirty="0" smtClean="0"/>
              <a:t> Essay</a:t>
            </a:r>
            <a:endParaRPr lang="en-US" b="1" dirty="0"/>
          </a:p>
        </p:txBody>
      </p:sp>
      <p:sp>
        <p:nvSpPr>
          <p:cNvPr id="3" name="Content Placeholder 2"/>
          <p:cNvSpPr>
            <a:spLocks noGrp="1"/>
          </p:cNvSpPr>
          <p:nvPr>
            <p:ph idx="1"/>
          </p:nvPr>
        </p:nvSpPr>
        <p:spPr>
          <a:xfrm>
            <a:off x="1219200" y="2514600"/>
            <a:ext cx="6858000" cy="2514600"/>
          </a:xfrm>
        </p:spPr>
        <p:txBody>
          <a:bodyPr>
            <a:normAutofit fontScale="92500"/>
          </a:bodyPr>
          <a:lstStyle/>
          <a:p>
            <a:pPr algn="ctr">
              <a:buNone/>
            </a:pPr>
            <a:r>
              <a:rPr lang="en-US" sz="6600" b="1" dirty="0" smtClean="0"/>
              <a:t>Why People Should Read </a:t>
            </a:r>
            <a:r>
              <a:rPr lang="en-US" sz="6600" b="1" dirty="0" smtClean="0"/>
              <a:t>Books?</a:t>
            </a:r>
            <a:endParaRPr lang="en-US" sz="66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70000" lnSpcReduction="20000"/>
          </a:bodyPr>
          <a:lstStyle/>
          <a:p>
            <a:pPr algn="just">
              <a:lnSpc>
                <a:spcPct val="170000"/>
              </a:lnSpc>
              <a:buNone/>
            </a:pPr>
            <a:r>
              <a:rPr lang="en-US" dirty="0" smtClean="0"/>
              <a:t>	</a:t>
            </a:r>
            <a:r>
              <a:rPr lang="en-US" dirty="0" smtClean="0"/>
              <a:t>It is quite a disappointment that people have stopped reading books. Books used to be the only kind of intellectual entertainment just a hundred years ago, but, with the invention of radio, television, </a:t>
            </a:r>
            <a:r>
              <a:rPr lang="en-US" dirty="0" smtClean="0"/>
              <a:t>cinema, </a:t>
            </a:r>
            <a:r>
              <a:rPr lang="en-US" dirty="0" smtClean="0"/>
              <a:t>and, most recently, the Internet and computer games, it seems that reading books is no longer an option of a leisure activity, at least for the younger generation. However, I believe that books are an irreplaceable part of our lives, and the role that good books play on the personal growth and development of a particular person throughout one’s life, is a remarkable one. Books can hardly be replaced with movies, music and interactive TV shows, and there are several reasons for that.</a:t>
            </a:r>
            <a:endParaRPr lang="en-US" sz="3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990600"/>
            <a:ext cx="8763000" cy="5638800"/>
          </a:xfrm>
        </p:spPr>
        <p:txBody>
          <a:bodyPr>
            <a:noAutofit/>
          </a:bodyPr>
          <a:lstStyle/>
          <a:p>
            <a:pPr algn="just">
              <a:lnSpc>
                <a:spcPct val="170000"/>
              </a:lnSpc>
              <a:buNone/>
            </a:pPr>
            <a:r>
              <a:rPr lang="en-US" sz="1800" dirty="0" smtClean="0"/>
              <a:t>	</a:t>
            </a:r>
            <a:r>
              <a:rPr lang="en-US" sz="2000" dirty="0" smtClean="0"/>
              <a:t>First of all, books expand our knowledge and conception of the world around us. You may argue that movies and TV documentaries do just that too, but I believe that books are a much better alternative, since they allow each reader to experience the same story using one’s own imagination. When a hundred people watch a movie or a TV show, they see the same thing – whatever the director and the operator wish to show. Books are very different. The experience achieved through reading is richer and more personal, since the same description and the same word choice will result in as many different interpretations as there are readers. We are all unique, and books allow us to experience whatever is narrated, in the light of our own personal values, through our ideas and our imagination.</a:t>
            </a:r>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610600" cy="62484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a:t>
            </a:r>
            <a:r>
              <a:rPr lang="en-US" dirty="0" smtClean="0"/>
              <a:t>Secondly, books enrich our vocabulary, introduce us to new notions and offer us a wider choice of words. With every book you read, you become more intelligent. Even reading one seemingly more primitive pulp fiction book per month, can enrich one’s personal vocabulary with dozens of new words, help build more concise sentences and express oneself better, make one’s speech more intelligent and sophisticated. Watching certain TV programs and documentary movies can also widen one’s vocabulary, but hardly as effectively as books do, since when reading, we operate with both visual and </a:t>
            </a:r>
            <a:r>
              <a:rPr lang="en-US" dirty="0" err="1" smtClean="0"/>
              <a:t>audial</a:t>
            </a:r>
            <a:r>
              <a:rPr lang="en-US" dirty="0" smtClean="0"/>
              <a:t> (if reading aloud) receptors, so our perception becomes more effective and our memory works more efficiently. In addition to that, our imagination reproduces mental pictures of what we are reading about, so a new word automatically links to a certain image and a certain feeling that it relates to. Therefore, reading books is a great tool when it comes to learning and developing one’s vocabulary at any age.</a:t>
            </a: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fontScale="92500"/>
          </a:bodyPr>
          <a:lstStyle/>
          <a:p>
            <a:pPr algn="just">
              <a:lnSpc>
                <a:spcPct val="170000"/>
              </a:lnSpc>
              <a:buNone/>
            </a:pPr>
            <a:r>
              <a:rPr lang="en-US" sz="1800" dirty="0" smtClean="0"/>
              <a:t>	</a:t>
            </a:r>
            <a:r>
              <a:rPr lang="en-US" sz="2400" dirty="0" smtClean="0"/>
              <a:t>Finally, books are a great source of inspiration. Unlike fine art, architecture or travelling, books help us create our own mental illustration for everything we read on paper. So, in a way, books make us all artists and creators of our own mental cartoon, movie or illustration collection. Every image we create ourselves is automatically allotted a certain emotion, whether a simple or a more complicated one. So, every mental image that a written word causes is vibrant with feelings and emotions. This is what makes books so powerful and so memorable. </a:t>
            </a:r>
            <a:r>
              <a:rPr lang="en-US" sz="2400" dirty="0" smtClean="0"/>
              <a:t>Books </a:t>
            </a:r>
            <a:r>
              <a:rPr lang="en-US" sz="2400" dirty="0" smtClean="0"/>
              <a:t>are an endless source of inspiration and motivation to become a better person.</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3</a:t>
            </a:r>
            <a:r>
              <a:rPr lang="en-US" dirty="0" smtClean="0"/>
              <a:t>. Supporting Details</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715000"/>
          </a:xfrm>
        </p:spPr>
        <p:txBody>
          <a:bodyPr>
            <a:normAutofit fontScale="47500" lnSpcReduction="20000"/>
          </a:bodyPr>
          <a:lstStyle/>
          <a:p>
            <a:pPr algn="just">
              <a:lnSpc>
                <a:spcPct val="200000"/>
              </a:lnSpc>
              <a:buNone/>
            </a:pPr>
            <a:r>
              <a:rPr lang="en-US" dirty="0" smtClean="0"/>
              <a:t>	</a:t>
            </a:r>
            <a:r>
              <a:rPr lang="en-US" sz="4200" dirty="0" smtClean="0"/>
              <a:t> </a:t>
            </a:r>
            <a:r>
              <a:rPr lang="en-US" sz="4200" dirty="0" smtClean="0"/>
              <a:t>I am certain that creating a system of symbols and eventually an alphabet, words, and books was the greatest invention of humankind. Of course, the books I am talking about are classics, those that do not have an expiration date and will be priceless for any generation. Books like that stay forever, they cannot die and cannot become outdated. They will keep sparking new ideas, inspiring new deeds and enriching the lives of every generation to come. Therefore, I am positive that books will eventually regain their popularity for today’s youth, since, unlike the popular kinds of entertainment in fashion today, books are those roots to which people will always go back, in search of the motivation, inspiration and aspiration, to find the meaning and value of things in life.</a:t>
            </a:r>
            <a:endParaRPr lang="en-US" sz="4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28800"/>
            <a:ext cx="8229600" cy="1143000"/>
          </a:xfrm>
        </p:spPr>
        <p:txBody>
          <a:bodyPr>
            <a:noAutofit/>
          </a:bodyPr>
          <a:lstStyle/>
          <a:p>
            <a:r>
              <a:rPr lang="en-US" sz="7200" b="1" dirty="0" smtClean="0"/>
              <a:t>Tips</a:t>
            </a:r>
            <a:endParaRPr lang="en-US" sz="72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Tips</a:t>
            </a:r>
            <a:endParaRPr lang="en-US" b="1" dirty="0"/>
          </a:p>
        </p:txBody>
      </p:sp>
      <p:sp>
        <p:nvSpPr>
          <p:cNvPr id="3" name="Content Placeholder 2"/>
          <p:cNvSpPr>
            <a:spLocks noGrp="1"/>
          </p:cNvSpPr>
          <p:nvPr>
            <p:ph idx="1"/>
          </p:nvPr>
        </p:nvSpPr>
        <p:spPr>
          <a:xfrm>
            <a:off x="457200" y="1600200"/>
            <a:ext cx="8229600" cy="5029200"/>
          </a:xfrm>
        </p:spPr>
        <p:txBody>
          <a:bodyPr>
            <a:normAutofit/>
          </a:bodyPr>
          <a:lstStyle/>
          <a:p>
            <a:pPr algn="just"/>
            <a:r>
              <a:rPr lang="en-US" b="1" dirty="0" smtClean="0"/>
              <a:t>Use </a:t>
            </a:r>
            <a:r>
              <a:rPr lang="en-US" b="1" dirty="0" smtClean="0"/>
              <a:t>synonyms</a:t>
            </a:r>
            <a:r>
              <a:rPr lang="en-US" dirty="0" smtClean="0"/>
              <a:t>- </a:t>
            </a:r>
          </a:p>
          <a:p>
            <a:pPr lvl="1" algn="just"/>
            <a:r>
              <a:rPr lang="en-US" dirty="0" smtClean="0"/>
              <a:t>Having </a:t>
            </a:r>
            <a:r>
              <a:rPr lang="en-US" dirty="0" smtClean="0"/>
              <a:t>the same word over </a:t>
            </a:r>
            <a:r>
              <a:rPr lang="en-US" dirty="0" smtClean="0"/>
              <a:t>and </a:t>
            </a:r>
            <a:r>
              <a:rPr lang="en-US" dirty="0" smtClean="0"/>
              <a:t>over will place a toll on the </a:t>
            </a:r>
            <a:r>
              <a:rPr lang="en-US" dirty="0" smtClean="0"/>
              <a:t>reader's </a:t>
            </a:r>
            <a:r>
              <a:rPr lang="en-US" dirty="0" smtClean="0"/>
              <a:t>nerves. </a:t>
            </a:r>
            <a:endParaRPr lang="en-US" dirty="0" smtClean="0"/>
          </a:p>
          <a:p>
            <a:pPr lvl="1" algn="just"/>
            <a:r>
              <a:rPr lang="en-US" dirty="0" smtClean="0"/>
              <a:t>Mix </a:t>
            </a:r>
            <a:r>
              <a:rPr lang="en-US" dirty="0" smtClean="0"/>
              <a:t>it up a bit. </a:t>
            </a:r>
            <a:r>
              <a:rPr lang="en-US" dirty="0" smtClean="0"/>
              <a:t>			</a:t>
            </a:r>
          </a:p>
          <a:p>
            <a:pPr algn="just"/>
            <a:r>
              <a:rPr lang="en-US" dirty="0" smtClean="0"/>
              <a:t>Also</a:t>
            </a:r>
            <a:r>
              <a:rPr lang="en-US" dirty="0" smtClean="0"/>
              <a:t>, do not use boring words, such </a:t>
            </a:r>
            <a:r>
              <a:rPr lang="en-US" dirty="0" smtClean="0"/>
              <a:t>as:</a:t>
            </a:r>
          </a:p>
          <a:p>
            <a:pPr lvl="1" algn="just"/>
            <a:r>
              <a:rPr lang="en-US" dirty="0" smtClean="0"/>
              <a:t> </a:t>
            </a:r>
            <a:r>
              <a:rPr lang="en-US" dirty="0" smtClean="0"/>
              <a:t>"big" or "nice." </a:t>
            </a:r>
            <a:endParaRPr lang="en-US" dirty="0" smtClean="0"/>
          </a:p>
          <a:p>
            <a:pPr algn="just"/>
            <a:r>
              <a:rPr lang="en-US" dirty="0" smtClean="0"/>
              <a:t>Instead</a:t>
            </a:r>
            <a:r>
              <a:rPr lang="en-US" dirty="0" smtClean="0"/>
              <a:t>, </a:t>
            </a:r>
            <a:r>
              <a:rPr lang="en-US" dirty="0" smtClean="0"/>
              <a:t>try:</a:t>
            </a:r>
          </a:p>
          <a:p>
            <a:pPr lvl="1" algn="just"/>
            <a:r>
              <a:rPr lang="en-US" dirty="0" smtClean="0"/>
              <a:t> </a:t>
            </a:r>
            <a:r>
              <a:rPr lang="en-US" dirty="0" smtClean="0"/>
              <a:t>"enormous" or "compassionate</a:t>
            </a:r>
            <a:r>
              <a:rPr lang="en-US" dirty="0" smtClean="0"/>
              <a:t>."</a:t>
            </a:r>
            <a:endParaRPr lang="en-US" dirty="0"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Tips</a:t>
            </a:r>
            <a:endParaRPr lang="en-US" b="1" dirty="0"/>
          </a:p>
        </p:txBody>
      </p:sp>
      <p:sp>
        <p:nvSpPr>
          <p:cNvPr id="3" name="Content Placeholder 2"/>
          <p:cNvSpPr>
            <a:spLocks noGrp="1"/>
          </p:cNvSpPr>
          <p:nvPr>
            <p:ph idx="1"/>
          </p:nvPr>
        </p:nvSpPr>
        <p:spPr/>
        <p:txBody>
          <a:bodyPr>
            <a:normAutofit/>
          </a:bodyPr>
          <a:lstStyle/>
          <a:p>
            <a:r>
              <a:rPr lang="en-US" b="1" dirty="0" smtClean="0"/>
              <a:t>Make sure you know your audience</a:t>
            </a:r>
            <a:r>
              <a:rPr lang="en-US" dirty="0" smtClean="0"/>
              <a:t>. </a:t>
            </a:r>
            <a:endParaRPr lang="en-US" dirty="0" smtClean="0"/>
          </a:p>
          <a:p>
            <a:pPr lvl="1"/>
            <a:r>
              <a:rPr lang="en-US" dirty="0" smtClean="0"/>
              <a:t>Stick </a:t>
            </a:r>
            <a:r>
              <a:rPr lang="en-US" dirty="0" smtClean="0"/>
              <a:t>to a certain tone, whether it </a:t>
            </a:r>
            <a:r>
              <a:rPr lang="en-US" dirty="0" smtClean="0"/>
              <a:t>is:</a:t>
            </a:r>
          </a:p>
          <a:p>
            <a:pPr lvl="2"/>
            <a:r>
              <a:rPr lang="en-US" dirty="0" smtClean="0"/>
              <a:t> </a:t>
            </a:r>
            <a:r>
              <a:rPr lang="en-US" dirty="0" smtClean="0"/>
              <a:t>formal, </a:t>
            </a:r>
            <a:endParaRPr lang="en-US" dirty="0" smtClean="0"/>
          </a:p>
          <a:p>
            <a:pPr lvl="2"/>
            <a:r>
              <a:rPr lang="en-US" dirty="0" smtClean="0"/>
              <a:t>informal</a:t>
            </a:r>
            <a:r>
              <a:rPr lang="en-US" dirty="0" smtClean="0"/>
              <a:t>, </a:t>
            </a:r>
            <a:endParaRPr lang="en-US" dirty="0" smtClean="0"/>
          </a:p>
          <a:p>
            <a:pPr lvl="2"/>
            <a:r>
              <a:rPr lang="en-US" dirty="0" smtClean="0"/>
              <a:t>funny</a:t>
            </a:r>
            <a:r>
              <a:rPr lang="en-US" dirty="0" smtClean="0"/>
              <a:t>, </a:t>
            </a:r>
            <a:endParaRPr lang="en-US" dirty="0" smtClean="0"/>
          </a:p>
          <a:p>
            <a:pPr lvl="2"/>
            <a:r>
              <a:rPr lang="en-US" dirty="0" smtClean="0"/>
              <a:t>pleading</a:t>
            </a:r>
            <a:r>
              <a:rPr lang="en-US" dirty="0" smtClean="0"/>
              <a:t>, etc.</a:t>
            </a:r>
          </a:p>
          <a:p>
            <a:r>
              <a:rPr lang="en-US" dirty="0" smtClean="0"/>
              <a:t>Use </a:t>
            </a:r>
            <a:r>
              <a:rPr lang="en-US" b="1" dirty="0" smtClean="0"/>
              <a:t>persuasive statements.</a:t>
            </a:r>
            <a:endParaRPr lang="en-US" b="1"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Tips</a:t>
            </a:r>
            <a:endParaRPr lang="en-US" b="1" dirty="0"/>
          </a:p>
        </p:txBody>
      </p:sp>
      <p:sp>
        <p:nvSpPr>
          <p:cNvPr id="3" name="Content Placeholder 2"/>
          <p:cNvSpPr>
            <a:spLocks noGrp="1"/>
          </p:cNvSpPr>
          <p:nvPr>
            <p:ph idx="1"/>
          </p:nvPr>
        </p:nvSpPr>
        <p:spPr/>
        <p:txBody>
          <a:bodyPr>
            <a:normAutofit fontScale="92500"/>
          </a:bodyPr>
          <a:lstStyle/>
          <a:p>
            <a:pPr>
              <a:lnSpc>
                <a:spcPct val="150000"/>
              </a:lnSpc>
            </a:pPr>
            <a:r>
              <a:rPr lang="en-US" b="1" dirty="0" smtClean="0"/>
              <a:t>Don't make the essay too long. </a:t>
            </a:r>
            <a:endParaRPr lang="en-US" b="1" dirty="0" smtClean="0"/>
          </a:p>
          <a:p>
            <a:pPr lvl="1">
              <a:lnSpc>
                <a:spcPct val="150000"/>
              </a:lnSpc>
            </a:pPr>
            <a:r>
              <a:rPr lang="en-US" dirty="0" smtClean="0"/>
              <a:t>Long </a:t>
            </a:r>
            <a:r>
              <a:rPr lang="en-US" dirty="0" smtClean="0"/>
              <a:t>papers are not always impressive and can be plain boring.</a:t>
            </a:r>
          </a:p>
          <a:p>
            <a:pPr>
              <a:lnSpc>
                <a:spcPct val="150000"/>
              </a:lnSpc>
            </a:pPr>
            <a:r>
              <a:rPr lang="en-US" b="1" dirty="0" smtClean="0"/>
              <a:t>Use similes and metaphors. </a:t>
            </a:r>
            <a:endParaRPr lang="en-US" b="1" dirty="0" smtClean="0"/>
          </a:p>
          <a:p>
            <a:pPr lvl="1">
              <a:lnSpc>
                <a:spcPct val="150000"/>
              </a:lnSpc>
            </a:pPr>
            <a:r>
              <a:rPr lang="en-US" dirty="0" smtClean="0"/>
              <a:t>Say </a:t>
            </a:r>
            <a:r>
              <a:rPr lang="en-US" dirty="0" smtClean="0"/>
              <a:t>things like, "She was as graceful as a butterfly." Or "He was like a tiger, always hungry." Use 'like' and 'as'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t>Tips</a:t>
            </a:r>
            <a:endParaRPr lang="en-US" b="1" dirty="0"/>
          </a:p>
        </p:txBody>
      </p:sp>
      <p:sp>
        <p:nvSpPr>
          <p:cNvPr id="3" name="Content Placeholder 2"/>
          <p:cNvSpPr>
            <a:spLocks noGrp="1"/>
          </p:cNvSpPr>
          <p:nvPr>
            <p:ph idx="1"/>
          </p:nvPr>
        </p:nvSpPr>
        <p:spPr>
          <a:xfrm>
            <a:off x="304800" y="1600200"/>
            <a:ext cx="8610600" cy="4953000"/>
          </a:xfrm>
        </p:spPr>
        <p:txBody>
          <a:bodyPr>
            <a:normAutofit fontScale="92500"/>
          </a:bodyPr>
          <a:lstStyle/>
          <a:p>
            <a:r>
              <a:rPr lang="en-US" b="1" dirty="0" smtClean="0"/>
              <a:t>Try to hook your audience in your first </a:t>
            </a:r>
            <a:r>
              <a:rPr lang="en-US" b="1" dirty="0" smtClean="0"/>
              <a:t>paragraph.</a:t>
            </a:r>
          </a:p>
          <a:p>
            <a:pPr lvl="1"/>
            <a:r>
              <a:rPr lang="en-US" dirty="0" smtClean="0"/>
              <a:t>then </a:t>
            </a:r>
            <a:r>
              <a:rPr lang="en-US" dirty="0" smtClean="0"/>
              <a:t>slowly draw them in throughout your entire essay, until the last paragraph, where you let them go (a lot like fishing).</a:t>
            </a:r>
          </a:p>
          <a:p>
            <a:r>
              <a:rPr lang="en-US" b="1" dirty="0" smtClean="0"/>
              <a:t>Make each sentence count. </a:t>
            </a:r>
            <a:endParaRPr lang="en-US" b="1" dirty="0" smtClean="0"/>
          </a:p>
          <a:p>
            <a:pPr lvl="1"/>
            <a:r>
              <a:rPr lang="en-US" dirty="0" smtClean="0"/>
              <a:t>Adding </a:t>
            </a:r>
            <a:r>
              <a:rPr lang="en-US" dirty="0" smtClean="0"/>
              <a:t>extra sentences will not drive your point home. Keep the essay clear and concise.</a:t>
            </a:r>
          </a:p>
          <a:p>
            <a:r>
              <a:rPr lang="en-US" b="1" dirty="0" smtClean="0"/>
              <a:t>When restating, do not duplicate any sentence.</a:t>
            </a:r>
            <a:r>
              <a:rPr lang="en-US" dirty="0" smtClean="0"/>
              <a:t> </a:t>
            </a:r>
            <a:endParaRPr lang="en-US" dirty="0" smtClean="0"/>
          </a:p>
          <a:p>
            <a:pPr lvl="1"/>
            <a:r>
              <a:rPr lang="en-US" dirty="0" smtClean="0"/>
              <a:t>Your </a:t>
            </a:r>
            <a:r>
              <a:rPr lang="en-US" dirty="0" smtClean="0"/>
              <a:t>audience will not skip over any part, so there isn't a need for stressing the same point over and over.</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Tips</a:t>
            </a:r>
            <a:endParaRPr lang="en-US" b="1" dirty="0"/>
          </a:p>
        </p:txBody>
      </p:sp>
      <p:sp>
        <p:nvSpPr>
          <p:cNvPr id="3" name="Content Placeholder 2"/>
          <p:cNvSpPr>
            <a:spLocks noGrp="1"/>
          </p:cNvSpPr>
          <p:nvPr>
            <p:ph idx="1"/>
          </p:nvPr>
        </p:nvSpPr>
        <p:spPr/>
        <p:txBody>
          <a:bodyPr>
            <a:normAutofit lnSpcReduction="10000"/>
          </a:bodyPr>
          <a:lstStyle/>
          <a:p>
            <a:pPr algn="just">
              <a:lnSpc>
                <a:spcPct val="150000"/>
              </a:lnSpc>
            </a:pPr>
            <a:r>
              <a:rPr lang="en-US" b="1" dirty="0" smtClean="0"/>
              <a:t>Be sure to keep your deadline in mind </a:t>
            </a:r>
            <a:r>
              <a:rPr lang="en-US" dirty="0" smtClean="0"/>
              <a:t>if you're having issues brainstorming!</a:t>
            </a:r>
          </a:p>
          <a:p>
            <a:pPr algn="just">
              <a:lnSpc>
                <a:spcPct val="150000"/>
              </a:lnSpc>
            </a:pPr>
            <a:r>
              <a:rPr lang="en-US" b="1" dirty="0" smtClean="0"/>
              <a:t>You can also write three paragraphs for the body, </a:t>
            </a:r>
            <a:r>
              <a:rPr lang="en-US" dirty="0" smtClean="0"/>
              <a:t>and instead of minor points, write logical, supporting reasons for the topic.</a:t>
            </a:r>
          </a:p>
          <a:p>
            <a:pPr algn="just">
              <a:lnSpc>
                <a:spcPct val="150000"/>
              </a:lnSpc>
            </a:pPr>
            <a:r>
              <a:rPr lang="en-US" dirty="0" smtClean="0"/>
              <a:t>Use </a:t>
            </a:r>
            <a:r>
              <a:rPr lang="en-US" b="1" dirty="0" smtClean="0"/>
              <a:t>facts or statistics.</a:t>
            </a:r>
            <a:endParaRPr lang="en-US"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Tips</a:t>
            </a:r>
            <a:endParaRPr lang="en-US" b="1" dirty="0"/>
          </a:p>
        </p:txBody>
      </p:sp>
      <p:sp>
        <p:nvSpPr>
          <p:cNvPr id="3" name="Content Placeholder 2"/>
          <p:cNvSpPr>
            <a:spLocks noGrp="1"/>
          </p:cNvSpPr>
          <p:nvPr>
            <p:ph idx="1"/>
          </p:nvPr>
        </p:nvSpPr>
        <p:spPr/>
        <p:txBody>
          <a:bodyPr>
            <a:normAutofit fontScale="92500"/>
          </a:bodyPr>
          <a:lstStyle/>
          <a:p>
            <a:pPr>
              <a:lnSpc>
                <a:spcPct val="150000"/>
              </a:lnSpc>
            </a:pPr>
            <a:r>
              <a:rPr lang="en-US" b="1" dirty="0" smtClean="0"/>
              <a:t>Don't plagiarize people's </a:t>
            </a:r>
            <a:r>
              <a:rPr lang="en-US" b="1" dirty="0" smtClean="0"/>
              <a:t>work</a:t>
            </a:r>
            <a:r>
              <a:rPr lang="en-US" dirty="0" smtClean="0"/>
              <a:t>.</a:t>
            </a:r>
          </a:p>
          <a:p>
            <a:pPr>
              <a:lnSpc>
                <a:spcPct val="150000"/>
              </a:lnSpc>
            </a:pPr>
            <a:r>
              <a:rPr lang="en-US" b="1" dirty="0" smtClean="0"/>
              <a:t>Be </a:t>
            </a:r>
            <a:r>
              <a:rPr lang="en-US" b="1" dirty="0" smtClean="0"/>
              <a:t>aware of the possible counter-arguments that would go against what you are trying to say. </a:t>
            </a:r>
            <a:endParaRPr lang="en-US" b="1" dirty="0" smtClean="0"/>
          </a:p>
          <a:p>
            <a:pPr lvl="1">
              <a:lnSpc>
                <a:spcPct val="150000"/>
              </a:lnSpc>
            </a:pPr>
            <a:r>
              <a:rPr lang="en-US" dirty="0" smtClean="0"/>
              <a:t>You </a:t>
            </a:r>
            <a:r>
              <a:rPr lang="en-US" dirty="0" smtClean="0"/>
              <a:t>need to plan ahead for oppositions. </a:t>
            </a:r>
            <a:endParaRPr lang="en-US" dirty="0" smtClean="0"/>
          </a:p>
          <a:p>
            <a:pPr lvl="1">
              <a:lnSpc>
                <a:spcPct val="150000"/>
              </a:lnSpc>
            </a:pPr>
            <a:r>
              <a:rPr lang="en-US" dirty="0" smtClean="0"/>
              <a:t>Therefore</a:t>
            </a:r>
            <a:r>
              <a:rPr lang="en-US" dirty="0" smtClean="0"/>
              <a:t>, list some common oppositions and have counters for them.</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a:xfrm>
            <a:off x="457200" y="1600200"/>
            <a:ext cx="8458200" cy="4525963"/>
          </a:xfrm>
        </p:spPr>
        <p:txBody>
          <a:bodyPr>
            <a:normAutofit fontScale="92500" lnSpcReduction="10000"/>
          </a:bodyPr>
          <a:lstStyle/>
          <a:p>
            <a:r>
              <a:rPr lang="en-US" dirty="0" smtClean="0"/>
              <a:t>How to Write </a:t>
            </a:r>
            <a:r>
              <a:rPr lang="en-US" dirty="0" smtClean="0"/>
              <a:t>an Argumentative/ Persuasive Essay</a:t>
            </a:r>
            <a:r>
              <a:rPr lang="en-US" dirty="0" smtClean="0"/>
              <a:t>?</a:t>
            </a:r>
          </a:p>
          <a:p>
            <a:r>
              <a:rPr lang="en-US" dirty="0" smtClean="0"/>
              <a:t>Well Written Argumentative/ Persuasive Essay</a:t>
            </a:r>
          </a:p>
          <a:p>
            <a:r>
              <a:rPr lang="en-US" dirty="0" smtClean="0"/>
              <a:t>Steps for Writing a Argumentative/ Persuasive Essay</a:t>
            </a:r>
          </a:p>
          <a:p>
            <a:r>
              <a:rPr lang="en-US" dirty="0" smtClean="0"/>
              <a:t>Topic Selection</a:t>
            </a:r>
          </a:p>
          <a:p>
            <a:r>
              <a:rPr lang="en-US" dirty="0" smtClean="0"/>
              <a:t>Dos and Don’ts</a:t>
            </a:r>
          </a:p>
          <a:p>
            <a:r>
              <a:rPr lang="en-US" dirty="0" smtClean="0"/>
              <a:t>Common Mistakes</a:t>
            </a:r>
          </a:p>
          <a:p>
            <a:r>
              <a:rPr lang="en-US" dirty="0" smtClean="0"/>
              <a:t>Example</a:t>
            </a:r>
          </a:p>
          <a:p>
            <a:r>
              <a:rPr lang="en-US" dirty="0" smtClean="0"/>
              <a:t>General Essay writing Tips</a:t>
            </a:r>
            <a:endParaRPr lang="en-US"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normAutofit/>
          </a:bodyPr>
          <a:lstStyle/>
          <a:p>
            <a:r>
              <a:rPr lang="en-US" dirty="0" smtClean="0">
                <a:hlinkClick r:id="rId2"/>
              </a:rPr>
              <a:t>http://</a:t>
            </a:r>
            <a:r>
              <a:rPr lang="en-US" dirty="0" smtClean="0">
                <a:hlinkClick r:id="rId2"/>
              </a:rPr>
              <a:t>academichelp.net/academic-assignments/essay/write-persuasive-essay.html</a:t>
            </a:r>
          </a:p>
          <a:p>
            <a:r>
              <a:rPr lang="en-US" dirty="0" smtClean="0">
                <a:hlinkClick r:id="rId2"/>
              </a:rPr>
              <a:t>http://academichelp.net/samples/essays/persuasive/people-read-books.html</a:t>
            </a:r>
          </a:p>
          <a:p>
            <a:r>
              <a:rPr lang="en-US" dirty="0" smtClean="0">
                <a:hlinkClick r:id="rId2"/>
              </a:rPr>
              <a:t>http</a:t>
            </a:r>
            <a:r>
              <a:rPr lang="en-US" dirty="0" smtClean="0">
                <a:hlinkClick r:id="rId2"/>
              </a:rPr>
              <a:t>://</a:t>
            </a:r>
            <a:r>
              <a:rPr lang="en-US" dirty="0" smtClean="0">
                <a:hlinkClick r:id="rId2"/>
              </a:rPr>
              <a:t>www.studygs.net/wrtstr4.htm</a:t>
            </a:r>
            <a:endParaRPr lang="en-US" dirty="0" smtClean="0"/>
          </a:p>
          <a:p>
            <a:r>
              <a:rPr lang="en-US" dirty="0" smtClean="0">
                <a:hlinkClick r:id="rId3"/>
              </a:rPr>
              <a:t>http://</a:t>
            </a:r>
            <a:r>
              <a:rPr lang="en-US" dirty="0" smtClean="0">
                <a:hlinkClick r:id="rId3"/>
              </a:rPr>
              <a:t>www.wikihow.com/Write-a-Persuasive-Essay</a:t>
            </a:r>
            <a:endParaRPr lang="en-US" dirty="0" smtClean="0"/>
          </a:p>
          <a:p>
            <a:endParaRPr lang="en-US" dirty="0" smtClean="0"/>
          </a:p>
          <a:p>
            <a:pPr>
              <a:buNone/>
            </a:pPr>
            <a:endParaRPr lang="en-US"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1408</Words>
  <Application>Microsoft Office PowerPoint</Application>
  <PresentationFormat>On-screen Show (4:3)</PresentationFormat>
  <Paragraphs>189</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Argumentative/ Persuasive  Essay</vt:lpstr>
      <vt:lpstr>Recap</vt:lpstr>
      <vt:lpstr>Slide 3</vt:lpstr>
      <vt:lpstr>Argumentative Essay</vt:lpstr>
      <vt:lpstr>Elements toward building a good Argumentative/Persuasive essay include…</vt:lpstr>
      <vt:lpstr>How to Write a Argumentative/Persuasive Essay?</vt:lpstr>
      <vt:lpstr>Steps for Writing a Argumentative/Persuasive Essay</vt:lpstr>
      <vt:lpstr>Steps for Writing a Argumentative/Persuasive Essay</vt:lpstr>
      <vt:lpstr>Steps for Writing a Argumentative/Persuasive Essay</vt:lpstr>
      <vt:lpstr>Steps for Writing a Argumentative/Persuasive Essay</vt:lpstr>
      <vt:lpstr>Topic Selection</vt:lpstr>
      <vt:lpstr>Key Points to Consider</vt:lpstr>
      <vt:lpstr>Key Points to Consider</vt:lpstr>
      <vt:lpstr>Key Points to Consider</vt:lpstr>
      <vt:lpstr>Key Points to Consider</vt:lpstr>
      <vt:lpstr>Dos</vt:lpstr>
      <vt:lpstr>Dos</vt:lpstr>
      <vt:lpstr>Dos</vt:lpstr>
      <vt:lpstr>Don'ts</vt:lpstr>
      <vt:lpstr>Don’ts</vt:lpstr>
      <vt:lpstr>Don’ts</vt:lpstr>
      <vt:lpstr>Don’ts</vt:lpstr>
      <vt:lpstr>Common Mistakes</vt:lpstr>
      <vt:lpstr>Common Mistakes</vt:lpstr>
      <vt:lpstr>Common Mistakes</vt:lpstr>
      <vt:lpstr>Example of Argumentative/ Pesruasive Essay</vt:lpstr>
      <vt:lpstr>Introduction Paragraph</vt:lpstr>
      <vt:lpstr>1. Supporting Details</vt:lpstr>
      <vt:lpstr>2. Supporting Details</vt:lpstr>
      <vt:lpstr>3. Supporting Details</vt:lpstr>
      <vt:lpstr>Conclusion</vt:lpstr>
      <vt:lpstr>Tips</vt:lpstr>
      <vt:lpstr>Tips</vt:lpstr>
      <vt:lpstr>Tips</vt:lpstr>
      <vt:lpstr>Tips</vt:lpstr>
      <vt:lpstr>Tips</vt:lpstr>
      <vt:lpstr>Tips</vt:lpstr>
      <vt:lpstr>Tips</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 and Contrast Essay</dc:title>
  <dc:creator>Anila</dc:creator>
  <cp:lastModifiedBy>Anila</cp:lastModifiedBy>
  <cp:revision>46</cp:revision>
  <dcterms:created xsi:type="dcterms:W3CDTF">2012-12-22T18:58:36Z</dcterms:created>
  <dcterms:modified xsi:type="dcterms:W3CDTF">2012-12-23T19:09:47Z</dcterms:modified>
</cp:coreProperties>
</file>