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8" r:id="rId2"/>
    <p:sldId id="300" r:id="rId3"/>
    <p:sldId id="298" r:id="rId4"/>
    <p:sldId id="299" r:id="rId5"/>
    <p:sldId id="263" r:id="rId6"/>
    <p:sldId id="265" r:id="rId7"/>
    <p:sldId id="261" r:id="rId8"/>
    <p:sldId id="266" r:id="rId9"/>
    <p:sldId id="267" r:id="rId10"/>
    <p:sldId id="268" r:id="rId11"/>
    <p:sldId id="269" r:id="rId12"/>
    <p:sldId id="270" r:id="rId13"/>
    <p:sldId id="271" r:id="rId14"/>
    <p:sldId id="272" r:id="rId15"/>
    <p:sldId id="273" r:id="rId16"/>
    <p:sldId id="274" r:id="rId17"/>
    <p:sldId id="275" r:id="rId18"/>
    <p:sldId id="276" r:id="rId19"/>
    <p:sldId id="279" r:id="rId20"/>
    <p:sldId id="280" r:id="rId21"/>
    <p:sldId id="281" r:id="rId22"/>
    <p:sldId id="283" r:id="rId23"/>
    <p:sldId id="284" r:id="rId24"/>
    <p:sldId id="285" r:id="rId25"/>
    <p:sldId id="301" r:id="rId26"/>
    <p:sldId id="286" r:id="rId27"/>
    <p:sldId id="287" r:id="rId28"/>
    <p:sldId id="288" r:id="rId29"/>
    <p:sldId id="302" r:id="rId30"/>
    <p:sldId id="289" r:id="rId31"/>
    <p:sldId id="290" r:id="rId32"/>
    <p:sldId id="291" r:id="rId33"/>
    <p:sldId id="292" r:id="rId34"/>
    <p:sldId id="293" r:id="rId35"/>
    <p:sldId id="294" r:id="rId36"/>
    <p:sldId id="295" r:id="rId37"/>
    <p:sldId id="303" r:id="rId38"/>
    <p:sldId id="304" r:id="rId39"/>
    <p:sldId id="305" r:id="rId40"/>
    <p:sldId id="306" r:id="rId41"/>
    <p:sldId id="296" r:id="rId42"/>
    <p:sldId id="297"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5C41CC-D67A-4215-9102-CEBEB0339A8B}" type="datetimeFigureOut">
              <a:rPr lang="en-US" smtClean="0"/>
              <a:t>12/22/2012</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A61788-12AE-4ED9-8B9B-84B01F19D715}" type="slidenum">
              <a:rPr lang="en-US" smtClean="0"/>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B96217A-D6CE-4FFA-87EB-9A569D74B091}" type="slidenum">
              <a:rPr lang="en-US" smtClean="0"/>
              <a:pPr/>
              <a:t>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50C2AD-AF99-41A1-B22A-E98B376F7872}" type="datetimeFigureOut">
              <a:rPr lang="en-US" smtClean="0"/>
              <a:t>12/22/2012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28B62CA-5521-4443-9E38-EAC391A4663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50C2AD-AF99-41A1-B22A-E98B376F7872}" type="datetimeFigureOut">
              <a:rPr lang="en-US" smtClean="0"/>
              <a:t>12/22/2012</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8B62CA-5521-4443-9E38-EAC391A46630}"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academichelp.net/academic-assignments/essay/write-narrative-essay.html" TargetMode="External"/><Relationship Id="rId2" Type="http://schemas.openxmlformats.org/officeDocument/2006/relationships/hyperlink" Target="http://essayinfo.com/essays/narrative_essay.php" TargetMode="External"/><Relationship Id="rId1" Type="http://schemas.openxmlformats.org/officeDocument/2006/relationships/slideLayout" Target="../slideLayouts/slideLayout2.xml"/><Relationship Id="rId5" Type="http://schemas.openxmlformats.org/officeDocument/2006/relationships/hyperlink" Target="http://www3.csudh.edu/student-affairs/tlc/docs/compareandcontrast.pdf" TargetMode="External"/><Relationship Id="rId4" Type="http://schemas.openxmlformats.org/officeDocument/2006/relationships/hyperlink" Target="http://academichelp.net/samples/essays/narrative/biggest-nightmar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3200400"/>
            <a:ext cx="8458200" cy="1470025"/>
          </a:xfrm>
        </p:spPr>
        <p:txBody>
          <a:bodyPr>
            <a:normAutofit fontScale="90000"/>
          </a:bodyPr>
          <a:lstStyle/>
          <a:p>
            <a:r>
              <a:rPr lang="en-US" sz="7200" b="1" dirty="0" smtClean="0"/>
              <a:t>Compare and Contrast Essay</a:t>
            </a:r>
            <a:endParaRPr lang="en-US" sz="7200" b="1" dirty="0"/>
          </a:p>
        </p:txBody>
      </p:sp>
      <p:sp>
        <p:nvSpPr>
          <p:cNvPr id="3" name="Subtitle 2"/>
          <p:cNvSpPr>
            <a:spLocks noGrp="1"/>
          </p:cNvSpPr>
          <p:nvPr>
            <p:ph type="subTitle" idx="1"/>
          </p:nvPr>
        </p:nvSpPr>
        <p:spPr>
          <a:xfrm>
            <a:off x="1371600" y="1371600"/>
            <a:ext cx="6400800" cy="838200"/>
          </a:xfrm>
        </p:spPr>
        <p:txBody>
          <a:bodyPr>
            <a:noAutofit/>
          </a:bodyPr>
          <a:lstStyle/>
          <a:p>
            <a:r>
              <a:rPr lang="en-US" sz="5400" b="1" dirty="0" smtClean="0">
                <a:solidFill>
                  <a:schemeClr val="tx1"/>
                </a:solidFill>
              </a:rPr>
              <a:t>Lecture </a:t>
            </a:r>
            <a:r>
              <a:rPr lang="en-US" sz="5400" b="1" dirty="0" smtClean="0">
                <a:solidFill>
                  <a:schemeClr val="tx1"/>
                </a:solidFill>
              </a:rPr>
              <a:t>12</a:t>
            </a:r>
            <a:endParaRPr lang="en-US" sz="5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normAutofit/>
          </a:bodyPr>
          <a:lstStyle/>
          <a:p>
            <a:r>
              <a:rPr lang="en-US" dirty="0" smtClean="0"/>
              <a:t>How to Write a </a:t>
            </a:r>
            <a:r>
              <a:rPr lang="en-US" dirty="0" smtClean="0"/>
              <a:t>Narrative </a:t>
            </a:r>
            <a:r>
              <a:rPr lang="en-US" dirty="0" smtClean="0"/>
              <a:t>Essay?</a:t>
            </a:r>
          </a:p>
          <a:p>
            <a:r>
              <a:rPr lang="en-US" dirty="0" smtClean="0"/>
              <a:t>Well Written Narrative Essay</a:t>
            </a:r>
          </a:p>
          <a:p>
            <a:r>
              <a:rPr lang="en-US" dirty="0" smtClean="0"/>
              <a:t>Steps </a:t>
            </a:r>
            <a:r>
              <a:rPr lang="en-US" dirty="0" smtClean="0"/>
              <a:t>for Writing </a:t>
            </a:r>
            <a:r>
              <a:rPr lang="en-US" dirty="0" smtClean="0"/>
              <a:t>a Narrative Essay</a:t>
            </a:r>
            <a:endParaRPr lang="en-US" dirty="0" smtClean="0"/>
          </a:p>
          <a:p>
            <a:r>
              <a:rPr lang="en-US" dirty="0" smtClean="0"/>
              <a:t>Topic Selection</a:t>
            </a:r>
          </a:p>
          <a:p>
            <a:r>
              <a:rPr lang="en-US" dirty="0" smtClean="0"/>
              <a:t>Dos </a:t>
            </a:r>
            <a:r>
              <a:rPr lang="en-US" dirty="0" smtClean="0"/>
              <a:t>and Don’ts</a:t>
            </a:r>
          </a:p>
          <a:p>
            <a:r>
              <a:rPr lang="en-US" dirty="0" smtClean="0"/>
              <a:t>Common Mistakes</a:t>
            </a:r>
          </a:p>
          <a:p>
            <a:r>
              <a:rPr lang="en-US" dirty="0" smtClean="0"/>
              <a:t>Example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676400"/>
            <a:ext cx="8686800" cy="4876800"/>
          </a:xfrm>
        </p:spPr>
        <p:txBody>
          <a:bodyPr>
            <a:normAutofit fontScale="25000" lnSpcReduction="20000"/>
          </a:bodyPr>
          <a:lstStyle/>
          <a:p>
            <a:pPr algn="just">
              <a:buNone/>
            </a:pPr>
            <a:r>
              <a:rPr lang="en-US" sz="11200" dirty="0">
                <a:latin typeface="Times New Roman" pitchFamily="18" charset="0"/>
                <a:cs typeface="Times New Roman" pitchFamily="18" charset="0"/>
              </a:rPr>
              <a:t>	</a:t>
            </a:r>
            <a:r>
              <a:rPr lang="en-US" sz="11200" dirty="0" smtClean="0">
                <a:latin typeface="Calibri" pitchFamily="34" charset="0"/>
                <a:cs typeface="Calibri" pitchFamily="34" charset="0"/>
              </a:rPr>
              <a:t>The </a:t>
            </a:r>
            <a:r>
              <a:rPr lang="en-US" sz="11200" b="1" dirty="0" smtClean="0">
                <a:latin typeface="Calibri" pitchFamily="34" charset="0"/>
                <a:cs typeface="Calibri" pitchFamily="34" charset="0"/>
              </a:rPr>
              <a:t>compare/contrast</a:t>
            </a:r>
            <a:r>
              <a:rPr lang="en-US" sz="11200" dirty="0" smtClean="0">
                <a:latin typeface="Calibri" pitchFamily="34" charset="0"/>
                <a:cs typeface="Calibri" pitchFamily="34" charset="0"/>
              </a:rPr>
              <a:t> essay discusses the similarities and differences between two things, people, concepts, places, etc. </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A </a:t>
            </a:r>
            <a:r>
              <a:rPr lang="en-US" sz="11200" b="1" i="1" dirty="0" smtClean="0">
                <a:latin typeface="Calibri" pitchFamily="34" charset="0"/>
                <a:cs typeface="Calibri" pitchFamily="34" charset="0"/>
              </a:rPr>
              <a:t>comparison essay</a:t>
            </a:r>
            <a:r>
              <a:rPr lang="en-US" sz="11200" dirty="0" smtClean="0">
                <a:latin typeface="Calibri" pitchFamily="34" charset="0"/>
                <a:cs typeface="Calibri" pitchFamily="34" charset="0"/>
              </a:rPr>
              <a:t> usually discusses the 	similarities between two things</a:t>
            </a:r>
          </a:p>
          <a:p>
            <a:pPr algn="just"/>
            <a:r>
              <a:rPr lang="en-US" sz="11200" dirty="0">
                <a:latin typeface="Calibri" pitchFamily="34" charset="0"/>
                <a:cs typeface="Calibri" pitchFamily="34" charset="0"/>
              </a:rPr>
              <a:t>	</a:t>
            </a:r>
            <a:r>
              <a:rPr lang="en-US" sz="11200" dirty="0" smtClean="0">
                <a:latin typeface="Calibri" pitchFamily="34" charset="0"/>
                <a:cs typeface="Calibri" pitchFamily="34" charset="0"/>
              </a:rPr>
              <a:t>the </a:t>
            </a:r>
            <a:r>
              <a:rPr lang="en-US" sz="11200" b="1" i="1" dirty="0" smtClean="0">
                <a:latin typeface="Calibri" pitchFamily="34" charset="0"/>
                <a:cs typeface="Calibri" pitchFamily="34" charset="0"/>
              </a:rPr>
              <a:t>contrast essay</a:t>
            </a:r>
            <a:r>
              <a:rPr lang="en-US" sz="11200" dirty="0" smtClean="0">
                <a:latin typeface="Calibri" pitchFamily="34" charset="0"/>
                <a:cs typeface="Calibri" pitchFamily="34" charset="0"/>
              </a:rPr>
              <a:t> discusses the differences.</a:t>
            </a:r>
          </a:p>
          <a:p>
            <a:pPr marL="45720" indent="0" algn="just">
              <a:buNone/>
            </a:pPr>
            <a:r>
              <a:rPr lang="en-US" sz="11200" dirty="0" smtClean="0">
                <a:latin typeface="Calibri" pitchFamily="34" charset="0"/>
                <a:cs typeface="Calibri" pitchFamily="34" charset="0"/>
              </a:rPr>
              <a:t> </a:t>
            </a:r>
          </a:p>
          <a:p>
            <a:pPr algn="just">
              <a:buNone/>
            </a:pPr>
            <a:r>
              <a:rPr lang="en-US" sz="9600" b="1" u="sng" dirty="0" smtClean="0">
                <a:solidFill>
                  <a:srgbClr val="FF0000"/>
                </a:solidFill>
                <a:latin typeface="Calibri" pitchFamily="34" charset="0"/>
                <a:cs typeface="Calibri" pitchFamily="34" charset="0"/>
              </a:rPr>
              <a:t>Examples</a:t>
            </a:r>
            <a:r>
              <a:rPr lang="en-US" sz="9600" b="1" dirty="0" smtClean="0">
                <a:solidFill>
                  <a:srgbClr val="FF0000"/>
                </a:solidFill>
                <a:latin typeface="Calibri" pitchFamily="34" charset="0"/>
                <a:cs typeface="Calibri" pitchFamily="34" charset="0"/>
              </a:rPr>
              <a:t>: </a:t>
            </a:r>
            <a:r>
              <a:rPr lang="en-US" sz="9600" dirty="0" smtClean="0">
                <a:latin typeface="Calibri" pitchFamily="34" charset="0"/>
                <a:cs typeface="Calibri" pitchFamily="34" charset="0"/>
              </a:rPr>
              <a:t>A </a:t>
            </a:r>
            <a:r>
              <a:rPr lang="en-US" sz="9600" b="1" dirty="0" smtClean="0">
                <a:latin typeface="Calibri" pitchFamily="34" charset="0"/>
                <a:cs typeface="Calibri" pitchFamily="34" charset="0"/>
              </a:rPr>
              <a:t>compare/contrast</a:t>
            </a:r>
            <a:r>
              <a:rPr lang="en-US" sz="9600" dirty="0" smtClean="0">
                <a:latin typeface="Calibri" pitchFamily="34" charset="0"/>
                <a:cs typeface="Calibri" pitchFamily="34" charset="0"/>
              </a:rPr>
              <a:t> essay may discuss …</a:t>
            </a:r>
          </a:p>
          <a:p>
            <a:pPr marL="45720" indent="0" algn="just">
              <a:buNone/>
            </a:pPr>
            <a:r>
              <a:rPr lang="en-US" sz="9600" dirty="0" smtClean="0">
                <a:latin typeface="Calibri" pitchFamily="34" charset="0"/>
                <a:cs typeface="Calibri" pitchFamily="34" charset="0"/>
              </a:rPr>
              <a:t>* 	the likenesses and differences between two 	places, 	like New York City and Los Angeles; </a:t>
            </a:r>
          </a:p>
          <a:p>
            <a:pPr marL="45720" indent="0" algn="just">
              <a:buNone/>
            </a:pPr>
            <a:r>
              <a:rPr lang="en-US" sz="9600" dirty="0" smtClean="0">
                <a:latin typeface="Calibri" pitchFamily="34" charset="0"/>
                <a:cs typeface="Calibri" pitchFamily="34" charset="0"/>
              </a:rPr>
              <a:t>* 	the similarities and differences between two </a:t>
            </a:r>
            <a:r>
              <a:rPr lang="en-US" sz="9600" dirty="0" smtClean="0">
                <a:latin typeface="Calibri" pitchFamily="34" charset="0"/>
                <a:cs typeface="Calibri" pitchFamily="34" charset="0"/>
              </a:rPr>
              <a:t>religions</a:t>
            </a:r>
            <a:r>
              <a:rPr lang="en-US" sz="9600" dirty="0" smtClean="0">
                <a:latin typeface="Calibri" pitchFamily="34" charset="0"/>
                <a:cs typeface="Calibri" pitchFamily="34" charset="0"/>
              </a:rPr>
              <a:t>, like </a:t>
            </a:r>
            <a:r>
              <a:rPr lang="en-US" sz="9600" dirty="0" smtClean="0">
                <a:latin typeface="Calibri" pitchFamily="34" charset="0"/>
                <a:cs typeface="Calibri" pitchFamily="34" charset="0"/>
              </a:rPr>
              <a:t>	Christianity </a:t>
            </a:r>
            <a:r>
              <a:rPr lang="en-US" sz="9600" dirty="0" smtClean="0">
                <a:latin typeface="Calibri" pitchFamily="34" charset="0"/>
                <a:cs typeface="Calibri" pitchFamily="34" charset="0"/>
              </a:rPr>
              <a:t>and Islam; </a:t>
            </a:r>
          </a:p>
          <a:p>
            <a:pPr marL="45720" indent="0" algn="just">
              <a:buNone/>
            </a:pPr>
            <a:r>
              <a:rPr lang="en-US" sz="9600" dirty="0" smtClean="0">
                <a:latin typeface="Calibri" pitchFamily="34" charset="0"/>
                <a:cs typeface="Calibri" pitchFamily="34" charset="0"/>
              </a:rPr>
              <a:t>* 	two people, like my brother and myself </a:t>
            </a:r>
          </a:p>
          <a:p>
            <a:endParaRPr lang="en-US" dirty="0"/>
          </a:p>
        </p:txBody>
      </p:sp>
      <p:sp>
        <p:nvSpPr>
          <p:cNvPr id="4" name="Slide Number Placeholder 3"/>
          <p:cNvSpPr>
            <a:spLocks noGrp="1"/>
          </p:cNvSpPr>
          <p:nvPr>
            <p:ph type="sldNum" sz="quarter" idx="12"/>
          </p:nvPr>
        </p:nvSpPr>
        <p:spPr/>
        <p:txBody>
          <a:bodyPr/>
          <a:lstStyle/>
          <a:p>
            <a:fld id="{9FFA460D-D413-4A4F-96F2-FCE1F5E5CE9E}" type="slidenum">
              <a:rPr lang="en-US" smtClean="0"/>
              <a:pPr/>
              <a:t>3</a:t>
            </a:fld>
            <a:endParaRPr lang="en-US" dirty="0"/>
          </a:p>
        </p:txBody>
      </p:sp>
      <p:sp>
        <p:nvSpPr>
          <p:cNvPr id="2" name="Rectangle 1"/>
          <p:cNvSpPr/>
          <p:nvPr/>
        </p:nvSpPr>
        <p:spPr>
          <a:xfrm>
            <a:off x="0" y="609600"/>
            <a:ext cx="9144000" cy="650543"/>
          </a:xfrm>
          <a:prstGeom prst="rect">
            <a:avLst/>
          </a:prstGeom>
        </p:spPr>
        <p:txBody>
          <a:bodyPr vert="horz" lIns="91440" tIns="45720" rIns="91440" bIns="45720" rtlCol="0" anchor="ctr">
            <a:noAutofit/>
          </a:bodyPr>
          <a:lstStyle/>
          <a:p>
            <a:pPr algn="ctr">
              <a:spcBef>
                <a:spcPct val="0"/>
              </a:spcBef>
            </a:pPr>
            <a:r>
              <a:rPr lang="en-US" sz="4400" b="1" cap="all" spc="200" dirty="0" smtClean="0">
                <a:latin typeface="Calibri" pitchFamily="34" charset="0"/>
                <a:ea typeface="+mj-ea"/>
                <a:cs typeface="Calibri" pitchFamily="34" charset="0"/>
              </a:rPr>
              <a:t> </a:t>
            </a:r>
            <a:r>
              <a:rPr lang="en-US" sz="4400" b="1" dirty="0" smtClean="0">
                <a:latin typeface="Calibri" pitchFamily="34" charset="0"/>
                <a:ea typeface="+mj-ea"/>
                <a:cs typeface="Calibri" pitchFamily="34" charset="0"/>
              </a:rPr>
              <a:t>Compare &amp; Contrast </a:t>
            </a:r>
            <a:r>
              <a:rPr lang="en-US" sz="4400" b="1" dirty="0" smtClean="0">
                <a:latin typeface="Calibri" pitchFamily="34" charset="0"/>
                <a:ea typeface="+mj-ea"/>
                <a:cs typeface="Calibri" pitchFamily="34" charset="0"/>
              </a:rPr>
              <a:t>Essay </a:t>
            </a:r>
            <a:endParaRPr lang="en-US" sz="4400" b="1" dirty="0">
              <a:latin typeface="Calibri" pitchFamily="34" charset="0"/>
              <a:ea typeface="+mj-ea"/>
              <a:cs typeface="Calibri" pitchFamily="34" charset="0"/>
            </a:endParaRPr>
          </a:p>
        </p:txBody>
      </p:sp>
    </p:spTree>
    <p:extLst>
      <p:ext uri="{BB962C8B-B14F-4D97-AF65-F5344CB8AC3E}">
        <p14:creationId xmlns:p14="http://schemas.microsoft.com/office/powerpoint/2010/main" xmlns="" val="29236704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Compare &amp; Contrast Essay</a:t>
            </a:r>
            <a:endParaRPr lang="en-US" b="1" dirty="0"/>
          </a:p>
        </p:txBody>
      </p:sp>
      <p:sp>
        <p:nvSpPr>
          <p:cNvPr id="3" name="Content Placeholder 2"/>
          <p:cNvSpPr>
            <a:spLocks noGrp="1"/>
          </p:cNvSpPr>
          <p:nvPr>
            <p:ph idx="1"/>
          </p:nvPr>
        </p:nvSpPr>
        <p:spPr/>
        <p:txBody>
          <a:bodyPr/>
          <a:lstStyle/>
          <a:p>
            <a:r>
              <a:rPr lang="en-US" b="1" dirty="0" smtClean="0"/>
              <a:t>Comparison discusses similarities</a:t>
            </a:r>
          </a:p>
          <a:p>
            <a:pPr lvl="1"/>
            <a:r>
              <a:rPr lang="en-US" dirty="0" smtClean="0"/>
              <a:t>Common properties</a:t>
            </a:r>
          </a:p>
          <a:p>
            <a:r>
              <a:rPr lang="en-US" b="1" dirty="0" smtClean="0"/>
              <a:t>Contrast discusses differences</a:t>
            </a:r>
          </a:p>
          <a:p>
            <a:pPr lvl="1"/>
            <a:r>
              <a:rPr lang="en-US" dirty="0" smtClean="0"/>
              <a:t>properties each have that the other lacks</a:t>
            </a:r>
          </a:p>
          <a:p>
            <a:r>
              <a:rPr lang="en-US" dirty="0" smtClean="0"/>
              <a:t>Be certain which action is being requested?</a:t>
            </a:r>
          </a:p>
          <a:p>
            <a:r>
              <a:rPr lang="en-US" dirty="0" smtClean="0"/>
              <a:t>Is it either/or both?</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US" sz="3900" b="1" dirty="0" smtClean="0"/>
              <a:t>How to Write a </a:t>
            </a:r>
            <a:r>
              <a:rPr lang="en-US" sz="3900" b="1" dirty="0" smtClean="0"/>
              <a:t>Compare &amp; Contrast Essay</a:t>
            </a:r>
            <a:r>
              <a:rPr lang="en-US" sz="3900" b="1" dirty="0" smtClean="0"/>
              <a:t>?</a:t>
            </a:r>
            <a:endParaRPr lang="en-US" sz="3900" b="1" dirty="0"/>
          </a:p>
        </p:txBody>
      </p:sp>
      <p:sp>
        <p:nvSpPr>
          <p:cNvPr id="3" name="Content Placeholder 2"/>
          <p:cNvSpPr>
            <a:spLocks noGrp="1"/>
          </p:cNvSpPr>
          <p:nvPr>
            <p:ph idx="1"/>
          </p:nvPr>
        </p:nvSpPr>
        <p:spPr>
          <a:xfrm>
            <a:off x="457200" y="1219200"/>
            <a:ext cx="8229600" cy="5334000"/>
          </a:xfrm>
        </p:spPr>
        <p:txBody>
          <a:bodyPr>
            <a:normAutofit fontScale="85000" lnSpcReduction="20000"/>
          </a:bodyPr>
          <a:lstStyle/>
          <a:p>
            <a:pPr algn="just">
              <a:lnSpc>
                <a:spcPct val="150000"/>
              </a:lnSpc>
            </a:pPr>
            <a:r>
              <a:rPr lang="en-US" dirty="0" smtClean="0"/>
              <a:t>A compare and contrast essay is a type of essay writing that is built around comparing two (sometimes several) items. </a:t>
            </a:r>
          </a:p>
          <a:p>
            <a:pPr algn="just">
              <a:lnSpc>
                <a:spcPct val="150000"/>
              </a:lnSpc>
            </a:pPr>
            <a:r>
              <a:rPr lang="en-US" dirty="0" smtClean="0"/>
              <a:t>There are two kinds of compare and contrast essays –</a:t>
            </a:r>
          </a:p>
          <a:p>
            <a:pPr lvl="1" algn="just">
              <a:lnSpc>
                <a:spcPct val="150000"/>
              </a:lnSpc>
            </a:pPr>
            <a:r>
              <a:rPr lang="en-US" dirty="0" smtClean="0"/>
              <a:t>the one where you focus more on the similarities of the chosen items, or </a:t>
            </a:r>
          </a:p>
          <a:p>
            <a:pPr lvl="1" algn="just">
              <a:lnSpc>
                <a:spcPct val="150000"/>
              </a:lnSpc>
            </a:pPr>
            <a:r>
              <a:rPr lang="en-US" dirty="0" smtClean="0"/>
              <a:t>where you instead try to contrast their differences.</a:t>
            </a:r>
          </a:p>
          <a:p>
            <a:pPr algn="just">
              <a:lnSpc>
                <a:spcPct val="150000"/>
              </a:lnSpc>
            </a:pPr>
            <a:r>
              <a:rPr lang="en-US" dirty="0" smtClean="0"/>
              <a:t>Depending on your emphasis, the paper can be more of a comparison essay, or more of a contrast essay.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700" b="1" dirty="0" smtClean="0"/>
              <a:t>Steps for Writing a Compare &amp; Contrast Essay</a:t>
            </a:r>
            <a:endParaRPr lang="en-US" sz="3700" b="1" dirty="0"/>
          </a:p>
        </p:txBody>
      </p:sp>
      <p:sp>
        <p:nvSpPr>
          <p:cNvPr id="3" name="Content Placeholder 2"/>
          <p:cNvSpPr>
            <a:spLocks noGrp="1"/>
          </p:cNvSpPr>
          <p:nvPr>
            <p:ph idx="1"/>
          </p:nvPr>
        </p:nvSpPr>
        <p:spPr>
          <a:xfrm>
            <a:off x="228600" y="1600200"/>
            <a:ext cx="8458200" cy="5029200"/>
          </a:xfrm>
        </p:spPr>
        <p:txBody>
          <a:bodyPr>
            <a:normAutofit/>
          </a:bodyPr>
          <a:lstStyle/>
          <a:p>
            <a:pPr algn="just">
              <a:buNone/>
            </a:pPr>
            <a:r>
              <a:rPr lang="en-US" b="1" dirty="0"/>
              <a:t>Step # 1: </a:t>
            </a:r>
            <a:r>
              <a:rPr lang="en-US" dirty="0" smtClean="0"/>
              <a:t>	</a:t>
            </a:r>
            <a:r>
              <a:rPr lang="en-US" dirty="0" smtClean="0"/>
              <a:t> </a:t>
            </a:r>
            <a:r>
              <a:rPr lang="en-US" b="1" i="1" dirty="0" smtClean="0"/>
              <a:t>Decide on the two items you plan to 			discuss. </a:t>
            </a:r>
            <a:r>
              <a:rPr lang="en-US" dirty="0" smtClean="0"/>
              <a:t>Make sure they have both 			similar and dissimilar qualities, so that 		there is enough material to focus on.</a:t>
            </a:r>
          </a:p>
          <a:p>
            <a:pPr algn="just">
              <a:buNone/>
            </a:pPr>
            <a:r>
              <a:rPr lang="en-US" b="1" dirty="0" smtClean="0"/>
              <a:t>Step # 2:</a:t>
            </a:r>
            <a:r>
              <a:rPr lang="en-US" dirty="0" smtClean="0"/>
              <a:t>	 </a:t>
            </a:r>
            <a:r>
              <a:rPr lang="en-US" b="1" dirty="0" smtClean="0"/>
              <a:t>Make an outline</a:t>
            </a:r>
            <a:r>
              <a:rPr lang="en-US" dirty="0" smtClean="0"/>
              <a:t>, sketching out the 			points you plan to focus on in your 			essay.</a:t>
            </a:r>
            <a:endParaRPr lang="en-US" dirty="0" smtClean="0"/>
          </a:p>
          <a:p>
            <a:pPr algn="just">
              <a:buNone/>
            </a:pPr>
            <a:r>
              <a:rPr lang="en-US" dirty="0" smtClean="0"/>
              <a: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a:bodyPr>
          <a:lstStyle/>
          <a:p>
            <a:r>
              <a:rPr lang="en-US" sz="4000" b="1" dirty="0" smtClean="0"/>
              <a:t>Outline for Compare &amp; Contrast Essay</a:t>
            </a:r>
            <a:endParaRPr lang="en-US" sz="4000" b="1"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t>I. </a:t>
            </a:r>
            <a:r>
              <a:rPr lang="en-US" b="1" dirty="0"/>
              <a:t>	</a:t>
            </a:r>
            <a:r>
              <a:rPr lang="en-US" b="1" dirty="0" smtClean="0"/>
              <a:t>Paragraph 1: Introduction (with Thesis)</a:t>
            </a:r>
          </a:p>
          <a:p>
            <a:pPr>
              <a:buNone/>
            </a:pPr>
            <a:r>
              <a:rPr lang="en-US" b="1" dirty="0" smtClean="0"/>
              <a:t>II. Paragraph 2: Topic 1 (Comparison a)</a:t>
            </a:r>
          </a:p>
          <a:p>
            <a:pPr lvl="1"/>
            <a:r>
              <a:rPr lang="en-US" b="1" dirty="0" smtClean="0"/>
              <a:t>Paragraph 3: Topic 1 (Comparison b)</a:t>
            </a:r>
          </a:p>
          <a:p>
            <a:pPr lvl="1"/>
            <a:r>
              <a:rPr lang="en-US" b="1" dirty="0" smtClean="0"/>
              <a:t>Paragraph 4: Topic 1 (Comparison c)</a:t>
            </a:r>
          </a:p>
          <a:p>
            <a:pPr>
              <a:buNone/>
            </a:pPr>
            <a:r>
              <a:rPr lang="en-US" b="1" dirty="0" smtClean="0"/>
              <a:t>III. Paragraph 5: Topic 2 (Contrast a)</a:t>
            </a:r>
          </a:p>
          <a:p>
            <a:pPr lvl="1"/>
            <a:r>
              <a:rPr lang="en-US" b="1" dirty="0" smtClean="0"/>
              <a:t>Paragraph 6: Topic 2 (Contrast b)</a:t>
            </a:r>
          </a:p>
          <a:p>
            <a:pPr lvl="1"/>
            <a:r>
              <a:rPr lang="en-US" b="1" dirty="0" smtClean="0"/>
              <a:t>Paragraph 7: Topic 2 (Contrast c)</a:t>
            </a:r>
          </a:p>
          <a:p>
            <a:pPr>
              <a:buNone/>
            </a:pPr>
            <a:r>
              <a:rPr lang="en-US" b="1" dirty="0" smtClean="0"/>
              <a:t>IV. Paragraph 8: (Optional) — Comparisons/Contrasts together (any topic)</a:t>
            </a:r>
          </a:p>
          <a:p>
            <a:pPr>
              <a:buNone/>
            </a:pPr>
            <a:r>
              <a:rPr lang="en-US" b="1" dirty="0" smtClean="0"/>
              <a:t>V. Paragraph 8: Conclusion</a:t>
            </a:r>
            <a:endParaRPr lang="en-US"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81600"/>
          </a:xfrm>
        </p:spPr>
        <p:txBody>
          <a:bodyPr>
            <a:normAutofit fontScale="77500" lnSpcReduction="20000"/>
          </a:bodyPr>
          <a:lstStyle/>
          <a:p>
            <a:pPr algn="just">
              <a:lnSpc>
                <a:spcPct val="150000"/>
              </a:lnSpc>
              <a:buNone/>
            </a:pPr>
            <a:r>
              <a:rPr lang="en-US" b="1" dirty="0"/>
              <a:t>Step # </a:t>
            </a:r>
            <a:r>
              <a:rPr lang="en-US" b="1" dirty="0" smtClean="0"/>
              <a:t>3: </a:t>
            </a:r>
            <a:r>
              <a:rPr lang="en-US" dirty="0" smtClean="0"/>
              <a:t>	</a:t>
            </a:r>
            <a:r>
              <a:rPr lang="en-US" dirty="0" smtClean="0"/>
              <a:t> Decide which </a:t>
            </a:r>
            <a:r>
              <a:rPr lang="en-US" b="1" dirty="0" smtClean="0"/>
              <a:t>organizational structure </a:t>
            </a:r>
            <a:r>
              <a:rPr lang="en-US" dirty="0" smtClean="0"/>
              <a:t>you 		will choose for your compare and contrast 		essay. 			</a:t>
            </a:r>
          </a:p>
          <a:p>
            <a:pPr algn="just">
              <a:lnSpc>
                <a:spcPct val="150000"/>
              </a:lnSpc>
              <a:buNone/>
            </a:pPr>
            <a:r>
              <a:rPr lang="en-US" dirty="0"/>
              <a:t>	</a:t>
            </a:r>
            <a:r>
              <a:rPr lang="en-US" dirty="0" smtClean="0"/>
              <a:t>		</a:t>
            </a:r>
            <a:r>
              <a:rPr lang="en-US" dirty="0" smtClean="0"/>
              <a:t>There are two basic approaches for the </a:t>
            </a:r>
            <a:r>
              <a:rPr lang="en-US" b="1" dirty="0" smtClean="0"/>
              <a:t>main 		body:</a:t>
            </a:r>
          </a:p>
          <a:p>
            <a:pPr lvl="2" algn="just">
              <a:lnSpc>
                <a:spcPct val="150000"/>
              </a:lnSpc>
            </a:pPr>
            <a:r>
              <a:rPr lang="en-US" dirty="0" smtClean="0"/>
              <a:t>You can either focus on the similarities first and then go to the differences (can be in reverse order) – this is called </a:t>
            </a:r>
            <a:r>
              <a:rPr lang="en-US" b="1" dirty="0" smtClean="0"/>
              <a:t>point-by-point arrangement </a:t>
            </a:r>
            <a:r>
              <a:rPr lang="en-US" dirty="0" smtClean="0"/>
              <a:t>or; </a:t>
            </a:r>
          </a:p>
          <a:p>
            <a:pPr lvl="2" algn="just">
              <a:lnSpc>
                <a:spcPct val="150000"/>
              </a:lnSpc>
            </a:pPr>
            <a:r>
              <a:rPr lang="en-US" dirty="0" smtClean="0"/>
              <a:t>you can first focus on the qualities of one item (in a paragraph or two), and then move on to analyzing the other item (normally comparing the same set of qualities) – this is called </a:t>
            </a:r>
            <a:r>
              <a:rPr lang="en-US" b="1" dirty="0" smtClean="0"/>
              <a:t>block arrangement </a:t>
            </a:r>
            <a:r>
              <a:rPr lang="en-US" dirty="0" smtClean="0"/>
              <a:t>of ideas.</a:t>
            </a:r>
            <a:endParaRPr lang="en-US" dirty="0" smtClean="0"/>
          </a:p>
        </p:txBody>
      </p:sp>
      <p:sp>
        <p:nvSpPr>
          <p:cNvPr id="7" name="Title 1"/>
          <p:cNvSpPr>
            <a:spLocks noGrp="1"/>
          </p:cNvSpPr>
          <p:nvPr>
            <p:ph type="title"/>
          </p:nvPr>
        </p:nvSpPr>
        <p:spPr>
          <a:xfrm>
            <a:off x="0" y="274638"/>
            <a:ext cx="9144000" cy="1143000"/>
          </a:xfrm>
        </p:spPr>
        <p:txBody>
          <a:bodyPr>
            <a:noAutofit/>
          </a:bodyPr>
          <a:lstStyle/>
          <a:p>
            <a:r>
              <a:rPr lang="en-US" sz="3700" b="1" dirty="0" smtClean="0"/>
              <a:t>Steps for Writing a Compare &amp; Contrast Essay</a:t>
            </a:r>
            <a:endParaRPr lang="en-US" sz="3700" b="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754563"/>
          </a:xfrm>
        </p:spPr>
        <p:txBody>
          <a:bodyPr>
            <a:normAutofit/>
          </a:bodyPr>
          <a:lstStyle/>
          <a:p>
            <a:pPr algn="just">
              <a:lnSpc>
                <a:spcPct val="150000"/>
              </a:lnSpc>
              <a:buNone/>
            </a:pPr>
            <a:r>
              <a:rPr lang="en-US" b="1" dirty="0"/>
              <a:t>Step # </a:t>
            </a:r>
            <a:r>
              <a:rPr lang="en-US" b="1" dirty="0" smtClean="0"/>
              <a:t>4: </a:t>
            </a:r>
            <a:r>
              <a:rPr lang="en-US" dirty="0" smtClean="0"/>
              <a:t>	</a:t>
            </a:r>
            <a:r>
              <a:rPr lang="en-US" dirty="0" smtClean="0"/>
              <a:t> Write an </a:t>
            </a:r>
            <a:r>
              <a:rPr lang="en-US" b="1" dirty="0" smtClean="0"/>
              <a:t>introduction. </a:t>
            </a:r>
            <a:r>
              <a:rPr lang="en-US" dirty="0" smtClean="0"/>
              <a:t>Make sure to 		finish it with a clear thesis sentence, 		where you give the main reason for 		choosing whichever items you chose 		for your compare and contrast essay.</a:t>
            </a:r>
            <a:endParaRPr lang="en-US" dirty="0" smtClean="0"/>
          </a:p>
        </p:txBody>
      </p:sp>
      <p:sp>
        <p:nvSpPr>
          <p:cNvPr id="6" name="Title 1"/>
          <p:cNvSpPr>
            <a:spLocks noGrp="1"/>
          </p:cNvSpPr>
          <p:nvPr>
            <p:ph type="title"/>
          </p:nvPr>
        </p:nvSpPr>
        <p:spPr>
          <a:xfrm>
            <a:off x="0" y="274638"/>
            <a:ext cx="9144000" cy="1143000"/>
          </a:xfrm>
        </p:spPr>
        <p:txBody>
          <a:bodyPr>
            <a:noAutofit/>
          </a:bodyPr>
          <a:lstStyle/>
          <a:p>
            <a:r>
              <a:rPr lang="en-US" sz="3700" b="1" dirty="0" smtClean="0"/>
              <a:t>Steps for Writing a Compare &amp; Contrast Essay</a:t>
            </a:r>
            <a:endParaRPr lang="en-US" sz="37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486400"/>
          </a:xfrm>
        </p:spPr>
        <p:txBody>
          <a:bodyPr>
            <a:normAutofit lnSpcReduction="10000"/>
          </a:bodyPr>
          <a:lstStyle/>
          <a:p>
            <a:pPr algn="just">
              <a:buNone/>
            </a:pPr>
            <a:r>
              <a:rPr lang="en-US" b="1" dirty="0"/>
              <a:t>Step # </a:t>
            </a:r>
            <a:r>
              <a:rPr lang="en-US" b="1" dirty="0" smtClean="0"/>
              <a:t>5</a:t>
            </a:r>
            <a:r>
              <a:rPr lang="en-US" b="1" dirty="0" smtClean="0"/>
              <a:t>: </a:t>
            </a:r>
            <a:r>
              <a:rPr lang="en-US" dirty="0" smtClean="0"/>
              <a:t>	</a:t>
            </a:r>
            <a:r>
              <a:rPr lang="en-US" dirty="0" smtClean="0"/>
              <a:t> </a:t>
            </a:r>
            <a:r>
              <a:rPr lang="en-US" b="1" dirty="0" smtClean="0"/>
              <a:t>Write the main body paragraphs </a:t>
            </a:r>
            <a:r>
              <a:rPr lang="en-US" dirty="0" smtClean="0"/>
              <a:t>in 		accordance with the structure you 		chose when making an outline – 			either block or point-by-point 			arrangement. 		</a:t>
            </a:r>
          </a:p>
          <a:p>
            <a:pPr algn="just">
              <a:buNone/>
            </a:pPr>
            <a:r>
              <a:rPr lang="en-US" b="1" dirty="0" smtClean="0"/>
              <a:t>Step # 6:</a:t>
            </a:r>
            <a:r>
              <a:rPr lang="en-US" dirty="0" smtClean="0"/>
              <a:t>	 </a:t>
            </a:r>
            <a:r>
              <a:rPr lang="en-US" b="1" dirty="0" smtClean="0"/>
              <a:t>Write a conclusion. </a:t>
            </a:r>
            <a:r>
              <a:rPr lang="en-US" dirty="0" smtClean="0"/>
              <a:t>Make sure to go 		back to your initial thesis sentence 		and rephrase it, concluding the result 		of your comparison or contrast 			writing and answering the main 			question you initially had in mind.</a:t>
            </a:r>
            <a:endParaRPr lang="en-US" dirty="0" smtClean="0"/>
          </a:p>
        </p:txBody>
      </p:sp>
      <p:sp>
        <p:nvSpPr>
          <p:cNvPr id="6" name="Title 1"/>
          <p:cNvSpPr>
            <a:spLocks noGrp="1"/>
          </p:cNvSpPr>
          <p:nvPr>
            <p:ph type="title"/>
          </p:nvPr>
        </p:nvSpPr>
        <p:spPr>
          <a:xfrm>
            <a:off x="0" y="0"/>
            <a:ext cx="9144000" cy="1143000"/>
          </a:xfrm>
        </p:spPr>
        <p:txBody>
          <a:bodyPr>
            <a:noAutofit/>
          </a:bodyPr>
          <a:lstStyle/>
          <a:p>
            <a:r>
              <a:rPr lang="en-US" sz="3700" b="1" dirty="0" smtClean="0"/>
              <a:t>Steps for Writing a Compare &amp; Contrast Essay</a:t>
            </a:r>
            <a:endParaRPr lang="en-US" sz="37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normAutofit/>
          </a:bodyPr>
          <a:lstStyle/>
          <a:p>
            <a:pPr algn="just">
              <a:lnSpc>
                <a:spcPct val="150000"/>
              </a:lnSpc>
              <a:buNone/>
            </a:pPr>
            <a:r>
              <a:rPr lang="en-US" b="1" dirty="0"/>
              <a:t>Step # </a:t>
            </a:r>
            <a:r>
              <a:rPr lang="en-US" b="1" dirty="0" smtClean="0"/>
              <a:t>7</a:t>
            </a:r>
            <a:r>
              <a:rPr lang="en-US" b="1" dirty="0" smtClean="0"/>
              <a:t>: </a:t>
            </a:r>
            <a:r>
              <a:rPr lang="en-US" dirty="0" smtClean="0"/>
              <a:t>	</a:t>
            </a:r>
            <a:r>
              <a:rPr lang="en-US" dirty="0" smtClean="0"/>
              <a:t> Lay your essay aside for a day or two 		and then do a thorough 				</a:t>
            </a:r>
            <a:r>
              <a:rPr lang="en-US" b="1" dirty="0" smtClean="0"/>
              <a:t>proofreading.</a:t>
            </a:r>
            <a:endParaRPr lang="en-US" b="1" dirty="0" smtClean="0"/>
          </a:p>
        </p:txBody>
      </p:sp>
      <p:sp>
        <p:nvSpPr>
          <p:cNvPr id="6" name="Title 1"/>
          <p:cNvSpPr txBox="1">
            <a:spLocks/>
          </p:cNvSpPr>
          <p:nvPr/>
        </p:nvSpPr>
        <p:spPr>
          <a:xfrm>
            <a:off x="0" y="152400"/>
            <a:ext cx="91440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700" b="1" i="0" u="none" strike="noStrike" kern="1200" cap="none" spc="0" normalizeH="0" baseline="0" noProof="0" dirty="0" smtClean="0">
                <a:ln>
                  <a:noFill/>
                </a:ln>
                <a:solidFill>
                  <a:schemeClr val="tx1"/>
                </a:solidFill>
                <a:effectLst/>
                <a:uLnTx/>
                <a:uFillTx/>
                <a:latin typeface="+mj-lt"/>
                <a:ea typeface="+mj-ea"/>
                <a:cs typeface="+mj-cs"/>
              </a:rPr>
              <a:t>Steps for Writing a Compare &amp; Contrast Essay</a:t>
            </a:r>
            <a:endParaRPr kumimoji="0" lang="en-US" sz="37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600200"/>
            <a:ext cx="8229600" cy="4953000"/>
          </a:xfrm>
        </p:spPr>
        <p:txBody>
          <a:bodyPr>
            <a:noAutofit/>
          </a:bodyPr>
          <a:lstStyle/>
          <a:p>
            <a:pPr algn="just"/>
            <a:r>
              <a:rPr lang="en-US" sz="2400" dirty="0" smtClean="0"/>
              <a:t>There are limitless areas to search for items you can compare in your essay. </a:t>
            </a:r>
          </a:p>
          <a:p>
            <a:pPr algn="just"/>
            <a:r>
              <a:rPr lang="en-US" sz="2400" dirty="0" smtClean="0"/>
              <a:t>It can be anything related to:</a:t>
            </a:r>
          </a:p>
          <a:p>
            <a:pPr lvl="1" algn="just"/>
            <a:r>
              <a:rPr lang="en-US" sz="2000" dirty="0" smtClean="0"/>
              <a:t>natural phenomena</a:t>
            </a:r>
          </a:p>
          <a:p>
            <a:pPr lvl="1" algn="just"/>
            <a:r>
              <a:rPr lang="en-US" sz="2000" dirty="0" smtClean="0"/>
              <a:t>Food</a:t>
            </a:r>
          </a:p>
          <a:p>
            <a:pPr lvl="1" algn="just"/>
            <a:r>
              <a:rPr lang="en-US" sz="2000" dirty="0" smtClean="0"/>
              <a:t>lifestyle</a:t>
            </a:r>
          </a:p>
          <a:p>
            <a:pPr lvl="1" algn="just"/>
            <a:r>
              <a:rPr lang="en-US" sz="2000" dirty="0" smtClean="0"/>
              <a:t>Sports</a:t>
            </a:r>
          </a:p>
          <a:p>
            <a:pPr lvl="1" algn="just"/>
            <a:r>
              <a:rPr lang="en-US" sz="2000" dirty="0" smtClean="0"/>
              <a:t>gender issues</a:t>
            </a:r>
          </a:p>
          <a:p>
            <a:pPr lvl="1" algn="just"/>
            <a:r>
              <a:rPr lang="en-US" sz="2000" dirty="0" smtClean="0"/>
              <a:t>Hobbies</a:t>
            </a:r>
          </a:p>
          <a:p>
            <a:pPr lvl="1" algn="just"/>
            <a:r>
              <a:rPr lang="en-US" sz="2000" dirty="0" smtClean="0"/>
              <a:t>literary forms and so on – </a:t>
            </a:r>
          </a:p>
          <a:p>
            <a:pPr algn="just"/>
            <a:r>
              <a:rPr lang="en-US" sz="2400" dirty="0" smtClean="0"/>
              <a:t>basically, anything that people can have viewpoints 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b="1" dirty="0" smtClean="0"/>
              <a:t>Topic Selection</a:t>
            </a:r>
            <a:endParaRPr lang="en-US" b="1" dirty="0"/>
          </a:p>
        </p:txBody>
      </p:sp>
      <p:sp>
        <p:nvSpPr>
          <p:cNvPr id="3" name="Content Placeholder 2"/>
          <p:cNvSpPr>
            <a:spLocks noGrp="1"/>
          </p:cNvSpPr>
          <p:nvPr>
            <p:ph idx="1"/>
          </p:nvPr>
        </p:nvSpPr>
        <p:spPr>
          <a:xfrm>
            <a:off x="457200" y="1371600"/>
            <a:ext cx="8229600" cy="5181600"/>
          </a:xfrm>
        </p:spPr>
        <p:txBody>
          <a:bodyPr>
            <a:noAutofit/>
          </a:bodyPr>
          <a:lstStyle/>
          <a:p>
            <a:pPr algn="just">
              <a:lnSpc>
                <a:spcPct val="150000"/>
              </a:lnSpc>
            </a:pPr>
            <a:r>
              <a:rPr lang="en-US" sz="2400" dirty="0" smtClean="0"/>
              <a:t>The only thing you have to consider when choosing the subjects for your compare and contrast essay is that:</a:t>
            </a:r>
          </a:p>
          <a:p>
            <a:pPr algn="just">
              <a:lnSpc>
                <a:spcPct val="150000"/>
              </a:lnSpc>
            </a:pPr>
            <a:r>
              <a:rPr lang="en-US" sz="2400" dirty="0" smtClean="0"/>
              <a:t> the things you compare or contrast need to be of the same-</a:t>
            </a:r>
          </a:p>
          <a:p>
            <a:pPr lvl="1" algn="just">
              <a:lnSpc>
                <a:spcPct val="150000"/>
              </a:lnSpc>
            </a:pPr>
            <a:r>
              <a:rPr lang="en-US" sz="2000" dirty="0" smtClean="0"/>
              <a:t>Kind</a:t>
            </a:r>
          </a:p>
          <a:p>
            <a:pPr lvl="1" algn="just">
              <a:lnSpc>
                <a:spcPct val="150000"/>
              </a:lnSpc>
            </a:pPr>
            <a:r>
              <a:rPr lang="en-US" sz="2000" dirty="0" smtClean="0"/>
              <a:t>type, or </a:t>
            </a:r>
          </a:p>
          <a:p>
            <a:pPr lvl="1" algn="just">
              <a:lnSpc>
                <a:spcPct val="150000"/>
              </a:lnSpc>
            </a:pPr>
            <a:r>
              <a:rPr lang="en-US" sz="2000" dirty="0" smtClean="0"/>
              <a:t>Category</a:t>
            </a:r>
          </a:p>
          <a:p>
            <a:pPr algn="just">
              <a:lnSpc>
                <a:spcPct val="150000"/>
              </a:lnSpc>
            </a:pPr>
            <a:r>
              <a:rPr lang="en-US" sz="2400" dirty="0" smtClean="0"/>
              <a:t>which means they need to have something basic in common.</a:t>
            </a:r>
          </a:p>
          <a:p>
            <a:pPr lvl="1" algn="just">
              <a:lnSpc>
                <a:spcPct val="150000"/>
              </a:lnSpc>
            </a:pPr>
            <a:r>
              <a:rPr lang="en-US" sz="2000" dirty="0" smtClean="0"/>
              <a:t>For instance, you cannot compare a windstorm to being a vegetarian, or a movie to the choice of a profession.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Topic Selection</a:t>
            </a:r>
            <a:endParaRPr lang="en-US" b="1" dirty="0"/>
          </a:p>
        </p:txBody>
      </p:sp>
      <p:sp>
        <p:nvSpPr>
          <p:cNvPr id="3" name="Content Placeholder 2"/>
          <p:cNvSpPr>
            <a:spLocks noGrp="1"/>
          </p:cNvSpPr>
          <p:nvPr>
            <p:ph idx="1"/>
          </p:nvPr>
        </p:nvSpPr>
        <p:spPr>
          <a:xfrm>
            <a:off x="228600" y="1143000"/>
            <a:ext cx="8686800" cy="5410200"/>
          </a:xfrm>
        </p:spPr>
        <p:txBody>
          <a:bodyPr>
            <a:noAutofit/>
          </a:bodyPr>
          <a:lstStyle/>
          <a:p>
            <a:pPr>
              <a:buNone/>
            </a:pPr>
            <a:r>
              <a:rPr lang="en-US" sz="2000" dirty="0" smtClean="0"/>
              <a:t>So, the general rule is to use common sense when selecting the items for your compare and contrast essay.</a:t>
            </a:r>
          </a:p>
          <a:p>
            <a:pPr>
              <a:buNone/>
            </a:pPr>
            <a:r>
              <a:rPr lang="en-US" sz="2000" dirty="0" smtClean="0"/>
              <a:t>Below are several examples of good topics for a compare and contrast essay.</a:t>
            </a:r>
          </a:p>
          <a:p>
            <a:pPr lvl="1"/>
            <a:r>
              <a:rPr lang="en-US" sz="1800" b="1" dirty="0" smtClean="0"/>
              <a:t>Reading a book or watching a movie.</a:t>
            </a:r>
          </a:p>
          <a:p>
            <a:pPr lvl="1"/>
            <a:r>
              <a:rPr lang="en-US" sz="1800" b="1" dirty="0" smtClean="0"/>
              <a:t>Modern art vs. Classical art: aesthetics and meaning</a:t>
            </a:r>
          </a:p>
          <a:p>
            <a:pPr lvl="1"/>
            <a:r>
              <a:rPr lang="en-US" sz="1800" b="1" dirty="0" smtClean="0"/>
              <a:t>Halloween or Christmas: which holiday is more fun?</a:t>
            </a:r>
          </a:p>
          <a:p>
            <a:pPr lvl="1"/>
            <a:r>
              <a:rPr lang="en-US" sz="1800" b="1" dirty="0" smtClean="0"/>
              <a:t>Acting and lying: are they really the same thing?</a:t>
            </a:r>
          </a:p>
          <a:p>
            <a:pPr lvl="1"/>
            <a:r>
              <a:rPr lang="en-US" sz="1800" b="1" dirty="0" smtClean="0"/>
              <a:t>What is the difference between prejudice and discrimination?</a:t>
            </a:r>
          </a:p>
          <a:p>
            <a:pPr lvl="1"/>
            <a:r>
              <a:rPr lang="en-US" sz="1800" b="1" dirty="0" smtClean="0"/>
              <a:t>Choosing a pet: dog vs. cat.</a:t>
            </a:r>
          </a:p>
          <a:p>
            <a:pPr lvl="1"/>
            <a:r>
              <a:rPr lang="en-US" sz="1800" b="1" dirty="0" smtClean="0"/>
              <a:t>Why public schools are better for children than private schools?</a:t>
            </a:r>
          </a:p>
          <a:p>
            <a:pPr lvl="1"/>
            <a:r>
              <a:rPr lang="en-US" sz="1800" b="1" dirty="0" smtClean="0"/>
              <a:t>Playing video games vs. outdoor activities with friends.</a:t>
            </a:r>
          </a:p>
          <a:p>
            <a:pPr lvl="1"/>
            <a:r>
              <a:rPr lang="en-US" sz="1800" b="1" dirty="0" smtClean="0"/>
              <a:t>Dieting and anorexia: are they really that far apart?</a:t>
            </a:r>
          </a:p>
          <a:p>
            <a:pPr lvl="1"/>
            <a:r>
              <a:rPr lang="en-US" sz="1800" b="1" dirty="0" smtClean="0"/>
              <a:t>City life or country life?</a:t>
            </a:r>
          </a:p>
          <a:p>
            <a:pPr lvl="1"/>
            <a:r>
              <a:rPr lang="en-US" sz="1800" b="1" dirty="0" smtClean="0"/>
              <a:t>Which is a better place to go on vacation: beach or mountains?</a:t>
            </a:r>
            <a:endParaRPr lang="en-US" sz="18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295400"/>
            <a:ext cx="8229600" cy="5334000"/>
          </a:xfrm>
        </p:spPr>
        <p:txBody>
          <a:bodyPr>
            <a:normAutofit/>
          </a:bodyPr>
          <a:lstStyle/>
          <a:p>
            <a:pPr algn="just"/>
            <a:r>
              <a:rPr lang="en-US" dirty="0" smtClean="0"/>
              <a:t>The main rule when writing compare and contrast essays is </a:t>
            </a:r>
            <a:r>
              <a:rPr lang="en-US" b="1" dirty="0" smtClean="0"/>
              <a:t>paying attention to details</a:t>
            </a:r>
            <a:r>
              <a:rPr lang="en-US" dirty="0" smtClean="0"/>
              <a:t>.</a:t>
            </a:r>
          </a:p>
          <a:p>
            <a:pPr lvl="1" algn="just"/>
            <a:r>
              <a:rPr lang="en-US" dirty="0" smtClean="0"/>
              <a:t>The items you compare might be something we do or watch or talk about every day but do not really think about their similarities and differences. </a:t>
            </a:r>
          </a:p>
          <a:p>
            <a:pPr lvl="1" algn="just"/>
            <a:r>
              <a:rPr lang="en-US" dirty="0" smtClean="0"/>
              <a:t>So, you have to take your time, brainstorm the ideas and take a fresh look at the subject you plan to discuss or a different perspective from the one you normally have.</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82000" cy="5029200"/>
          </a:xfrm>
        </p:spPr>
        <p:txBody>
          <a:bodyPr>
            <a:normAutofit/>
          </a:bodyPr>
          <a:lstStyle/>
          <a:p>
            <a:pPr algn="just">
              <a:lnSpc>
                <a:spcPct val="170000"/>
              </a:lnSpc>
            </a:pPr>
            <a:r>
              <a:rPr lang="en-US" dirty="0" smtClean="0"/>
              <a:t>The key to a successful compare and contrast essay is following the selected </a:t>
            </a:r>
            <a:r>
              <a:rPr lang="en-US" b="1" dirty="0" smtClean="0"/>
              <a:t>organizational structure (either block or point-by-point) </a:t>
            </a:r>
            <a:r>
              <a:rPr lang="en-US" dirty="0" smtClean="0"/>
              <a:t>precisely, since this is normally one of the main criteria that your professor or teacher will check when grading the paper.</a:t>
            </a:r>
            <a:endParaRPr lang="en-US" dirty="0"/>
          </a:p>
        </p:txBody>
      </p:sp>
      <p:sp>
        <p:nvSpPr>
          <p:cNvPr id="4" name="Title 1"/>
          <p:cNvSpPr>
            <a:spLocks noGrp="1"/>
          </p:cNvSpPr>
          <p:nvPr>
            <p:ph type="title"/>
          </p:nvPr>
        </p:nvSpPr>
        <p:spPr/>
        <p:txBody>
          <a:bodyPr/>
          <a:lstStyle/>
          <a:p>
            <a:r>
              <a:rPr lang="en-US" b="1" dirty="0" smtClean="0"/>
              <a:t>Key Points to Consider</a:t>
            </a:r>
            <a:endParaRPr lang="en-US"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a:xfrm>
            <a:off x="457200" y="1600200"/>
            <a:ext cx="8229600" cy="4876800"/>
          </a:xfrm>
        </p:spPr>
        <p:txBody>
          <a:bodyPr>
            <a:normAutofit/>
          </a:bodyPr>
          <a:lstStyle/>
          <a:p>
            <a:pPr algn="just">
              <a:lnSpc>
                <a:spcPct val="150000"/>
              </a:lnSpc>
            </a:pPr>
            <a:r>
              <a:rPr lang="en-US" dirty="0" smtClean="0"/>
              <a:t>Think of a </a:t>
            </a:r>
            <a:r>
              <a:rPr lang="en-US" b="1" dirty="0" smtClean="0"/>
              <a:t>particular audience </a:t>
            </a:r>
            <a:r>
              <a:rPr lang="en-US" dirty="0" smtClean="0"/>
              <a:t>that you are addressing. </a:t>
            </a:r>
          </a:p>
          <a:p>
            <a:pPr lvl="1" algn="just">
              <a:lnSpc>
                <a:spcPct val="150000"/>
              </a:lnSpc>
            </a:pPr>
            <a:r>
              <a:rPr lang="en-US" dirty="0" smtClean="0"/>
              <a:t>Sketch the list of major qualities or peculiarities of this audience and make sure that you address the subject that is important to your readers, noting what your audience normally values and is interested in.</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Key Points to Consider</a:t>
            </a:r>
            <a:endParaRPr lang="en-US" b="1" dirty="0"/>
          </a:p>
        </p:txBody>
      </p:sp>
      <p:sp>
        <p:nvSpPr>
          <p:cNvPr id="3" name="Content Placeholder 2"/>
          <p:cNvSpPr>
            <a:spLocks noGrp="1"/>
          </p:cNvSpPr>
          <p:nvPr>
            <p:ph idx="1"/>
          </p:nvPr>
        </p:nvSpPr>
        <p:spPr/>
        <p:txBody>
          <a:bodyPr>
            <a:normAutofit fontScale="85000" lnSpcReduction="10000"/>
          </a:bodyPr>
          <a:lstStyle/>
          <a:p>
            <a:pPr algn="just">
              <a:lnSpc>
                <a:spcPct val="150000"/>
              </a:lnSpc>
            </a:pPr>
            <a:r>
              <a:rPr lang="en-US" dirty="0" smtClean="0"/>
              <a:t>When making an outline for the items you chose to compare or contrast, ask yourself this question: </a:t>
            </a:r>
          </a:p>
          <a:p>
            <a:pPr lvl="1" algn="just">
              <a:lnSpc>
                <a:spcPct val="150000"/>
              </a:lnSpc>
            </a:pPr>
            <a:r>
              <a:rPr lang="en-US" dirty="0" smtClean="0"/>
              <a:t>“Will the result of your comparison have any significant practical value or meaning for you or your readers?” </a:t>
            </a:r>
          </a:p>
          <a:p>
            <a:pPr algn="just">
              <a:lnSpc>
                <a:spcPct val="150000"/>
              </a:lnSpc>
            </a:pPr>
            <a:r>
              <a:rPr lang="en-US" dirty="0" smtClean="0"/>
              <a:t>If the answer is negative, then it is better to change your topic at this very point.</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Dos</a:t>
            </a:r>
            <a:endParaRPr lang="en-US" sz="5400" b="1" dirty="0"/>
          </a:p>
        </p:txBody>
      </p:sp>
      <p:sp>
        <p:nvSpPr>
          <p:cNvPr id="3" name="Content Placeholder 2"/>
          <p:cNvSpPr>
            <a:spLocks noGrp="1"/>
          </p:cNvSpPr>
          <p:nvPr>
            <p:ph idx="1"/>
          </p:nvPr>
        </p:nvSpPr>
        <p:spPr>
          <a:xfrm>
            <a:off x="457200" y="1600200"/>
            <a:ext cx="8229600" cy="4876800"/>
          </a:xfrm>
        </p:spPr>
        <p:txBody>
          <a:bodyPr>
            <a:normAutofit fontScale="92500"/>
          </a:bodyPr>
          <a:lstStyle/>
          <a:p>
            <a:pPr algn="just">
              <a:lnSpc>
                <a:spcPct val="150000"/>
              </a:lnSpc>
            </a:pPr>
            <a:r>
              <a:rPr lang="en-US" dirty="0" smtClean="0"/>
              <a:t>Do start your essay from a </a:t>
            </a:r>
            <a:r>
              <a:rPr lang="en-US" b="1" dirty="0" smtClean="0"/>
              <a:t>clear definition of each of the items</a:t>
            </a:r>
            <a:r>
              <a:rPr lang="en-US" dirty="0" smtClean="0"/>
              <a:t> you plan to compare or contrast in your essay.</a:t>
            </a:r>
          </a:p>
          <a:p>
            <a:pPr algn="just">
              <a:lnSpc>
                <a:spcPct val="150000"/>
              </a:lnSpc>
            </a:pPr>
            <a:r>
              <a:rPr lang="en-US" dirty="0" smtClean="0"/>
              <a:t>Do make sure to </a:t>
            </a:r>
            <a:r>
              <a:rPr lang="en-US" b="1" dirty="0" smtClean="0"/>
              <a:t>research</a:t>
            </a:r>
            <a:r>
              <a:rPr lang="en-US" dirty="0" smtClean="0"/>
              <a:t> the subject before you start listing its qualities. The facts and data you use have to be up-to-date and relevant.</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r>
              <a:rPr lang="en-US" sz="5400" b="1" dirty="0"/>
              <a:t>Dos</a:t>
            </a:r>
          </a:p>
        </p:txBody>
      </p:sp>
      <p:sp>
        <p:nvSpPr>
          <p:cNvPr id="3" name="Content Placeholder 2"/>
          <p:cNvSpPr>
            <a:spLocks noGrp="1"/>
          </p:cNvSpPr>
          <p:nvPr>
            <p:ph idx="1"/>
          </p:nvPr>
        </p:nvSpPr>
        <p:spPr>
          <a:xfrm>
            <a:off x="457200" y="1600200"/>
            <a:ext cx="8229600" cy="4953000"/>
          </a:xfrm>
        </p:spPr>
        <p:txBody>
          <a:bodyPr>
            <a:normAutofit/>
          </a:bodyPr>
          <a:lstStyle/>
          <a:p>
            <a:pPr algn="just">
              <a:lnSpc>
                <a:spcPct val="120000"/>
              </a:lnSpc>
            </a:pPr>
            <a:r>
              <a:rPr lang="en-US" dirty="0" smtClean="0"/>
              <a:t>Do try to follow a </a:t>
            </a:r>
            <a:r>
              <a:rPr lang="en-US" b="1" dirty="0" smtClean="0"/>
              <a:t>particular structure for each paragraph</a:t>
            </a:r>
            <a:r>
              <a:rPr lang="en-US" dirty="0" smtClean="0"/>
              <a:t>, depending on the arrangement type that you initially chose for your essay.</a:t>
            </a:r>
          </a:p>
          <a:p>
            <a:pPr algn="just">
              <a:lnSpc>
                <a:spcPct val="120000"/>
              </a:lnSpc>
            </a:pPr>
            <a:r>
              <a:rPr lang="en-US" dirty="0" smtClean="0"/>
              <a:t>Start each paragraph with the general idea, then introduce supporting details and finish with a general conclusion.</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Dos</a:t>
            </a:r>
          </a:p>
        </p:txBody>
      </p:sp>
      <p:sp>
        <p:nvSpPr>
          <p:cNvPr id="3" name="Content Placeholder 2"/>
          <p:cNvSpPr>
            <a:spLocks noGrp="1"/>
          </p:cNvSpPr>
          <p:nvPr>
            <p:ph idx="1"/>
          </p:nvPr>
        </p:nvSpPr>
        <p:spPr/>
        <p:txBody>
          <a:bodyPr>
            <a:normAutofit fontScale="85000" lnSpcReduction="20000"/>
          </a:bodyPr>
          <a:lstStyle/>
          <a:p>
            <a:pPr algn="just">
              <a:lnSpc>
                <a:spcPct val="150000"/>
              </a:lnSpc>
            </a:pPr>
            <a:r>
              <a:rPr lang="en-US" dirty="0" smtClean="0"/>
              <a:t>Do pay attention to the </a:t>
            </a:r>
            <a:r>
              <a:rPr lang="en-US" b="1" dirty="0" smtClean="0"/>
              <a:t>transitions and coherence </a:t>
            </a:r>
            <a:r>
              <a:rPr lang="en-US" dirty="0" smtClean="0"/>
              <a:t>of your paragraphs. </a:t>
            </a:r>
          </a:p>
          <a:p>
            <a:pPr lvl="1" algn="just">
              <a:lnSpc>
                <a:spcPct val="150000"/>
              </a:lnSpc>
            </a:pPr>
            <a:r>
              <a:rPr lang="en-US" dirty="0" smtClean="0"/>
              <a:t>Following one of the two strict organizational structures is a must. </a:t>
            </a:r>
          </a:p>
          <a:p>
            <a:pPr lvl="1" algn="just">
              <a:lnSpc>
                <a:spcPct val="150000"/>
              </a:lnSpc>
            </a:pPr>
            <a:r>
              <a:rPr lang="en-US" dirty="0"/>
              <a:t> </a:t>
            </a:r>
            <a:r>
              <a:rPr lang="en-US" dirty="0" smtClean="0"/>
              <a:t>you also have to make sure that your paragraphs are linked together and flow in a logical manner. </a:t>
            </a:r>
          </a:p>
          <a:p>
            <a:pPr lvl="1" algn="just">
              <a:lnSpc>
                <a:spcPct val="150000"/>
              </a:lnSpc>
            </a:pPr>
            <a:r>
              <a:rPr lang="en-US" dirty="0" smtClean="0"/>
              <a:t>Finding the balance between these two requirements is crucial.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Don'ts</a:t>
            </a:r>
            <a:endParaRPr lang="en-US" sz="5400" b="1" dirty="0"/>
          </a:p>
        </p:txBody>
      </p:sp>
      <p:sp>
        <p:nvSpPr>
          <p:cNvPr id="3" name="Content Placeholder 2"/>
          <p:cNvSpPr>
            <a:spLocks noGrp="1"/>
          </p:cNvSpPr>
          <p:nvPr>
            <p:ph idx="1"/>
          </p:nvPr>
        </p:nvSpPr>
        <p:spPr/>
        <p:txBody>
          <a:bodyPr>
            <a:normAutofit/>
          </a:bodyPr>
          <a:lstStyle/>
          <a:p>
            <a:pPr algn="just">
              <a:lnSpc>
                <a:spcPct val="150000"/>
              </a:lnSpc>
            </a:pPr>
            <a:r>
              <a:rPr lang="en-US" dirty="0" smtClean="0"/>
              <a:t>Don’t try to combine two </a:t>
            </a:r>
            <a:r>
              <a:rPr lang="en-US" b="1" dirty="0" smtClean="0"/>
              <a:t>organizational structures – </a:t>
            </a:r>
          </a:p>
          <a:p>
            <a:pPr lvl="1" algn="just">
              <a:lnSpc>
                <a:spcPct val="150000"/>
              </a:lnSpc>
            </a:pPr>
            <a:r>
              <a:rPr lang="en-US" dirty="0" smtClean="0"/>
              <a:t>select one of the two and stick to it throughout your essay.</a:t>
            </a:r>
            <a:endParaRPr lang="en-US" dirty="0" smtClean="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refrain from using </a:t>
            </a:r>
            <a:r>
              <a:rPr lang="en-US" b="1" dirty="0" smtClean="0"/>
              <a:t>transition words. </a:t>
            </a:r>
          </a:p>
          <a:p>
            <a:pPr algn="just">
              <a:lnSpc>
                <a:spcPct val="150000"/>
              </a:lnSpc>
            </a:pPr>
            <a:r>
              <a:rPr lang="en-US" dirty="0" smtClean="0"/>
              <a:t>In compare and contrast essays they not only smoothen the flow of your writing, but also serve an additional important role of indicating to the readers that you are switching from one item to the other one.</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a:bodyPr>
          <a:lstStyle/>
          <a:p>
            <a:pPr algn="just">
              <a:lnSpc>
                <a:spcPct val="150000"/>
              </a:lnSpc>
            </a:pPr>
            <a:r>
              <a:rPr lang="en-US" dirty="0" smtClean="0"/>
              <a:t>Don’t get </a:t>
            </a:r>
            <a:r>
              <a:rPr lang="en-US" b="1" dirty="0" smtClean="0"/>
              <a:t>subjective</a:t>
            </a:r>
            <a:r>
              <a:rPr lang="en-US" dirty="0" smtClean="0"/>
              <a:t>. </a:t>
            </a:r>
          </a:p>
          <a:p>
            <a:pPr lvl="1" algn="just">
              <a:lnSpc>
                <a:spcPct val="150000"/>
              </a:lnSpc>
            </a:pPr>
            <a:r>
              <a:rPr lang="en-US" dirty="0" smtClean="0"/>
              <a:t>Even if you have a clear preference for one of the subjects you are contrasting or comparing, it is important to remain objective and base your conclusion on factual data rather than your personal emotions.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Don’ts</a:t>
            </a:r>
          </a:p>
        </p:txBody>
      </p:sp>
      <p:sp>
        <p:nvSpPr>
          <p:cNvPr id="3" name="Content Placeholder 2"/>
          <p:cNvSpPr>
            <a:spLocks noGrp="1"/>
          </p:cNvSpPr>
          <p:nvPr>
            <p:ph idx="1"/>
          </p:nvPr>
        </p:nvSpPr>
        <p:spPr/>
        <p:txBody>
          <a:bodyPr>
            <a:normAutofit fontScale="92500" lnSpcReduction="20000"/>
          </a:bodyPr>
          <a:lstStyle/>
          <a:p>
            <a:pPr algn="just">
              <a:lnSpc>
                <a:spcPct val="150000"/>
              </a:lnSpc>
            </a:pPr>
            <a:r>
              <a:rPr lang="en-US" dirty="0" smtClean="0"/>
              <a:t>Don’t ignore all of the general essay writing requirements while trying to follow specific rules for writing compare and contrast essays. </a:t>
            </a:r>
          </a:p>
          <a:p>
            <a:pPr algn="just">
              <a:lnSpc>
                <a:spcPct val="150000"/>
              </a:lnSpc>
            </a:pPr>
            <a:r>
              <a:rPr lang="en-US" dirty="0" smtClean="0"/>
              <a:t>Make sure your paper is written in a </a:t>
            </a:r>
            <a:r>
              <a:rPr lang="en-US" b="1" dirty="0" smtClean="0"/>
              <a:t>formal style, </a:t>
            </a:r>
            <a:r>
              <a:rPr lang="en-US" dirty="0" smtClean="0"/>
              <a:t>avoiding slang and conversational language; ensure that your essay has no spelling, grammatical or punctuation mistakes.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600200"/>
            <a:ext cx="8382000" cy="4953000"/>
          </a:xfrm>
        </p:spPr>
        <p:txBody>
          <a:bodyPr>
            <a:normAutofit/>
          </a:bodyPr>
          <a:lstStyle/>
          <a:p>
            <a:pPr algn="just">
              <a:lnSpc>
                <a:spcPct val="150000"/>
              </a:lnSpc>
            </a:pPr>
            <a:r>
              <a:rPr lang="en-US" b="1" dirty="0" smtClean="0"/>
              <a:t>Starting your essay without a clear idea in mind. </a:t>
            </a:r>
          </a:p>
          <a:p>
            <a:pPr lvl="1" algn="just">
              <a:lnSpc>
                <a:spcPct val="150000"/>
              </a:lnSpc>
            </a:pPr>
            <a:r>
              <a:rPr lang="en-US" dirty="0" smtClean="0"/>
              <a:t>You need to decide whether you will focus on proving the similarities or the differences of the items you compare, and only then can you move on to creating an outline and starting your draft.</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5029200"/>
          </a:xfrm>
        </p:spPr>
        <p:txBody>
          <a:bodyPr>
            <a:normAutofit fontScale="92500" lnSpcReduction="20000"/>
          </a:bodyPr>
          <a:lstStyle/>
          <a:p>
            <a:pPr algn="just">
              <a:lnSpc>
                <a:spcPct val="150000"/>
              </a:lnSpc>
            </a:pPr>
            <a:r>
              <a:rPr lang="en-US" b="1" dirty="0" smtClean="0"/>
              <a:t>Choosing a too general or widely discussed topic. </a:t>
            </a:r>
          </a:p>
          <a:p>
            <a:pPr lvl="1" algn="just">
              <a:lnSpc>
                <a:spcPct val="150000"/>
              </a:lnSpc>
            </a:pPr>
            <a:r>
              <a:rPr lang="en-US" dirty="0" smtClean="0"/>
              <a:t>It is hard to create something original and plagiarism-free when you select a topic that has already been discussed over and over again a million times. </a:t>
            </a:r>
          </a:p>
          <a:p>
            <a:pPr lvl="1" algn="just">
              <a:lnSpc>
                <a:spcPct val="150000"/>
              </a:lnSpc>
            </a:pPr>
            <a:r>
              <a:rPr lang="en-US" dirty="0" smtClean="0"/>
              <a:t>Do not trap yourself into such a situation: </a:t>
            </a:r>
          </a:p>
          <a:p>
            <a:pPr lvl="2" algn="just">
              <a:lnSpc>
                <a:spcPct val="150000"/>
              </a:lnSpc>
            </a:pPr>
            <a:r>
              <a:rPr lang="en-US" dirty="0" smtClean="0"/>
              <a:t>choose a more creative and unique subject, </a:t>
            </a:r>
          </a:p>
          <a:p>
            <a:pPr lvl="2" algn="just">
              <a:lnSpc>
                <a:spcPct val="150000"/>
              </a:lnSpc>
            </a:pPr>
            <a:r>
              <a:rPr lang="en-US" dirty="0" smtClean="0"/>
              <a:t>or at least try to compare your items from a completely different perspective than the one people normally use.</a:t>
            </a:r>
            <a:endParaRPr lang="en-US" dirty="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lnSpc>
                <a:spcPct val="110000"/>
              </a:lnSpc>
            </a:pPr>
            <a:r>
              <a:rPr lang="en-US" dirty="0" smtClean="0"/>
              <a:t> Selecting two equally good/ bad/ useful/ advantageous items to compare. </a:t>
            </a:r>
          </a:p>
          <a:p>
            <a:pPr lvl="1" algn="just">
              <a:lnSpc>
                <a:spcPct val="110000"/>
              </a:lnSpc>
            </a:pPr>
            <a:r>
              <a:rPr lang="en-US" dirty="0" smtClean="0"/>
              <a:t>If you yourself cannot answer your thesis question (“Which item is a better choice?”), then you will fail to produce a successful compare and contrast essay.</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4800600"/>
          </a:xfrm>
        </p:spPr>
        <p:txBody>
          <a:bodyPr>
            <a:normAutofit fontScale="92500" lnSpcReduction="10000"/>
          </a:bodyPr>
          <a:lstStyle/>
          <a:p>
            <a:pPr algn="just">
              <a:lnSpc>
                <a:spcPct val="110000"/>
              </a:lnSpc>
            </a:pPr>
            <a:r>
              <a:rPr lang="en-US" dirty="0" smtClean="0"/>
              <a:t> </a:t>
            </a:r>
            <a:r>
              <a:rPr lang="en-US" b="1" dirty="0" smtClean="0"/>
              <a:t>Using charts or tables in your paper. </a:t>
            </a:r>
            <a:r>
              <a:rPr lang="en-US" dirty="0" smtClean="0"/>
              <a:t>Despite the fact that it might be easier to list all of the similar or discrepant qualities by organizing them into some sort of graphic structure, this is not a good idea when you are writing an essay. </a:t>
            </a:r>
          </a:p>
          <a:p>
            <a:pPr lvl="1" algn="just">
              <a:lnSpc>
                <a:spcPct val="110000"/>
              </a:lnSpc>
            </a:pPr>
            <a:r>
              <a:rPr lang="en-US" dirty="0" smtClean="0"/>
              <a:t>You can still create a chart or a table for your own purposes to help you organize your thoughts and prepare a good outline. </a:t>
            </a:r>
          </a:p>
          <a:p>
            <a:pPr lvl="1" algn="just">
              <a:lnSpc>
                <a:spcPct val="110000"/>
              </a:lnSpc>
            </a:pPr>
            <a:r>
              <a:rPr lang="en-US" dirty="0" smtClean="0"/>
              <a:t>But do not consider including these graphic tools into the actual essay you will submit.</a:t>
            </a:r>
            <a:endParaRPr lang="en-US" dirty="0" smtClean="0"/>
          </a:p>
        </p:txBody>
      </p:sp>
      <p:sp>
        <p:nvSpPr>
          <p:cNvPr id="4" name="Title 1"/>
          <p:cNvSpPr>
            <a:spLocks noGrp="1"/>
          </p:cNvSpPr>
          <p:nvPr>
            <p:ph type="title"/>
          </p:nvPr>
        </p:nvSpPr>
        <p:spPr/>
        <p:txBody>
          <a:bodyPr>
            <a:normAutofit/>
          </a:bodyPr>
          <a:lstStyle/>
          <a:p>
            <a:r>
              <a:rPr lang="en-US" sz="5400" b="1" dirty="0" smtClean="0"/>
              <a:t>Common Mistakes</a:t>
            </a:r>
            <a:endParaRPr lang="en-US" sz="5400" b="1"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Example of </a:t>
            </a:r>
            <a:r>
              <a:rPr lang="en-US" b="1" dirty="0" smtClean="0"/>
              <a:t>Compare </a:t>
            </a:r>
            <a:r>
              <a:rPr lang="en-US" b="1" dirty="0" smtClean="0"/>
              <a:t>&amp; Contrast </a:t>
            </a:r>
            <a:r>
              <a:rPr lang="en-US" b="1" dirty="0" smtClean="0"/>
              <a:t>Essay</a:t>
            </a:r>
            <a:endParaRPr lang="en-US" b="1" dirty="0"/>
          </a:p>
        </p:txBody>
      </p:sp>
      <p:sp>
        <p:nvSpPr>
          <p:cNvPr id="3" name="Content Placeholder 2"/>
          <p:cNvSpPr>
            <a:spLocks noGrp="1"/>
          </p:cNvSpPr>
          <p:nvPr>
            <p:ph idx="1"/>
          </p:nvPr>
        </p:nvSpPr>
        <p:spPr>
          <a:xfrm>
            <a:off x="1219200" y="2514600"/>
            <a:ext cx="6858000" cy="2514600"/>
          </a:xfrm>
        </p:spPr>
        <p:txBody>
          <a:bodyPr>
            <a:normAutofit fontScale="70000" lnSpcReduction="20000"/>
          </a:bodyPr>
          <a:lstStyle/>
          <a:p>
            <a:pPr algn="ctr">
              <a:buNone/>
            </a:pPr>
            <a:r>
              <a:rPr lang="en-US" sz="6600" b="1" dirty="0" smtClean="0"/>
              <a:t>Differences Between the Daily Lives of Teenagers Today and a Century </a:t>
            </a:r>
          </a:p>
          <a:p>
            <a:pPr algn="ctr">
              <a:buNone/>
            </a:pPr>
            <a:r>
              <a:rPr lang="en-US" sz="6600" b="1" dirty="0" smtClean="0"/>
              <a:t>Ago</a:t>
            </a:r>
            <a:endParaRPr lang="en-US" sz="6600"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 Paragraph</a:t>
            </a:r>
            <a:endParaRPr lang="en-US" dirty="0"/>
          </a:p>
        </p:txBody>
      </p:sp>
      <p:sp>
        <p:nvSpPr>
          <p:cNvPr id="3" name="Content Placeholder 2"/>
          <p:cNvSpPr>
            <a:spLocks noGrp="1"/>
          </p:cNvSpPr>
          <p:nvPr>
            <p:ph idx="1"/>
          </p:nvPr>
        </p:nvSpPr>
        <p:spPr>
          <a:xfrm>
            <a:off x="228600" y="990600"/>
            <a:ext cx="8458200" cy="5638800"/>
          </a:xfrm>
        </p:spPr>
        <p:txBody>
          <a:bodyPr>
            <a:normAutofit fontScale="55000" lnSpcReduction="20000"/>
          </a:bodyPr>
          <a:lstStyle/>
          <a:p>
            <a:pPr algn="just">
              <a:lnSpc>
                <a:spcPct val="170000"/>
              </a:lnSpc>
              <a:buNone/>
            </a:pPr>
            <a:r>
              <a:rPr lang="en-US" dirty="0" smtClean="0"/>
              <a:t>	</a:t>
            </a:r>
            <a:r>
              <a:rPr lang="en-US" dirty="0" smtClean="0"/>
              <a:t> This century has brought significant changes to the world. Technological progress has boosted both mobility and industrial production levels, while globalization has enhanced communication around the world and made socio-political ideologies exchanges possible. For example, one can refer to the political revolutions in different parts of the globe; the Arab Spring and the continuing political upheaval in Syria, in particular. Taking these, and many other factors, into consideration, one could say that social processes today and those about a hundred years ago, are almost incomparable. At the same time, particular social groups, such as teenagers, become overexposed to the effects of these socio-political and technological changes. This fact can be easily noticed when evaluating modern youths’ preoccupations, hobbies and behavior, as well as analyzing how they use leisure time, compared to their counterparts a century ago. This paper compares the daily lives of today’s teenagers and the lives of teenagers a century ago.</a:t>
            </a:r>
            <a:endParaRPr lang="en-US" sz="3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5962"/>
          </a:xfrm>
        </p:spPr>
        <p:txBody>
          <a:bodyPr>
            <a:normAutofit fontScale="90000"/>
          </a:bodyPr>
          <a:lstStyle/>
          <a:p>
            <a:r>
              <a:rPr lang="en-US" dirty="0" smtClean="0"/>
              <a:t>1. Supporting Details</a:t>
            </a:r>
            <a:endParaRPr lang="en-US" dirty="0"/>
          </a:p>
        </p:txBody>
      </p:sp>
      <p:sp>
        <p:nvSpPr>
          <p:cNvPr id="3" name="Content Placeholder 2"/>
          <p:cNvSpPr>
            <a:spLocks noGrp="1"/>
          </p:cNvSpPr>
          <p:nvPr>
            <p:ph idx="1"/>
          </p:nvPr>
        </p:nvSpPr>
        <p:spPr>
          <a:xfrm>
            <a:off x="152400" y="990600"/>
            <a:ext cx="8763000" cy="5638800"/>
          </a:xfrm>
        </p:spPr>
        <p:txBody>
          <a:bodyPr>
            <a:noAutofit/>
          </a:bodyPr>
          <a:lstStyle/>
          <a:p>
            <a:pPr algn="just">
              <a:lnSpc>
                <a:spcPct val="170000"/>
              </a:lnSpc>
              <a:buNone/>
            </a:pPr>
            <a:r>
              <a:rPr lang="en-US" sz="1800" dirty="0" smtClean="0"/>
              <a:t>	</a:t>
            </a:r>
            <a:r>
              <a:rPr lang="en-US" sz="2000" dirty="0" smtClean="0"/>
              <a:t> Today’s teenagers use many types of technological gadgets, such as, computers, TV sets, smart phones and tablets, both at school, and at home. They also seem to be studying with the help of technology. Actually, the later now sometimes takes the place that had, traditionally, been left to parents and teachers. This refers not only to the teaching material, but also to some social and communication skills. Young people have become one of the main target audiences for social media, and waste a lot of time on social networks instead of using it to conduct more constructive activities. Goodstein writes that “…teenagers have captured the imagination of marketers as the most coveted, yet fickle, demographic” (Goodstein, 2007, p.2).</a:t>
            </a:r>
            <a:endParaRPr lang="en-US" sz="2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90600"/>
            <a:ext cx="8763000" cy="5257800"/>
          </a:xfrm>
        </p:spPr>
        <p:txBody>
          <a:bodyPr>
            <a:normAutofit/>
          </a:bodyPr>
          <a:lstStyle/>
          <a:p>
            <a:pPr algn="just">
              <a:lnSpc>
                <a:spcPct val="160000"/>
              </a:lnSpc>
              <a:buNone/>
            </a:pPr>
            <a:r>
              <a:rPr lang="en-US" dirty="0" smtClean="0"/>
              <a:t>	</a:t>
            </a:r>
            <a:endParaRPr lang="en-US" dirty="0"/>
          </a:p>
        </p:txBody>
      </p:sp>
      <p:sp>
        <p:nvSpPr>
          <p:cNvPr id="4" name="Title 1"/>
          <p:cNvSpPr>
            <a:spLocks noGrp="1"/>
          </p:cNvSpPr>
          <p:nvPr>
            <p:ph type="title"/>
          </p:nvPr>
        </p:nvSpPr>
        <p:spPr>
          <a:xfrm>
            <a:off x="0" y="0"/>
            <a:ext cx="9144000" cy="639762"/>
          </a:xfrm>
        </p:spPr>
        <p:txBody>
          <a:bodyPr>
            <a:normAutofit fontScale="90000"/>
          </a:bodyPr>
          <a:lstStyle/>
          <a:p>
            <a:r>
              <a:rPr lang="en-US" dirty="0" smtClean="0"/>
              <a:t>2. Supporting Details</a:t>
            </a:r>
            <a:endParaRPr lang="en-US" dirty="0"/>
          </a:p>
        </p:txBody>
      </p:sp>
      <p:sp>
        <p:nvSpPr>
          <p:cNvPr id="6" name="Content Placeholder 2"/>
          <p:cNvSpPr txBox="1">
            <a:spLocks/>
          </p:cNvSpPr>
          <p:nvPr/>
        </p:nvSpPr>
        <p:spPr>
          <a:xfrm>
            <a:off x="152400" y="609600"/>
            <a:ext cx="8610600" cy="6248400"/>
          </a:xfrm>
          <a:prstGeom prst="rect">
            <a:avLst/>
          </a:prstGeom>
        </p:spPr>
        <p:txBody>
          <a:bodyPr vert="horz" lIns="91440" tIns="45720" rIns="91440" bIns="45720" rtlCol="0">
            <a:noAutofit/>
          </a:bodyPr>
          <a:lstStyle/>
          <a:p>
            <a:pPr marL="342900" lvl="0" indent="-342900" algn="just">
              <a:lnSpc>
                <a:spcPct val="170000"/>
              </a:lnSpc>
              <a:spcBef>
                <a:spcPct val="20000"/>
              </a:spcBef>
            </a:pPr>
            <a:r>
              <a:rPr lang="en-US" sz="1700" dirty="0"/>
              <a:t>	</a:t>
            </a:r>
            <a:r>
              <a:rPr lang="en-US" sz="2400" dirty="0" smtClean="0"/>
              <a:t> Modern teenagers are also more educated than a hundred years ago. One of the effects of an easily accessed education is that youths have become more dynamic and socially active. They now tend to question, and test, the various norms and traditions of society. By so doing, youths have become a source of societal change in many countries; recall the boycotts of university students in different countries. Due to the fact that teenagers, a hundred years ago, lacked the access to quality education, they were not so active. Actually, they were more conservative and adhered to the social norms laid down by society</a:t>
            </a:r>
            <a:r>
              <a:rPr lang="en-US" sz="2000" dirty="0" smtClean="0"/>
              <a:t>.</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14400"/>
            <a:ext cx="8610600" cy="5943600"/>
          </a:xfrm>
        </p:spPr>
        <p:txBody>
          <a:bodyPr>
            <a:normAutofit/>
          </a:bodyPr>
          <a:lstStyle/>
          <a:p>
            <a:pPr algn="just">
              <a:lnSpc>
                <a:spcPct val="170000"/>
              </a:lnSpc>
              <a:buNone/>
            </a:pPr>
            <a:r>
              <a:rPr lang="en-US" sz="1800" dirty="0" smtClean="0"/>
              <a:t>	</a:t>
            </a:r>
            <a:r>
              <a:rPr lang="en-US" sz="2000" dirty="0" smtClean="0"/>
              <a:t> </a:t>
            </a:r>
            <a:r>
              <a:rPr lang="en-US" sz="2400" dirty="0" smtClean="0"/>
              <a:t>Now, talking about the old times, teenagers a century ago had very little, or even no, access to technology. They acquired knowledge from parents and through extensive reading, and used their free time helping their parents around the house, playing outdoors, and so on. Education, back then, was a that part of society that wasn’t highly emphasized. Basically, access to education was considered a privilege for male children; and besides, financial difficulties, in many households, did not allow parents to send their children to school.</a:t>
            </a:r>
            <a:endParaRPr lang="en-US" sz="2400" dirty="0"/>
          </a:p>
        </p:txBody>
      </p:sp>
      <p:sp>
        <p:nvSpPr>
          <p:cNvPr id="4" name="Title 1"/>
          <p:cNvSpPr>
            <a:spLocks noGrp="1"/>
          </p:cNvSpPr>
          <p:nvPr>
            <p:ph type="title"/>
          </p:nvPr>
        </p:nvSpPr>
        <p:spPr>
          <a:xfrm>
            <a:off x="0" y="0"/>
            <a:ext cx="9144000" cy="639762"/>
          </a:xfrm>
        </p:spPr>
        <p:txBody>
          <a:bodyPr>
            <a:normAutofit fontScale="90000"/>
          </a:bodyPr>
          <a:lstStyle/>
          <a:p>
            <a:r>
              <a:rPr lang="en-US" dirty="0"/>
              <a:t>3</a:t>
            </a:r>
            <a:r>
              <a:rPr lang="en-US" dirty="0" smtClean="0"/>
              <a:t>. </a:t>
            </a:r>
            <a:r>
              <a:rPr lang="en-US" dirty="0" smtClean="0"/>
              <a:t>Supporting Details</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562600"/>
          </a:xfrm>
        </p:spPr>
        <p:txBody>
          <a:bodyPr>
            <a:normAutofit fontScale="62500" lnSpcReduction="20000"/>
          </a:bodyPr>
          <a:lstStyle/>
          <a:p>
            <a:pPr algn="just">
              <a:lnSpc>
                <a:spcPct val="170000"/>
              </a:lnSpc>
              <a:buNone/>
            </a:pPr>
            <a:r>
              <a:rPr lang="en-US" dirty="0" smtClean="0"/>
              <a:t>	 With regard to girls, society norms a century ago, in the main, would hardly allow them to perform the same roles as their male counterparts. Managing a household was considered an appropriate position for women; therefore, girls were mostly confined to the domestic sphere. However, female movements around the globe, in more modern times, have helped alleviate the dilemma of girls, so that today’s female teenagers can freely explore the same opportunities, and careers, as young men. According to </a:t>
            </a:r>
            <a:r>
              <a:rPr lang="en-US" dirty="0" err="1" smtClean="0"/>
              <a:t>Maccoby</a:t>
            </a:r>
            <a:r>
              <a:rPr lang="en-US" dirty="0" smtClean="0"/>
              <a:t>, “… more girls, than boys, reported that their parents had encouraged them to attend college” (</a:t>
            </a:r>
            <a:r>
              <a:rPr lang="en-US" dirty="0" err="1" smtClean="0"/>
              <a:t>Maccoby</a:t>
            </a:r>
            <a:r>
              <a:rPr lang="en-US" dirty="0" smtClean="0"/>
              <a:t>, 1978, p.622).Therefore, we can observe increased gender equality among teenagers today, than it was a hundred years ago.</a:t>
            </a:r>
            <a:endParaRPr lang="en-US" sz="3600" dirty="0"/>
          </a:p>
        </p:txBody>
      </p:sp>
      <p:sp>
        <p:nvSpPr>
          <p:cNvPr id="4" name="Title 1"/>
          <p:cNvSpPr>
            <a:spLocks noGrp="1"/>
          </p:cNvSpPr>
          <p:nvPr>
            <p:ph type="title"/>
          </p:nvPr>
        </p:nvSpPr>
        <p:spPr>
          <a:xfrm>
            <a:off x="0" y="0"/>
            <a:ext cx="9144000" cy="639762"/>
          </a:xfrm>
        </p:spPr>
        <p:txBody>
          <a:bodyPr>
            <a:normAutofit fontScale="90000"/>
          </a:bodyPr>
          <a:lstStyle/>
          <a:p>
            <a:r>
              <a:rPr lang="en-US" dirty="0"/>
              <a:t>4</a:t>
            </a:r>
            <a:r>
              <a:rPr lang="en-US" dirty="0" smtClean="0"/>
              <a:t>. </a:t>
            </a:r>
            <a:r>
              <a:rPr lang="en-US" dirty="0" smtClean="0"/>
              <a:t>Supporting Details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763000" cy="715962"/>
          </a:xfrm>
        </p:spPr>
        <p:txBody>
          <a:bodyPr>
            <a:normAutofit fontScale="90000"/>
          </a:bodyPr>
          <a:lstStyle/>
          <a:p>
            <a:r>
              <a:rPr lang="en-US" dirty="0" smtClean="0"/>
              <a:t>Conclusion</a:t>
            </a:r>
            <a:endParaRPr lang="en-US" dirty="0"/>
          </a:p>
        </p:txBody>
      </p:sp>
      <p:sp>
        <p:nvSpPr>
          <p:cNvPr id="3" name="Content Placeholder 2"/>
          <p:cNvSpPr>
            <a:spLocks noGrp="1"/>
          </p:cNvSpPr>
          <p:nvPr>
            <p:ph idx="1"/>
          </p:nvPr>
        </p:nvSpPr>
        <p:spPr>
          <a:xfrm>
            <a:off x="152400" y="1143000"/>
            <a:ext cx="8839200" cy="5410200"/>
          </a:xfrm>
        </p:spPr>
        <p:txBody>
          <a:bodyPr>
            <a:normAutofit fontScale="85000" lnSpcReduction="20000"/>
          </a:bodyPr>
          <a:lstStyle/>
          <a:p>
            <a:pPr algn="just">
              <a:lnSpc>
                <a:spcPct val="200000"/>
              </a:lnSpc>
              <a:buNone/>
            </a:pPr>
            <a:r>
              <a:rPr lang="en-US" dirty="0" smtClean="0"/>
              <a:t>	</a:t>
            </a:r>
            <a:r>
              <a:rPr lang="en-US" dirty="0" smtClean="0"/>
              <a:t> Thus, one can notice significant differences between today’s teenagers and teenagers a century ago. Today’s youths are more accustomed to technology than their counterparts a hundred years ago; they are more educated compared to teenagers a century ago. Finally, there is more gender equality, in terms of access to opportunities, among modern teenagers.</a:t>
            </a:r>
            <a:endParaRPr lang="en-US" sz="28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28800"/>
            <a:ext cx="8229600" cy="1143000"/>
          </a:xfrm>
        </p:spPr>
        <p:txBody>
          <a:bodyPr>
            <a:noAutofit/>
          </a:bodyPr>
          <a:lstStyle/>
          <a:p>
            <a:r>
              <a:rPr lang="en-US" sz="7200" b="1" dirty="0" smtClean="0"/>
              <a:t>Exercise</a:t>
            </a:r>
            <a:endParaRPr lang="en-US" sz="7200" b="1"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a:t>
            </a:r>
            <a:endParaRPr lang="en-US" b="1" dirty="0"/>
          </a:p>
        </p:txBody>
      </p:sp>
      <p:sp>
        <p:nvSpPr>
          <p:cNvPr id="3" name="Content Placeholder 2"/>
          <p:cNvSpPr>
            <a:spLocks noGrp="1"/>
          </p:cNvSpPr>
          <p:nvPr>
            <p:ph idx="1"/>
          </p:nvPr>
        </p:nvSpPr>
        <p:spPr>
          <a:xfrm>
            <a:off x="457200" y="1600200"/>
            <a:ext cx="8229600" cy="5029200"/>
          </a:xfrm>
        </p:spPr>
        <p:txBody>
          <a:bodyPr>
            <a:normAutofit lnSpcReduction="10000"/>
          </a:bodyPr>
          <a:lstStyle/>
          <a:p>
            <a:pPr algn="just"/>
            <a:r>
              <a:rPr lang="en-US" dirty="0" smtClean="0"/>
              <a:t>Your Task is to </a:t>
            </a:r>
            <a:r>
              <a:rPr lang="en-US" b="1" dirty="0" smtClean="0"/>
              <a:t>compare a book to a movie based on that book:</a:t>
            </a:r>
          </a:p>
          <a:p>
            <a:pPr algn="just"/>
            <a:r>
              <a:rPr lang="en-US" b="1" dirty="0" smtClean="0"/>
              <a:t>Options:	</a:t>
            </a:r>
          </a:p>
          <a:p>
            <a:pPr lvl="1" algn="just"/>
            <a:r>
              <a:rPr lang="en-US" b="1" dirty="0" smtClean="0"/>
              <a:t>Pride and Prejudice</a:t>
            </a:r>
          </a:p>
          <a:p>
            <a:pPr lvl="1" algn="just"/>
            <a:r>
              <a:rPr lang="en-US" b="1" dirty="0" smtClean="0"/>
              <a:t>The Kite Runner</a:t>
            </a:r>
          </a:p>
          <a:p>
            <a:pPr algn="just"/>
            <a:r>
              <a:rPr lang="en-US" dirty="0" smtClean="0"/>
              <a:t>To merely list the plot similarities and the divergences from the plot could be done by anyone.</a:t>
            </a:r>
          </a:p>
          <a:p>
            <a:pPr algn="just"/>
            <a:r>
              <a:rPr lang="en-US" dirty="0" smtClean="0"/>
              <a:t>Put in your own analysis, something only you can come up with.</a:t>
            </a: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 (cont…)</a:t>
            </a:r>
            <a:endParaRPr lang="en-US" b="1" dirty="0"/>
          </a:p>
        </p:txBody>
      </p:sp>
      <p:sp>
        <p:nvSpPr>
          <p:cNvPr id="3" name="Content Placeholder 2"/>
          <p:cNvSpPr>
            <a:spLocks noGrp="1"/>
          </p:cNvSpPr>
          <p:nvPr>
            <p:ph idx="1"/>
          </p:nvPr>
        </p:nvSpPr>
        <p:spPr/>
        <p:txBody>
          <a:bodyPr>
            <a:normAutofit fontScale="92500" lnSpcReduction="20000"/>
          </a:bodyPr>
          <a:lstStyle/>
          <a:p>
            <a:r>
              <a:rPr lang="en-US" dirty="0"/>
              <a:t>Obviously not everything in a book can fit in a </a:t>
            </a:r>
            <a:r>
              <a:rPr lang="en-US" dirty="0" smtClean="0"/>
              <a:t>movie, but </a:t>
            </a:r>
            <a:r>
              <a:rPr lang="en-US" dirty="0"/>
              <a:t>why were certain items chosen over others to </a:t>
            </a:r>
            <a:r>
              <a:rPr lang="en-US" dirty="0" smtClean="0"/>
              <a:t>be omitted</a:t>
            </a:r>
            <a:r>
              <a:rPr lang="en-US" dirty="0"/>
              <a:t>? Is something emphasized more in </a:t>
            </a:r>
            <a:r>
              <a:rPr lang="en-US" dirty="0" smtClean="0"/>
              <a:t>one </a:t>
            </a:r>
            <a:r>
              <a:rPr lang="en-US" dirty="0"/>
              <a:t>or </a:t>
            </a:r>
            <a:r>
              <a:rPr lang="en-US" dirty="0" smtClean="0"/>
              <a:t>the other</a:t>
            </a:r>
            <a:r>
              <a:rPr lang="en-US" dirty="0"/>
              <a:t>? Why? Is something completely different in </a:t>
            </a:r>
            <a:r>
              <a:rPr lang="en-US" dirty="0" smtClean="0"/>
              <a:t>the movie</a:t>
            </a:r>
            <a:r>
              <a:rPr lang="en-US" dirty="0"/>
              <a:t>? Why?</a:t>
            </a:r>
          </a:p>
          <a:p>
            <a:pPr lvl="1"/>
            <a:r>
              <a:rPr lang="en-US" dirty="0" smtClean="0"/>
              <a:t>What </a:t>
            </a:r>
            <a:r>
              <a:rPr lang="en-US" dirty="0"/>
              <a:t>does that say about the strengths </a:t>
            </a:r>
            <a:r>
              <a:rPr lang="en-US" dirty="0" smtClean="0"/>
              <a:t>or weaknesses </a:t>
            </a:r>
            <a:r>
              <a:rPr lang="en-US" dirty="0"/>
              <a:t>in the novel or the movie?</a:t>
            </a:r>
          </a:p>
          <a:p>
            <a:pPr lvl="1"/>
            <a:r>
              <a:rPr lang="en-US" dirty="0" smtClean="0"/>
              <a:t>What </a:t>
            </a:r>
            <a:r>
              <a:rPr lang="en-US" dirty="0"/>
              <a:t>does that say about the time period in which </a:t>
            </a:r>
            <a:r>
              <a:rPr lang="en-US" dirty="0" smtClean="0"/>
              <a:t>the book </a:t>
            </a:r>
            <a:r>
              <a:rPr lang="en-US" dirty="0"/>
              <a:t>was written as opposed to the time period </a:t>
            </a:r>
            <a:r>
              <a:rPr lang="en-US" dirty="0" smtClean="0"/>
              <a:t>the movie </a:t>
            </a:r>
            <a:r>
              <a:rPr lang="en-US" dirty="0"/>
              <a:t>was made?</a:t>
            </a:r>
          </a:p>
          <a:p>
            <a:pPr lvl="1"/>
            <a:r>
              <a:rPr lang="en-US" dirty="0" smtClean="0"/>
              <a:t>What </a:t>
            </a:r>
            <a:r>
              <a:rPr lang="en-US" dirty="0"/>
              <a:t>does that say about the two different </a:t>
            </a:r>
            <a:r>
              <a:rPr lang="en-US" dirty="0" smtClean="0"/>
              <a:t>mediums and </a:t>
            </a:r>
            <a:r>
              <a:rPr lang="en-US" dirty="0"/>
              <a:t>their respective audiences?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Exercise (cont…)</a:t>
            </a:r>
            <a:endParaRPr lang="en-US" b="1" dirty="0"/>
          </a:p>
        </p:txBody>
      </p:sp>
      <p:sp>
        <p:nvSpPr>
          <p:cNvPr id="3" name="Content Placeholder 2"/>
          <p:cNvSpPr>
            <a:spLocks noGrp="1"/>
          </p:cNvSpPr>
          <p:nvPr>
            <p:ph idx="1"/>
          </p:nvPr>
        </p:nvSpPr>
        <p:spPr/>
        <p:txBody>
          <a:bodyPr/>
          <a:lstStyle/>
          <a:p>
            <a:pPr>
              <a:lnSpc>
                <a:spcPct val="150000"/>
              </a:lnSpc>
            </a:pPr>
            <a:r>
              <a:rPr lang="en-US" dirty="0" smtClean="0"/>
              <a:t>Why do we care about any of this anyway?</a:t>
            </a:r>
          </a:p>
          <a:p>
            <a:pPr lvl="1">
              <a:lnSpc>
                <a:spcPct val="150000"/>
              </a:lnSpc>
            </a:pPr>
            <a:r>
              <a:rPr lang="en-US" dirty="0" smtClean="0"/>
              <a:t>Ask yourself “so what?” for every similar and different item you can come up with.</a:t>
            </a:r>
          </a:p>
          <a:p>
            <a:pPr lvl="1">
              <a:lnSpc>
                <a:spcPct val="150000"/>
              </a:lnSpc>
            </a:pPr>
            <a:r>
              <a:rPr lang="en-US" dirty="0" smtClean="0"/>
              <a:t>The answer to “so what” is the analysis that the essay needs.</a:t>
            </a:r>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dirty="0" smtClean="0"/>
              <a:t>How to Write a </a:t>
            </a:r>
            <a:r>
              <a:rPr lang="en-US" dirty="0" smtClean="0"/>
              <a:t>Narrative </a:t>
            </a:r>
            <a:r>
              <a:rPr lang="en-US" dirty="0" smtClean="0"/>
              <a:t>Essay?</a:t>
            </a:r>
          </a:p>
          <a:p>
            <a:r>
              <a:rPr lang="en-US" dirty="0" smtClean="0"/>
              <a:t>Well Written Narrative Essay</a:t>
            </a:r>
          </a:p>
          <a:p>
            <a:r>
              <a:rPr lang="en-US" dirty="0" smtClean="0"/>
              <a:t>Steps </a:t>
            </a:r>
            <a:r>
              <a:rPr lang="en-US" dirty="0" smtClean="0"/>
              <a:t>for Writing </a:t>
            </a:r>
            <a:r>
              <a:rPr lang="en-US" dirty="0" smtClean="0"/>
              <a:t>a Narrative Essay</a:t>
            </a:r>
            <a:endParaRPr lang="en-US" dirty="0" smtClean="0"/>
          </a:p>
          <a:p>
            <a:r>
              <a:rPr lang="en-US" dirty="0" smtClean="0"/>
              <a:t>Topic Selection</a:t>
            </a:r>
          </a:p>
          <a:p>
            <a:r>
              <a:rPr lang="en-US" dirty="0" smtClean="0"/>
              <a:t>Dos </a:t>
            </a:r>
            <a:r>
              <a:rPr lang="en-US" dirty="0" smtClean="0"/>
              <a:t>and Don’ts</a:t>
            </a:r>
          </a:p>
          <a:p>
            <a:r>
              <a:rPr lang="en-US" dirty="0" smtClean="0"/>
              <a:t>Common Mistakes</a:t>
            </a:r>
          </a:p>
          <a:p>
            <a:r>
              <a:rPr lang="en-US" dirty="0" smtClean="0"/>
              <a:t>Example</a:t>
            </a:r>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a:bodyPr>
          <a:lstStyle/>
          <a:p>
            <a:r>
              <a:rPr lang="en-US" dirty="0" smtClean="0">
                <a:hlinkClick r:id="rId2"/>
              </a:rPr>
              <a:t>http://essayinfo.com/essays/narrative_essay.php#.UNX2Lm863ko</a:t>
            </a:r>
            <a:endParaRPr lang="en-US" dirty="0" smtClean="0"/>
          </a:p>
          <a:p>
            <a:r>
              <a:rPr lang="en-US" dirty="0" smtClean="0">
                <a:hlinkClick r:id="rId3"/>
              </a:rPr>
              <a:t>http://academichelp.net/academic-assignments/essay/write-narrative-essay.html</a:t>
            </a:r>
            <a:endParaRPr lang="en-US" dirty="0" smtClean="0"/>
          </a:p>
          <a:p>
            <a:r>
              <a:rPr lang="en-US" dirty="0" smtClean="0">
                <a:hlinkClick r:id="rId4"/>
              </a:rPr>
              <a:t>http://academichelp.net/samples/essays/narrative/biggest-nightmare.html</a:t>
            </a:r>
            <a:endParaRPr lang="en-US" dirty="0" smtClean="0"/>
          </a:p>
          <a:p>
            <a:r>
              <a:rPr lang="en-US" dirty="0" smtClean="0">
                <a:hlinkClick r:id="rId5"/>
              </a:rPr>
              <a:t>http://www3.csudh.edu/student-affairs/tlc/docs/compareandcontrast.pdf</a:t>
            </a:r>
            <a:endParaRPr lang="en-US" dirty="0" smtClean="0"/>
          </a:p>
          <a:p>
            <a:pPr>
              <a:buNone/>
            </a:pPr>
            <a:endParaRPr lang="en-US" dirty="0" smtClean="0"/>
          </a:p>
          <a:p>
            <a:endParaRPr lang="en-US" dirty="0" smtClean="0"/>
          </a:p>
          <a:p>
            <a:pPr>
              <a:buNone/>
            </a:pP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1562</Words>
  <Application>Microsoft Office PowerPoint</Application>
  <PresentationFormat>On-screen Show (4:3)</PresentationFormat>
  <Paragraphs>192</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Compare and Contrast Essay</vt:lpstr>
      <vt:lpstr>Recap</vt:lpstr>
      <vt:lpstr>Slide 3</vt:lpstr>
      <vt:lpstr>Compare &amp; Contrast Essay</vt:lpstr>
      <vt:lpstr>How to Write a Compare &amp; Contrast Essay?</vt:lpstr>
      <vt:lpstr>Steps for Writing a Compare &amp; Contrast Essay</vt:lpstr>
      <vt:lpstr>Outline for Compare &amp; Contrast Essay</vt:lpstr>
      <vt:lpstr>Steps for Writing a Compare &amp; Contrast Essay</vt:lpstr>
      <vt:lpstr>Steps for Writing a Compare &amp; Contrast Essay</vt:lpstr>
      <vt:lpstr>Steps for Writing a Compare &amp; Contrast Essay</vt:lpstr>
      <vt:lpstr>Slide 11</vt:lpstr>
      <vt:lpstr>Topic Selection</vt:lpstr>
      <vt:lpstr>Topic Selection</vt:lpstr>
      <vt:lpstr>Topic Selection</vt:lpstr>
      <vt:lpstr>Key Points to Consider</vt:lpstr>
      <vt:lpstr>Key Points to Consider</vt:lpstr>
      <vt:lpstr>Key Points to Consider</vt:lpstr>
      <vt:lpstr>Key Points to Consider</vt:lpstr>
      <vt:lpstr>Dos</vt:lpstr>
      <vt:lpstr>Dos</vt:lpstr>
      <vt:lpstr>Dos</vt:lpstr>
      <vt:lpstr>Don'ts</vt:lpstr>
      <vt:lpstr>Don’ts</vt:lpstr>
      <vt:lpstr>Don’ts</vt:lpstr>
      <vt:lpstr>Don’ts</vt:lpstr>
      <vt:lpstr>Common Mistakes</vt:lpstr>
      <vt:lpstr>Common Mistakes</vt:lpstr>
      <vt:lpstr>Common Mistakes</vt:lpstr>
      <vt:lpstr>Common Mistakes</vt:lpstr>
      <vt:lpstr>Example of Compare &amp; Contrast Essay</vt:lpstr>
      <vt:lpstr>Introduction Paragraph</vt:lpstr>
      <vt:lpstr>1. Supporting Details</vt:lpstr>
      <vt:lpstr>2. Supporting Details</vt:lpstr>
      <vt:lpstr>3. Supporting Details</vt:lpstr>
      <vt:lpstr>4. Supporting Details</vt:lpstr>
      <vt:lpstr>Conclusion</vt:lpstr>
      <vt:lpstr>Exercise</vt:lpstr>
      <vt:lpstr>Exercise</vt:lpstr>
      <vt:lpstr>Exercise (cont…)</vt:lpstr>
      <vt:lpstr>Exercise (cont…)</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Compare and Contrast Essay</dc:title>
  <dc:creator>Anila</dc:creator>
  <cp:lastModifiedBy>Anila</cp:lastModifiedBy>
  <cp:revision>23</cp:revision>
  <dcterms:created xsi:type="dcterms:W3CDTF">2012-12-22T18:58:36Z</dcterms:created>
  <dcterms:modified xsi:type="dcterms:W3CDTF">2012-12-22T20:13:53Z</dcterms:modified>
</cp:coreProperties>
</file>