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9" r:id="rId2"/>
    <p:sldId id="302" r:id="rId3"/>
    <p:sldId id="261" r:id="rId4"/>
    <p:sldId id="303" r:id="rId5"/>
    <p:sldId id="307" r:id="rId6"/>
    <p:sldId id="262" r:id="rId7"/>
    <p:sldId id="304" r:id="rId8"/>
    <p:sldId id="264" r:id="rId9"/>
    <p:sldId id="265" r:id="rId10"/>
    <p:sldId id="266" r:id="rId11"/>
    <p:sldId id="267" r:id="rId12"/>
    <p:sldId id="268" r:id="rId13"/>
    <p:sldId id="270" r:id="rId14"/>
    <p:sldId id="305" r:id="rId15"/>
    <p:sldId id="271" r:id="rId16"/>
    <p:sldId id="272" r:id="rId17"/>
    <p:sldId id="273" r:id="rId18"/>
    <p:sldId id="274" r:id="rId19"/>
    <p:sldId id="275" r:id="rId20"/>
    <p:sldId id="276" r:id="rId21"/>
    <p:sldId id="306" r:id="rId22"/>
    <p:sldId id="280" r:id="rId23"/>
    <p:sldId id="281" r:id="rId24"/>
    <p:sldId id="282" r:id="rId25"/>
    <p:sldId id="283" r:id="rId26"/>
    <p:sldId id="284" r:id="rId27"/>
    <p:sldId id="285" r:id="rId28"/>
    <p:sldId id="286" r:id="rId29"/>
    <p:sldId id="288" r:id="rId30"/>
    <p:sldId id="289" r:id="rId31"/>
    <p:sldId id="290" r:id="rId32"/>
    <p:sldId id="293" r:id="rId33"/>
    <p:sldId id="294" r:id="rId34"/>
    <p:sldId id="295" r:id="rId35"/>
    <p:sldId id="296" r:id="rId36"/>
    <p:sldId id="297" r:id="rId37"/>
    <p:sldId id="298" r:id="rId38"/>
    <p:sldId id="299" r:id="rId39"/>
    <p:sldId id="300" r:id="rId40"/>
    <p:sldId id="30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8F004B-8F31-4C38-93EC-77C20ACA261C}" type="datetimeFigureOut">
              <a:rPr lang="en-US" smtClean="0"/>
              <a:t>12/22/2012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65F5BA-7335-42AE-92A0-B81F4125777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F39CC3-F4AB-4CFD-A6A6-3E5BE79725D4}" type="datetimeFigureOut">
              <a:rPr lang="en-US" smtClean="0"/>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39CC3-F4AB-4CFD-A6A6-3E5BE79725D4}" type="datetimeFigureOut">
              <a:rPr lang="en-US" smtClean="0"/>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F39CC3-F4AB-4CFD-A6A6-3E5BE79725D4}" type="datetimeFigureOut">
              <a:rPr lang="en-US" smtClean="0"/>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F39CC3-F4AB-4CFD-A6A6-3E5BE79725D4}" type="datetimeFigureOut">
              <a:rPr lang="en-US" smtClean="0"/>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F39CC3-F4AB-4CFD-A6A6-3E5BE79725D4}" type="datetimeFigureOut">
              <a:rPr lang="en-US" smtClean="0"/>
              <a:t>12/22/2012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F39CC3-F4AB-4CFD-A6A6-3E5BE79725D4}" type="datetimeFigureOut">
              <a:rPr lang="en-US" smtClean="0"/>
              <a:t>12/22/2012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39CC3-F4AB-4CFD-A6A6-3E5BE79725D4}" type="datetimeFigureOut">
              <a:rPr lang="en-US" smtClean="0"/>
              <a:t>12/22/2012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39CC3-F4AB-4CFD-A6A6-3E5BE79725D4}" type="datetimeFigureOut">
              <a:rPr lang="en-US" smtClean="0"/>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39CC3-F4AB-4CFD-A6A6-3E5BE79725D4}" type="datetimeFigureOut">
              <a:rPr lang="en-US" smtClean="0"/>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39CC3-F4AB-4CFD-A6A6-3E5BE79725D4}" type="datetimeFigureOut">
              <a:rPr lang="en-US" smtClean="0"/>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39CC3-F4AB-4CFD-A6A6-3E5BE79725D4}" type="datetimeFigureOut">
              <a:rPr lang="en-US" smtClean="0"/>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9771F-D102-4906-A69E-1CDA5FB8B0A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39CC3-F4AB-4CFD-A6A6-3E5BE79725D4}" type="datetimeFigureOut">
              <a:rPr lang="en-US" smtClean="0"/>
              <a:t>12/22/2012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E9771F-D102-4906-A69E-1CDA5FB8B0A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academichelp.net/academic-assignments/essay/write-narrative-essay.html" TargetMode="External"/><Relationship Id="rId2" Type="http://schemas.openxmlformats.org/officeDocument/2006/relationships/hyperlink" Target="http://essayinfo.com/essays/narrative_essay.php" TargetMode="External"/><Relationship Id="rId1" Type="http://schemas.openxmlformats.org/officeDocument/2006/relationships/slideLayout" Target="../slideLayouts/slideLayout2.xml"/><Relationship Id="rId4" Type="http://schemas.openxmlformats.org/officeDocument/2006/relationships/hyperlink" Target="http://academichelp.net/samples/essays/narrative/biggest-nightmar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00400"/>
            <a:ext cx="7772400" cy="1470025"/>
          </a:xfrm>
        </p:spPr>
        <p:txBody>
          <a:bodyPr>
            <a:normAutofit/>
          </a:bodyPr>
          <a:lstStyle/>
          <a:p>
            <a:r>
              <a:rPr lang="en-US" sz="7200" b="1" dirty="0" smtClean="0"/>
              <a:t>Narrative Essay</a:t>
            </a:r>
            <a:endParaRPr lang="en-US" sz="7200" b="1" dirty="0"/>
          </a:p>
        </p:txBody>
      </p:sp>
      <p:sp>
        <p:nvSpPr>
          <p:cNvPr id="3" name="Subtitle 2"/>
          <p:cNvSpPr>
            <a:spLocks noGrp="1"/>
          </p:cNvSpPr>
          <p:nvPr>
            <p:ph type="subTitle" idx="1"/>
          </p:nvPr>
        </p:nvSpPr>
        <p:spPr>
          <a:xfrm>
            <a:off x="1371600" y="1371600"/>
            <a:ext cx="6400800" cy="838200"/>
          </a:xfrm>
        </p:spPr>
        <p:txBody>
          <a:bodyPr>
            <a:noAutofit/>
          </a:bodyPr>
          <a:lstStyle/>
          <a:p>
            <a:r>
              <a:rPr lang="en-US" sz="5400" b="1" dirty="0" smtClean="0">
                <a:solidFill>
                  <a:schemeClr val="tx1"/>
                </a:solidFill>
              </a:rPr>
              <a:t>Lecture </a:t>
            </a:r>
            <a:r>
              <a:rPr lang="en-US" sz="5400" b="1" dirty="0" smtClean="0">
                <a:solidFill>
                  <a:schemeClr val="tx1"/>
                </a:solidFill>
              </a:rPr>
              <a:t>10</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How to Write a </a:t>
            </a:r>
            <a:r>
              <a:rPr lang="en-US" dirty="0" smtClean="0"/>
              <a:t>Critical </a:t>
            </a:r>
            <a:r>
              <a:rPr lang="en-US" dirty="0" smtClean="0"/>
              <a:t>Essay?</a:t>
            </a:r>
          </a:p>
          <a:p>
            <a:r>
              <a:rPr lang="en-US" dirty="0" smtClean="0"/>
              <a:t>Steps for Writing an </a:t>
            </a:r>
            <a:r>
              <a:rPr lang="en-US" dirty="0" smtClean="0"/>
              <a:t>Critical Essay</a:t>
            </a:r>
            <a:endParaRPr lang="en-US" dirty="0" smtClean="0"/>
          </a:p>
          <a:p>
            <a:r>
              <a:rPr lang="en-US" dirty="0" smtClean="0"/>
              <a:t>Some Critical Styles</a:t>
            </a:r>
            <a:endParaRPr lang="en-US" dirty="0" smtClean="0"/>
          </a:p>
          <a:p>
            <a:r>
              <a:rPr lang="en-US" dirty="0" smtClean="0"/>
              <a:t>Key Points to Consider</a:t>
            </a:r>
          </a:p>
          <a:p>
            <a:r>
              <a:rPr lang="en-US" dirty="0" smtClean="0"/>
              <a:t>Dos and Don’ts</a:t>
            </a:r>
          </a:p>
          <a:p>
            <a:r>
              <a:rPr lang="en-US" dirty="0" smtClean="0"/>
              <a:t>Common Mistakes</a:t>
            </a:r>
          </a:p>
          <a:p>
            <a:r>
              <a:rPr lang="en-US" dirty="0" smtClean="0"/>
              <a:t>Example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382000" cy="5562600"/>
          </a:xfrm>
        </p:spPr>
        <p:txBody>
          <a:bodyPr>
            <a:normAutofit/>
          </a:bodyPr>
          <a:lstStyle/>
          <a:p>
            <a:pPr algn="just">
              <a:buNone/>
            </a:pPr>
            <a:r>
              <a:rPr lang="en-US" dirty="0" smtClean="0">
                <a:latin typeface="Times New Roman" pitchFamily="18" charset="0"/>
                <a:cs typeface="Times New Roman" pitchFamily="18" charset="0"/>
              </a:rPr>
              <a:t>	</a:t>
            </a:r>
            <a:r>
              <a:rPr lang="en-US" dirty="0" smtClean="0">
                <a:cs typeface="Times New Roman" pitchFamily="18" charset="0"/>
              </a:rPr>
              <a:t>The narrative essay tells a story. It can also be called a </a:t>
            </a:r>
            <a:r>
              <a:rPr lang="en-US" b="1" dirty="0" smtClean="0">
                <a:cs typeface="Times New Roman" pitchFamily="18" charset="0"/>
              </a:rPr>
              <a:t>"short story." </a:t>
            </a:r>
          </a:p>
          <a:p>
            <a:pPr lvl="1" algn="just"/>
            <a:r>
              <a:rPr lang="en-US" dirty="0" smtClean="0">
                <a:cs typeface="Times New Roman" pitchFamily="18" charset="0"/>
              </a:rPr>
              <a:t> 	Conversational in style</a:t>
            </a:r>
          </a:p>
          <a:p>
            <a:pPr lvl="1" algn="just"/>
            <a:r>
              <a:rPr lang="en-US" dirty="0" smtClean="0">
                <a:cs typeface="Times New Roman" pitchFamily="18" charset="0"/>
              </a:rPr>
              <a:t> 	Tells of a personal experience</a:t>
            </a:r>
          </a:p>
          <a:p>
            <a:pPr algn="just">
              <a:buNone/>
            </a:pPr>
            <a:endParaRPr lang="en-US" dirty="0" smtClean="0">
              <a:cs typeface="Times New Roman" pitchFamily="18" charset="0"/>
            </a:endParaRPr>
          </a:p>
          <a:p>
            <a:pPr algn="just">
              <a:buNone/>
            </a:pPr>
            <a:r>
              <a:rPr lang="en-US" u="sng" dirty="0" smtClean="0">
                <a:solidFill>
                  <a:srgbClr val="FF0000"/>
                </a:solidFill>
                <a:cs typeface="Times New Roman" pitchFamily="18" charset="0"/>
              </a:rPr>
              <a:t>Examples</a:t>
            </a:r>
            <a:r>
              <a:rPr lang="en-US" dirty="0" smtClean="0">
                <a:solidFill>
                  <a:srgbClr val="FF0000"/>
                </a:solidFill>
                <a:cs typeface="Times New Roman" pitchFamily="18" charset="0"/>
              </a:rPr>
              <a:t>:	</a:t>
            </a:r>
            <a:r>
              <a:rPr lang="en-US" dirty="0" smtClean="0">
                <a:cs typeface="Times New Roman" pitchFamily="18" charset="0"/>
              </a:rPr>
              <a:t>A narrative essay could tell of ...</a:t>
            </a:r>
          </a:p>
          <a:p>
            <a:pPr lvl="2" algn="just">
              <a:lnSpc>
                <a:spcPct val="150000"/>
              </a:lnSpc>
              <a:buNone/>
            </a:pPr>
            <a:r>
              <a:rPr lang="en-US" dirty="0" smtClean="0">
                <a:cs typeface="Times New Roman" pitchFamily="18" charset="0"/>
              </a:rPr>
              <a:t>* my brother's and my fishing trips; </a:t>
            </a:r>
          </a:p>
          <a:p>
            <a:pPr lvl="2" algn="just">
              <a:lnSpc>
                <a:spcPct val="150000"/>
              </a:lnSpc>
              <a:buNone/>
            </a:pPr>
            <a:r>
              <a:rPr lang="en-US" dirty="0" smtClean="0">
                <a:cs typeface="Times New Roman" pitchFamily="18" charset="0"/>
              </a:rPr>
              <a:t>* a boring trip to the grocery store; </a:t>
            </a:r>
          </a:p>
          <a:p>
            <a:pPr lvl="2" algn="just">
              <a:lnSpc>
                <a:spcPct val="150000"/>
              </a:lnSpc>
              <a:buNone/>
            </a:pPr>
            <a:r>
              <a:rPr lang="en-US" dirty="0" smtClean="0">
                <a:cs typeface="Times New Roman" pitchFamily="18" charset="0"/>
              </a:rPr>
              <a:t>* my near-death experience at the beach. </a:t>
            </a:r>
          </a:p>
          <a:p>
            <a:pPr algn="just">
              <a:buNone/>
            </a:pPr>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
        <p:nvSpPr>
          <p:cNvPr id="5" name="Rectangle 4"/>
          <p:cNvSpPr/>
          <p:nvPr/>
        </p:nvSpPr>
        <p:spPr>
          <a:xfrm>
            <a:off x="152400" y="228600"/>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Narrative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19289816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Narrative Essay:</a:t>
            </a:r>
            <a:endParaRPr lang="en-US" b="1" dirty="0"/>
          </a:p>
        </p:txBody>
      </p:sp>
      <p:sp>
        <p:nvSpPr>
          <p:cNvPr id="3" name="Content Placeholder 2"/>
          <p:cNvSpPr>
            <a:spLocks noGrp="1"/>
          </p:cNvSpPr>
          <p:nvPr>
            <p:ph idx="1"/>
          </p:nvPr>
        </p:nvSpPr>
        <p:spPr/>
        <p:txBody>
          <a:bodyPr/>
          <a:lstStyle/>
          <a:p>
            <a:r>
              <a:rPr lang="en-US" dirty="0" smtClean="0"/>
              <a:t>is told from a </a:t>
            </a:r>
            <a:r>
              <a:rPr lang="en-US" b="1" dirty="0" smtClean="0"/>
              <a:t>particular point of view</a:t>
            </a:r>
          </a:p>
          <a:p>
            <a:r>
              <a:rPr lang="en-US" b="1" dirty="0" smtClean="0"/>
              <a:t>makes and supports </a:t>
            </a:r>
            <a:r>
              <a:rPr lang="en-US" dirty="0" smtClean="0"/>
              <a:t>a point</a:t>
            </a:r>
          </a:p>
          <a:p>
            <a:r>
              <a:rPr lang="en-US" dirty="0" smtClean="0"/>
              <a:t>is filled with </a:t>
            </a:r>
            <a:r>
              <a:rPr lang="en-US" b="1" dirty="0" smtClean="0"/>
              <a:t>precise detail</a:t>
            </a:r>
          </a:p>
          <a:p>
            <a:r>
              <a:rPr lang="en-US" dirty="0" smtClean="0"/>
              <a:t>uses </a:t>
            </a:r>
            <a:r>
              <a:rPr lang="en-US" b="1" dirty="0" smtClean="0"/>
              <a:t>vivid verbs </a:t>
            </a:r>
            <a:r>
              <a:rPr lang="en-US" dirty="0" smtClean="0"/>
              <a:t>and </a:t>
            </a:r>
            <a:r>
              <a:rPr lang="en-US" b="1" dirty="0" smtClean="0"/>
              <a:t>modifiers</a:t>
            </a:r>
          </a:p>
          <a:p>
            <a:r>
              <a:rPr lang="en-US" dirty="0" smtClean="0"/>
              <a:t>uses </a:t>
            </a:r>
            <a:r>
              <a:rPr lang="en-US" b="1" dirty="0" smtClean="0"/>
              <a:t>conflict and sequence </a:t>
            </a:r>
            <a:r>
              <a:rPr lang="en-US" dirty="0" smtClean="0"/>
              <a:t>as does any story</a:t>
            </a:r>
          </a:p>
          <a:p>
            <a:r>
              <a:rPr lang="en-US" dirty="0" smtClean="0"/>
              <a:t>may use </a:t>
            </a:r>
            <a:r>
              <a:rPr lang="en-US" b="1" dirty="0" smtClean="0"/>
              <a:t>dialogue</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a:bodyPr>
          <a:lstStyle/>
          <a:p>
            <a:pPr algn="just"/>
            <a:r>
              <a:rPr lang="en-US" dirty="0" smtClean="0"/>
              <a:t>A </a:t>
            </a:r>
            <a:r>
              <a:rPr lang="en-US" b="1" dirty="0" smtClean="0"/>
              <a:t>well-written critical essay </a:t>
            </a:r>
            <a:r>
              <a:rPr lang="en-US" dirty="0" smtClean="0"/>
              <a:t>is one where the writer has made a clear argument in flawless language. </a:t>
            </a:r>
          </a:p>
          <a:p>
            <a:pPr lvl="1" algn="just"/>
            <a:r>
              <a:rPr lang="en-US" dirty="0" smtClean="0"/>
              <a:t>Logic</a:t>
            </a:r>
          </a:p>
          <a:p>
            <a:pPr lvl="1" algn="just"/>
            <a:r>
              <a:rPr lang="en-US" dirty="0" smtClean="0"/>
              <a:t>sound reasoning, and </a:t>
            </a:r>
          </a:p>
          <a:p>
            <a:pPr lvl="1" algn="just"/>
            <a:r>
              <a:rPr lang="en-US" dirty="0" smtClean="0"/>
              <a:t>an investigative attitude </a:t>
            </a:r>
          </a:p>
          <a:p>
            <a:pPr algn="just">
              <a:buNone/>
            </a:pPr>
            <a:r>
              <a:rPr lang="en-US" dirty="0"/>
              <a:t>	</a:t>
            </a:r>
            <a:r>
              <a:rPr lang="en-US" dirty="0" smtClean="0"/>
              <a:t>are always seen by examiners as good foundations for a well-organized discussion about a set text.</a:t>
            </a:r>
            <a:endParaRPr lang="en-US" dirty="0"/>
          </a:p>
        </p:txBody>
      </p:sp>
      <p:sp>
        <p:nvSpPr>
          <p:cNvPr id="4" name="Title 1"/>
          <p:cNvSpPr>
            <a:spLocks noGrp="1"/>
          </p:cNvSpPr>
          <p:nvPr>
            <p:ph type="title"/>
          </p:nvPr>
        </p:nvSpPr>
        <p:spPr/>
        <p:txBody>
          <a:bodyPr>
            <a:normAutofit fontScale="90000"/>
          </a:bodyPr>
          <a:lstStyle/>
          <a:p>
            <a:r>
              <a:rPr lang="en-US" sz="5400" b="1" dirty="0" smtClean="0"/>
              <a:t>Well Written Narrative Essay</a:t>
            </a:r>
            <a:endParaRPr lang="en-US" sz="5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smtClean="0"/>
              <a:t>How to Write a </a:t>
            </a:r>
            <a:r>
              <a:rPr lang="en-US" b="1" dirty="0" smtClean="0"/>
              <a:t>Narrative Essay</a:t>
            </a:r>
            <a:r>
              <a:rPr lang="en-US" b="1" dirty="0" smtClean="0"/>
              <a:t>?</a:t>
            </a:r>
            <a:endParaRPr lang="en-US" b="1" dirty="0"/>
          </a:p>
        </p:txBody>
      </p:sp>
      <p:sp>
        <p:nvSpPr>
          <p:cNvPr id="3" name="Content Placeholder 2"/>
          <p:cNvSpPr>
            <a:spLocks noGrp="1"/>
          </p:cNvSpPr>
          <p:nvPr>
            <p:ph idx="1"/>
          </p:nvPr>
        </p:nvSpPr>
        <p:spPr>
          <a:xfrm>
            <a:off x="457200" y="1219200"/>
            <a:ext cx="8229600" cy="5334000"/>
          </a:xfrm>
        </p:spPr>
        <p:txBody>
          <a:bodyPr>
            <a:normAutofit/>
          </a:bodyPr>
          <a:lstStyle/>
          <a:p>
            <a:pPr algn="just">
              <a:lnSpc>
                <a:spcPct val="150000"/>
              </a:lnSpc>
            </a:pPr>
            <a:r>
              <a:rPr lang="en-US" dirty="0" smtClean="0"/>
              <a:t>A narrative essay is type of essay writing that is built around a </a:t>
            </a:r>
            <a:r>
              <a:rPr lang="en-US" b="1" dirty="0" smtClean="0"/>
              <a:t>narration of a certain event or situation. </a:t>
            </a:r>
          </a:p>
          <a:p>
            <a:pPr algn="just">
              <a:lnSpc>
                <a:spcPct val="150000"/>
              </a:lnSpc>
            </a:pPr>
            <a:r>
              <a:rPr lang="en-US" dirty="0" smtClean="0"/>
              <a:t>Basically, a narrative essay is a </a:t>
            </a:r>
            <a:r>
              <a:rPr lang="en-US" b="1" dirty="0" smtClean="0"/>
              <a:t>concise form of a narrative novel. </a:t>
            </a:r>
          </a:p>
          <a:p>
            <a:pPr algn="just">
              <a:lnSpc>
                <a:spcPct val="150000"/>
              </a:lnSpc>
            </a:pPr>
            <a:r>
              <a:rPr lang="en-US" dirty="0" smtClean="0"/>
              <a:t>Its main </a:t>
            </a:r>
            <a:r>
              <a:rPr lang="en-US" b="1" dirty="0" smtClean="0"/>
              <a:t>objective is to tell a story</a:t>
            </a:r>
            <a:r>
              <a:rPr lang="en-US" dirty="0" smtClean="0"/>
              <a:t>, so that it is both </a:t>
            </a:r>
            <a:r>
              <a:rPr lang="en-US" b="1" dirty="0" smtClean="0"/>
              <a:t>engaging and interesting </a:t>
            </a:r>
            <a:r>
              <a:rPr lang="en-US" dirty="0" smtClean="0"/>
              <a:t>for the reader.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Write a Narrative Essay?</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A narrative essay, more than any other type of essay, allows you to </a:t>
            </a:r>
            <a:r>
              <a:rPr lang="en-US" b="1" dirty="0" smtClean="0"/>
              <a:t>be creative </a:t>
            </a:r>
            <a:r>
              <a:rPr lang="en-US" dirty="0" smtClean="0"/>
              <a:t>as a writer. Nevertheless, there are certain rules to follow and mistakes to avoid when writing a narrative essay.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Steps for Writing </a:t>
            </a:r>
            <a:r>
              <a:rPr lang="en-US" b="1" dirty="0" smtClean="0"/>
              <a:t>a Narrative Essay</a:t>
            </a:r>
            <a:endParaRPr lang="en-US" b="1" dirty="0"/>
          </a:p>
        </p:txBody>
      </p:sp>
      <p:sp>
        <p:nvSpPr>
          <p:cNvPr id="3" name="Content Placeholder 2"/>
          <p:cNvSpPr>
            <a:spLocks noGrp="1"/>
          </p:cNvSpPr>
          <p:nvPr>
            <p:ph idx="1"/>
          </p:nvPr>
        </p:nvSpPr>
        <p:spPr>
          <a:xfrm>
            <a:off x="228600" y="1600200"/>
            <a:ext cx="8458200" cy="5029200"/>
          </a:xfrm>
        </p:spPr>
        <p:txBody>
          <a:bodyPr>
            <a:normAutofit/>
          </a:bodyPr>
          <a:lstStyle/>
          <a:p>
            <a:pPr algn="just">
              <a:buNone/>
            </a:pPr>
            <a:r>
              <a:rPr lang="en-US" b="1" dirty="0"/>
              <a:t>Step # 1: </a:t>
            </a:r>
            <a:r>
              <a:rPr lang="en-US" dirty="0" smtClean="0"/>
              <a:t>	</a:t>
            </a:r>
            <a:r>
              <a:rPr lang="en-US" dirty="0" smtClean="0"/>
              <a:t>Decide on a </a:t>
            </a:r>
            <a:r>
              <a:rPr lang="en-US" b="1" dirty="0" smtClean="0"/>
              <a:t>plot</a:t>
            </a:r>
            <a:r>
              <a:rPr lang="en-US" dirty="0" smtClean="0"/>
              <a:t>. You should never 			start writing your narrative essay 			before you come up with the plot for 			it.</a:t>
            </a:r>
          </a:p>
          <a:p>
            <a:pPr algn="just">
              <a:buNone/>
            </a:pPr>
            <a:r>
              <a:rPr lang="en-US" b="1" dirty="0" smtClean="0"/>
              <a:t>Step # 2:</a:t>
            </a:r>
            <a:r>
              <a:rPr lang="en-US" dirty="0" smtClean="0"/>
              <a:t>	Do a </a:t>
            </a:r>
            <a:r>
              <a:rPr lang="en-US" b="1" dirty="0" smtClean="0"/>
              <a:t>sketch of events </a:t>
            </a:r>
            <a:r>
              <a:rPr lang="en-US" dirty="0" smtClean="0"/>
              <a:t>you plan to 			depict in chronological order.</a:t>
            </a:r>
            <a:endParaRPr lang="en-US" dirty="0" smtClean="0"/>
          </a:p>
          <a:p>
            <a:pPr algn="just">
              <a:buNone/>
            </a:pPr>
            <a:r>
              <a:rPr lang="en-US" dirty="0" smtClean="0"/>
              <a:t>	</a:t>
            </a:r>
          </a:p>
          <a:p>
            <a:pPr algn="just">
              <a:buNone/>
            </a:pPr>
            <a:r>
              <a:rPr lang="en-US" dirty="0" smtClean="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fontScale="92500" lnSpcReduction="20000"/>
          </a:bodyPr>
          <a:lstStyle/>
          <a:p>
            <a:pPr algn="just">
              <a:lnSpc>
                <a:spcPct val="150000"/>
              </a:lnSpc>
              <a:buNone/>
            </a:pPr>
            <a:r>
              <a:rPr lang="en-US" b="1" dirty="0"/>
              <a:t>Step # </a:t>
            </a:r>
            <a:r>
              <a:rPr lang="en-US" b="1" dirty="0" smtClean="0"/>
              <a:t>3: </a:t>
            </a:r>
            <a:r>
              <a:rPr lang="en-US" dirty="0" smtClean="0"/>
              <a:t>	</a:t>
            </a:r>
            <a:r>
              <a:rPr lang="en-US" dirty="0" smtClean="0"/>
              <a:t> When starting on your </a:t>
            </a:r>
            <a:r>
              <a:rPr lang="en-US" b="1" dirty="0" smtClean="0"/>
              <a:t>introduction,</a:t>
            </a:r>
            <a:r>
              <a:rPr lang="en-US" dirty="0" smtClean="0"/>
              <a:t> 		begin by setting the </a:t>
            </a:r>
            <a:r>
              <a:rPr lang="en-US" b="1" i="1" dirty="0" smtClean="0"/>
              <a:t>scene</a:t>
            </a:r>
            <a:r>
              <a:rPr lang="en-US" dirty="0" smtClean="0"/>
              <a:t> </a:t>
            </a:r>
            <a:r>
              <a:rPr lang="en-US" b="1" i="1" dirty="0" smtClean="0"/>
              <a:t>for the 			situation</a:t>
            </a:r>
            <a:r>
              <a:rPr lang="en-US" dirty="0" smtClean="0"/>
              <a:t> you will narrate about. </a:t>
            </a:r>
          </a:p>
          <a:p>
            <a:pPr algn="just">
              <a:lnSpc>
                <a:spcPct val="150000"/>
              </a:lnSpc>
              <a:buNone/>
            </a:pPr>
            <a:r>
              <a:rPr lang="en-US" dirty="0"/>
              <a:t>	</a:t>
            </a:r>
            <a:r>
              <a:rPr lang="en-US" dirty="0" smtClean="0"/>
              <a:t>		</a:t>
            </a:r>
            <a:r>
              <a:rPr lang="en-US" dirty="0" smtClean="0"/>
              <a:t>Here, it is best to go into details and 		make the imagery as vivid and colorful 		as possible, so that the readers will be 		able to clearly picture the setting in 		their mind.</a:t>
            </a:r>
            <a:endParaRPr lang="en-US" dirty="0" smtClean="0"/>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t>
            </a:r>
            <a:r>
              <a:rPr lang="en-US" b="1" dirty="0" smtClean="0"/>
              <a:t>a Narrative Essay</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a:t>
            </a:r>
            <a:r>
              <a:rPr lang="en-US" b="1" dirty="0" smtClean="0"/>
              <a:t>4: </a:t>
            </a:r>
            <a:r>
              <a:rPr lang="en-US" dirty="0" smtClean="0"/>
              <a:t>	</a:t>
            </a:r>
            <a:r>
              <a:rPr lang="en-US" dirty="0" smtClean="0"/>
              <a:t> As you go into the </a:t>
            </a:r>
            <a:r>
              <a:rPr lang="en-US" b="1" dirty="0" smtClean="0"/>
              <a:t>main body 			paragraphs</a:t>
            </a:r>
            <a:r>
              <a:rPr lang="en-US" dirty="0" smtClean="0"/>
              <a:t>, narrate the story. </a:t>
            </a:r>
          </a:p>
          <a:p>
            <a:pPr algn="just">
              <a:lnSpc>
                <a:spcPct val="150000"/>
              </a:lnSpc>
              <a:buNone/>
            </a:pPr>
            <a:r>
              <a:rPr lang="en-US" dirty="0"/>
              <a:t>	</a:t>
            </a:r>
            <a:r>
              <a:rPr lang="en-US" dirty="0" smtClean="0"/>
              <a:t>		</a:t>
            </a:r>
            <a:r>
              <a:rPr lang="en-US" dirty="0" smtClean="0"/>
              <a:t>Try to develop the plot gradually, 		starting from smaller events or 			incidents that lead to the main scene.</a:t>
            </a:r>
            <a:endParaRPr lang="en-US" dirty="0" smtClean="0"/>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t>
            </a:r>
            <a:r>
              <a:rPr lang="en-US" b="1" dirty="0" smtClean="0"/>
              <a:t>a Narrative Essay</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486400"/>
          </a:xfrm>
        </p:spPr>
        <p:txBody>
          <a:bodyPr>
            <a:normAutofit lnSpcReduction="10000"/>
          </a:bodyPr>
          <a:lstStyle/>
          <a:p>
            <a:pPr algn="just">
              <a:buNone/>
            </a:pPr>
            <a:r>
              <a:rPr lang="en-US" b="1" dirty="0"/>
              <a:t>Step # </a:t>
            </a:r>
            <a:r>
              <a:rPr lang="en-US" b="1" dirty="0" smtClean="0"/>
              <a:t>5</a:t>
            </a:r>
            <a:r>
              <a:rPr lang="en-US" b="1" dirty="0" smtClean="0"/>
              <a:t>: </a:t>
            </a:r>
            <a:r>
              <a:rPr lang="en-US" dirty="0" smtClean="0"/>
              <a:t>	</a:t>
            </a:r>
            <a:r>
              <a:rPr lang="en-US" dirty="0" smtClean="0"/>
              <a:t> Write the </a:t>
            </a:r>
            <a:r>
              <a:rPr lang="en-US" b="1" dirty="0" smtClean="0"/>
              <a:t>main body paragraphs </a:t>
            </a:r>
            <a:r>
              <a:rPr lang="en-US" dirty="0" smtClean="0"/>
              <a:t>in 		accordance with the structure you 		chose when making an outline – 			</a:t>
            </a:r>
          </a:p>
          <a:p>
            <a:pPr algn="just">
              <a:buNone/>
            </a:pPr>
            <a:r>
              <a:rPr lang="en-US" b="1" dirty="0" smtClean="0"/>
              <a:t>Step # 6:	</a:t>
            </a:r>
            <a:r>
              <a:rPr lang="en-US" dirty="0" smtClean="0"/>
              <a:t> Narrate the </a:t>
            </a:r>
            <a:r>
              <a:rPr lang="en-US" b="1" dirty="0" smtClean="0"/>
              <a:t>main scene </a:t>
            </a:r>
            <a:r>
              <a:rPr lang="en-US" dirty="0" smtClean="0"/>
              <a:t>of your 			story. Use as many details and 			emotional descriptions as you can to 		portray the story in full. Draw the 		reader into the events by 				evoking feelings and describing 			reactions of the characters of your 		story.</a:t>
            </a:r>
            <a:endParaRPr lang="en-US" dirty="0" smtClean="0"/>
          </a:p>
        </p:txBody>
      </p:sp>
      <p:sp>
        <p:nvSpPr>
          <p:cNvPr id="4" name="Title 1"/>
          <p:cNvSpPr>
            <a:spLocks noGrp="1"/>
          </p:cNvSpPr>
          <p:nvPr>
            <p:ph type="title"/>
          </p:nvPr>
        </p:nvSpPr>
        <p:spPr>
          <a:xfrm>
            <a:off x="457200" y="0"/>
            <a:ext cx="8229600" cy="1143000"/>
          </a:xfrm>
        </p:spPr>
        <p:txBody>
          <a:bodyPr>
            <a:normAutofit/>
          </a:bodyPr>
          <a:lstStyle/>
          <a:p>
            <a:r>
              <a:rPr lang="en-US" b="1" dirty="0" smtClean="0"/>
              <a:t>Steps for Writing </a:t>
            </a:r>
            <a:r>
              <a:rPr lang="en-US" b="1" dirty="0" smtClean="0"/>
              <a:t>a Narrative Essay</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05400"/>
          </a:xfrm>
        </p:spPr>
        <p:txBody>
          <a:bodyPr>
            <a:normAutofit lnSpcReduction="10000"/>
          </a:bodyPr>
          <a:lstStyle/>
          <a:p>
            <a:pPr algn="just">
              <a:lnSpc>
                <a:spcPct val="150000"/>
              </a:lnSpc>
              <a:buNone/>
            </a:pPr>
            <a:r>
              <a:rPr lang="en-US" b="1" dirty="0"/>
              <a:t>Step # </a:t>
            </a:r>
            <a:r>
              <a:rPr lang="en-US" b="1" dirty="0" smtClean="0"/>
              <a:t>7</a:t>
            </a:r>
            <a:r>
              <a:rPr lang="en-US" b="1" dirty="0" smtClean="0"/>
              <a:t>: </a:t>
            </a:r>
            <a:r>
              <a:rPr lang="en-US" dirty="0" smtClean="0"/>
              <a:t>	</a:t>
            </a:r>
            <a:r>
              <a:rPr lang="en-US" dirty="0" smtClean="0"/>
              <a:t> </a:t>
            </a:r>
            <a:r>
              <a:rPr lang="en-US" b="1" dirty="0" smtClean="0"/>
              <a:t>End your story. </a:t>
            </a:r>
            <a:r>
              <a:rPr lang="en-US" dirty="0" smtClean="0"/>
              <a:t>Here you can appeal 		to the senses, moods and feelings of 		your characters, describing the 			consequences of the narrated events.</a:t>
            </a:r>
          </a:p>
          <a:p>
            <a:pPr algn="just">
              <a:lnSpc>
                <a:spcPct val="150000"/>
              </a:lnSpc>
              <a:buNone/>
            </a:pPr>
            <a:r>
              <a:rPr lang="en-US" b="1" dirty="0" smtClean="0"/>
              <a:t>Step # 8:</a:t>
            </a:r>
            <a:r>
              <a:rPr lang="en-US" dirty="0" smtClean="0"/>
              <a:t>	 Lay your work aside for some time 		and then do a thorough 				</a:t>
            </a:r>
            <a:r>
              <a:rPr lang="en-US" b="1" dirty="0" smtClean="0"/>
              <a:t>proofreading.</a:t>
            </a:r>
            <a:endParaRPr lang="en-US" b="1" dirty="0" smtClean="0"/>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t>
            </a:r>
            <a:r>
              <a:rPr lang="en-US" b="1" dirty="0" smtClean="0"/>
              <a:t>a Narrative Essay</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Autofit/>
          </a:bodyPr>
          <a:lstStyle/>
          <a:p>
            <a:pPr algn="just">
              <a:lnSpc>
                <a:spcPct val="150000"/>
              </a:lnSpc>
            </a:pPr>
            <a:r>
              <a:rPr lang="en-US" sz="2400" dirty="0" smtClean="0"/>
              <a:t>There are </a:t>
            </a:r>
            <a:r>
              <a:rPr lang="en-US" sz="2400" b="1" i="1" dirty="0" smtClean="0"/>
              <a:t>endless topic variations </a:t>
            </a:r>
            <a:r>
              <a:rPr lang="en-US" sz="2400" dirty="0" smtClean="0"/>
              <a:t>you can choose from for your story. </a:t>
            </a:r>
          </a:p>
          <a:p>
            <a:pPr algn="just">
              <a:lnSpc>
                <a:spcPct val="150000"/>
              </a:lnSpc>
            </a:pPr>
            <a:r>
              <a:rPr lang="en-US" sz="2400" dirty="0" smtClean="0"/>
              <a:t>With </a:t>
            </a:r>
            <a:r>
              <a:rPr lang="en-US" sz="2400" b="1" i="1" dirty="0" smtClean="0"/>
              <a:t>narrative being a very creative type </a:t>
            </a:r>
            <a:r>
              <a:rPr lang="en-US" sz="2400" dirty="0" smtClean="0"/>
              <a:t>of writing, you have a unique opportunity to choose the ideal topic to narrate about. </a:t>
            </a:r>
          </a:p>
          <a:p>
            <a:pPr algn="just">
              <a:lnSpc>
                <a:spcPct val="150000"/>
              </a:lnSpc>
            </a:pPr>
            <a:r>
              <a:rPr lang="en-US" sz="2400" dirty="0" smtClean="0"/>
              <a:t>It should be something that </a:t>
            </a:r>
            <a:r>
              <a:rPr lang="en-US" sz="2400" b="1" i="1" dirty="0" smtClean="0"/>
              <a:t>you yourself find interesting</a:t>
            </a:r>
            <a:r>
              <a:rPr lang="en-US" sz="2400" dirty="0" smtClean="0"/>
              <a:t>, otherwise it will be hard to make it interesting for your readers.</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371600"/>
            <a:ext cx="8229600" cy="5181600"/>
          </a:xfrm>
        </p:spPr>
        <p:txBody>
          <a:bodyPr>
            <a:noAutofit/>
          </a:bodyPr>
          <a:lstStyle/>
          <a:p>
            <a:pPr algn="just">
              <a:lnSpc>
                <a:spcPct val="150000"/>
              </a:lnSpc>
            </a:pPr>
            <a:r>
              <a:rPr lang="en-US" sz="2400" dirty="0" smtClean="0"/>
              <a:t>Your story can be </a:t>
            </a:r>
            <a:r>
              <a:rPr lang="en-US" sz="2400" b="1" dirty="0" smtClean="0"/>
              <a:t>true or fiction. </a:t>
            </a:r>
          </a:p>
          <a:p>
            <a:pPr algn="just">
              <a:lnSpc>
                <a:spcPct val="150000"/>
              </a:lnSpc>
            </a:pPr>
            <a:r>
              <a:rPr lang="en-US" sz="2400" dirty="0" smtClean="0"/>
              <a:t>It can be narrated in the </a:t>
            </a:r>
            <a:r>
              <a:rPr lang="en-US" sz="2400" b="1" dirty="0" smtClean="0"/>
              <a:t>first or the third person. </a:t>
            </a:r>
          </a:p>
          <a:p>
            <a:pPr algn="just">
              <a:lnSpc>
                <a:spcPct val="150000"/>
              </a:lnSpc>
            </a:pPr>
            <a:r>
              <a:rPr lang="en-US" sz="2400" dirty="0" smtClean="0"/>
              <a:t>Your narrative essay can be </a:t>
            </a:r>
            <a:r>
              <a:rPr lang="en-US" sz="2400" b="1" dirty="0" smtClean="0"/>
              <a:t>based on your own experience</a:t>
            </a:r>
            <a:r>
              <a:rPr lang="en-US" sz="2400" dirty="0" smtClean="0"/>
              <a:t>, be completely imaginary, or describe the experience of somebody you know. </a:t>
            </a:r>
          </a:p>
          <a:p>
            <a:pPr algn="just">
              <a:lnSpc>
                <a:spcPct val="150000"/>
              </a:lnSpc>
            </a:pPr>
            <a:r>
              <a:rPr lang="en-US" sz="2400" dirty="0" smtClean="0"/>
              <a:t>It can be </a:t>
            </a:r>
            <a:r>
              <a:rPr lang="en-US" sz="2400" b="1" dirty="0" smtClean="0"/>
              <a:t>realistic or completely made up</a:t>
            </a:r>
            <a:r>
              <a:rPr lang="en-US" sz="2400" dirty="0" smtClean="0"/>
              <a:t>. </a:t>
            </a:r>
          </a:p>
          <a:p>
            <a:pPr algn="just">
              <a:lnSpc>
                <a:spcPct val="150000"/>
              </a:lnSpc>
            </a:pPr>
            <a:r>
              <a:rPr lang="en-US" sz="2400" dirty="0" smtClean="0"/>
              <a:t>only basic requirement for a good narrative essay topic is that it should </a:t>
            </a:r>
            <a:r>
              <a:rPr lang="en-US" sz="2400" b="1" dirty="0" smtClean="0"/>
              <a:t>sound interesting </a:t>
            </a:r>
            <a:r>
              <a:rPr lang="en-US" sz="2400" dirty="0" smtClean="0"/>
              <a:t>to appeal to the reader, starting from the very first words.</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Topic Selection</a:t>
            </a:r>
            <a:endParaRPr lang="en-US" b="1" dirty="0"/>
          </a:p>
        </p:txBody>
      </p:sp>
      <p:sp>
        <p:nvSpPr>
          <p:cNvPr id="3" name="Content Placeholder 2"/>
          <p:cNvSpPr>
            <a:spLocks noGrp="1"/>
          </p:cNvSpPr>
          <p:nvPr>
            <p:ph idx="1"/>
          </p:nvPr>
        </p:nvSpPr>
        <p:spPr>
          <a:xfrm>
            <a:off x="228600" y="1143000"/>
            <a:ext cx="8686800" cy="5410200"/>
          </a:xfrm>
        </p:spPr>
        <p:txBody>
          <a:bodyPr>
            <a:noAutofit/>
          </a:bodyPr>
          <a:lstStyle/>
          <a:p>
            <a:pPr>
              <a:lnSpc>
                <a:spcPct val="120000"/>
              </a:lnSpc>
              <a:buNone/>
            </a:pPr>
            <a:r>
              <a:rPr lang="en-US" sz="2000" dirty="0" smtClean="0"/>
              <a:t>	Below are several examples of good topics for narrative essay. However, keep in mind that the ideas to choose a good topic from are limitless:</a:t>
            </a:r>
          </a:p>
          <a:p>
            <a:pPr lvl="1">
              <a:lnSpc>
                <a:spcPct val="120000"/>
              </a:lnSpc>
            </a:pPr>
            <a:r>
              <a:rPr lang="en-US" sz="1600" dirty="0" smtClean="0"/>
              <a:t>A mysterious book</a:t>
            </a:r>
          </a:p>
          <a:p>
            <a:pPr lvl="1">
              <a:lnSpc>
                <a:spcPct val="120000"/>
              </a:lnSpc>
            </a:pPr>
            <a:r>
              <a:rPr lang="en-US" sz="1600" dirty="0" smtClean="0"/>
              <a:t>One sleepless night</a:t>
            </a:r>
          </a:p>
          <a:p>
            <a:pPr lvl="1">
              <a:lnSpc>
                <a:spcPct val="120000"/>
              </a:lnSpc>
            </a:pPr>
            <a:r>
              <a:rPr lang="en-US" sz="1600" dirty="0" smtClean="0"/>
              <a:t>Our trip to the mountains</a:t>
            </a:r>
          </a:p>
          <a:p>
            <a:pPr lvl="1">
              <a:lnSpc>
                <a:spcPct val="120000"/>
              </a:lnSpc>
            </a:pPr>
            <a:r>
              <a:rPr lang="en-US" sz="1600" dirty="0" smtClean="0"/>
              <a:t>An unexpected occasion</a:t>
            </a:r>
          </a:p>
          <a:p>
            <a:pPr lvl="1">
              <a:lnSpc>
                <a:spcPct val="120000"/>
              </a:lnSpc>
            </a:pPr>
            <a:r>
              <a:rPr lang="en-US" sz="1600" dirty="0" smtClean="0"/>
              <a:t>Visiting the Castle of Dracula</a:t>
            </a:r>
          </a:p>
          <a:p>
            <a:pPr lvl="1">
              <a:lnSpc>
                <a:spcPct val="120000"/>
              </a:lnSpc>
            </a:pPr>
            <a:r>
              <a:rPr lang="en-US" sz="1600" dirty="0" smtClean="0"/>
              <a:t>A summer to remember</a:t>
            </a:r>
          </a:p>
          <a:p>
            <a:pPr lvl="1">
              <a:lnSpc>
                <a:spcPct val="120000"/>
              </a:lnSpc>
            </a:pPr>
            <a:r>
              <a:rPr lang="en-US" sz="1600" dirty="0" smtClean="0"/>
              <a:t>The most exciting moment of my life</a:t>
            </a:r>
          </a:p>
          <a:p>
            <a:pPr lvl="1">
              <a:lnSpc>
                <a:spcPct val="120000"/>
              </a:lnSpc>
            </a:pPr>
            <a:r>
              <a:rPr lang="en-US" sz="1600" dirty="0" smtClean="0"/>
              <a:t>Lost in the forest</a:t>
            </a:r>
          </a:p>
          <a:p>
            <a:pPr lvl="1">
              <a:lnSpc>
                <a:spcPct val="120000"/>
              </a:lnSpc>
            </a:pPr>
            <a:r>
              <a:rPr lang="en-US" sz="1600" dirty="0" smtClean="0"/>
              <a:t>A trip to never forget</a:t>
            </a:r>
          </a:p>
          <a:p>
            <a:pPr lvl="1">
              <a:lnSpc>
                <a:spcPct val="120000"/>
              </a:lnSpc>
            </a:pPr>
            <a:r>
              <a:rPr lang="en-US" sz="1600" dirty="0" smtClean="0"/>
              <a:t>One lazy summer afternoon…</a:t>
            </a:r>
          </a:p>
          <a:p>
            <a:pPr lvl="1">
              <a:lnSpc>
                <a:spcPct val="120000"/>
              </a:lnSpc>
            </a:pPr>
            <a:r>
              <a:rPr lang="en-US" sz="1600" dirty="0" smtClean="0"/>
              <a:t>An unexpected visitor</a:t>
            </a:r>
          </a:p>
          <a:p>
            <a:pPr lvl="1">
              <a:lnSpc>
                <a:spcPct val="120000"/>
              </a:lnSpc>
            </a:pPr>
            <a:r>
              <a:rPr lang="en-US" sz="1600" dirty="0" smtClean="0"/>
              <a:t>A letter from the future</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295400"/>
            <a:ext cx="8229600" cy="5334000"/>
          </a:xfrm>
        </p:spPr>
        <p:txBody>
          <a:bodyPr>
            <a:normAutofit/>
          </a:bodyPr>
          <a:lstStyle/>
          <a:p>
            <a:pPr algn="just"/>
            <a:r>
              <a:rPr lang="en-US" b="1" dirty="0"/>
              <a:t>G</a:t>
            </a:r>
            <a:r>
              <a:rPr lang="en-US" b="1" dirty="0" smtClean="0"/>
              <a:t>enre of your writing:</a:t>
            </a:r>
          </a:p>
          <a:p>
            <a:pPr algn="just">
              <a:buNone/>
            </a:pPr>
            <a:r>
              <a:rPr lang="en-US" dirty="0"/>
              <a:t>	</a:t>
            </a:r>
            <a:r>
              <a:rPr lang="en-US" dirty="0" smtClean="0"/>
              <a:t>		</a:t>
            </a:r>
            <a:r>
              <a:rPr lang="en-US" dirty="0" smtClean="0"/>
              <a:t>Start your essay by deciding 			upon the genre of your writing. 			Only after you make up your mind 		about how realistic your story should 		be (depending on whether you want, 		for instance, to write a fantastic 			science fiction essay, or a realistic life 		chronicle), you can move on to 			develop the actual plot.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5029200"/>
          </a:xfrm>
        </p:spPr>
        <p:txBody>
          <a:bodyPr>
            <a:normAutofit fontScale="70000" lnSpcReduction="20000"/>
          </a:bodyPr>
          <a:lstStyle/>
          <a:p>
            <a:pPr algn="just">
              <a:lnSpc>
                <a:spcPct val="170000"/>
              </a:lnSpc>
            </a:pPr>
            <a:r>
              <a:rPr lang="en-US" dirty="0" smtClean="0"/>
              <a:t>If you find it hard to start your essay, or cannot seem to come up with the story you will convey, try to approach the process of writing with a “</a:t>
            </a:r>
            <a:r>
              <a:rPr lang="en-US" b="1" dirty="0" smtClean="0"/>
              <a:t>Question-and-answer method”. </a:t>
            </a:r>
          </a:p>
          <a:p>
            <a:pPr lvl="1" algn="just">
              <a:lnSpc>
                <a:spcPct val="170000"/>
              </a:lnSpc>
            </a:pPr>
            <a:r>
              <a:rPr lang="en-US" dirty="0" smtClean="0"/>
              <a:t>Start asking yourself basic questions about the future story </a:t>
            </a:r>
          </a:p>
          <a:p>
            <a:pPr lvl="1" algn="just">
              <a:lnSpc>
                <a:spcPct val="170000"/>
              </a:lnSpc>
            </a:pPr>
            <a:r>
              <a:rPr lang="en-US" dirty="0" smtClean="0"/>
              <a:t>slowly move on to more detailed specific questions as you develop the plot</a:t>
            </a:r>
          </a:p>
          <a:p>
            <a:pPr algn="just">
              <a:buNone/>
            </a:pPr>
            <a:r>
              <a:rPr lang="en-US" b="1" dirty="0" smtClean="0"/>
              <a:t>For example:</a:t>
            </a:r>
          </a:p>
          <a:p>
            <a:pPr algn="just"/>
            <a:r>
              <a:rPr lang="en-US" dirty="0" smtClean="0"/>
              <a:t> start with 	“Where did the event happen?”</a:t>
            </a:r>
          </a:p>
          <a:p>
            <a:pPr algn="just">
              <a:buNone/>
            </a:pPr>
            <a:r>
              <a:rPr lang="en-US" dirty="0"/>
              <a:t>	</a:t>
            </a:r>
            <a:r>
              <a:rPr lang="en-US" dirty="0" smtClean="0"/>
              <a:t>		</a:t>
            </a:r>
            <a:r>
              <a:rPr lang="en-US" dirty="0" smtClean="0"/>
              <a:t>“Who was involved in the situation?”</a:t>
            </a:r>
          </a:p>
          <a:p>
            <a:pPr algn="just">
              <a:buNone/>
            </a:pPr>
            <a:r>
              <a:rPr lang="en-US" dirty="0"/>
              <a:t>	</a:t>
            </a:r>
            <a:r>
              <a:rPr lang="en-US" dirty="0" smtClean="0"/>
              <a:t>		</a:t>
            </a:r>
            <a:r>
              <a:rPr lang="en-US" dirty="0" smtClean="0"/>
              <a:t>“What were the consequences of this event?” </a:t>
            </a:r>
            <a:endParaRPr lang="en-US" dirty="0"/>
          </a:p>
          <a:p>
            <a:pPr algn="just">
              <a:buNone/>
            </a:pPr>
            <a:r>
              <a:rPr lang="en-US" dirty="0" smtClean="0"/>
              <a:t>			“What were the reactions of people involved?”</a:t>
            </a:r>
            <a:endParaRPr lang="en-US" dirty="0"/>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lgn="just">
              <a:lnSpc>
                <a:spcPct val="150000"/>
              </a:lnSpc>
            </a:pPr>
            <a:r>
              <a:rPr lang="en-US" dirty="0" smtClean="0"/>
              <a:t>With a narrative essay being a rather </a:t>
            </a:r>
            <a:r>
              <a:rPr lang="en-US" b="1" dirty="0" smtClean="0"/>
              <a:t>informal type of essay </a:t>
            </a:r>
            <a:r>
              <a:rPr lang="en-US" dirty="0" smtClean="0"/>
              <a:t>writing, one thing you should keep in mind is that even though </a:t>
            </a:r>
            <a:r>
              <a:rPr lang="en-US" i="1" dirty="0" smtClean="0"/>
              <a:t>you are telling a story to your readers, you are not exactly doing it the way you would say it in person. </a:t>
            </a:r>
          </a:p>
          <a:p>
            <a:pPr lvl="1" algn="just">
              <a:lnSpc>
                <a:spcPct val="150000"/>
              </a:lnSpc>
            </a:pPr>
            <a:r>
              <a:rPr lang="en-US" dirty="0" smtClean="0"/>
              <a:t>When a narrative essay is </a:t>
            </a:r>
            <a:r>
              <a:rPr lang="en-US" b="1" dirty="0" smtClean="0"/>
              <a:t>too conversational and simplistic</a:t>
            </a:r>
            <a:r>
              <a:rPr lang="en-US" dirty="0" smtClean="0"/>
              <a:t>, it can hardly be considered a successful one. </a:t>
            </a:r>
          </a:p>
          <a:p>
            <a:pPr lvl="1" algn="just">
              <a:lnSpc>
                <a:spcPct val="150000"/>
              </a:lnSpc>
            </a:pPr>
            <a:r>
              <a:rPr lang="en-US" dirty="0" smtClean="0"/>
              <a:t>You need to find a </a:t>
            </a:r>
            <a:r>
              <a:rPr lang="en-US" b="1" dirty="0" smtClean="0"/>
              <a:t>balance between telling a story in an interesting informal manner</a:t>
            </a:r>
            <a:r>
              <a:rPr lang="en-US" dirty="0" smtClean="0"/>
              <a:t> while keeping your writing stylistically beautiful.</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dirty="0" smtClean="0"/>
              <a:t>To experiment with your writing style and make your narrative essay more unique, you can use a literary technique called </a:t>
            </a:r>
            <a:r>
              <a:rPr lang="en-US" b="1" dirty="0" smtClean="0"/>
              <a:t>‘flashback narration’.</a:t>
            </a:r>
            <a:endParaRPr lang="en-US" dirty="0"/>
          </a:p>
          <a:p>
            <a:pPr algn="just">
              <a:lnSpc>
                <a:spcPct val="150000"/>
              </a:lnSpc>
            </a:pPr>
            <a:r>
              <a:rPr lang="en-US" dirty="0" smtClean="0"/>
              <a:t>You can start your story from a particular point in time (usually something extraordinary and exciting), and then move back to the events that lead to the described situation.</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fontScale="92500"/>
          </a:bodyPr>
          <a:lstStyle/>
          <a:p>
            <a:pPr algn="just">
              <a:lnSpc>
                <a:spcPct val="150000"/>
              </a:lnSpc>
            </a:pPr>
            <a:r>
              <a:rPr lang="en-US" dirty="0" smtClean="0"/>
              <a:t>Try to express yourself more creatively and figuratively. </a:t>
            </a:r>
          </a:p>
          <a:p>
            <a:pPr lvl="1" algn="just">
              <a:lnSpc>
                <a:spcPct val="150000"/>
              </a:lnSpc>
            </a:pPr>
            <a:r>
              <a:rPr lang="en-US" dirty="0" smtClean="0"/>
              <a:t>Like, instead of just saying “a very old man slowly entered the room”, you could say </a:t>
            </a:r>
            <a:r>
              <a:rPr lang="en-US" i="1" dirty="0" smtClean="0"/>
              <a:t>“a grey-haired man with a thick beard opened the door, his hands slightly trembling from age, and heavily stepped inside”.</a:t>
            </a:r>
            <a:endParaRPr lang="en-US" i="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US" dirty="0" smtClean="0"/>
              <a:t>With the narrative essay giving you certain freedom to experiment with words, you can use </a:t>
            </a:r>
            <a:r>
              <a:rPr lang="en-US" b="1" dirty="0" smtClean="0"/>
              <a:t>interesting and unusual word combinations </a:t>
            </a:r>
            <a:r>
              <a:rPr lang="en-US" dirty="0" smtClean="0"/>
              <a:t>to make your writing more creative. </a:t>
            </a:r>
          </a:p>
          <a:p>
            <a:pPr lvl="1" algn="just">
              <a:lnSpc>
                <a:spcPct val="150000"/>
              </a:lnSpc>
            </a:pPr>
            <a:r>
              <a:rPr lang="en-US" dirty="0" smtClean="0"/>
              <a:t>A good example would be using action verbs with inanimate objects, or ascribing animals, plants or natural phenomena certain human qualities.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a:bodyPr>
          <a:lstStyle/>
          <a:p>
            <a:pPr algn="just">
              <a:lnSpc>
                <a:spcPct val="150000"/>
              </a:lnSpc>
            </a:pPr>
            <a:r>
              <a:rPr lang="en-US" dirty="0" smtClean="0"/>
              <a:t>Do </a:t>
            </a:r>
            <a:r>
              <a:rPr lang="en-US" b="1" dirty="0" smtClean="0"/>
              <a:t>use dialogues </a:t>
            </a:r>
            <a:r>
              <a:rPr lang="en-US" dirty="0" smtClean="0"/>
              <a:t>to make your writing more vivid and life-like. </a:t>
            </a:r>
          </a:p>
          <a:p>
            <a:pPr algn="just">
              <a:lnSpc>
                <a:spcPct val="150000"/>
              </a:lnSpc>
            </a:pPr>
            <a:r>
              <a:rPr lang="en-US" dirty="0" smtClean="0"/>
              <a:t>Do </a:t>
            </a:r>
            <a:r>
              <a:rPr lang="en-US" b="1" dirty="0" smtClean="0"/>
              <a:t>use author’s lines in between </a:t>
            </a:r>
            <a:r>
              <a:rPr lang="en-US" dirty="0" smtClean="0"/>
              <a:t>the replicates your characters to add action and help create a fuller picture of your characters’ personalities, reactions and behaviors.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5400" b="1" dirty="0"/>
              <a:t>Dos</a:t>
            </a:r>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pPr algn="just">
              <a:lnSpc>
                <a:spcPct val="120000"/>
              </a:lnSpc>
            </a:pPr>
            <a:r>
              <a:rPr lang="en-US" dirty="0" smtClean="0"/>
              <a:t>Do give information in </a:t>
            </a:r>
            <a:r>
              <a:rPr lang="en-US" b="1" dirty="0" smtClean="0"/>
              <a:t>chronological order</a:t>
            </a:r>
            <a:r>
              <a:rPr lang="en-US" dirty="0" smtClean="0"/>
              <a:t>. Use time words:</a:t>
            </a:r>
          </a:p>
          <a:p>
            <a:pPr lvl="2" algn="just">
              <a:lnSpc>
                <a:spcPct val="120000"/>
              </a:lnSpc>
            </a:pPr>
            <a:r>
              <a:rPr lang="en-US" dirty="0" smtClean="0"/>
              <a:t>“first”</a:t>
            </a:r>
          </a:p>
          <a:p>
            <a:pPr lvl="2" algn="just">
              <a:lnSpc>
                <a:spcPct val="120000"/>
              </a:lnSpc>
            </a:pPr>
            <a:r>
              <a:rPr lang="en-US" dirty="0" smtClean="0"/>
              <a:t>“before”</a:t>
            </a:r>
          </a:p>
          <a:p>
            <a:pPr lvl="2" algn="just">
              <a:lnSpc>
                <a:spcPct val="120000"/>
              </a:lnSpc>
            </a:pPr>
            <a:r>
              <a:rPr lang="en-US" dirty="0" smtClean="0"/>
              <a:t>“then”</a:t>
            </a:r>
          </a:p>
          <a:p>
            <a:pPr lvl="2" algn="just">
              <a:lnSpc>
                <a:spcPct val="120000"/>
              </a:lnSpc>
            </a:pPr>
            <a:r>
              <a:rPr lang="en-US" dirty="0" smtClean="0"/>
              <a:t>“after that”</a:t>
            </a:r>
          </a:p>
          <a:p>
            <a:pPr lvl="2" algn="just">
              <a:lnSpc>
                <a:spcPct val="120000"/>
              </a:lnSpc>
            </a:pPr>
            <a:r>
              <a:rPr lang="en-US" dirty="0" smtClean="0"/>
              <a:t>“later”</a:t>
            </a:r>
          </a:p>
          <a:p>
            <a:pPr lvl="2" algn="just">
              <a:lnSpc>
                <a:spcPct val="120000"/>
              </a:lnSpc>
            </a:pPr>
            <a:r>
              <a:rPr lang="en-US" dirty="0" smtClean="0"/>
              <a:t>“during”</a:t>
            </a:r>
          </a:p>
          <a:p>
            <a:pPr lvl="2" algn="just">
              <a:lnSpc>
                <a:spcPct val="120000"/>
              </a:lnSpc>
            </a:pPr>
            <a:r>
              <a:rPr lang="en-US" dirty="0" smtClean="0"/>
              <a:t>“while” etc</a:t>
            </a:r>
          </a:p>
          <a:p>
            <a:pPr algn="just">
              <a:lnSpc>
                <a:spcPct val="120000"/>
              </a:lnSpc>
              <a:buNone/>
            </a:pPr>
            <a:r>
              <a:rPr lang="en-US" dirty="0"/>
              <a:t>	</a:t>
            </a:r>
            <a:r>
              <a:rPr lang="en-US" dirty="0" smtClean="0"/>
              <a:t>to help link the events.</a:t>
            </a:r>
          </a:p>
          <a:p>
            <a:pPr algn="just">
              <a:lnSpc>
                <a:spcPct val="120000"/>
              </a:lnSpc>
            </a:pPr>
            <a:r>
              <a:rPr lang="en-US" dirty="0" smtClean="0"/>
              <a:t>Do </a:t>
            </a:r>
            <a:r>
              <a:rPr lang="en-US" b="1" dirty="0" smtClean="0"/>
              <a:t>use senses and emotions </a:t>
            </a:r>
            <a:r>
              <a:rPr lang="en-US" dirty="0" smtClean="0"/>
              <a:t>to set the scene for your story.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a:bodyPr>
          <a:lstStyle/>
          <a:p>
            <a:pPr algn="just">
              <a:lnSpc>
                <a:spcPct val="150000"/>
              </a:lnSpc>
            </a:pPr>
            <a:r>
              <a:rPr lang="en-US" dirty="0" smtClean="0"/>
              <a:t>Do </a:t>
            </a:r>
            <a:r>
              <a:rPr lang="en-US" b="1" dirty="0" smtClean="0"/>
              <a:t>enhance your writing with colorful stylistic literary techniques</a:t>
            </a:r>
            <a:r>
              <a:rPr lang="en-US" dirty="0" smtClean="0"/>
              <a:t>, like:</a:t>
            </a:r>
          </a:p>
          <a:p>
            <a:pPr lvl="1" algn="just">
              <a:lnSpc>
                <a:spcPct val="150000"/>
              </a:lnSpc>
            </a:pPr>
            <a:r>
              <a:rPr lang="en-US" dirty="0" smtClean="0"/>
              <a:t> Metaphors</a:t>
            </a:r>
          </a:p>
          <a:p>
            <a:pPr lvl="1" algn="just">
              <a:lnSpc>
                <a:spcPct val="150000"/>
              </a:lnSpc>
            </a:pPr>
            <a:r>
              <a:rPr lang="en-US" dirty="0" smtClean="0"/>
              <a:t>Epithets</a:t>
            </a:r>
          </a:p>
          <a:p>
            <a:pPr lvl="1" algn="just">
              <a:lnSpc>
                <a:spcPct val="150000"/>
              </a:lnSpc>
            </a:pPr>
            <a:r>
              <a:rPr lang="en-US" dirty="0"/>
              <a:t>D</a:t>
            </a:r>
            <a:r>
              <a:rPr lang="en-US" dirty="0" smtClean="0"/>
              <a:t>istinguished comparisons</a:t>
            </a:r>
          </a:p>
          <a:p>
            <a:pPr lvl="1" algn="just">
              <a:lnSpc>
                <a:spcPct val="150000"/>
              </a:lnSpc>
            </a:pPr>
            <a:r>
              <a:rPr lang="en-US" dirty="0"/>
              <a:t>B</a:t>
            </a:r>
            <a:r>
              <a:rPr lang="en-US" dirty="0" smtClean="0"/>
              <a:t>right Allegories 	and the like.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3428999"/>
          </a:xfrm>
        </p:spPr>
        <p:txBody>
          <a:bodyPr>
            <a:normAutofit fontScale="92500"/>
          </a:bodyPr>
          <a:lstStyle/>
          <a:p>
            <a:pPr algn="just">
              <a:lnSpc>
                <a:spcPct val="150000"/>
              </a:lnSpc>
            </a:pPr>
            <a:r>
              <a:rPr lang="en-US" dirty="0" smtClean="0"/>
              <a:t>Do include </a:t>
            </a:r>
            <a:r>
              <a:rPr lang="en-US" b="1" dirty="0" smtClean="0"/>
              <a:t>detailed descriptions </a:t>
            </a:r>
            <a:r>
              <a:rPr lang="en-US" dirty="0" smtClean="0"/>
              <a:t>of the places, people and buildings that are part of the story. You should try to make it easier for your readers to picture everything you describe in their mind.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p:txBody>
          <a:bodyPr>
            <a:normAutofit fontScale="92500" lnSpcReduction="10000"/>
          </a:bodyPr>
          <a:lstStyle/>
          <a:p>
            <a:pPr algn="just">
              <a:lnSpc>
                <a:spcPct val="150000"/>
              </a:lnSpc>
            </a:pPr>
            <a:r>
              <a:rPr lang="en-US" b="1" dirty="0" smtClean="0"/>
              <a:t>Don’t be afraid to be creative </a:t>
            </a:r>
            <a:r>
              <a:rPr lang="en-US" dirty="0" smtClean="0"/>
              <a:t>– sometimes a 	story that sounds unrealistic is nevertheless 	benefitting from all the imaginary 	happenings. </a:t>
            </a:r>
          </a:p>
          <a:p>
            <a:pPr lvl="1" algn="just">
              <a:lnSpc>
                <a:spcPct val="150000"/>
              </a:lnSpc>
            </a:pPr>
            <a:r>
              <a:rPr lang="en-US" dirty="0" smtClean="0"/>
              <a:t>As long as you do not lose yourself to the surrealism of the described events and keep your reader interested, the essay will be a success.</a:t>
            </a:r>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fontScale="92500"/>
          </a:bodyPr>
          <a:lstStyle/>
          <a:p>
            <a:pPr algn="just">
              <a:lnSpc>
                <a:spcPct val="150000"/>
              </a:lnSpc>
            </a:pPr>
            <a:r>
              <a:rPr lang="en-US" dirty="0" smtClean="0"/>
              <a:t>Don’t </a:t>
            </a:r>
            <a:r>
              <a:rPr lang="en-US" b="1" dirty="0" smtClean="0"/>
              <a:t>switch from past tense to present and vice versa;</a:t>
            </a:r>
            <a:r>
              <a:rPr lang="en-US" dirty="0" smtClean="0"/>
              <a:t> stick to one tense for the entire story.</a:t>
            </a:r>
          </a:p>
          <a:p>
            <a:pPr algn="just">
              <a:lnSpc>
                <a:spcPct val="150000"/>
              </a:lnSpc>
            </a:pPr>
            <a:r>
              <a:rPr lang="en-US" dirty="0" smtClean="0"/>
              <a:t>Don’t start writing your narrative essay before you decide on the ending for your story. It is absolutely necessary to plan the entire story prior to developing the plot in detail.</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b="1" dirty="0" smtClean="0"/>
              <a:t>Don’t change the sequence of events </a:t>
            </a:r>
            <a:r>
              <a:rPr lang="en-US" dirty="0" smtClean="0"/>
              <a:t>– this will make it much harder for the reader to follow the plot.</a:t>
            </a:r>
          </a:p>
          <a:p>
            <a:pPr algn="just">
              <a:lnSpc>
                <a:spcPct val="150000"/>
              </a:lnSpc>
            </a:pPr>
            <a:r>
              <a:rPr lang="en-US" b="1" dirty="0" smtClean="0"/>
              <a:t>Don’t be afraid to include elements of descriptive writing </a:t>
            </a:r>
            <a:r>
              <a:rPr lang="en-US" dirty="0" smtClean="0"/>
              <a:t>in your narrative essay. Your work will only benefit from bright details and specific descriptions.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82000" cy="4953000"/>
          </a:xfrm>
        </p:spPr>
        <p:txBody>
          <a:bodyPr>
            <a:normAutofit fontScale="85000" lnSpcReduction="10000"/>
          </a:bodyPr>
          <a:lstStyle/>
          <a:p>
            <a:pPr algn="just">
              <a:lnSpc>
                <a:spcPct val="150000"/>
              </a:lnSpc>
            </a:pPr>
            <a:r>
              <a:rPr lang="en-US" b="1" dirty="0" smtClean="0"/>
              <a:t>Switching from first person to the third as you narrate. </a:t>
            </a:r>
          </a:p>
          <a:p>
            <a:pPr lvl="1" algn="just">
              <a:lnSpc>
                <a:spcPct val="150000"/>
              </a:lnSpc>
            </a:pPr>
            <a:r>
              <a:rPr lang="en-US" dirty="0" smtClean="0"/>
              <a:t>You should stick with just one way of narration </a:t>
            </a:r>
          </a:p>
          <a:p>
            <a:pPr lvl="1" algn="just">
              <a:lnSpc>
                <a:spcPct val="150000"/>
              </a:lnSpc>
            </a:pPr>
            <a:r>
              <a:rPr lang="en-US" dirty="0" smtClean="0"/>
              <a:t>either that of a detached narrator, or one of the characters of your story. </a:t>
            </a:r>
          </a:p>
          <a:p>
            <a:pPr lvl="1" algn="just">
              <a:lnSpc>
                <a:spcPct val="150000"/>
              </a:lnSpc>
            </a:pPr>
            <a:r>
              <a:rPr lang="en-US" dirty="0" smtClean="0"/>
              <a:t>Only skillful and experienced fiction writers can combine these techniques, </a:t>
            </a:r>
          </a:p>
          <a:p>
            <a:pPr lvl="2" algn="just">
              <a:lnSpc>
                <a:spcPct val="150000"/>
              </a:lnSpc>
            </a:pPr>
            <a:r>
              <a:rPr lang="en-US" dirty="0" smtClean="0"/>
              <a:t>for example, narrate the same story from different characters’ perspectives in rotation without confusing the reader.</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fontScale="92500" lnSpcReduction="20000"/>
          </a:bodyPr>
          <a:lstStyle/>
          <a:p>
            <a:pPr algn="just">
              <a:lnSpc>
                <a:spcPct val="150000"/>
              </a:lnSpc>
            </a:pPr>
            <a:r>
              <a:rPr lang="en-US" b="1" dirty="0" smtClean="0"/>
              <a:t>Slang words in Direct and Indirect speech:</a:t>
            </a:r>
          </a:p>
          <a:p>
            <a:pPr algn="just">
              <a:lnSpc>
                <a:spcPct val="150000"/>
              </a:lnSpc>
              <a:buNone/>
            </a:pPr>
            <a:r>
              <a:rPr lang="en-US" dirty="0"/>
              <a:t>	</a:t>
            </a:r>
            <a:r>
              <a:rPr lang="en-US" dirty="0" smtClean="0"/>
              <a:t>Using </a:t>
            </a:r>
            <a:r>
              <a:rPr lang="en-US" b="1" dirty="0" smtClean="0"/>
              <a:t>slang words</a:t>
            </a:r>
            <a:r>
              <a:rPr lang="en-US" dirty="0" smtClean="0"/>
              <a:t> is an acceptable stylistic technique when you integrate it into the words of your characters (in case it goes in line with the picture you want to create), but it is never a good idea for the indirect speech. </a:t>
            </a:r>
          </a:p>
          <a:p>
            <a:pPr algn="just">
              <a:lnSpc>
                <a:spcPct val="150000"/>
              </a:lnSpc>
            </a:pPr>
            <a:r>
              <a:rPr lang="en-US" dirty="0" smtClean="0"/>
              <a:t>Author’s words need to be literary correct and neutral.</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10000"/>
              </a:lnSpc>
            </a:pPr>
            <a:r>
              <a:rPr lang="en-US" dirty="0" smtClean="0"/>
              <a:t> Overloading your sentences with verbs, so that you focus </a:t>
            </a:r>
            <a:r>
              <a:rPr lang="en-US" b="1" dirty="0" smtClean="0"/>
              <a:t>too much on the action </a:t>
            </a:r>
            <a:r>
              <a:rPr lang="en-US" dirty="0" smtClean="0"/>
              <a:t>and fail to construct the full picture. </a:t>
            </a:r>
          </a:p>
          <a:p>
            <a:pPr lvl="1" algn="just">
              <a:lnSpc>
                <a:spcPct val="110000"/>
              </a:lnSpc>
            </a:pPr>
            <a:r>
              <a:rPr lang="en-US" dirty="0" smtClean="0"/>
              <a:t>Always try to combine moderate usage of verbs with bright adjectives and adverbs to balance your writing.</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of </a:t>
            </a:r>
            <a:r>
              <a:rPr lang="en-US" b="1" dirty="0" smtClean="0"/>
              <a:t>Narrative Essay</a:t>
            </a:r>
            <a:endParaRPr lang="en-US" b="1" dirty="0"/>
          </a:p>
        </p:txBody>
      </p:sp>
      <p:sp>
        <p:nvSpPr>
          <p:cNvPr id="3" name="Content Placeholder 2"/>
          <p:cNvSpPr>
            <a:spLocks noGrp="1"/>
          </p:cNvSpPr>
          <p:nvPr>
            <p:ph idx="1"/>
          </p:nvPr>
        </p:nvSpPr>
        <p:spPr>
          <a:xfrm>
            <a:off x="381000" y="2514600"/>
            <a:ext cx="8534400" cy="1295400"/>
          </a:xfrm>
        </p:spPr>
        <p:txBody>
          <a:bodyPr>
            <a:normAutofit/>
          </a:bodyPr>
          <a:lstStyle/>
          <a:p>
            <a:pPr algn="ctr">
              <a:buNone/>
            </a:pPr>
            <a:r>
              <a:rPr lang="en-US" sz="6600" b="1" dirty="0" smtClean="0"/>
              <a:t>The Biggest Nightmare?</a:t>
            </a:r>
            <a:endParaRPr lang="en-US" sz="66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70000" lnSpcReduction="20000"/>
          </a:bodyPr>
          <a:lstStyle/>
          <a:p>
            <a:pPr algn="just">
              <a:lnSpc>
                <a:spcPct val="170000"/>
              </a:lnSpc>
              <a:buNone/>
            </a:pPr>
            <a:r>
              <a:rPr lang="en-US" dirty="0" smtClean="0"/>
              <a:t>	</a:t>
            </a:r>
            <a:r>
              <a:rPr lang="en-US" dirty="0" smtClean="0"/>
              <a:t>It was a hot summer’s day. Everything around me was slowly starting to melt: the trees, the houses, the sky and the pathway to my garage. It seemed that I was about to melt down myself, so there would only be a small puddle of glue-like substance left on the ground. I was walking very slowly. My head felt huge and heavy, and every muscle in my body was sore. My arms and legs were barely responding to the signals that my brain was sending to them. It felt like a slow-motion horror movie, only it was happening live. I finally reached the front door and touched the handle. The path that took only a second for my eyes to see, took about twenty minutes for my body to accomplish. But, I was finally at my goal.</a:t>
            </a:r>
            <a:endParaRPr lang="en-US" sz="3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990600"/>
            <a:ext cx="8763000" cy="5638800"/>
          </a:xfrm>
        </p:spPr>
        <p:txBody>
          <a:bodyPr>
            <a:noAutofit/>
          </a:bodyPr>
          <a:lstStyle/>
          <a:p>
            <a:pPr algn="just">
              <a:lnSpc>
                <a:spcPct val="170000"/>
              </a:lnSpc>
              <a:buNone/>
            </a:pPr>
            <a:r>
              <a:rPr lang="en-US" sz="1800" dirty="0" smtClean="0"/>
              <a:t>	</a:t>
            </a:r>
            <a:r>
              <a:rPr lang="en-US" sz="1800" dirty="0" smtClean="0"/>
              <a:t>I slowly turned the handle of the door, only to realize it had barely moved. I took all the strength that I had left in my body and pressed the handle again. No success. I turned around, leaned against the door, and slowly slid down to the ground. I felt faint. My head was spinning. I was so thirsty that I could barely think about anything else. I had to get inside; had to pull myself together and open the door. Otherwise, I would faint here, near the front entrance to my own house, which was not the scenario I’d prefer. I pulled myself from the ground and faced the door again. I closed my eyes for a second, took a deep breath, opened them, and pushed the door knob as hard as I could, at the time. It gave way reluctantly. If it wasn’t for the helpless shadow of a man that I was at that moment, I would definitely have screamed in happiness for finally winning, over this stubborn door knob. But, all I could settle for right then was a weak smile, and a deep sigh of relief.</a:t>
            </a:r>
            <a:endParaRPr lang="en-US"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a:bodyPr>
          <a:lstStyle/>
          <a:p>
            <a:pPr algn="just">
              <a:lnSpc>
                <a:spcPct val="160000"/>
              </a:lnSpc>
              <a:buNone/>
            </a:pPr>
            <a:r>
              <a:rPr lang="en-US" dirty="0" smtClean="0"/>
              <a:t>	</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
        <p:nvSpPr>
          <p:cNvPr id="6" name="Content Placeholder 2"/>
          <p:cNvSpPr txBox="1">
            <a:spLocks/>
          </p:cNvSpPr>
          <p:nvPr/>
        </p:nvSpPr>
        <p:spPr>
          <a:xfrm>
            <a:off x="152400" y="609600"/>
            <a:ext cx="8610600" cy="6248400"/>
          </a:xfrm>
          <a:prstGeom prst="rect">
            <a:avLst/>
          </a:prstGeom>
        </p:spPr>
        <p:txBody>
          <a:bodyPr vert="horz" lIns="91440" tIns="45720" rIns="91440" bIns="45720" rtlCol="0">
            <a:noAutofit/>
          </a:bodyPr>
          <a:lstStyle/>
          <a:p>
            <a:pPr marL="342900" lvl="0" indent="-342900" algn="just">
              <a:lnSpc>
                <a:spcPct val="170000"/>
              </a:lnSpc>
              <a:spcBef>
                <a:spcPct val="20000"/>
              </a:spcBef>
            </a:pPr>
            <a:r>
              <a:rPr lang="en-US" sz="1700" dirty="0"/>
              <a:t>	</a:t>
            </a:r>
            <a:r>
              <a:rPr lang="en-US" sz="2000" dirty="0" smtClean="0"/>
              <a:t>I went inside, and had to wait for a minute before I could make out anything. It was too dark, still very hot and, somehow, very lonely inside. By the time my eyes adapted to the darkness inside, I could tell no one was around. What time was it? And where was everyone? The house was completely and scarily quiet. The silence was unnatural. There was no sound coming from the working fridge, or ticking clock; nothing. I went to the kitchen to get some water, opened the tap and put an empty glass under it. But there was no water, not even a drop! The glass remained empty. This seemed like a complete nightmare. I must be dreaming! I felt like the world had died out, everything had stopped and, somehow, I was forgotten here all alone, left to die from thirst and heat.</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458200" cy="5943600"/>
          </a:xfrm>
        </p:spPr>
        <p:txBody>
          <a:bodyPr>
            <a:normAutofit lnSpcReduction="10000"/>
          </a:bodyPr>
          <a:lstStyle/>
          <a:p>
            <a:pPr algn="just">
              <a:lnSpc>
                <a:spcPct val="170000"/>
              </a:lnSpc>
              <a:buNone/>
            </a:pPr>
            <a:r>
              <a:rPr lang="en-US" sz="1800" dirty="0" smtClean="0"/>
              <a:t>	</a:t>
            </a:r>
            <a:r>
              <a:rPr lang="en-US" sz="2000" dirty="0" smtClean="0"/>
              <a:t>I was having a panic attack. With the anger and strength that came out of nowhere, I ran from one room to another, looking for anyone. Mom, Josh, dad, Charlie – no one was to be seen. The dogs were gone too. What is wrong with the place? Again, for the third or fourth time, I caught myself thinking this was just a bad dream. But, my body still felt very much sore, and I could vividly feel the pain. Having no clue of what else, except the pain, could help me distinguish between dreaming and reality, I had to accept the fact that I was living this nightmare for real.  Suddenly, I heard a sound coming from downstairs. It was a very slight, faint sound that repeated in a second, only louder. I ran downstairs, feeling a little scared, and, at the same time, hoping that it was someone, or something, that could explain to me what was going on.</a:t>
            </a:r>
            <a:endParaRPr lang="en-US" sz="2000" dirty="0"/>
          </a:p>
        </p:txBody>
      </p:sp>
      <p:sp>
        <p:nvSpPr>
          <p:cNvPr id="4" name="Title 1"/>
          <p:cNvSpPr>
            <a:spLocks noGrp="1"/>
          </p:cNvSpPr>
          <p:nvPr>
            <p:ph type="title"/>
          </p:nvPr>
        </p:nvSpPr>
        <p:spPr>
          <a:xfrm>
            <a:off x="0" y="0"/>
            <a:ext cx="9144000" cy="639762"/>
          </a:xfrm>
        </p:spPr>
        <p:txBody>
          <a:bodyPr>
            <a:normAutofit fontScale="90000"/>
          </a:bodyPr>
          <a:lstStyle/>
          <a:p>
            <a:r>
              <a:rPr lang="en-US" dirty="0"/>
              <a:t>3</a:t>
            </a:r>
            <a:r>
              <a:rPr lang="en-US" dirty="0" smtClean="0"/>
              <a:t>. </a:t>
            </a:r>
            <a:r>
              <a:rPr lang="en-US" dirty="0" smtClean="0"/>
              <a:t>Supporting Details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562600"/>
          </a:xfrm>
        </p:spPr>
        <p:txBody>
          <a:bodyPr>
            <a:normAutofit fontScale="70000" lnSpcReduction="20000"/>
          </a:bodyPr>
          <a:lstStyle/>
          <a:p>
            <a:pPr algn="just">
              <a:lnSpc>
                <a:spcPct val="170000"/>
              </a:lnSpc>
              <a:buNone/>
            </a:pPr>
            <a:r>
              <a:rPr lang="en-US" dirty="0" smtClean="0"/>
              <a:t>	The living room was empty. The sound was coming from outside the back porch, and it was increasing in loudness with every new cycle. It reminded me of when dad and I went rowing, and every time dad turned over the oars, they made the same whistling sound, cleaving the air. I ran outside the back door, and was almost brought down to the ground by the strength of the wind. It was a helicopter, right above me, coming onto me. I lay on the ground, screaming, but I couldn’t hear my own voice through the noise of the implacable vanes getting closer, and freezing me to the ground…</a:t>
            </a:r>
            <a:endParaRPr lang="en-US" sz="3600" dirty="0"/>
          </a:p>
        </p:txBody>
      </p:sp>
      <p:sp>
        <p:nvSpPr>
          <p:cNvPr id="4" name="Title 1"/>
          <p:cNvSpPr>
            <a:spLocks noGrp="1"/>
          </p:cNvSpPr>
          <p:nvPr>
            <p:ph type="title"/>
          </p:nvPr>
        </p:nvSpPr>
        <p:spPr>
          <a:xfrm>
            <a:off x="0" y="0"/>
            <a:ext cx="9144000" cy="639762"/>
          </a:xfrm>
        </p:spPr>
        <p:txBody>
          <a:bodyPr>
            <a:normAutofit fontScale="90000"/>
          </a:bodyPr>
          <a:lstStyle/>
          <a:p>
            <a:r>
              <a:rPr lang="en-US" dirty="0"/>
              <a:t>4</a:t>
            </a:r>
            <a:r>
              <a:rPr lang="en-US" dirty="0" smtClean="0"/>
              <a:t>. </a:t>
            </a:r>
            <a:r>
              <a:rPr lang="en-US" dirty="0" smtClean="0"/>
              <a:t>Supporting Details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410200"/>
          </a:xfrm>
        </p:spPr>
        <p:txBody>
          <a:bodyPr>
            <a:normAutofit fontScale="92500" lnSpcReduction="10000"/>
          </a:bodyPr>
          <a:lstStyle/>
          <a:p>
            <a:pPr algn="just">
              <a:lnSpc>
                <a:spcPct val="200000"/>
              </a:lnSpc>
              <a:buNone/>
            </a:pPr>
            <a:r>
              <a:rPr lang="en-US" dirty="0" smtClean="0"/>
              <a:t>	</a:t>
            </a:r>
            <a:r>
              <a:rPr lang="en-US" dirty="0" smtClean="0"/>
              <a:t>… “Jason, honey, wake up! It’s just a dream, babe. You look so pale. Are you okay?” My mom was standing next to my bed, trying to calm me down, as I was still screaming and flapping my arms. The air was on, and the fan above my bed was making that particular whistling sound with each turn.</a:t>
            </a:r>
            <a:endParaRPr lang="en-US" sz="2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dirty="0" smtClean="0"/>
              <a:t>How to Write a </a:t>
            </a:r>
            <a:r>
              <a:rPr lang="en-US" dirty="0" smtClean="0"/>
              <a:t>Narrative </a:t>
            </a:r>
            <a:r>
              <a:rPr lang="en-US" dirty="0" smtClean="0"/>
              <a:t>Essay?</a:t>
            </a:r>
          </a:p>
          <a:p>
            <a:r>
              <a:rPr lang="en-US" dirty="0" smtClean="0"/>
              <a:t>Well Written Narrative Essay</a:t>
            </a:r>
          </a:p>
          <a:p>
            <a:r>
              <a:rPr lang="en-US" dirty="0" smtClean="0"/>
              <a:t>Steps </a:t>
            </a:r>
            <a:r>
              <a:rPr lang="en-US" dirty="0" smtClean="0"/>
              <a:t>for Writing </a:t>
            </a:r>
            <a:r>
              <a:rPr lang="en-US" dirty="0" smtClean="0"/>
              <a:t>a Narrative Essay</a:t>
            </a:r>
            <a:endParaRPr lang="en-US" dirty="0" smtClean="0"/>
          </a:p>
          <a:p>
            <a:r>
              <a:rPr lang="en-US" smtClean="0"/>
              <a:t>Topic Selection</a:t>
            </a:r>
          </a:p>
          <a:p>
            <a:r>
              <a:rPr lang="en-US" smtClean="0"/>
              <a:t>Dos </a:t>
            </a:r>
            <a:r>
              <a:rPr lang="en-US" dirty="0" smtClean="0"/>
              <a:t>and Don’ts</a:t>
            </a:r>
          </a:p>
          <a:p>
            <a:r>
              <a:rPr lang="en-US" dirty="0" smtClean="0"/>
              <a:t>Common Mistakes</a:t>
            </a:r>
          </a:p>
          <a:p>
            <a:r>
              <a:rPr lang="en-US" dirty="0" smtClean="0"/>
              <a:t>Example</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smtClean="0">
                <a:hlinkClick r:id="rId2"/>
              </a:rPr>
              <a:t>http://essayinfo.com/essays/narrative_essay.php#.UNX2Lm863ko</a:t>
            </a:r>
            <a:endParaRPr lang="en-US" dirty="0" smtClean="0"/>
          </a:p>
          <a:p>
            <a:r>
              <a:rPr lang="en-US" dirty="0" smtClean="0">
                <a:hlinkClick r:id="rId3"/>
              </a:rPr>
              <a:t>http://academichelp.net/academic-assignments/essay/write-narrative-essay.html</a:t>
            </a:r>
            <a:endParaRPr lang="en-US" dirty="0" smtClean="0"/>
          </a:p>
          <a:p>
            <a:r>
              <a:rPr lang="en-US" dirty="0" smtClean="0">
                <a:hlinkClick r:id="rId4"/>
              </a:rPr>
              <a:t>http://academichelp.net/samples/essays/narrative/biggest-nightmare.html</a:t>
            </a:r>
            <a:endParaRPr lang="en-US" dirty="0" smtClean="0"/>
          </a:p>
          <a:p>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1186</Words>
  <Application>Microsoft Office PowerPoint</Application>
  <PresentationFormat>On-screen Show (4:3)</PresentationFormat>
  <Paragraphs>177</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Narrative Essay</vt:lpstr>
      <vt:lpstr>Recap</vt:lpstr>
      <vt:lpstr>Slide 3</vt:lpstr>
      <vt:lpstr>The Narrative Essay:</vt:lpstr>
      <vt:lpstr>Well Written Narrative Essay</vt:lpstr>
      <vt:lpstr>How to Write a Narrative Essay?</vt:lpstr>
      <vt:lpstr>How to Write a Narrative Essay?</vt:lpstr>
      <vt:lpstr>Steps for Writing a Narrative Essay</vt:lpstr>
      <vt:lpstr>Steps for Writing a Narrative Essay</vt:lpstr>
      <vt:lpstr>Steps for Writing a Narrative Essay</vt:lpstr>
      <vt:lpstr>Steps for Writing a Narrative Essay</vt:lpstr>
      <vt:lpstr>Steps for Writing a Narrative Essay</vt:lpstr>
      <vt:lpstr>Topic Selection</vt:lpstr>
      <vt:lpstr>Topic Selection</vt:lpstr>
      <vt:lpstr>Topic Selection</vt:lpstr>
      <vt:lpstr>Key Points to Consider</vt:lpstr>
      <vt:lpstr>Key Points to Consider</vt:lpstr>
      <vt:lpstr>Key Points to Consider</vt:lpstr>
      <vt:lpstr>Key Points to Consider</vt:lpstr>
      <vt:lpstr>Key Points to Consider</vt:lpstr>
      <vt:lpstr>Key Points to Consider</vt:lpstr>
      <vt:lpstr>Dos</vt:lpstr>
      <vt:lpstr>Dos</vt:lpstr>
      <vt:lpstr>Dos</vt:lpstr>
      <vt:lpstr>Dos</vt:lpstr>
      <vt:lpstr>Don'ts</vt:lpstr>
      <vt:lpstr>Don’ts</vt:lpstr>
      <vt:lpstr>Don’ts</vt:lpstr>
      <vt:lpstr>Common Mistakes</vt:lpstr>
      <vt:lpstr>Common Mistakes</vt:lpstr>
      <vt:lpstr>Common Mistakes</vt:lpstr>
      <vt:lpstr>Example of Narrative Essay</vt:lpstr>
      <vt:lpstr>Introduction Paragraph</vt:lpstr>
      <vt:lpstr>1. Supporting Details</vt:lpstr>
      <vt:lpstr>2. Supporting Details</vt:lpstr>
      <vt:lpstr>3. Supporting Details</vt:lpstr>
      <vt:lpstr>4. Supporting Details</vt:lpstr>
      <vt:lpstr>Conclusion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Narrative Essay</dc:title>
  <dc:creator>Anila</dc:creator>
  <cp:lastModifiedBy>Anila</cp:lastModifiedBy>
  <cp:revision>23</cp:revision>
  <dcterms:created xsi:type="dcterms:W3CDTF">2012-12-22T17:44:37Z</dcterms:created>
  <dcterms:modified xsi:type="dcterms:W3CDTF">2012-12-22T18:58:22Z</dcterms:modified>
</cp:coreProperties>
</file>