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7" r:id="rId2"/>
    <p:sldId id="287" r:id="rId3"/>
    <p:sldId id="288" r:id="rId4"/>
    <p:sldId id="260" r:id="rId5"/>
    <p:sldId id="289" r:id="rId6"/>
    <p:sldId id="261" r:id="rId7"/>
    <p:sldId id="262" r:id="rId8"/>
    <p:sldId id="290" r:id="rId9"/>
    <p:sldId id="291" r:id="rId10"/>
    <p:sldId id="292" r:id="rId11"/>
    <p:sldId id="293" r:id="rId12"/>
    <p:sldId id="264" r:id="rId13"/>
    <p:sldId id="265" r:id="rId14"/>
    <p:sldId id="266" r:id="rId15"/>
    <p:sldId id="267" r:id="rId16"/>
    <p:sldId id="268" r:id="rId17"/>
    <p:sldId id="294" r:id="rId18"/>
    <p:sldId id="295" r:id="rId19"/>
    <p:sldId id="296" r:id="rId20"/>
    <p:sldId id="297" r:id="rId21"/>
    <p:sldId id="298" r:id="rId22"/>
    <p:sldId id="269" r:id="rId23"/>
    <p:sldId id="270" r:id="rId24"/>
    <p:sldId id="271" r:id="rId25"/>
    <p:sldId id="299" r:id="rId26"/>
    <p:sldId id="272" r:id="rId27"/>
    <p:sldId id="273" r:id="rId28"/>
    <p:sldId id="274" r:id="rId29"/>
    <p:sldId id="300" r:id="rId30"/>
    <p:sldId id="275" r:id="rId31"/>
    <p:sldId id="302" r:id="rId32"/>
    <p:sldId id="276" r:id="rId33"/>
    <p:sldId id="277" r:id="rId34"/>
    <p:sldId id="301" r:id="rId35"/>
    <p:sldId id="278" r:id="rId36"/>
    <p:sldId id="279" r:id="rId37"/>
    <p:sldId id="280" r:id="rId38"/>
    <p:sldId id="281" r:id="rId39"/>
    <p:sldId id="283" r:id="rId40"/>
    <p:sldId id="303" r:id="rId41"/>
    <p:sldId id="284" r:id="rId42"/>
    <p:sldId id="285" r:id="rId43"/>
    <p:sldId id="286"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474523-2CCC-4336-85BB-82227870C835}" type="datetimeFigureOut">
              <a:rPr lang="en-US" smtClean="0"/>
              <a:pPr/>
              <a:t>12/23/2012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42FEB6-A110-479C-9850-6D31925DB87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B96217A-D6CE-4FFA-87EB-9A569D74B091}"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3914F64-4751-4B60-9902-A30EF31DDAAF}" type="datetimeFigureOut">
              <a:rPr lang="en-US" smtClean="0"/>
              <a:pPr/>
              <a:t>12/23/2012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6C27FC-6F52-4405-BEF7-0047C83C3D5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914F64-4751-4B60-9902-A30EF31DDAAF}" type="datetimeFigureOut">
              <a:rPr lang="en-US" smtClean="0"/>
              <a:pPr/>
              <a:t>12/23/2012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6C27FC-6F52-4405-BEF7-0047C83C3D5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914F64-4751-4B60-9902-A30EF31DDAAF}" type="datetimeFigureOut">
              <a:rPr lang="en-US" smtClean="0"/>
              <a:pPr/>
              <a:t>12/23/2012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6C27FC-6F52-4405-BEF7-0047C83C3D5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914F64-4751-4B60-9902-A30EF31DDAAF}" type="datetimeFigureOut">
              <a:rPr lang="en-US" smtClean="0"/>
              <a:pPr/>
              <a:t>12/23/2012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6C27FC-6F52-4405-BEF7-0047C83C3D5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914F64-4751-4B60-9902-A30EF31DDAAF}" type="datetimeFigureOut">
              <a:rPr lang="en-US" smtClean="0"/>
              <a:pPr/>
              <a:t>12/23/2012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6C27FC-6F52-4405-BEF7-0047C83C3D5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914F64-4751-4B60-9902-A30EF31DDAAF}" type="datetimeFigureOut">
              <a:rPr lang="en-US" smtClean="0"/>
              <a:pPr/>
              <a:t>12/23/2012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6C27FC-6F52-4405-BEF7-0047C83C3D5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914F64-4751-4B60-9902-A30EF31DDAAF}" type="datetimeFigureOut">
              <a:rPr lang="en-US" smtClean="0"/>
              <a:pPr/>
              <a:t>12/23/2012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6C27FC-6F52-4405-BEF7-0047C83C3D5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914F64-4751-4B60-9902-A30EF31DDAAF}" type="datetimeFigureOut">
              <a:rPr lang="en-US" smtClean="0"/>
              <a:pPr/>
              <a:t>12/23/2012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6C27FC-6F52-4405-BEF7-0047C83C3D5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914F64-4751-4B60-9902-A30EF31DDAAF}" type="datetimeFigureOut">
              <a:rPr lang="en-US" smtClean="0"/>
              <a:pPr/>
              <a:t>12/23/2012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6C27FC-6F52-4405-BEF7-0047C83C3D5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914F64-4751-4B60-9902-A30EF31DDAAF}" type="datetimeFigureOut">
              <a:rPr lang="en-US" smtClean="0"/>
              <a:pPr/>
              <a:t>12/23/2012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6C27FC-6F52-4405-BEF7-0047C83C3D5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914F64-4751-4B60-9902-A30EF31DDAAF}" type="datetimeFigureOut">
              <a:rPr lang="en-US" smtClean="0"/>
              <a:pPr/>
              <a:t>12/23/2012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6C27FC-6F52-4405-BEF7-0047C83C3D5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914F64-4751-4B60-9902-A30EF31DDAAF}" type="datetimeFigureOut">
              <a:rPr lang="en-US" smtClean="0"/>
              <a:pPr/>
              <a:t>12/23/2012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6C27FC-6F52-4405-BEF7-0047C83C3D5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academichelp.net/samples/essays/critical/is-it-ever-too-late-to-study/" TargetMode="External"/><Relationship Id="rId2" Type="http://schemas.openxmlformats.org/officeDocument/2006/relationships/hyperlink" Target="http://academichelp.net/academic-assignments/essay/write-critical-essay.html" TargetMode="External"/><Relationship Id="rId1" Type="http://schemas.openxmlformats.org/officeDocument/2006/relationships/slideLayout" Target="../slideLayouts/slideLayout2.xml"/><Relationship Id="rId4" Type="http://schemas.openxmlformats.org/officeDocument/2006/relationships/hyperlink" Target="http://www.jcu.edu.au/tldinfo/writingskills/documents/critical_essay_guidelines.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200400"/>
            <a:ext cx="7772400" cy="1470025"/>
          </a:xfrm>
        </p:spPr>
        <p:txBody>
          <a:bodyPr>
            <a:normAutofit/>
          </a:bodyPr>
          <a:lstStyle/>
          <a:p>
            <a:r>
              <a:rPr lang="en-US" sz="7200" b="1" dirty="0" smtClean="0"/>
              <a:t>Critical Essay</a:t>
            </a:r>
            <a:endParaRPr lang="en-US" sz="7200" b="1" dirty="0"/>
          </a:p>
        </p:txBody>
      </p:sp>
      <p:sp>
        <p:nvSpPr>
          <p:cNvPr id="3" name="Subtitle 2"/>
          <p:cNvSpPr>
            <a:spLocks noGrp="1"/>
          </p:cNvSpPr>
          <p:nvPr>
            <p:ph type="subTitle" idx="1"/>
          </p:nvPr>
        </p:nvSpPr>
        <p:spPr>
          <a:xfrm>
            <a:off x="1371600" y="1371600"/>
            <a:ext cx="6400800" cy="838200"/>
          </a:xfrm>
        </p:spPr>
        <p:txBody>
          <a:bodyPr>
            <a:noAutofit/>
          </a:bodyPr>
          <a:lstStyle/>
          <a:p>
            <a:r>
              <a:rPr lang="en-US" sz="5400" b="1" dirty="0" smtClean="0">
                <a:solidFill>
                  <a:schemeClr val="tx1"/>
                </a:solidFill>
              </a:rPr>
              <a:t>Lecture 9</a:t>
            </a:r>
            <a:endParaRPr lang="en-US" sz="54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a:t>
            </a:r>
            <a:endParaRPr lang="en-US" b="1" dirty="0"/>
          </a:p>
        </p:txBody>
      </p:sp>
      <p:sp>
        <p:nvSpPr>
          <p:cNvPr id="3" name="Content Placeholder 2"/>
          <p:cNvSpPr>
            <a:spLocks noGrp="1"/>
          </p:cNvSpPr>
          <p:nvPr>
            <p:ph idx="1"/>
          </p:nvPr>
        </p:nvSpPr>
        <p:spPr/>
        <p:txBody>
          <a:bodyPr/>
          <a:lstStyle/>
          <a:p>
            <a:r>
              <a:rPr lang="en-US" dirty="0" smtClean="0"/>
              <a:t>How to Write a Definition Essay?</a:t>
            </a:r>
          </a:p>
          <a:p>
            <a:r>
              <a:rPr lang="en-US" dirty="0" smtClean="0"/>
              <a:t>Steps for Writing an Definition Essay</a:t>
            </a:r>
          </a:p>
          <a:p>
            <a:r>
              <a:rPr lang="en-US" dirty="0" smtClean="0"/>
              <a:t>Topic Selection for Definition Essay</a:t>
            </a:r>
          </a:p>
          <a:p>
            <a:r>
              <a:rPr lang="en-US" dirty="0" smtClean="0"/>
              <a:t>Key Points to Consider</a:t>
            </a:r>
          </a:p>
          <a:p>
            <a:r>
              <a:rPr lang="en-US" dirty="0" smtClean="0"/>
              <a:t>Dos and Don’ts</a:t>
            </a:r>
          </a:p>
          <a:p>
            <a:r>
              <a:rPr lang="en-US" dirty="0" smtClean="0"/>
              <a:t>Common Mistakes</a:t>
            </a:r>
          </a:p>
          <a:p>
            <a:r>
              <a:rPr lang="en-US" dirty="0" smtClean="0"/>
              <a:t>Example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43000"/>
            <a:ext cx="8382000" cy="5562600"/>
          </a:xfrm>
        </p:spPr>
        <p:txBody>
          <a:bodyPr>
            <a:normAutofit fontScale="77500" lnSpcReduction="20000"/>
          </a:bodyPr>
          <a:lstStyle/>
          <a:p>
            <a:pPr algn="just">
              <a:buNone/>
            </a:pPr>
            <a:r>
              <a:rPr lang="en-US" dirty="0" smtClean="0">
                <a:latin typeface="Times New Roman" pitchFamily="18" charset="0"/>
                <a:cs typeface="Times New Roman" pitchFamily="18" charset="0"/>
              </a:rPr>
              <a:t>	</a:t>
            </a:r>
            <a:r>
              <a:rPr lang="en-US" dirty="0"/>
              <a:t>A critical essay </a:t>
            </a:r>
            <a:r>
              <a:rPr lang="en-US" b="1" dirty="0"/>
              <a:t>analyzes the strengths, weaknesses </a:t>
            </a:r>
            <a:r>
              <a:rPr lang="en-US" dirty="0"/>
              <a:t>and methods of someone else's work. </a:t>
            </a:r>
          </a:p>
          <a:p>
            <a:pPr algn="just">
              <a:buNone/>
            </a:pPr>
            <a:r>
              <a:rPr lang="en-US" dirty="0"/>
              <a:t>	A critical essay can be written about </a:t>
            </a:r>
            <a:r>
              <a:rPr lang="en-US" dirty="0" smtClean="0"/>
              <a:t>another:</a:t>
            </a:r>
          </a:p>
          <a:p>
            <a:pPr lvl="1" algn="just"/>
            <a:r>
              <a:rPr lang="en-US" dirty="0" smtClean="0"/>
              <a:t> essay</a:t>
            </a:r>
          </a:p>
          <a:p>
            <a:pPr lvl="1" algn="just"/>
            <a:r>
              <a:rPr lang="en-US" dirty="0" smtClean="0"/>
              <a:t>Story</a:t>
            </a:r>
          </a:p>
          <a:p>
            <a:pPr lvl="1" algn="just"/>
            <a:r>
              <a:rPr lang="en-US" dirty="0" smtClean="0"/>
              <a:t>Book</a:t>
            </a:r>
          </a:p>
          <a:p>
            <a:pPr lvl="1" algn="just"/>
            <a:r>
              <a:rPr lang="en-US" dirty="0" smtClean="0"/>
              <a:t>Poem</a:t>
            </a:r>
          </a:p>
          <a:p>
            <a:pPr lvl="1" algn="just"/>
            <a:r>
              <a:rPr lang="en-US" dirty="0" smtClean="0"/>
              <a:t>movie</a:t>
            </a:r>
            <a:r>
              <a:rPr lang="en-US" dirty="0"/>
              <a:t>, or </a:t>
            </a:r>
            <a:endParaRPr lang="en-US" dirty="0" smtClean="0"/>
          </a:p>
          <a:p>
            <a:pPr lvl="1" algn="just"/>
            <a:r>
              <a:rPr lang="en-US" dirty="0" smtClean="0"/>
              <a:t>work </a:t>
            </a:r>
            <a:r>
              <a:rPr lang="en-US" dirty="0"/>
              <a:t>of art.</a:t>
            </a:r>
          </a:p>
          <a:p>
            <a:pPr algn="just">
              <a:buNone/>
            </a:pPr>
            <a:endParaRPr lang="en-US" sz="2800" dirty="0" smtClean="0">
              <a:latin typeface="Times New Roman" pitchFamily="18" charset="0"/>
              <a:cs typeface="Times New Roman" pitchFamily="18" charset="0"/>
            </a:endParaRPr>
          </a:p>
          <a:p>
            <a:pPr>
              <a:buNone/>
            </a:pPr>
            <a:r>
              <a:rPr lang="en-US" sz="2800" b="1" u="sng" dirty="0" smtClean="0">
                <a:solidFill>
                  <a:srgbClr val="FF0000"/>
                </a:solidFill>
                <a:latin typeface="Times New Roman" pitchFamily="18" charset="0"/>
                <a:cs typeface="Times New Roman" pitchFamily="18" charset="0"/>
              </a:rPr>
              <a:t> Examples</a:t>
            </a:r>
            <a:r>
              <a:rPr lang="en-US" sz="2800" b="1" dirty="0" smtClean="0">
                <a:solidFill>
                  <a:srgbClr val="FF0000"/>
                </a:solidFill>
                <a:latin typeface="Times New Roman" pitchFamily="18" charset="0"/>
                <a:cs typeface="Times New Roman" pitchFamily="18" charset="0"/>
              </a:rPr>
              <a:t>: </a:t>
            </a:r>
            <a:r>
              <a:rPr lang="en-US" dirty="0"/>
              <a:t>A critical essay may analyze . . .</a:t>
            </a:r>
          </a:p>
          <a:p>
            <a:pPr marL="594360" lvl="2" indent="0">
              <a:buNone/>
            </a:pPr>
            <a:r>
              <a:rPr lang="en-US" sz="3200" dirty="0"/>
              <a:t>* 	how Shakespeare presents the character, </a:t>
            </a:r>
            <a:r>
              <a:rPr lang="en-US" sz="3200" dirty="0" smtClean="0"/>
              <a:t>	</a:t>
            </a:r>
            <a:r>
              <a:rPr lang="en-US" sz="3200" i="1" dirty="0" smtClean="0"/>
              <a:t>Hamlet</a:t>
            </a:r>
            <a:r>
              <a:rPr lang="en-US" sz="3200" dirty="0"/>
              <a:t>, in </a:t>
            </a:r>
            <a:r>
              <a:rPr lang="en-US" sz="3200" dirty="0" smtClean="0"/>
              <a:t>his </a:t>
            </a:r>
            <a:r>
              <a:rPr lang="en-US" sz="3200" dirty="0"/>
              <a:t>play, </a:t>
            </a:r>
            <a:r>
              <a:rPr lang="en-US" sz="3200" i="1" dirty="0"/>
              <a:t>Hamlet;</a:t>
            </a:r>
          </a:p>
          <a:p>
            <a:pPr marL="594360" lvl="2" indent="0">
              <a:buNone/>
            </a:pPr>
            <a:r>
              <a:rPr lang="en-US" sz="3200" dirty="0"/>
              <a:t>* 	the strengths and weaknesses of the movie, </a:t>
            </a:r>
            <a:r>
              <a:rPr lang="en-US" sz="3200" i="1" dirty="0" err="1" smtClean="0"/>
              <a:t>Bol</a:t>
            </a:r>
            <a:r>
              <a:rPr lang="en-US" sz="3200" i="1" dirty="0" smtClean="0"/>
              <a:t>;</a:t>
            </a:r>
            <a:endParaRPr lang="en-US" sz="3200" i="1" dirty="0"/>
          </a:p>
          <a:p>
            <a:pPr marL="594360" lvl="2" indent="0">
              <a:buNone/>
            </a:pPr>
            <a:r>
              <a:rPr lang="en-US" sz="3200" dirty="0"/>
              <a:t>* 	the use of color in Monet's painting, </a:t>
            </a:r>
            <a:r>
              <a:rPr lang="en-US" sz="3200" i="1" dirty="0" smtClean="0"/>
              <a:t>Sunflowers</a:t>
            </a:r>
            <a:r>
              <a:rPr lang="en-US" sz="3200" i="1" dirty="0"/>
              <a:t>. </a:t>
            </a:r>
          </a:p>
          <a:p>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3</a:t>
            </a:fld>
            <a:endParaRPr lang="en-US"/>
          </a:p>
        </p:txBody>
      </p:sp>
      <p:sp>
        <p:nvSpPr>
          <p:cNvPr id="5" name="Rectangle 4"/>
          <p:cNvSpPr/>
          <p:nvPr/>
        </p:nvSpPr>
        <p:spPr>
          <a:xfrm>
            <a:off x="152400" y="228600"/>
            <a:ext cx="8763000" cy="769441"/>
          </a:xfrm>
          <a:prstGeom prst="rect">
            <a:avLst/>
          </a:prstGeom>
        </p:spPr>
        <p:txBody>
          <a:bodyPr vert="horz" lIns="91440" tIns="45720" rIns="91440" bIns="45720" rtlCol="0" anchor="ctr">
            <a:noAutofit/>
          </a:bodyPr>
          <a:lstStyle/>
          <a:p>
            <a:pPr algn="ctr">
              <a:spcBef>
                <a:spcPct val="0"/>
              </a:spcBef>
            </a:pPr>
            <a:r>
              <a:rPr lang="en-US" sz="4400" b="1" dirty="0" smtClean="0">
                <a:latin typeface="Calibri" pitchFamily="34" charset="0"/>
                <a:ea typeface="+mj-ea"/>
                <a:cs typeface="Calibri" pitchFamily="34" charset="0"/>
              </a:rPr>
              <a:t>Critical Essay </a:t>
            </a:r>
            <a:endParaRPr lang="en-US" sz="4400" b="1" dirty="0">
              <a:latin typeface="Calibri" pitchFamily="34" charset="0"/>
              <a:ea typeface="+mj-ea"/>
              <a:cs typeface="Calibri" pitchFamily="34" charset="0"/>
            </a:endParaRPr>
          </a:p>
        </p:txBody>
      </p:sp>
    </p:spTree>
    <p:extLst>
      <p:ext uri="{BB962C8B-B14F-4D97-AF65-F5344CB8AC3E}">
        <p14:creationId xmlns:p14="http://schemas.microsoft.com/office/powerpoint/2010/main" xmlns="" val="19289816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smtClean="0"/>
              <a:t>How to Write a Critical Essay?</a:t>
            </a:r>
            <a:endParaRPr lang="en-US" b="1" dirty="0"/>
          </a:p>
        </p:txBody>
      </p:sp>
      <p:sp>
        <p:nvSpPr>
          <p:cNvPr id="3" name="Content Placeholder 2"/>
          <p:cNvSpPr>
            <a:spLocks noGrp="1"/>
          </p:cNvSpPr>
          <p:nvPr>
            <p:ph idx="1"/>
          </p:nvPr>
        </p:nvSpPr>
        <p:spPr>
          <a:xfrm>
            <a:off x="457200" y="1219200"/>
            <a:ext cx="8229600" cy="5334000"/>
          </a:xfrm>
        </p:spPr>
        <p:txBody>
          <a:bodyPr>
            <a:normAutofit fontScale="92500" lnSpcReduction="10000"/>
          </a:bodyPr>
          <a:lstStyle/>
          <a:p>
            <a:pPr algn="just"/>
            <a:r>
              <a:rPr lang="en-US" dirty="0" smtClean="0"/>
              <a:t>A critical essay is a piece of </a:t>
            </a:r>
            <a:r>
              <a:rPr lang="en-US" b="1" dirty="0" smtClean="0"/>
              <a:t>academic writing</a:t>
            </a:r>
            <a:endParaRPr lang="en-US" dirty="0"/>
          </a:p>
          <a:p>
            <a:pPr algn="just"/>
            <a:r>
              <a:rPr lang="en-US" dirty="0" smtClean="0"/>
              <a:t>Its usually written in the form of a </a:t>
            </a:r>
            <a:r>
              <a:rPr lang="en-US" b="1" dirty="0" smtClean="0"/>
              <a:t>classic composition</a:t>
            </a:r>
            <a:r>
              <a:rPr lang="en-US" dirty="0" smtClean="0"/>
              <a:t>, with:</a:t>
            </a:r>
          </a:p>
          <a:p>
            <a:pPr lvl="1" algn="just"/>
            <a:r>
              <a:rPr lang="en-US" dirty="0" smtClean="0"/>
              <a:t> an introduction, </a:t>
            </a:r>
          </a:p>
          <a:p>
            <a:pPr lvl="1" algn="just"/>
            <a:r>
              <a:rPr lang="en-US" smtClean="0"/>
              <a:t> full </a:t>
            </a:r>
            <a:r>
              <a:rPr lang="en-US" dirty="0" smtClean="0"/>
              <a:t>body, and </a:t>
            </a:r>
          </a:p>
          <a:p>
            <a:pPr lvl="1" algn="just"/>
            <a:r>
              <a:rPr lang="en-US" dirty="0" smtClean="0"/>
              <a:t>a summarizing conclusion</a:t>
            </a:r>
          </a:p>
          <a:p>
            <a:pPr algn="just"/>
            <a:r>
              <a:rPr lang="en-US" dirty="0" smtClean="0"/>
              <a:t>It provides </a:t>
            </a:r>
            <a:r>
              <a:rPr lang="en-US" b="1" i="1" dirty="0" smtClean="0"/>
              <a:t>interpretation</a:t>
            </a:r>
            <a:r>
              <a:rPr lang="en-US" dirty="0" smtClean="0"/>
              <a:t> and </a:t>
            </a:r>
            <a:r>
              <a:rPr lang="en-US" b="1" i="1" dirty="0" smtClean="0"/>
              <a:t>analysis</a:t>
            </a:r>
            <a:r>
              <a:rPr lang="en-US" dirty="0" smtClean="0"/>
              <a:t> of a set text. </a:t>
            </a:r>
          </a:p>
          <a:p>
            <a:pPr algn="just"/>
            <a:r>
              <a:rPr lang="en-US" dirty="0" smtClean="0"/>
              <a:t>A critical essay must be written with an aim or purpose; </a:t>
            </a:r>
          </a:p>
          <a:p>
            <a:pPr lvl="1" algn="just"/>
            <a:r>
              <a:rPr lang="en-US" dirty="0" smtClean="0"/>
              <a:t>it often proposes a sound argument.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lnSpc>
                <a:spcPct val="150000"/>
              </a:lnSpc>
            </a:pPr>
            <a:r>
              <a:rPr lang="en-US" dirty="0" smtClean="0"/>
              <a:t>Although frequently </a:t>
            </a:r>
            <a:r>
              <a:rPr lang="en-US" b="1" i="1" dirty="0" smtClean="0"/>
              <a:t>confused with a review</a:t>
            </a:r>
            <a:r>
              <a:rPr lang="en-US" dirty="0" smtClean="0"/>
              <a:t>, a critical essay is more similar to a formal essay.</a:t>
            </a:r>
          </a:p>
          <a:p>
            <a:pPr algn="just">
              <a:lnSpc>
                <a:spcPct val="150000"/>
              </a:lnSpc>
            </a:pPr>
            <a:r>
              <a:rPr lang="en-US" dirty="0" smtClean="0"/>
              <a:t>It should incorporate scholarly observations, with all facts correctly referenced.</a:t>
            </a:r>
          </a:p>
          <a:p>
            <a:endParaRPr lang="en-US" dirty="0"/>
          </a:p>
        </p:txBody>
      </p:sp>
      <p:sp>
        <p:nvSpPr>
          <p:cNvPr id="4" name="Title 1"/>
          <p:cNvSpPr>
            <a:spLocks noGrp="1"/>
          </p:cNvSpPr>
          <p:nvPr>
            <p:ph type="title"/>
          </p:nvPr>
        </p:nvSpPr>
        <p:spPr>
          <a:xfrm>
            <a:off x="381000" y="0"/>
            <a:ext cx="8229600" cy="1143000"/>
          </a:xfrm>
        </p:spPr>
        <p:txBody>
          <a:bodyPr/>
          <a:lstStyle/>
          <a:p>
            <a:r>
              <a:rPr lang="en-US" b="1" dirty="0" smtClean="0"/>
              <a:t>How to Write a Critical Essay?</a:t>
            </a:r>
            <a:endParaRPr lang="en-US"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Steps for Writing a Critical Essay</a:t>
            </a:r>
            <a:endParaRPr lang="en-US" b="1" dirty="0"/>
          </a:p>
        </p:txBody>
      </p:sp>
      <p:sp>
        <p:nvSpPr>
          <p:cNvPr id="3" name="Content Placeholder 2"/>
          <p:cNvSpPr>
            <a:spLocks noGrp="1"/>
          </p:cNvSpPr>
          <p:nvPr>
            <p:ph idx="1"/>
          </p:nvPr>
        </p:nvSpPr>
        <p:spPr>
          <a:xfrm>
            <a:off x="228600" y="1600200"/>
            <a:ext cx="8458200" cy="5029200"/>
          </a:xfrm>
        </p:spPr>
        <p:txBody>
          <a:bodyPr>
            <a:normAutofit lnSpcReduction="10000"/>
          </a:bodyPr>
          <a:lstStyle/>
          <a:p>
            <a:pPr algn="just">
              <a:buNone/>
            </a:pPr>
            <a:r>
              <a:rPr lang="en-US" b="1" dirty="0"/>
              <a:t>Step # 1: </a:t>
            </a:r>
            <a:r>
              <a:rPr lang="en-US" dirty="0" smtClean="0"/>
              <a:t>	 A text in the form of a book, film, 			piece of music, or play must be 				selected by the instructor or student. 			The text must be read a number of 			times. If the study concerns a film, 			play, or piece of music, it must be 			watched or listened to more than 			once.</a:t>
            </a:r>
          </a:p>
          <a:p>
            <a:pPr algn="just">
              <a:buNone/>
            </a:pPr>
            <a:r>
              <a:rPr lang="en-US" dirty="0" smtClean="0"/>
              <a:t>	</a:t>
            </a:r>
          </a:p>
          <a:p>
            <a:pPr algn="just">
              <a:buNone/>
            </a:pPr>
            <a:r>
              <a:rPr lang="en-US" dirty="0" smtClean="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754563"/>
          </a:xfrm>
        </p:spPr>
        <p:txBody>
          <a:bodyPr>
            <a:normAutofit lnSpcReduction="10000"/>
          </a:bodyPr>
          <a:lstStyle/>
          <a:p>
            <a:pPr algn="just">
              <a:lnSpc>
                <a:spcPct val="150000"/>
              </a:lnSpc>
              <a:buNone/>
            </a:pPr>
            <a:r>
              <a:rPr lang="en-US" b="1" dirty="0"/>
              <a:t>Step # 2</a:t>
            </a:r>
            <a:r>
              <a:rPr lang="en-US" b="1" dirty="0" smtClean="0"/>
              <a:t>: </a:t>
            </a:r>
            <a:r>
              <a:rPr lang="en-US" dirty="0" smtClean="0"/>
              <a:t>	Relevant material from which 			references can be drawn must be 		required. </a:t>
            </a:r>
          </a:p>
          <a:p>
            <a:pPr lvl="4" algn="just">
              <a:lnSpc>
                <a:spcPct val="150000"/>
              </a:lnSpc>
            </a:pPr>
            <a:r>
              <a:rPr lang="en-US" b="1" dirty="0" smtClean="0"/>
              <a:t>Journals</a:t>
            </a:r>
          </a:p>
          <a:p>
            <a:pPr lvl="4" algn="just">
              <a:lnSpc>
                <a:spcPct val="150000"/>
              </a:lnSpc>
            </a:pPr>
            <a:r>
              <a:rPr lang="en-US" b="1" dirty="0" smtClean="0"/>
              <a:t>Books</a:t>
            </a:r>
          </a:p>
          <a:p>
            <a:pPr lvl="4" algn="just">
              <a:lnSpc>
                <a:spcPct val="150000"/>
              </a:lnSpc>
            </a:pPr>
            <a:r>
              <a:rPr lang="en-US" b="1" dirty="0" smtClean="0"/>
              <a:t>articles and </a:t>
            </a:r>
          </a:p>
          <a:p>
            <a:pPr lvl="4" algn="just">
              <a:lnSpc>
                <a:spcPct val="150000"/>
              </a:lnSpc>
            </a:pPr>
            <a:r>
              <a:rPr lang="en-US" b="1" dirty="0" smtClean="0"/>
              <a:t>online material are suitable</a:t>
            </a:r>
          </a:p>
          <a:p>
            <a:pPr lvl="5" algn="just">
              <a:lnSpc>
                <a:spcPct val="150000"/>
              </a:lnSpc>
            </a:pPr>
            <a:r>
              <a:rPr lang="en-US" dirty="0" smtClean="0"/>
              <a:t>as long as the references are scholarly, not popular.</a:t>
            </a:r>
          </a:p>
          <a:p>
            <a:pPr algn="just">
              <a:buNone/>
            </a:pPr>
            <a:endParaRPr lang="en-US" dirty="0" smtClean="0"/>
          </a:p>
        </p:txBody>
      </p:sp>
      <p:sp>
        <p:nvSpPr>
          <p:cNvPr id="4" name="Title 1"/>
          <p:cNvSpPr>
            <a:spLocks noGrp="1"/>
          </p:cNvSpPr>
          <p:nvPr>
            <p:ph type="title"/>
          </p:nvPr>
        </p:nvSpPr>
        <p:spPr>
          <a:xfrm>
            <a:off x="457200" y="274638"/>
            <a:ext cx="8229600" cy="1143000"/>
          </a:xfrm>
        </p:spPr>
        <p:txBody>
          <a:bodyPr>
            <a:normAutofit/>
          </a:bodyPr>
          <a:lstStyle/>
          <a:p>
            <a:r>
              <a:rPr lang="en-US" b="1" dirty="0" smtClean="0"/>
              <a:t>Steps for Writing a Critical Essay</a:t>
            </a:r>
            <a:endParaRPr lang="en-US"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754563"/>
          </a:xfrm>
        </p:spPr>
        <p:txBody>
          <a:bodyPr>
            <a:normAutofit/>
          </a:bodyPr>
          <a:lstStyle/>
          <a:p>
            <a:pPr algn="just">
              <a:lnSpc>
                <a:spcPct val="150000"/>
              </a:lnSpc>
              <a:buNone/>
            </a:pPr>
            <a:r>
              <a:rPr lang="en-US" b="1" dirty="0"/>
              <a:t>Step # </a:t>
            </a:r>
            <a:r>
              <a:rPr lang="en-US" b="1" dirty="0" smtClean="0"/>
              <a:t>3: </a:t>
            </a:r>
            <a:r>
              <a:rPr lang="en-US" dirty="0" smtClean="0"/>
              <a:t>	Notes must be written about the text 		in question form, and an argument 		must be constructed. </a:t>
            </a:r>
          </a:p>
          <a:p>
            <a:pPr algn="just">
              <a:lnSpc>
                <a:spcPct val="150000"/>
              </a:lnSpc>
              <a:buNone/>
            </a:pPr>
            <a:r>
              <a:rPr lang="en-US" dirty="0"/>
              <a:t>	</a:t>
            </a:r>
            <a:r>
              <a:rPr lang="en-US" dirty="0" smtClean="0"/>
              <a:t>		A stand must be taken by the writer 		in favor of a particular view.</a:t>
            </a:r>
          </a:p>
        </p:txBody>
      </p:sp>
      <p:sp>
        <p:nvSpPr>
          <p:cNvPr id="4" name="Title 1"/>
          <p:cNvSpPr>
            <a:spLocks noGrp="1"/>
          </p:cNvSpPr>
          <p:nvPr>
            <p:ph type="title"/>
          </p:nvPr>
        </p:nvSpPr>
        <p:spPr>
          <a:xfrm>
            <a:off x="457200" y="274638"/>
            <a:ext cx="8229600" cy="1143000"/>
          </a:xfrm>
        </p:spPr>
        <p:txBody>
          <a:bodyPr>
            <a:normAutofit/>
          </a:bodyPr>
          <a:lstStyle/>
          <a:p>
            <a:r>
              <a:rPr lang="en-US" b="1" dirty="0" smtClean="0"/>
              <a:t>Steps for Writing a Critical Essay</a:t>
            </a:r>
            <a:endParaRPr lang="en-US"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754563"/>
          </a:xfrm>
        </p:spPr>
        <p:txBody>
          <a:bodyPr>
            <a:normAutofit/>
          </a:bodyPr>
          <a:lstStyle/>
          <a:p>
            <a:pPr algn="just">
              <a:buNone/>
            </a:pPr>
            <a:r>
              <a:rPr lang="en-US" b="1" dirty="0"/>
              <a:t>Step # 4</a:t>
            </a:r>
            <a:r>
              <a:rPr lang="en-US" b="1" dirty="0" smtClean="0"/>
              <a:t>: </a:t>
            </a:r>
            <a:r>
              <a:rPr lang="en-US" dirty="0" smtClean="0"/>
              <a:t>	The body, in the form of three or 		more paragraphs, must be written 		first. Each paragraph must discuss 		one point that supports the 			argument.</a:t>
            </a:r>
          </a:p>
          <a:p>
            <a:pPr algn="just">
              <a:buNone/>
            </a:pPr>
            <a:r>
              <a:rPr lang="en-US" b="1" dirty="0" smtClean="0"/>
              <a:t>Step # 5:	 </a:t>
            </a:r>
            <a:r>
              <a:rPr lang="en-US" dirty="0" smtClean="0"/>
              <a:t>A conclusion is written next:</a:t>
            </a:r>
          </a:p>
          <a:p>
            <a:pPr lvl="4" algn="just"/>
            <a:r>
              <a:rPr lang="en-US" dirty="0" smtClean="0"/>
              <a:t> summing up the points</a:t>
            </a:r>
          </a:p>
          <a:p>
            <a:pPr lvl="4" algn="just"/>
            <a:r>
              <a:rPr lang="en-US" dirty="0" smtClean="0"/>
              <a:t>summarizing the argument, and </a:t>
            </a:r>
          </a:p>
          <a:p>
            <a:pPr lvl="4" algn="just"/>
            <a:r>
              <a:rPr lang="en-US" dirty="0" smtClean="0"/>
              <a:t>giving a one-sentence closing</a:t>
            </a:r>
          </a:p>
        </p:txBody>
      </p:sp>
      <p:sp>
        <p:nvSpPr>
          <p:cNvPr id="4" name="Title 1"/>
          <p:cNvSpPr>
            <a:spLocks noGrp="1"/>
          </p:cNvSpPr>
          <p:nvPr>
            <p:ph type="title"/>
          </p:nvPr>
        </p:nvSpPr>
        <p:spPr>
          <a:xfrm>
            <a:off x="457200" y="274638"/>
            <a:ext cx="8229600" cy="1143000"/>
          </a:xfrm>
        </p:spPr>
        <p:txBody>
          <a:bodyPr>
            <a:normAutofit/>
          </a:bodyPr>
          <a:lstStyle/>
          <a:p>
            <a:r>
              <a:rPr lang="en-US" b="1" dirty="0" smtClean="0"/>
              <a:t>Steps for Writing a Critical Essay</a:t>
            </a:r>
            <a:endParaRPr lang="en-US"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754563"/>
          </a:xfrm>
        </p:spPr>
        <p:txBody>
          <a:bodyPr>
            <a:normAutofit/>
          </a:bodyPr>
          <a:lstStyle/>
          <a:p>
            <a:pPr algn="just">
              <a:lnSpc>
                <a:spcPct val="150000"/>
              </a:lnSpc>
              <a:buNone/>
            </a:pPr>
            <a:r>
              <a:rPr lang="en-US" b="1" dirty="0"/>
              <a:t>Step # 6</a:t>
            </a:r>
            <a:r>
              <a:rPr lang="en-US" b="1" dirty="0" smtClean="0"/>
              <a:t>: </a:t>
            </a:r>
            <a:r>
              <a:rPr lang="en-US" dirty="0" smtClean="0"/>
              <a:t>	 The introduction is written last, to 		make sure it presents the argument 		clearly. It must contain a strong thesis 		statement that also sums up the 			argument.</a:t>
            </a:r>
          </a:p>
        </p:txBody>
      </p:sp>
      <p:sp>
        <p:nvSpPr>
          <p:cNvPr id="4" name="Title 1"/>
          <p:cNvSpPr>
            <a:spLocks noGrp="1"/>
          </p:cNvSpPr>
          <p:nvPr>
            <p:ph type="title"/>
          </p:nvPr>
        </p:nvSpPr>
        <p:spPr>
          <a:xfrm>
            <a:off x="457200" y="274638"/>
            <a:ext cx="8229600" cy="1143000"/>
          </a:xfrm>
        </p:spPr>
        <p:txBody>
          <a:bodyPr>
            <a:normAutofit/>
          </a:bodyPr>
          <a:lstStyle/>
          <a:p>
            <a:r>
              <a:rPr lang="en-US" b="1" dirty="0" smtClean="0"/>
              <a:t>Steps for Writing a Critical Essay</a:t>
            </a:r>
            <a:endParaRPr lang="en-US"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754563"/>
          </a:xfrm>
        </p:spPr>
        <p:txBody>
          <a:bodyPr>
            <a:normAutofit/>
          </a:bodyPr>
          <a:lstStyle/>
          <a:p>
            <a:pPr algn="just">
              <a:lnSpc>
                <a:spcPct val="150000"/>
              </a:lnSpc>
              <a:buNone/>
            </a:pPr>
            <a:r>
              <a:rPr lang="en-US" b="1" dirty="0"/>
              <a:t>Step # </a:t>
            </a:r>
            <a:r>
              <a:rPr lang="en-US" b="1" dirty="0" smtClean="0"/>
              <a:t>7: </a:t>
            </a:r>
            <a:r>
              <a:rPr lang="en-US" dirty="0" smtClean="0"/>
              <a:t>	 The finished essay must be read a 		number of times, corrected, edited 		and finally </a:t>
            </a:r>
            <a:r>
              <a:rPr lang="en-US" b="1" dirty="0" smtClean="0"/>
              <a:t>proofed</a:t>
            </a:r>
            <a:r>
              <a:rPr lang="en-US" dirty="0" smtClean="0"/>
              <a:t> for errors. 			Grammar, punctuation and syntax 		are important because they convey 		accurate meaning.</a:t>
            </a:r>
          </a:p>
        </p:txBody>
      </p:sp>
      <p:sp>
        <p:nvSpPr>
          <p:cNvPr id="4" name="Title 1"/>
          <p:cNvSpPr>
            <a:spLocks noGrp="1"/>
          </p:cNvSpPr>
          <p:nvPr>
            <p:ph type="title"/>
          </p:nvPr>
        </p:nvSpPr>
        <p:spPr>
          <a:xfrm>
            <a:off x="457200" y="274638"/>
            <a:ext cx="8229600" cy="1143000"/>
          </a:xfrm>
        </p:spPr>
        <p:txBody>
          <a:bodyPr>
            <a:normAutofit/>
          </a:bodyPr>
          <a:lstStyle/>
          <a:p>
            <a:r>
              <a:rPr lang="en-US" b="1" dirty="0" smtClean="0"/>
              <a:t>Steps for Writing a Critical Essay</a:t>
            </a:r>
            <a:endParaRPr lang="en-US"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Topic Selection</a:t>
            </a:r>
            <a:endParaRPr lang="en-US" b="1" dirty="0"/>
          </a:p>
        </p:txBody>
      </p:sp>
      <p:sp>
        <p:nvSpPr>
          <p:cNvPr id="3" name="Content Placeholder 2"/>
          <p:cNvSpPr>
            <a:spLocks noGrp="1"/>
          </p:cNvSpPr>
          <p:nvPr>
            <p:ph idx="1"/>
          </p:nvPr>
        </p:nvSpPr>
        <p:spPr>
          <a:xfrm>
            <a:off x="457200" y="1600200"/>
            <a:ext cx="8229600" cy="4953000"/>
          </a:xfrm>
        </p:spPr>
        <p:txBody>
          <a:bodyPr>
            <a:normAutofit fontScale="77500" lnSpcReduction="20000"/>
          </a:bodyPr>
          <a:lstStyle/>
          <a:p>
            <a:pPr algn="just">
              <a:lnSpc>
                <a:spcPct val="200000"/>
              </a:lnSpc>
            </a:pPr>
            <a:r>
              <a:rPr lang="en-US" dirty="0" smtClean="0"/>
              <a:t>There are plenty of terms that we use every day. Many of them are clear to almost everybody, but still there is a vast body of </a:t>
            </a:r>
            <a:r>
              <a:rPr lang="en-US" i="1" dirty="0" smtClean="0"/>
              <a:t>abstract or scientific terms</a:t>
            </a:r>
            <a:r>
              <a:rPr lang="en-US" dirty="0" smtClean="0"/>
              <a:t>, that can become a topic of discussion. </a:t>
            </a:r>
          </a:p>
          <a:p>
            <a:pPr lvl="1" algn="just">
              <a:lnSpc>
                <a:spcPct val="200000"/>
              </a:lnSpc>
            </a:pPr>
            <a:r>
              <a:rPr lang="en-US" dirty="0" smtClean="0"/>
              <a:t>While all of us know what a phone, TV or dog is, concepts such as happiness, faith, love or calmness may be difficult for some people to grasp.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Topic Selection</a:t>
            </a:r>
            <a:endParaRPr lang="en-US" b="1" dirty="0"/>
          </a:p>
        </p:txBody>
      </p:sp>
      <p:sp>
        <p:nvSpPr>
          <p:cNvPr id="3" name="Content Placeholder 2"/>
          <p:cNvSpPr>
            <a:spLocks noGrp="1"/>
          </p:cNvSpPr>
          <p:nvPr>
            <p:ph idx="1"/>
          </p:nvPr>
        </p:nvSpPr>
        <p:spPr>
          <a:xfrm>
            <a:off x="457200" y="1447800"/>
            <a:ext cx="8229600" cy="4678363"/>
          </a:xfrm>
        </p:spPr>
        <p:txBody>
          <a:bodyPr>
            <a:normAutofit lnSpcReduction="10000"/>
          </a:bodyPr>
          <a:lstStyle/>
          <a:p>
            <a:pPr>
              <a:buNone/>
            </a:pPr>
            <a:r>
              <a:rPr lang="en-US" dirty="0" smtClean="0"/>
              <a:t>	Some terms that could be chosen as a topic for your definition essay are listed below:</a:t>
            </a:r>
          </a:p>
          <a:p>
            <a:pPr lvl="2"/>
            <a:r>
              <a:rPr lang="en-US" dirty="0" smtClean="0"/>
              <a:t>God</a:t>
            </a:r>
          </a:p>
          <a:p>
            <a:pPr lvl="2"/>
            <a:r>
              <a:rPr lang="en-US" dirty="0" smtClean="0"/>
              <a:t>Love</a:t>
            </a:r>
          </a:p>
          <a:p>
            <a:pPr lvl="2"/>
            <a:r>
              <a:rPr lang="en-US" dirty="0" smtClean="0"/>
              <a:t>Hatred</a:t>
            </a:r>
          </a:p>
          <a:p>
            <a:pPr lvl="2"/>
            <a:r>
              <a:rPr lang="en-US" dirty="0" smtClean="0"/>
              <a:t>Beauty</a:t>
            </a:r>
          </a:p>
          <a:p>
            <a:pPr lvl="2"/>
            <a:r>
              <a:rPr lang="en-US" dirty="0" smtClean="0"/>
              <a:t>Morale</a:t>
            </a:r>
          </a:p>
          <a:p>
            <a:pPr lvl="2"/>
            <a:r>
              <a:rPr lang="en-US" dirty="0" smtClean="0"/>
              <a:t>Good and evil</a:t>
            </a:r>
          </a:p>
          <a:p>
            <a:pPr lvl="2"/>
            <a:r>
              <a:rPr lang="en-US" dirty="0" smtClean="0"/>
              <a:t>Happiness</a:t>
            </a:r>
          </a:p>
          <a:p>
            <a:pPr lvl="2"/>
            <a:r>
              <a:rPr lang="en-US" dirty="0" smtClean="0"/>
              <a:t>Confidence</a:t>
            </a:r>
          </a:p>
          <a:p>
            <a:pPr lvl="2"/>
            <a:r>
              <a:rPr lang="en-US" dirty="0" smtClean="0"/>
              <a:t>Intelligence</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Key Points to Consider</a:t>
            </a:r>
            <a:endParaRPr lang="en-US" b="1" dirty="0"/>
          </a:p>
        </p:txBody>
      </p:sp>
      <p:sp>
        <p:nvSpPr>
          <p:cNvPr id="3" name="Content Placeholder 2"/>
          <p:cNvSpPr>
            <a:spLocks noGrp="1"/>
          </p:cNvSpPr>
          <p:nvPr>
            <p:ph idx="1"/>
          </p:nvPr>
        </p:nvSpPr>
        <p:spPr>
          <a:xfrm>
            <a:off x="457200" y="1905000"/>
            <a:ext cx="8229600" cy="3276600"/>
          </a:xfrm>
        </p:spPr>
        <p:txBody>
          <a:bodyPr>
            <a:normAutofit/>
          </a:bodyPr>
          <a:lstStyle/>
          <a:p>
            <a:pPr algn="just"/>
            <a:r>
              <a:rPr lang="en-US" b="1" dirty="0" smtClean="0"/>
              <a:t>Audience:</a:t>
            </a:r>
            <a:r>
              <a:rPr lang="en-US" dirty="0" smtClean="0"/>
              <a:t> 	Thought must be given to 				the kinds of readers or 				audiences to whom the writing 			might be addressed by the 				creator of the set text.</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dirty="0" smtClean="0"/>
              <a:t>A critical essay must </a:t>
            </a:r>
            <a:r>
              <a:rPr lang="en-US" b="1" i="1" dirty="0" smtClean="0"/>
              <a:t>examine the text, question it, and evaluate it. </a:t>
            </a:r>
          </a:p>
          <a:p>
            <a:pPr algn="just"/>
            <a:r>
              <a:rPr lang="en-US" dirty="0" smtClean="0"/>
              <a:t>The writer must state </a:t>
            </a:r>
            <a:r>
              <a:rPr lang="en-US" b="1" i="1" dirty="0" smtClean="0"/>
              <a:t>what kind of text it is, </a:t>
            </a:r>
            <a:r>
              <a:rPr lang="en-US" dirty="0" smtClean="0"/>
              <a:t>and whether it achieves the aims of its creator. </a:t>
            </a:r>
          </a:p>
          <a:p>
            <a:pPr algn="just"/>
            <a:r>
              <a:rPr lang="en-US" dirty="0" smtClean="0"/>
              <a:t>That is, does it entertain, does it educate, does it instruct, does it inform?</a:t>
            </a:r>
            <a:endParaRPr lang="en-US" dirty="0"/>
          </a:p>
        </p:txBody>
      </p:sp>
      <p:sp>
        <p:nvSpPr>
          <p:cNvPr id="4" name="Title 1"/>
          <p:cNvSpPr>
            <a:spLocks noGrp="1"/>
          </p:cNvSpPr>
          <p:nvPr>
            <p:ph type="title"/>
          </p:nvPr>
        </p:nvSpPr>
        <p:spPr/>
        <p:txBody>
          <a:bodyPr/>
          <a:lstStyle/>
          <a:p>
            <a:r>
              <a:rPr lang="en-US" b="1" dirty="0" smtClean="0"/>
              <a:t>Key Points to Consider</a:t>
            </a:r>
            <a:endParaRPr lang="en-US"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Key Points to Consider</a:t>
            </a:r>
            <a:endParaRPr lang="en-US" b="1" dirty="0"/>
          </a:p>
        </p:txBody>
      </p:sp>
      <p:sp>
        <p:nvSpPr>
          <p:cNvPr id="3" name="Content Placeholder 2"/>
          <p:cNvSpPr>
            <a:spLocks noGrp="1"/>
          </p:cNvSpPr>
          <p:nvPr>
            <p:ph idx="1"/>
          </p:nvPr>
        </p:nvSpPr>
        <p:spPr/>
        <p:txBody>
          <a:bodyPr>
            <a:normAutofit fontScale="92500" lnSpcReduction="20000"/>
          </a:bodyPr>
          <a:lstStyle/>
          <a:p>
            <a:pPr algn="just">
              <a:lnSpc>
                <a:spcPct val="150000"/>
              </a:lnSpc>
            </a:pPr>
            <a:r>
              <a:rPr lang="en-US" dirty="0" smtClean="0"/>
              <a:t>A </a:t>
            </a:r>
            <a:r>
              <a:rPr lang="en-US" b="1" i="1" dirty="0" smtClean="0"/>
              <a:t>suitable combination of main and secondary points </a:t>
            </a:r>
            <a:r>
              <a:rPr lang="en-US" dirty="0" smtClean="0"/>
              <a:t>must be used in the three or more body paragraphs, which contain the central thrust of the essay. </a:t>
            </a:r>
          </a:p>
          <a:p>
            <a:pPr algn="just">
              <a:lnSpc>
                <a:spcPct val="150000"/>
              </a:lnSpc>
            </a:pPr>
            <a:r>
              <a:rPr lang="en-US" dirty="0" smtClean="0"/>
              <a:t>Ideas, notions and concepts taken from the initial set of notes must be reworked to produce a fine argument.</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Key Points to Consider</a:t>
            </a:r>
            <a:endParaRPr lang="en-US" b="1" dirty="0"/>
          </a:p>
        </p:txBody>
      </p:sp>
      <p:sp>
        <p:nvSpPr>
          <p:cNvPr id="3" name="Content Placeholder 2"/>
          <p:cNvSpPr>
            <a:spLocks noGrp="1"/>
          </p:cNvSpPr>
          <p:nvPr>
            <p:ph idx="1"/>
          </p:nvPr>
        </p:nvSpPr>
        <p:spPr/>
        <p:txBody>
          <a:bodyPr>
            <a:normAutofit/>
          </a:bodyPr>
          <a:lstStyle/>
          <a:p>
            <a:pPr algn="just">
              <a:lnSpc>
                <a:spcPct val="150000"/>
              </a:lnSpc>
            </a:pPr>
            <a:r>
              <a:rPr lang="en-US" b="1" dirty="0" smtClean="0"/>
              <a:t>Persuasive techniques:</a:t>
            </a:r>
          </a:p>
          <a:p>
            <a:pPr lvl="1" algn="just">
              <a:lnSpc>
                <a:spcPct val="150000"/>
              </a:lnSpc>
            </a:pPr>
            <a:r>
              <a:rPr lang="en-US" b="1" dirty="0" smtClean="0"/>
              <a:t> </a:t>
            </a:r>
            <a:r>
              <a:rPr lang="en-US" dirty="0" smtClean="0"/>
              <a:t>must be used in an effective manner to argue because:</a:t>
            </a:r>
          </a:p>
          <a:p>
            <a:pPr lvl="2" algn="just">
              <a:lnSpc>
                <a:spcPct val="150000"/>
              </a:lnSpc>
            </a:pPr>
            <a:r>
              <a:rPr lang="en-US" dirty="0" smtClean="0"/>
              <a:t>These common techniques appeal to emotion</a:t>
            </a:r>
          </a:p>
          <a:p>
            <a:pPr lvl="2" algn="just">
              <a:lnSpc>
                <a:spcPct val="150000"/>
              </a:lnSpc>
            </a:pPr>
            <a:r>
              <a:rPr lang="en-US" dirty="0" smtClean="0"/>
              <a:t>to evidence, and facts supported by citation, </a:t>
            </a:r>
          </a:p>
          <a:p>
            <a:pPr lvl="2" algn="just">
              <a:lnSpc>
                <a:spcPct val="150000"/>
              </a:lnSpc>
            </a:pPr>
            <a:r>
              <a:rPr lang="en-US" dirty="0" smtClean="0"/>
              <a:t>Also stick to some sort of discipline such as logic.</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Key Points to Consider</a:t>
            </a:r>
            <a:endParaRPr lang="en-US" b="1" dirty="0"/>
          </a:p>
        </p:txBody>
      </p:sp>
      <p:sp>
        <p:nvSpPr>
          <p:cNvPr id="3" name="Content Placeholder 2"/>
          <p:cNvSpPr>
            <a:spLocks noGrp="1"/>
          </p:cNvSpPr>
          <p:nvPr>
            <p:ph idx="1"/>
          </p:nvPr>
        </p:nvSpPr>
        <p:spPr/>
        <p:txBody>
          <a:bodyPr>
            <a:normAutofit/>
          </a:bodyPr>
          <a:lstStyle/>
          <a:p>
            <a:pPr algn="just">
              <a:lnSpc>
                <a:spcPct val="150000"/>
              </a:lnSpc>
            </a:pPr>
            <a:r>
              <a:rPr lang="en-US" dirty="0" smtClean="0"/>
              <a:t>A critical essay does not merely accept the decisions and opinions of others.</a:t>
            </a:r>
          </a:p>
          <a:p>
            <a:pPr algn="just">
              <a:lnSpc>
                <a:spcPct val="150000"/>
              </a:lnSpc>
            </a:pPr>
            <a:r>
              <a:rPr lang="en-US" dirty="0" smtClean="0"/>
              <a:t>It must question everything, analyze, and propose apposite alternative views, options and attitudes.</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Common Critical Styles</a:t>
            </a:r>
            <a:endParaRPr lang="en-US" b="1" dirty="0"/>
          </a:p>
        </p:txBody>
      </p:sp>
      <p:sp>
        <p:nvSpPr>
          <p:cNvPr id="3" name="Content Placeholder 2"/>
          <p:cNvSpPr>
            <a:spLocks noGrp="1"/>
          </p:cNvSpPr>
          <p:nvPr>
            <p:ph idx="1"/>
          </p:nvPr>
        </p:nvSpPr>
        <p:spPr/>
        <p:txBody>
          <a:bodyPr>
            <a:normAutofit fontScale="92500" lnSpcReduction="20000"/>
          </a:bodyPr>
          <a:lstStyle/>
          <a:p>
            <a:pPr algn="just">
              <a:lnSpc>
                <a:spcPct val="150000"/>
              </a:lnSpc>
              <a:buNone/>
            </a:pPr>
            <a:r>
              <a:rPr lang="en-US" b="1" dirty="0" smtClean="0"/>
              <a:t>Style # 1:	Claim and Evidence style:</a:t>
            </a:r>
          </a:p>
          <a:p>
            <a:pPr algn="just">
              <a:lnSpc>
                <a:spcPct val="150000"/>
              </a:lnSpc>
              <a:buNone/>
            </a:pPr>
            <a:r>
              <a:rPr lang="en-US" dirty="0"/>
              <a:t>	</a:t>
            </a:r>
            <a:r>
              <a:rPr lang="en-US" dirty="0" smtClean="0"/>
              <a:t>		The writer must make a number 			of claims about the set text, and 			findings made on reading it. </a:t>
            </a:r>
          </a:p>
          <a:p>
            <a:pPr algn="just">
              <a:lnSpc>
                <a:spcPct val="150000"/>
              </a:lnSpc>
              <a:buNone/>
            </a:pPr>
            <a:r>
              <a:rPr lang="en-US" dirty="0"/>
              <a:t>	</a:t>
            </a:r>
            <a:r>
              <a:rPr lang="en-US" dirty="0" smtClean="0"/>
              <a:t>		These claims are then supported by 		evidence found in other texts, which are 		used as references.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nSpc>
                <a:spcPct val="150000"/>
              </a:lnSpc>
              <a:buNone/>
            </a:pPr>
            <a:r>
              <a:rPr lang="en-US" b="1" dirty="0" smtClean="0"/>
              <a:t>Style # 2:	Effective style:</a:t>
            </a:r>
          </a:p>
          <a:p>
            <a:pPr>
              <a:lnSpc>
                <a:spcPct val="150000"/>
              </a:lnSpc>
              <a:buNone/>
            </a:pPr>
            <a:r>
              <a:rPr lang="en-US" dirty="0" smtClean="0"/>
              <a:t>			It is the new information method. 		Here, the writer provides fresh 			research which has not yet been 			used by others to discuss the given 		text.</a:t>
            </a:r>
          </a:p>
          <a:p>
            <a:endParaRPr lang="en-US" dirty="0"/>
          </a:p>
        </p:txBody>
      </p:sp>
      <p:sp>
        <p:nvSpPr>
          <p:cNvPr id="4" name="Title 1"/>
          <p:cNvSpPr>
            <a:spLocks noGrp="1"/>
          </p:cNvSpPr>
          <p:nvPr>
            <p:ph type="title"/>
          </p:nvPr>
        </p:nvSpPr>
        <p:spPr>
          <a:xfrm>
            <a:off x="457200" y="274638"/>
            <a:ext cx="8229600" cy="1143000"/>
          </a:xfrm>
        </p:spPr>
        <p:txBody>
          <a:bodyPr/>
          <a:lstStyle/>
          <a:p>
            <a:r>
              <a:rPr lang="en-US" b="1" dirty="0" smtClean="0"/>
              <a:t>Common Critical Styles</a:t>
            </a:r>
            <a:endParaRPr lang="en-US"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nSpc>
                <a:spcPct val="150000"/>
              </a:lnSpc>
              <a:buNone/>
            </a:pPr>
            <a:r>
              <a:rPr lang="en-US" b="1" dirty="0" smtClean="0"/>
              <a:t>Style # 3:	Examination and Exploration:</a:t>
            </a:r>
          </a:p>
          <a:p>
            <a:pPr algn="just">
              <a:lnSpc>
                <a:spcPct val="150000"/>
              </a:lnSpc>
              <a:buNone/>
            </a:pPr>
            <a:r>
              <a:rPr lang="en-US" dirty="0" smtClean="0"/>
              <a:t>			This style looks into the fine detail of 		a text and explores all the possible 		motivations, inspirations and reasons 		the writer or creator might have had 		during the creative process.</a:t>
            </a:r>
          </a:p>
          <a:p>
            <a:endParaRPr lang="en-US" dirty="0"/>
          </a:p>
        </p:txBody>
      </p:sp>
      <p:sp>
        <p:nvSpPr>
          <p:cNvPr id="4" name="Title 1"/>
          <p:cNvSpPr>
            <a:spLocks noGrp="1"/>
          </p:cNvSpPr>
          <p:nvPr>
            <p:ph type="title"/>
          </p:nvPr>
        </p:nvSpPr>
        <p:spPr>
          <a:xfrm>
            <a:off x="457200" y="274638"/>
            <a:ext cx="8229600" cy="1143000"/>
          </a:xfrm>
        </p:spPr>
        <p:txBody>
          <a:bodyPr/>
          <a:lstStyle/>
          <a:p>
            <a:r>
              <a:rPr lang="en-US" b="1" dirty="0" smtClean="0"/>
              <a:t>Common Critical Styles</a:t>
            </a:r>
            <a:endParaRPr lang="en-US"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Dos</a:t>
            </a:r>
            <a:endParaRPr lang="en-US" sz="5400" b="1" dirty="0"/>
          </a:p>
        </p:txBody>
      </p:sp>
      <p:sp>
        <p:nvSpPr>
          <p:cNvPr id="3" name="Content Placeholder 2"/>
          <p:cNvSpPr>
            <a:spLocks noGrp="1"/>
          </p:cNvSpPr>
          <p:nvPr>
            <p:ph idx="1"/>
          </p:nvPr>
        </p:nvSpPr>
        <p:spPr>
          <a:xfrm>
            <a:off x="457200" y="1600200"/>
            <a:ext cx="8229600" cy="4876800"/>
          </a:xfrm>
        </p:spPr>
        <p:txBody>
          <a:bodyPr>
            <a:normAutofit/>
          </a:bodyPr>
          <a:lstStyle/>
          <a:p>
            <a:pPr algn="just">
              <a:lnSpc>
                <a:spcPct val="150000"/>
              </a:lnSpc>
            </a:pPr>
            <a:r>
              <a:rPr lang="en-US" dirty="0" smtClean="0"/>
              <a:t>Do </a:t>
            </a:r>
            <a:r>
              <a:rPr lang="en-US" b="1" dirty="0" smtClean="0"/>
              <a:t>seek more than one fact or piece of information</a:t>
            </a:r>
            <a:r>
              <a:rPr lang="en-US" dirty="0" smtClean="0"/>
              <a:t>, supported by a reference, for each argument made in a critical essay. </a:t>
            </a:r>
          </a:p>
          <a:p>
            <a:pPr lvl="1" algn="just">
              <a:lnSpc>
                <a:spcPct val="150000"/>
              </a:lnSpc>
            </a:pPr>
            <a:r>
              <a:rPr lang="en-US" dirty="0" smtClean="0"/>
              <a:t>Use quotes when the exact words of the author are used.</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Dos</a:t>
            </a:r>
          </a:p>
        </p:txBody>
      </p:sp>
      <p:sp>
        <p:nvSpPr>
          <p:cNvPr id="3" name="Content Placeholder 2"/>
          <p:cNvSpPr>
            <a:spLocks noGrp="1"/>
          </p:cNvSpPr>
          <p:nvPr>
            <p:ph idx="1"/>
          </p:nvPr>
        </p:nvSpPr>
        <p:spPr/>
        <p:txBody>
          <a:bodyPr/>
          <a:lstStyle/>
          <a:p>
            <a:pPr algn="just">
              <a:lnSpc>
                <a:spcPct val="150000"/>
              </a:lnSpc>
            </a:pPr>
            <a:r>
              <a:rPr lang="en-US" dirty="0" smtClean="0"/>
              <a:t>Do </a:t>
            </a:r>
            <a:r>
              <a:rPr lang="en-US" b="1" dirty="0" smtClean="0"/>
              <a:t>describe the set text accurately</a:t>
            </a:r>
            <a:r>
              <a:rPr lang="en-US" dirty="0" smtClean="0"/>
              <a:t>, to demonstrate you have read it in depth.</a:t>
            </a:r>
          </a:p>
          <a:p>
            <a:pPr algn="just">
              <a:lnSpc>
                <a:spcPct val="150000"/>
              </a:lnSpc>
            </a:pPr>
            <a:r>
              <a:rPr lang="en-US" dirty="0" smtClean="0"/>
              <a:t>Do make it a </a:t>
            </a:r>
            <a:r>
              <a:rPr lang="en-US" b="1" dirty="0" smtClean="0"/>
              <a:t>point to understand </a:t>
            </a:r>
            <a:r>
              <a:rPr lang="en-US" dirty="0" smtClean="0"/>
              <a:t>that a critical essay is not one long stream of negative criticism.</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Dos</a:t>
            </a:r>
          </a:p>
        </p:txBody>
      </p:sp>
      <p:sp>
        <p:nvSpPr>
          <p:cNvPr id="3" name="Content Placeholder 2"/>
          <p:cNvSpPr>
            <a:spLocks noGrp="1"/>
          </p:cNvSpPr>
          <p:nvPr>
            <p:ph idx="1"/>
          </p:nvPr>
        </p:nvSpPr>
        <p:spPr/>
        <p:txBody>
          <a:bodyPr/>
          <a:lstStyle/>
          <a:p>
            <a:pPr algn="just">
              <a:lnSpc>
                <a:spcPct val="150000"/>
              </a:lnSpc>
            </a:pPr>
            <a:r>
              <a:rPr lang="en-US" dirty="0" smtClean="0"/>
              <a:t>Do </a:t>
            </a:r>
            <a:r>
              <a:rPr lang="en-US" b="1" dirty="0" smtClean="0"/>
              <a:t>use opposing arguments </a:t>
            </a:r>
            <a:r>
              <a:rPr lang="en-US" dirty="0" smtClean="0"/>
              <a:t>and approach a view from both poles.</a:t>
            </a:r>
          </a:p>
          <a:p>
            <a:pPr algn="just">
              <a:lnSpc>
                <a:spcPct val="150000"/>
              </a:lnSpc>
            </a:pPr>
            <a:r>
              <a:rPr lang="en-US" dirty="0" smtClean="0"/>
              <a:t>Do </a:t>
            </a:r>
            <a:r>
              <a:rPr lang="en-US" b="1" dirty="0" smtClean="0"/>
              <a:t>paraphrase accurately and effectively </a:t>
            </a:r>
            <a:r>
              <a:rPr lang="en-US" dirty="0" smtClean="0"/>
              <a:t>when interpreting references from books and journals.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Dos</a:t>
            </a:r>
            <a:endParaRPr lang="en-US" sz="5400" b="1" dirty="0"/>
          </a:p>
        </p:txBody>
      </p:sp>
      <p:sp>
        <p:nvSpPr>
          <p:cNvPr id="3" name="Content Placeholder 2"/>
          <p:cNvSpPr>
            <a:spLocks noGrp="1"/>
          </p:cNvSpPr>
          <p:nvPr>
            <p:ph idx="1"/>
          </p:nvPr>
        </p:nvSpPr>
        <p:spPr>
          <a:xfrm>
            <a:off x="457200" y="1600201"/>
            <a:ext cx="8229600" cy="2743200"/>
          </a:xfrm>
        </p:spPr>
        <p:txBody>
          <a:bodyPr/>
          <a:lstStyle/>
          <a:p>
            <a:pPr algn="just">
              <a:lnSpc>
                <a:spcPct val="150000"/>
              </a:lnSpc>
            </a:pPr>
            <a:r>
              <a:rPr lang="en-US" dirty="0" smtClean="0"/>
              <a:t>Do </a:t>
            </a:r>
            <a:r>
              <a:rPr lang="en-US" b="1" dirty="0" smtClean="0"/>
              <a:t>invite opposition </a:t>
            </a:r>
            <a:r>
              <a:rPr lang="en-US" dirty="0" smtClean="0"/>
              <a:t>to your argument, and state your knowledge of differing opinions on the given text.</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Don'ts</a:t>
            </a:r>
            <a:endParaRPr lang="en-US" sz="5400" b="1" dirty="0"/>
          </a:p>
        </p:txBody>
      </p:sp>
      <p:sp>
        <p:nvSpPr>
          <p:cNvPr id="3" name="Content Placeholder 2"/>
          <p:cNvSpPr>
            <a:spLocks noGrp="1"/>
          </p:cNvSpPr>
          <p:nvPr>
            <p:ph idx="1"/>
          </p:nvPr>
        </p:nvSpPr>
        <p:spPr/>
        <p:txBody>
          <a:bodyPr>
            <a:normAutofit/>
          </a:bodyPr>
          <a:lstStyle/>
          <a:p>
            <a:pPr algn="just">
              <a:lnSpc>
                <a:spcPct val="150000"/>
              </a:lnSpc>
            </a:pPr>
            <a:r>
              <a:rPr lang="en-US" dirty="0" smtClean="0"/>
              <a:t>Don’t make </a:t>
            </a:r>
            <a:r>
              <a:rPr lang="en-US" b="1" dirty="0" smtClean="0"/>
              <a:t>categorical statements </a:t>
            </a:r>
            <a:r>
              <a:rPr lang="en-US" dirty="0" smtClean="0"/>
              <a:t>without the support of referenced facts and quotes.</a:t>
            </a:r>
          </a:p>
          <a:p>
            <a:pPr algn="just">
              <a:lnSpc>
                <a:spcPct val="150000"/>
              </a:lnSpc>
            </a:pPr>
            <a:r>
              <a:rPr lang="en-US" dirty="0" smtClean="0"/>
              <a:t>Don’t lose </a:t>
            </a:r>
            <a:r>
              <a:rPr lang="en-US" b="1" dirty="0" smtClean="0"/>
              <a:t>track of your argument </a:t>
            </a:r>
            <a:r>
              <a:rPr lang="en-US" dirty="0" smtClean="0"/>
              <a:t>and go off at an irrelevant departure.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Don’ts</a:t>
            </a:r>
          </a:p>
        </p:txBody>
      </p:sp>
      <p:sp>
        <p:nvSpPr>
          <p:cNvPr id="3" name="Content Placeholder 2"/>
          <p:cNvSpPr>
            <a:spLocks noGrp="1"/>
          </p:cNvSpPr>
          <p:nvPr>
            <p:ph idx="1"/>
          </p:nvPr>
        </p:nvSpPr>
        <p:spPr/>
        <p:txBody>
          <a:bodyPr>
            <a:normAutofit/>
          </a:bodyPr>
          <a:lstStyle/>
          <a:p>
            <a:pPr algn="just">
              <a:lnSpc>
                <a:spcPct val="150000"/>
              </a:lnSpc>
            </a:pPr>
            <a:r>
              <a:rPr lang="en-US" dirty="0" smtClean="0"/>
              <a:t>Don’t introduce </a:t>
            </a:r>
            <a:r>
              <a:rPr lang="en-US" b="1" dirty="0" smtClean="0"/>
              <a:t>new material </a:t>
            </a:r>
            <a:r>
              <a:rPr lang="en-US" dirty="0" smtClean="0"/>
              <a:t>in the concluding paragraph. </a:t>
            </a:r>
          </a:p>
          <a:p>
            <a:pPr lvl="1" algn="just">
              <a:lnSpc>
                <a:spcPct val="150000"/>
              </a:lnSpc>
            </a:pPr>
            <a:r>
              <a:rPr lang="en-US" dirty="0" smtClean="0"/>
              <a:t>All concepts and ideas must be elaborated upon in the body paragraphs.</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Don’ts</a:t>
            </a:r>
          </a:p>
        </p:txBody>
      </p:sp>
      <p:sp>
        <p:nvSpPr>
          <p:cNvPr id="3" name="Content Placeholder 2"/>
          <p:cNvSpPr>
            <a:spLocks noGrp="1"/>
          </p:cNvSpPr>
          <p:nvPr>
            <p:ph idx="1"/>
          </p:nvPr>
        </p:nvSpPr>
        <p:spPr/>
        <p:txBody>
          <a:bodyPr>
            <a:normAutofit/>
          </a:bodyPr>
          <a:lstStyle/>
          <a:p>
            <a:pPr algn="just">
              <a:lnSpc>
                <a:spcPct val="150000"/>
              </a:lnSpc>
            </a:pPr>
            <a:r>
              <a:rPr lang="en-US" dirty="0" smtClean="0"/>
              <a:t>Don’t actively or negatively criticize the set text in a subjective manner. </a:t>
            </a:r>
          </a:p>
          <a:p>
            <a:pPr lvl="1" algn="just">
              <a:lnSpc>
                <a:spcPct val="150000"/>
              </a:lnSpc>
            </a:pPr>
            <a:r>
              <a:rPr lang="en-US" dirty="0" smtClean="0"/>
              <a:t>Although your opinion will be obvious, from the way you form your argument, writing controversial material is not the scope of a critical essay.</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Don’ts</a:t>
            </a:r>
          </a:p>
        </p:txBody>
      </p:sp>
      <p:sp>
        <p:nvSpPr>
          <p:cNvPr id="3" name="Content Placeholder 2"/>
          <p:cNvSpPr>
            <a:spLocks noGrp="1"/>
          </p:cNvSpPr>
          <p:nvPr>
            <p:ph idx="1"/>
          </p:nvPr>
        </p:nvSpPr>
        <p:spPr/>
        <p:txBody>
          <a:bodyPr/>
          <a:lstStyle/>
          <a:p>
            <a:pPr algn="just">
              <a:lnSpc>
                <a:spcPct val="150000"/>
              </a:lnSpc>
            </a:pPr>
            <a:r>
              <a:rPr lang="en-US" dirty="0" smtClean="0"/>
              <a:t>Don’t neglect </a:t>
            </a:r>
            <a:r>
              <a:rPr lang="en-US" b="1" dirty="0" smtClean="0"/>
              <a:t>quality of writing and quality of thought</a:t>
            </a:r>
            <a:r>
              <a:rPr lang="en-US" dirty="0" smtClean="0"/>
              <a:t>. </a:t>
            </a:r>
          </a:p>
          <a:p>
            <a:pPr lvl="1" algn="just">
              <a:lnSpc>
                <a:spcPct val="150000"/>
              </a:lnSpc>
            </a:pPr>
            <a:r>
              <a:rPr lang="en-US" dirty="0" smtClean="0"/>
              <a:t>A good argument couched in poor language, or a poor argument phrased in excellent style, will not disguise lack of preparation.</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00200"/>
            <a:ext cx="8382000" cy="4953000"/>
          </a:xfrm>
        </p:spPr>
        <p:txBody>
          <a:bodyPr>
            <a:normAutofit/>
          </a:bodyPr>
          <a:lstStyle/>
          <a:p>
            <a:pPr algn="just">
              <a:lnSpc>
                <a:spcPct val="150000"/>
              </a:lnSpc>
            </a:pPr>
            <a:r>
              <a:rPr lang="en-US" dirty="0" smtClean="0"/>
              <a:t>Following some handy tips ensure success to the careful writer. </a:t>
            </a:r>
          </a:p>
          <a:p>
            <a:pPr algn="just">
              <a:lnSpc>
                <a:spcPct val="150000"/>
              </a:lnSpc>
            </a:pPr>
            <a:r>
              <a:rPr lang="en-US" dirty="0" smtClean="0"/>
              <a:t>There is always the possibility of making mistakes, however. </a:t>
            </a:r>
          </a:p>
          <a:p>
            <a:pPr algn="just">
              <a:lnSpc>
                <a:spcPct val="150000"/>
              </a:lnSpc>
            </a:pPr>
            <a:r>
              <a:rPr lang="en-US" dirty="0" smtClean="0"/>
              <a:t>So it is useful to use this checklist to avoid submitting a weak critical essay.</a:t>
            </a:r>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029200"/>
          </a:xfrm>
        </p:spPr>
        <p:txBody>
          <a:bodyPr>
            <a:normAutofit lnSpcReduction="10000"/>
          </a:bodyPr>
          <a:lstStyle/>
          <a:p>
            <a:pPr algn="just">
              <a:lnSpc>
                <a:spcPct val="150000"/>
              </a:lnSpc>
            </a:pPr>
            <a:r>
              <a:rPr lang="en-US" b="1" dirty="0" smtClean="0"/>
              <a:t>Avoid driving a point home too strongly</a:t>
            </a:r>
            <a:r>
              <a:rPr lang="en-US" dirty="0" smtClean="0"/>
              <a:t>. </a:t>
            </a:r>
          </a:p>
          <a:p>
            <a:pPr lvl="1" algn="just">
              <a:lnSpc>
                <a:spcPct val="150000"/>
              </a:lnSpc>
            </a:pPr>
            <a:r>
              <a:rPr lang="en-US" dirty="0" smtClean="0"/>
              <a:t>It is enough to support your claims with evidence without strong language or repetition.</a:t>
            </a:r>
          </a:p>
          <a:p>
            <a:pPr algn="just">
              <a:lnSpc>
                <a:spcPct val="150000"/>
              </a:lnSpc>
            </a:pPr>
            <a:r>
              <a:rPr lang="en-US" dirty="0" smtClean="0"/>
              <a:t>An effective critical essay must </a:t>
            </a:r>
            <a:r>
              <a:rPr lang="en-US" b="1" dirty="0" smtClean="0"/>
              <a:t>appeal to the reader’s sentiments</a:t>
            </a:r>
            <a:r>
              <a:rPr lang="en-US" dirty="0" smtClean="0"/>
              <a:t>, but must not strike with emotion.</a:t>
            </a:r>
          </a:p>
          <a:p>
            <a:pPr algn="just">
              <a:lnSpc>
                <a:spcPct val="150000"/>
              </a:lnSpc>
            </a:pPr>
            <a:r>
              <a:rPr lang="en-US" dirty="0" smtClean="0"/>
              <a:t>Avoid making points that are mere </a:t>
            </a:r>
            <a:r>
              <a:rPr lang="en-US" b="1" dirty="0" smtClean="0"/>
              <a:t>opinions.</a:t>
            </a:r>
            <a:endParaRPr lang="en-US" b="1" dirty="0"/>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lgn="just">
              <a:lnSpc>
                <a:spcPct val="110000"/>
              </a:lnSpc>
            </a:pPr>
            <a:r>
              <a:rPr lang="en-US" dirty="0" smtClean="0"/>
              <a:t>Make sure your </a:t>
            </a:r>
            <a:r>
              <a:rPr lang="en-US" b="1" dirty="0" smtClean="0"/>
              <a:t>language matches the argument style</a:t>
            </a:r>
            <a:r>
              <a:rPr lang="en-US" dirty="0" smtClean="0"/>
              <a:t>.</a:t>
            </a:r>
          </a:p>
          <a:p>
            <a:pPr lvl="1" algn="just">
              <a:lnSpc>
                <a:spcPct val="110000"/>
              </a:lnSpc>
            </a:pPr>
            <a:r>
              <a:rPr lang="en-US" dirty="0" smtClean="0"/>
              <a:t>Never fall into colloquial speech or slang in an effort to be more persuasive.</a:t>
            </a:r>
          </a:p>
          <a:p>
            <a:pPr algn="just">
              <a:lnSpc>
                <a:spcPct val="110000"/>
              </a:lnSpc>
            </a:pPr>
            <a:r>
              <a:rPr lang="en-US" b="1" dirty="0" smtClean="0"/>
              <a:t>Do not omit direct quotes from relevant texts</a:t>
            </a:r>
            <a:r>
              <a:rPr lang="en-US" dirty="0" smtClean="0"/>
              <a:t>. </a:t>
            </a:r>
          </a:p>
          <a:p>
            <a:pPr lvl="1" algn="just">
              <a:lnSpc>
                <a:spcPct val="110000"/>
              </a:lnSpc>
            </a:pPr>
            <a:r>
              <a:rPr lang="en-US" dirty="0" smtClean="0"/>
              <a:t>Ensure all your references are up-to-date and relevant to the subject and theme. Using old books and sources is the sign of a negligent student.</a:t>
            </a:r>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029200"/>
          </a:xfrm>
        </p:spPr>
        <p:txBody>
          <a:bodyPr>
            <a:normAutofit/>
          </a:bodyPr>
          <a:lstStyle/>
          <a:p>
            <a:pPr algn="just">
              <a:lnSpc>
                <a:spcPct val="150000"/>
              </a:lnSpc>
            </a:pPr>
            <a:r>
              <a:rPr lang="en-US" b="1" dirty="0" smtClean="0"/>
              <a:t>Avoid using too many negative sentences. </a:t>
            </a:r>
          </a:p>
          <a:p>
            <a:pPr lvl="1" algn="just">
              <a:lnSpc>
                <a:spcPct val="150000"/>
              </a:lnSpc>
            </a:pPr>
            <a:r>
              <a:rPr lang="en-US" dirty="0" smtClean="0"/>
              <a:t>A critical essay can be just as positive as any other piece of writing: analysis, interpretation and questioning need not be negative.</a:t>
            </a:r>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029200"/>
          </a:xfrm>
        </p:spPr>
        <p:txBody>
          <a:bodyPr>
            <a:normAutofit/>
          </a:bodyPr>
          <a:lstStyle/>
          <a:p>
            <a:pPr algn="just"/>
            <a:r>
              <a:rPr lang="en-US" dirty="0" smtClean="0"/>
              <a:t>A </a:t>
            </a:r>
            <a:r>
              <a:rPr lang="en-US" b="1" dirty="0" smtClean="0"/>
              <a:t>well-written critical essay </a:t>
            </a:r>
            <a:r>
              <a:rPr lang="en-US" dirty="0" smtClean="0"/>
              <a:t>is one where the writer has made a clear argument in flawless language. </a:t>
            </a:r>
          </a:p>
          <a:p>
            <a:pPr lvl="1" algn="just"/>
            <a:r>
              <a:rPr lang="en-US" dirty="0" smtClean="0"/>
              <a:t>Logic</a:t>
            </a:r>
          </a:p>
          <a:p>
            <a:pPr lvl="1" algn="just"/>
            <a:r>
              <a:rPr lang="en-US" dirty="0" smtClean="0"/>
              <a:t>sound reasoning, and </a:t>
            </a:r>
          </a:p>
          <a:p>
            <a:pPr lvl="1" algn="just"/>
            <a:r>
              <a:rPr lang="en-US" dirty="0" smtClean="0"/>
              <a:t>an investigative attitude </a:t>
            </a:r>
          </a:p>
          <a:p>
            <a:pPr algn="just">
              <a:buNone/>
            </a:pPr>
            <a:r>
              <a:rPr lang="en-US" dirty="0"/>
              <a:t>	</a:t>
            </a:r>
            <a:r>
              <a:rPr lang="en-US" dirty="0" smtClean="0"/>
              <a:t>are always seen by examiners as good foundations for a well-organized discussion about a set text.</a:t>
            </a:r>
            <a:endParaRPr lang="en-US" dirty="0"/>
          </a:p>
        </p:txBody>
      </p:sp>
      <p:sp>
        <p:nvSpPr>
          <p:cNvPr id="4" name="Title 1"/>
          <p:cNvSpPr>
            <a:spLocks noGrp="1"/>
          </p:cNvSpPr>
          <p:nvPr>
            <p:ph type="title"/>
          </p:nvPr>
        </p:nvSpPr>
        <p:spPr/>
        <p:txBody>
          <a:bodyPr>
            <a:normAutofit/>
          </a:bodyPr>
          <a:lstStyle/>
          <a:p>
            <a:r>
              <a:rPr lang="en-US" sz="5400" b="1" dirty="0" smtClean="0"/>
              <a:t>Well Written Critical Essay</a:t>
            </a:r>
            <a:endParaRPr lang="en-US" sz="5400" b="1"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Example of Critical Essay</a:t>
            </a:r>
            <a:endParaRPr lang="en-US" b="1" dirty="0"/>
          </a:p>
        </p:txBody>
      </p:sp>
      <p:sp>
        <p:nvSpPr>
          <p:cNvPr id="3" name="Content Placeholder 2"/>
          <p:cNvSpPr>
            <a:spLocks noGrp="1"/>
          </p:cNvSpPr>
          <p:nvPr>
            <p:ph idx="1"/>
          </p:nvPr>
        </p:nvSpPr>
        <p:spPr>
          <a:xfrm>
            <a:off x="381000" y="2514600"/>
            <a:ext cx="8534400" cy="1295400"/>
          </a:xfrm>
        </p:spPr>
        <p:txBody>
          <a:bodyPr>
            <a:normAutofit fontScale="85000" lnSpcReduction="10000"/>
          </a:bodyPr>
          <a:lstStyle/>
          <a:p>
            <a:pPr algn="ctr">
              <a:buNone/>
            </a:pPr>
            <a:r>
              <a:rPr lang="en-US" sz="6600" b="1" dirty="0" smtClean="0"/>
              <a:t>Is It Ever Too Late to Study?</a:t>
            </a:r>
            <a:endParaRPr lang="en-US" sz="6600" b="1"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Introduction Paragraph</a:t>
            </a:r>
            <a:endParaRPr lang="en-US" dirty="0"/>
          </a:p>
        </p:txBody>
      </p:sp>
      <p:sp>
        <p:nvSpPr>
          <p:cNvPr id="3" name="Content Placeholder 2"/>
          <p:cNvSpPr>
            <a:spLocks noGrp="1"/>
          </p:cNvSpPr>
          <p:nvPr>
            <p:ph idx="1"/>
          </p:nvPr>
        </p:nvSpPr>
        <p:spPr>
          <a:xfrm>
            <a:off x="228600" y="990600"/>
            <a:ext cx="8458200" cy="5638800"/>
          </a:xfrm>
        </p:spPr>
        <p:txBody>
          <a:bodyPr>
            <a:normAutofit fontScale="70000" lnSpcReduction="20000"/>
          </a:bodyPr>
          <a:lstStyle/>
          <a:p>
            <a:pPr algn="just">
              <a:lnSpc>
                <a:spcPct val="170000"/>
              </a:lnSpc>
              <a:buNone/>
            </a:pPr>
            <a:r>
              <a:rPr lang="en-US" dirty="0" smtClean="0"/>
              <a:t>	Ninety-seven years old – this is the age of the oldest university graduating student in the world, who has just recently received a Masters in Clinical Science – 76 years after attaining his first university degree. Australian, Alan Stuart, already has four degrees and is a qualified dentist, surgeon, lawyer and general practitioner. And it does not look like the man is going to stop at that! Some will probably say he is crazy, and might have a point. However, as extreme as this example may seem, the question remains highly debatable: “Is it ever too late to study?” This essay aims to investigate the issue and analyze possible obstacles that may come in the way of one’s desire to study in the later stages in life.</a:t>
            </a:r>
            <a:endParaRPr lang="en-US" sz="3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5962"/>
          </a:xfrm>
        </p:spPr>
        <p:txBody>
          <a:bodyPr>
            <a:normAutofit fontScale="90000"/>
          </a:bodyPr>
          <a:lstStyle/>
          <a:p>
            <a:r>
              <a:rPr lang="en-US" dirty="0" smtClean="0"/>
              <a:t>1. Supporting Details</a:t>
            </a:r>
            <a:endParaRPr lang="en-US" dirty="0"/>
          </a:p>
        </p:txBody>
      </p:sp>
      <p:sp>
        <p:nvSpPr>
          <p:cNvPr id="3" name="Content Placeholder 2"/>
          <p:cNvSpPr>
            <a:spLocks noGrp="1"/>
          </p:cNvSpPr>
          <p:nvPr>
            <p:ph idx="1"/>
          </p:nvPr>
        </p:nvSpPr>
        <p:spPr>
          <a:xfrm>
            <a:off x="152400" y="990600"/>
            <a:ext cx="8763000" cy="5638800"/>
          </a:xfrm>
        </p:spPr>
        <p:txBody>
          <a:bodyPr>
            <a:noAutofit/>
          </a:bodyPr>
          <a:lstStyle/>
          <a:p>
            <a:pPr algn="just">
              <a:lnSpc>
                <a:spcPct val="170000"/>
              </a:lnSpc>
              <a:buNone/>
            </a:pPr>
            <a:r>
              <a:rPr lang="en-US" sz="1800" dirty="0" smtClean="0"/>
              <a:t>	</a:t>
            </a:r>
            <a:r>
              <a:rPr lang="en-US" sz="2400" dirty="0" smtClean="0"/>
              <a:t>Studying is one of the main tools used to get to know a variety of things, notions and the world around us in general. It is the basic channel of perception of reality, which we otherwise would be unable to understand. So, ignoring the opportunity to study would basically be equal to ignoring the whole world that surrounds us. Therefore, it stands perfectly to reason that furthering one’s education after graduating from high school is a common tradition in the American society – and one that is highly encouraged by the community too.</a:t>
            </a:r>
            <a:endParaRPr lang="en-US" sz="2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90600"/>
            <a:ext cx="8763000" cy="5257800"/>
          </a:xfrm>
        </p:spPr>
        <p:txBody>
          <a:bodyPr>
            <a:normAutofit/>
          </a:bodyPr>
          <a:lstStyle/>
          <a:p>
            <a:pPr algn="just">
              <a:lnSpc>
                <a:spcPct val="160000"/>
              </a:lnSpc>
              <a:buNone/>
            </a:pPr>
            <a:r>
              <a:rPr lang="en-US" dirty="0" smtClean="0"/>
              <a:t>	</a:t>
            </a:r>
            <a:endParaRPr lang="en-US" dirty="0"/>
          </a:p>
        </p:txBody>
      </p:sp>
      <p:sp>
        <p:nvSpPr>
          <p:cNvPr id="4" name="Title 1"/>
          <p:cNvSpPr>
            <a:spLocks noGrp="1"/>
          </p:cNvSpPr>
          <p:nvPr>
            <p:ph type="title"/>
          </p:nvPr>
        </p:nvSpPr>
        <p:spPr>
          <a:xfrm>
            <a:off x="0" y="0"/>
            <a:ext cx="9144000" cy="639762"/>
          </a:xfrm>
        </p:spPr>
        <p:txBody>
          <a:bodyPr>
            <a:normAutofit fontScale="90000"/>
          </a:bodyPr>
          <a:lstStyle/>
          <a:p>
            <a:r>
              <a:rPr lang="en-US" dirty="0" smtClean="0"/>
              <a:t>2. Supporting Details</a:t>
            </a:r>
            <a:endParaRPr lang="en-US" dirty="0"/>
          </a:p>
        </p:txBody>
      </p:sp>
      <p:sp>
        <p:nvSpPr>
          <p:cNvPr id="6" name="Content Placeholder 2"/>
          <p:cNvSpPr txBox="1">
            <a:spLocks/>
          </p:cNvSpPr>
          <p:nvPr/>
        </p:nvSpPr>
        <p:spPr>
          <a:xfrm>
            <a:off x="152400" y="609600"/>
            <a:ext cx="8610600" cy="6248400"/>
          </a:xfrm>
          <a:prstGeom prst="rect">
            <a:avLst/>
          </a:prstGeom>
        </p:spPr>
        <p:txBody>
          <a:bodyPr vert="horz" lIns="91440" tIns="45720" rIns="91440" bIns="45720" rtlCol="0">
            <a:noAutofit/>
          </a:bodyPr>
          <a:lstStyle/>
          <a:p>
            <a:pPr marL="342900" lvl="0" indent="-342900" algn="just">
              <a:lnSpc>
                <a:spcPct val="170000"/>
              </a:lnSpc>
              <a:spcBef>
                <a:spcPct val="20000"/>
              </a:spcBef>
            </a:pPr>
            <a:r>
              <a:rPr lang="en-US" sz="1700" dirty="0"/>
              <a:t>	 Higher education in the United States is viewed as a wise choice to invest in your future and gain an asset that will always be your strong-hold when climbing up the social ladder. At the same time, college and university education in the United States is extremely pricey, so many high school graduates simply do not have an opportunity to continue their education right away. Therefore, when a person has already achieved something in life, is standing on both feet and knows exactly what it is they want to deepen their knowledge in, they have all the right to continue at the point they once stopped at – and become a university student</a:t>
            </a:r>
            <a:r>
              <a:rPr lang="en-US" sz="1700" dirty="0" smtClean="0"/>
              <a:t>.</a:t>
            </a:r>
          </a:p>
          <a:p>
            <a:pPr marL="342900" lvl="0" indent="-342900" algn="just">
              <a:lnSpc>
                <a:spcPct val="170000"/>
              </a:lnSpc>
              <a:spcBef>
                <a:spcPct val="20000"/>
              </a:spcBef>
            </a:pPr>
            <a:r>
              <a:rPr lang="en-US" sz="1700" dirty="0" smtClean="0"/>
              <a:t>	With </a:t>
            </a:r>
            <a:r>
              <a:rPr lang="en-US" sz="1700" dirty="0"/>
              <a:t>the American education system being arguably a very flexible one, you do not even have to become a full-time student any more to learn more about the things that interest you. You can simply take a few courses at a certain university, pay the fees and attend the classes for your own purposes. Sure, you will not receive a full-scale diploma for finishing a few courses, but if what you are looking for is the knowledge and the practical use, not the little piece of paper proving you are worthy of something, then this option is exactly the right fit for you.</a:t>
            </a:r>
            <a:endParaRPr kumimoji="0" lang="en-US" sz="17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14400"/>
            <a:ext cx="8458200" cy="5562600"/>
          </a:xfrm>
        </p:spPr>
        <p:txBody>
          <a:bodyPr>
            <a:normAutofit/>
          </a:bodyPr>
          <a:lstStyle/>
          <a:p>
            <a:pPr algn="just">
              <a:lnSpc>
                <a:spcPct val="170000"/>
              </a:lnSpc>
              <a:buNone/>
            </a:pPr>
            <a:r>
              <a:rPr lang="en-US" sz="1800" dirty="0" smtClean="0"/>
              <a:t>	 Nevertheless, it is believed that after some point in life, it becomes too late for things like being a student. A student in the US is a certain social role that is closely associated with a lot of things other than the actual studying – dorm life, campus activities, student parties, academic honor societies, dances and many more. Choosing to be a student in many cases means that you are willing and able to take on the whole package, or otherwise you risk feeling like an outcast and dropping out of school, even if the classes are interesting and the professors are great. When you consider applying to a specific university after a certain age, when the above mentioned things become of a lesser value to you, look at those institutions that are more flexible and do not require living on campus and fully engaging in the academic and non-academic sides of university life.</a:t>
            </a:r>
            <a:endParaRPr lang="en-US" sz="1800" dirty="0"/>
          </a:p>
        </p:txBody>
      </p:sp>
      <p:sp>
        <p:nvSpPr>
          <p:cNvPr id="4" name="Title 1"/>
          <p:cNvSpPr>
            <a:spLocks noGrp="1"/>
          </p:cNvSpPr>
          <p:nvPr>
            <p:ph type="title"/>
          </p:nvPr>
        </p:nvSpPr>
        <p:spPr>
          <a:xfrm>
            <a:off x="0" y="0"/>
            <a:ext cx="9144000" cy="639762"/>
          </a:xfrm>
        </p:spPr>
        <p:txBody>
          <a:bodyPr>
            <a:normAutofit fontScale="90000"/>
          </a:bodyPr>
          <a:lstStyle/>
          <a:p>
            <a:r>
              <a:rPr lang="en-US" dirty="0"/>
              <a:t>3</a:t>
            </a:r>
            <a:r>
              <a:rPr lang="en-US" dirty="0" smtClean="0"/>
              <a:t>. Supporting Details</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562600"/>
          </a:xfrm>
        </p:spPr>
        <p:txBody>
          <a:bodyPr>
            <a:normAutofit fontScale="55000" lnSpcReduction="20000"/>
          </a:bodyPr>
          <a:lstStyle/>
          <a:p>
            <a:pPr algn="just">
              <a:lnSpc>
                <a:spcPct val="170000"/>
              </a:lnSpc>
              <a:buNone/>
            </a:pPr>
            <a:r>
              <a:rPr lang="en-US" dirty="0" smtClean="0"/>
              <a:t>	</a:t>
            </a:r>
            <a:r>
              <a:rPr lang="en-US" sz="3600" dirty="0" smtClean="0"/>
              <a:t>Another thing that might get in the way of effective studying after a certain age is your capabilities. Sure, if you decided to finally (or once again) become a student, it is implied that you have the required desire to learn, listen and absorb the knowledge. However, unfortunately, sometimes just the desire itself is not enough. It is a known fact that with age, our memory, attention and ability to learn may decrease greatly, so studying may become a much bigger challenge than it could have been once, when you were younger. At the same time, if you have the dedication, motivation and persistence to become a student at a later stage in life, I suppose these traits will greatly help you to achieve your aim as well.</a:t>
            </a:r>
            <a:endParaRPr lang="en-US" sz="3600" dirty="0"/>
          </a:p>
        </p:txBody>
      </p:sp>
      <p:sp>
        <p:nvSpPr>
          <p:cNvPr id="4" name="Title 1"/>
          <p:cNvSpPr>
            <a:spLocks noGrp="1"/>
          </p:cNvSpPr>
          <p:nvPr>
            <p:ph type="title"/>
          </p:nvPr>
        </p:nvSpPr>
        <p:spPr>
          <a:xfrm>
            <a:off x="0" y="0"/>
            <a:ext cx="9144000" cy="639762"/>
          </a:xfrm>
        </p:spPr>
        <p:txBody>
          <a:bodyPr>
            <a:normAutofit fontScale="90000"/>
          </a:bodyPr>
          <a:lstStyle/>
          <a:p>
            <a:r>
              <a:rPr lang="en-US" dirty="0"/>
              <a:t>4</a:t>
            </a:r>
            <a:r>
              <a:rPr lang="en-US" dirty="0" smtClean="0"/>
              <a:t>. Supporting Details</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15962"/>
          </a:xfrm>
        </p:spPr>
        <p:txBody>
          <a:bodyPr>
            <a:normAutofit fontScale="90000"/>
          </a:bodyPr>
          <a:lstStyle/>
          <a:p>
            <a:r>
              <a:rPr lang="en-US" dirty="0" smtClean="0"/>
              <a:t>Conclusion</a:t>
            </a:r>
            <a:endParaRPr lang="en-US" dirty="0"/>
          </a:p>
        </p:txBody>
      </p:sp>
      <p:sp>
        <p:nvSpPr>
          <p:cNvPr id="3" name="Content Placeholder 2"/>
          <p:cNvSpPr>
            <a:spLocks noGrp="1"/>
          </p:cNvSpPr>
          <p:nvPr>
            <p:ph idx="1"/>
          </p:nvPr>
        </p:nvSpPr>
        <p:spPr>
          <a:xfrm>
            <a:off x="152400" y="1143000"/>
            <a:ext cx="8839200" cy="5410200"/>
          </a:xfrm>
        </p:spPr>
        <p:txBody>
          <a:bodyPr>
            <a:normAutofit fontScale="77500" lnSpcReduction="20000"/>
          </a:bodyPr>
          <a:lstStyle/>
          <a:p>
            <a:pPr algn="just">
              <a:lnSpc>
                <a:spcPct val="200000"/>
              </a:lnSpc>
              <a:buNone/>
            </a:pPr>
            <a:r>
              <a:rPr lang="en-US" dirty="0" smtClean="0"/>
              <a:t>	All in all, studying is a necessity rather than a privilege, so it should never be too late to study, if a person really wants to. There is no doubt that setting an expiration date on one’s opportunity to learn and follow their dreams would be wrong. So, despite all the analyzed obstacles that may possibly come in the way of studying, they should not become an impossible barrier in the path of one’s self-actualization.</a:t>
            </a:r>
            <a:endParaRPr lang="en-US" sz="28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How to Write a Critical Essay?</a:t>
            </a:r>
          </a:p>
          <a:p>
            <a:r>
              <a:rPr lang="en-US" dirty="0" smtClean="0"/>
              <a:t>Steps for </a:t>
            </a:r>
            <a:r>
              <a:rPr lang="en-US" smtClean="0"/>
              <a:t>Writing a </a:t>
            </a:r>
            <a:r>
              <a:rPr lang="en-US" dirty="0" smtClean="0"/>
              <a:t>Critical Essay</a:t>
            </a:r>
          </a:p>
          <a:p>
            <a:r>
              <a:rPr lang="en-US" dirty="0" smtClean="0"/>
              <a:t>Common Critical Styles</a:t>
            </a:r>
          </a:p>
          <a:p>
            <a:r>
              <a:rPr lang="en-US" dirty="0" smtClean="0"/>
              <a:t>Key Points to Consider</a:t>
            </a:r>
          </a:p>
          <a:p>
            <a:r>
              <a:rPr lang="en-US" dirty="0" smtClean="0"/>
              <a:t>Dos and Don’ts</a:t>
            </a:r>
          </a:p>
          <a:p>
            <a:r>
              <a:rPr lang="en-US" dirty="0" smtClean="0"/>
              <a:t>Common Mistakes</a:t>
            </a:r>
          </a:p>
          <a:p>
            <a:r>
              <a:rPr lang="en-US" dirty="0" smtClean="0"/>
              <a:t>Example</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sz="4000" dirty="0" smtClean="0">
                <a:hlinkClick r:id="rId2"/>
              </a:rPr>
              <a:t>http://academichelp.net/academic-assignments/essay/write-critical-essay.html</a:t>
            </a:r>
            <a:endParaRPr lang="en-US" sz="4000" dirty="0" smtClean="0"/>
          </a:p>
          <a:p>
            <a:pPr algn="just"/>
            <a:r>
              <a:rPr lang="en-US" sz="4000" dirty="0" smtClean="0">
                <a:hlinkClick r:id="rId3"/>
              </a:rPr>
              <a:t>http://academichelp.net/samples/essays/critical/is-it-ever-too-late-to-study/</a:t>
            </a:r>
            <a:endParaRPr lang="en-US" sz="4000" dirty="0" smtClean="0"/>
          </a:p>
          <a:p>
            <a:pPr algn="just"/>
            <a:r>
              <a:rPr lang="en-US" sz="4000" dirty="0" smtClean="0">
                <a:hlinkClick r:id="rId4"/>
              </a:rPr>
              <a:t>http://www.jcu.edu.au/tldinfo/writingskills/documents/critical_essay_guidelines.pdf</a:t>
            </a:r>
            <a:endParaRPr lang="en-US" sz="4000" dirty="0" smtClean="0"/>
          </a:p>
          <a:p>
            <a:endParaRPr lang="en-US" dirty="0" smtClean="0"/>
          </a:p>
          <a:p>
            <a:pPr>
              <a:buNone/>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TotalTime>
  <Words>1035</Words>
  <Application>Microsoft Office PowerPoint</Application>
  <PresentationFormat>On-screen Show (4:3)</PresentationFormat>
  <Paragraphs>178</Paragraphs>
  <Slides>43</Slides>
  <Notes>1</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Critical Essay</vt:lpstr>
      <vt:lpstr>Recap</vt:lpstr>
      <vt:lpstr>Slide 3</vt:lpstr>
      <vt:lpstr>How to Write a Critical Essay?</vt:lpstr>
      <vt:lpstr>How to Write a Critical Essay?</vt:lpstr>
      <vt:lpstr>Steps for Writing a Critical Essay</vt:lpstr>
      <vt:lpstr>Steps for Writing a Critical Essay</vt:lpstr>
      <vt:lpstr>Steps for Writing a Critical Essay</vt:lpstr>
      <vt:lpstr>Steps for Writing a Critical Essay</vt:lpstr>
      <vt:lpstr>Steps for Writing a Critical Essay</vt:lpstr>
      <vt:lpstr>Steps for Writing a Critical Essay</vt:lpstr>
      <vt:lpstr>Topic Selection</vt:lpstr>
      <vt:lpstr>Topic Selection</vt:lpstr>
      <vt:lpstr>Key Points to Consider</vt:lpstr>
      <vt:lpstr>Key Points to Consider</vt:lpstr>
      <vt:lpstr>Key Points to Consider</vt:lpstr>
      <vt:lpstr>Key Points to Consider</vt:lpstr>
      <vt:lpstr>Key Points to Consider</vt:lpstr>
      <vt:lpstr>Common Critical Styles</vt:lpstr>
      <vt:lpstr>Common Critical Styles</vt:lpstr>
      <vt:lpstr>Common Critical Styles</vt:lpstr>
      <vt:lpstr>Dos</vt:lpstr>
      <vt:lpstr>Dos</vt:lpstr>
      <vt:lpstr>Dos</vt:lpstr>
      <vt:lpstr>Dos</vt:lpstr>
      <vt:lpstr>Don'ts</vt:lpstr>
      <vt:lpstr>Don’ts</vt:lpstr>
      <vt:lpstr>Don’ts</vt:lpstr>
      <vt:lpstr>Don’ts</vt:lpstr>
      <vt:lpstr>Common Mistakes</vt:lpstr>
      <vt:lpstr>Common Mistakes</vt:lpstr>
      <vt:lpstr>Common Mistakes</vt:lpstr>
      <vt:lpstr>Common Mistakes</vt:lpstr>
      <vt:lpstr>Well Written Critical Essay</vt:lpstr>
      <vt:lpstr>Example of Critical Essay</vt:lpstr>
      <vt:lpstr>Introduction Paragraph</vt:lpstr>
      <vt:lpstr>1. Supporting Details</vt:lpstr>
      <vt:lpstr>2. Supporting Details</vt:lpstr>
      <vt:lpstr>3. Supporting Details</vt:lpstr>
      <vt:lpstr>4. Supporting Details</vt:lpstr>
      <vt:lpstr>Conclusion</vt:lpstr>
      <vt:lpstr>Summary</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Definition Essay</dc:title>
  <dc:creator>Anila</dc:creator>
  <cp:lastModifiedBy>Anila</cp:lastModifiedBy>
  <cp:revision>21</cp:revision>
  <dcterms:created xsi:type="dcterms:W3CDTF">2012-12-22T16:27:37Z</dcterms:created>
  <dcterms:modified xsi:type="dcterms:W3CDTF">2012-12-23T08:08:00Z</dcterms:modified>
</cp:coreProperties>
</file>