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1"/>
  </p:notesMasterIdLst>
  <p:sldIdLst>
    <p:sldId id="283" r:id="rId2"/>
    <p:sldId id="256" r:id="rId3"/>
    <p:sldId id="284" r:id="rId4"/>
    <p:sldId id="285" r:id="rId5"/>
    <p:sldId id="312" r:id="rId6"/>
    <p:sldId id="313" r:id="rId7"/>
    <p:sldId id="286" r:id="rId8"/>
    <p:sldId id="287" r:id="rId9"/>
    <p:sldId id="288" r:id="rId10"/>
    <p:sldId id="314" r:id="rId11"/>
    <p:sldId id="289" r:id="rId12"/>
    <p:sldId id="290" r:id="rId13"/>
    <p:sldId id="292" r:id="rId14"/>
    <p:sldId id="257" r:id="rId15"/>
    <p:sldId id="272" r:id="rId16"/>
    <p:sldId id="294" r:id="rId17"/>
    <p:sldId id="295" r:id="rId18"/>
    <p:sldId id="293" r:id="rId19"/>
    <p:sldId id="273" r:id="rId20"/>
    <p:sldId id="296" r:id="rId21"/>
    <p:sldId id="274" r:id="rId22"/>
    <p:sldId id="275" r:id="rId23"/>
    <p:sldId id="276" r:id="rId24"/>
    <p:sldId id="277" r:id="rId25"/>
    <p:sldId id="278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20A7F4-E977-42E4-AC7A-CFB429AD6F8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99B21-CBD9-479E-AB47-2B9F10306D4A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Listening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10D3D47-ED28-40DF-8147-EE582DC16BC4}" type="parTrans" cxnId="{18061444-03D3-49FD-B2A7-8B7CD57E0696}">
      <dgm:prSet/>
      <dgm:spPr/>
      <dgm:t>
        <a:bodyPr/>
        <a:lstStyle/>
        <a:p>
          <a:endParaRPr lang="en-US"/>
        </a:p>
      </dgm:t>
    </dgm:pt>
    <dgm:pt modelId="{F56133E7-3AE4-4103-9F33-113E338EF43D}" type="sibTrans" cxnId="{18061444-03D3-49FD-B2A7-8B7CD57E0696}">
      <dgm:prSet/>
      <dgm:spPr/>
      <dgm:t>
        <a:bodyPr/>
        <a:lstStyle/>
        <a:p>
          <a:endParaRPr lang="en-US"/>
        </a:p>
      </dgm:t>
    </dgm:pt>
    <dgm:pt modelId="{E4C91097-7DBE-4600-9A5D-0671774AB43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Reading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3E55B7A-2427-428F-B961-8ADFE34DEDDA}" type="parTrans" cxnId="{2FA2ADF0-3895-4BE4-89E4-6276F6CBF81B}">
      <dgm:prSet/>
      <dgm:spPr/>
      <dgm:t>
        <a:bodyPr/>
        <a:lstStyle/>
        <a:p>
          <a:endParaRPr lang="en-US"/>
        </a:p>
      </dgm:t>
    </dgm:pt>
    <dgm:pt modelId="{D2623F08-2125-453F-9E91-882C35CA0E24}" type="sibTrans" cxnId="{2FA2ADF0-3895-4BE4-89E4-6276F6CBF81B}">
      <dgm:prSet/>
      <dgm:spPr/>
      <dgm:t>
        <a:bodyPr/>
        <a:lstStyle/>
        <a:p>
          <a:endParaRPr lang="en-US"/>
        </a:p>
      </dgm:t>
    </dgm:pt>
    <dgm:pt modelId="{0C556202-78C9-4B10-AD62-BA8B5EE12E88}" type="pres">
      <dgm:prSet presAssocID="{FE20A7F4-E977-42E4-AC7A-CFB429AD6F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14D1F5-823A-43F0-AFC3-44C59C8E1F24}" type="pres">
      <dgm:prSet presAssocID="{C1199B21-CBD9-479E-AB47-2B9F10306D4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A29E3-0FE1-4BB5-944D-7C1A20A0FCAB}" type="pres">
      <dgm:prSet presAssocID="{E4C91097-7DBE-4600-9A5D-0671774AB436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A2ADF0-3895-4BE4-89E4-6276F6CBF81B}" srcId="{FE20A7F4-E977-42E4-AC7A-CFB429AD6F8B}" destId="{E4C91097-7DBE-4600-9A5D-0671774AB436}" srcOrd="1" destOrd="0" parTransId="{93E55B7A-2427-428F-B961-8ADFE34DEDDA}" sibTransId="{D2623F08-2125-453F-9E91-882C35CA0E24}"/>
    <dgm:cxn modelId="{7C0AF56D-4F98-42ED-B69A-302536829F6F}" type="presOf" srcId="{E4C91097-7DBE-4600-9A5D-0671774AB436}" destId="{35CA29E3-0FE1-4BB5-944D-7C1A20A0FCAB}" srcOrd="0" destOrd="0" presId="urn:microsoft.com/office/officeart/2005/8/layout/arrow5"/>
    <dgm:cxn modelId="{7E1EEC28-949A-4B23-BA97-CF467EA5AD08}" type="presOf" srcId="{FE20A7F4-E977-42E4-AC7A-CFB429AD6F8B}" destId="{0C556202-78C9-4B10-AD62-BA8B5EE12E88}" srcOrd="0" destOrd="0" presId="urn:microsoft.com/office/officeart/2005/8/layout/arrow5"/>
    <dgm:cxn modelId="{18061444-03D3-49FD-B2A7-8B7CD57E0696}" srcId="{FE20A7F4-E977-42E4-AC7A-CFB429AD6F8B}" destId="{C1199B21-CBD9-479E-AB47-2B9F10306D4A}" srcOrd="0" destOrd="0" parTransId="{B10D3D47-ED28-40DF-8147-EE582DC16BC4}" sibTransId="{F56133E7-3AE4-4103-9F33-113E338EF43D}"/>
    <dgm:cxn modelId="{61433284-8494-4479-8583-97B0538B8EB5}" type="presOf" srcId="{C1199B21-CBD9-479E-AB47-2B9F10306D4A}" destId="{6914D1F5-823A-43F0-AFC3-44C59C8E1F24}" srcOrd="0" destOrd="0" presId="urn:microsoft.com/office/officeart/2005/8/layout/arrow5"/>
    <dgm:cxn modelId="{157A956F-AABD-4E31-83B0-1FF2A3565B03}" type="presParOf" srcId="{0C556202-78C9-4B10-AD62-BA8B5EE12E88}" destId="{6914D1F5-823A-43F0-AFC3-44C59C8E1F24}" srcOrd="0" destOrd="0" presId="urn:microsoft.com/office/officeart/2005/8/layout/arrow5"/>
    <dgm:cxn modelId="{39D91664-6091-4B18-9FD6-5E1F2A707796}" type="presParOf" srcId="{0C556202-78C9-4B10-AD62-BA8B5EE12E88}" destId="{35CA29E3-0FE1-4BB5-944D-7C1A20A0FCA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20A7F4-E977-42E4-AC7A-CFB429AD6F8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99B21-CBD9-479E-AB47-2B9F10306D4A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Speaking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10D3D47-ED28-40DF-8147-EE582DC16BC4}" type="parTrans" cxnId="{18061444-03D3-49FD-B2A7-8B7CD57E0696}">
      <dgm:prSet/>
      <dgm:spPr/>
      <dgm:t>
        <a:bodyPr/>
        <a:lstStyle/>
        <a:p>
          <a:endParaRPr lang="en-US"/>
        </a:p>
      </dgm:t>
    </dgm:pt>
    <dgm:pt modelId="{F56133E7-3AE4-4103-9F33-113E338EF43D}" type="sibTrans" cxnId="{18061444-03D3-49FD-B2A7-8B7CD57E0696}">
      <dgm:prSet/>
      <dgm:spPr/>
      <dgm:t>
        <a:bodyPr/>
        <a:lstStyle/>
        <a:p>
          <a:endParaRPr lang="en-US"/>
        </a:p>
      </dgm:t>
    </dgm:pt>
    <dgm:pt modelId="{E4C91097-7DBE-4600-9A5D-0671774AB43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Writing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3E55B7A-2427-428F-B961-8ADFE34DEDDA}" type="parTrans" cxnId="{2FA2ADF0-3895-4BE4-89E4-6276F6CBF81B}">
      <dgm:prSet/>
      <dgm:spPr/>
      <dgm:t>
        <a:bodyPr/>
        <a:lstStyle/>
        <a:p>
          <a:endParaRPr lang="en-US"/>
        </a:p>
      </dgm:t>
    </dgm:pt>
    <dgm:pt modelId="{D2623F08-2125-453F-9E91-882C35CA0E24}" type="sibTrans" cxnId="{2FA2ADF0-3895-4BE4-89E4-6276F6CBF81B}">
      <dgm:prSet/>
      <dgm:spPr/>
      <dgm:t>
        <a:bodyPr/>
        <a:lstStyle/>
        <a:p>
          <a:endParaRPr lang="en-US"/>
        </a:p>
      </dgm:t>
    </dgm:pt>
    <dgm:pt modelId="{0C556202-78C9-4B10-AD62-BA8B5EE12E88}" type="pres">
      <dgm:prSet presAssocID="{FE20A7F4-E977-42E4-AC7A-CFB429AD6F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14D1F5-823A-43F0-AFC3-44C59C8E1F24}" type="pres">
      <dgm:prSet presAssocID="{C1199B21-CBD9-479E-AB47-2B9F10306D4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A29E3-0FE1-4BB5-944D-7C1A20A0FCAB}" type="pres">
      <dgm:prSet presAssocID="{E4C91097-7DBE-4600-9A5D-0671774AB436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A2ADF0-3895-4BE4-89E4-6276F6CBF81B}" srcId="{FE20A7F4-E977-42E4-AC7A-CFB429AD6F8B}" destId="{E4C91097-7DBE-4600-9A5D-0671774AB436}" srcOrd="1" destOrd="0" parTransId="{93E55B7A-2427-428F-B961-8ADFE34DEDDA}" sibTransId="{D2623F08-2125-453F-9E91-882C35CA0E24}"/>
    <dgm:cxn modelId="{06907285-594F-491C-8B9B-F361D035C6EA}" type="presOf" srcId="{FE20A7F4-E977-42E4-AC7A-CFB429AD6F8B}" destId="{0C556202-78C9-4B10-AD62-BA8B5EE12E88}" srcOrd="0" destOrd="0" presId="urn:microsoft.com/office/officeart/2005/8/layout/arrow5"/>
    <dgm:cxn modelId="{18061444-03D3-49FD-B2A7-8B7CD57E0696}" srcId="{FE20A7F4-E977-42E4-AC7A-CFB429AD6F8B}" destId="{C1199B21-CBD9-479E-AB47-2B9F10306D4A}" srcOrd="0" destOrd="0" parTransId="{B10D3D47-ED28-40DF-8147-EE582DC16BC4}" sibTransId="{F56133E7-3AE4-4103-9F33-113E338EF43D}"/>
    <dgm:cxn modelId="{E11A0E8C-80FB-4D45-8AB9-930C71BB9DF2}" type="presOf" srcId="{E4C91097-7DBE-4600-9A5D-0671774AB436}" destId="{35CA29E3-0FE1-4BB5-944D-7C1A20A0FCAB}" srcOrd="0" destOrd="0" presId="urn:microsoft.com/office/officeart/2005/8/layout/arrow5"/>
    <dgm:cxn modelId="{70205EF5-4ADD-40C6-B392-316BA55DE441}" type="presOf" srcId="{C1199B21-CBD9-479E-AB47-2B9F10306D4A}" destId="{6914D1F5-823A-43F0-AFC3-44C59C8E1F24}" srcOrd="0" destOrd="0" presId="urn:microsoft.com/office/officeart/2005/8/layout/arrow5"/>
    <dgm:cxn modelId="{7C8D033C-043B-4D3F-9F01-4DFC76CEF8D4}" type="presParOf" srcId="{0C556202-78C9-4B10-AD62-BA8B5EE12E88}" destId="{6914D1F5-823A-43F0-AFC3-44C59C8E1F24}" srcOrd="0" destOrd="0" presId="urn:microsoft.com/office/officeart/2005/8/layout/arrow5"/>
    <dgm:cxn modelId="{4B909114-60EF-49F4-AB3A-3DCEFC1D8F3E}" type="presParOf" srcId="{0C556202-78C9-4B10-AD62-BA8B5EE12E88}" destId="{35CA29E3-0FE1-4BB5-944D-7C1A20A0FCA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14D1F5-823A-43F0-AFC3-44C59C8E1F24}">
      <dsp:nvSpPr>
        <dsp:cNvPr id="0" name=""/>
        <dsp:cNvSpPr/>
      </dsp:nvSpPr>
      <dsp:spPr>
        <a:xfrm rot="16200000">
          <a:off x="58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Listening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6200000">
        <a:off x="583" y="1103"/>
        <a:ext cx="2258392" cy="2258392"/>
      </dsp:txXfrm>
    </dsp:sp>
    <dsp:sp modelId="{35CA29E3-0FE1-4BB5-944D-7C1A20A0FCAB}">
      <dsp:nvSpPr>
        <dsp:cNvPr id="0" name=""/>
        <dsp:cNvSpPr/>
      </dsp:nvSpPr>
      <dsp:spPr>
        <a:xfrm rot="5400000">
          <a:off x="452282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Reading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5400000">
        <a:off x="4522823" y="1103"/>
        <a:ext cx="2258392" cy="225839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14D1F5-823A-43F0-AFC3-44C59C8E1F24}">
      <dsp:nvSpPr>
        <dsp:cNvPr id="0" name=""/>
        <dsp:cNvSpPr/>
      </dsp:nvSpPr>
      <dsp:spPr>
        <a:xfrm rot="16200000">
          <a:off x="58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Speaking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6200000">
        <a:off x="583" y="1103"/>
        <a:ext cx="2258392" cy="2258392"/>
      </dsp:txXfrm>
    </dsp:sp>
    <dsp:sp modelId="{35CA29E3-0FE1-4BB5-944D-7C1A20A0FCAB}">
      <dsp:nvSpPr>
        <dsp:cNvPr id="0" name=""/>
        <dsp:cNvSpPr/>
      </dsp:nvSpPr>
      <dsp:spPr>
        <a:xfrm rot="5400000">
          <a:off x="452282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Writing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5400000">
        <a:off x="4522823" y="1103"/>
        <a:ext cx="2258392" cy="2258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62767-8E50-46C8-887B-BCD94DA452FC}" type="datetimeFigureOut">
              <a:rPr lang="en-US" smtClean="0"/>
              <a:pPr/>
              <a:t>12/18/2012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C3211-ABF3-4D4F-8F31-28655F1600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2779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32821-29DD-472D-AE98-43A37BE10EBF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C7E34-B64C-4726-9528-19AF0C65AB4D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3612F-D451-4D14-9E3E-320B9D937012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8372-9E4B-4BBE-A610-4D9473A88C63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FF7B-3559-49A5-915A-A3AD439C9245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0BB96-73F1-4F19-BD59-E754C303CA81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A771-3B01-469D-B595-777941E92437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598C-29B6-4F21-ADCE-7A138EB9B758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1FA2-25AB-4885-B50C-FA86A04A78C4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A1E1-7D0B-49CF-9248-051AF5F4BFC3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23E-1863-447B-81A5-A9D139CF8B5C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4D595-8AF2-4280-924C-CC968D60F024}" type="datetime1">
              <a:rPr lang="en-US" smtClean="0"/>
              <a:pPr/>
              <a:t>12/18/2012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04800"/>
            <a:ext cx="8305800" cy="61722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</a:rPr>
              <a:t>I am </a:t>
            </a:r>
            <a:r>
              <a:rPr lang="en-US" dirty="0" err="1" smtClean="0">
                <a:solidFill>
                  <a:schemeClr val="tx1"/>
                </a:solidFill>
              </a:rPr>
              <a:t>Anila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Nosheen</a:t>
            </a:r>
            <a:r>
              <a:rPr lang="en-US" dirty="0" smtClean="0">
                <a:solidFill>
                  <a:schemeClr val="tx1"/>
                </a:solidFill>
              </a:rPr>
              <a:t> from COMSATS Institute of Information Technology, Islamabad. I have done my Masters in English (Linguistics &amp; Literature) from National University of Modern Languages (NUML), Islamabad. I did my </a:t>
            </a:r>
            <a:r>
              <a:rPr lang="en-US" dirty="0" err="1" smtClean="0">
                <a:solidFill>
                  <a:schemeClr val="tx1"/>
                </a:solidFill>
              </a:rPr>
              <a:t>MPhil</a:t>
            </a:r>
            <a:r>
              <a:rPr lang="en-US" dirty="0" smtClean="0">
                <a:solidFill>
                  <a:schemeClr val="tx1"/>
                </a:solidFill>
              </a:rPr>
              <a:t> from International Islamic University (IIU), Islamabad. I have worked with Higher Education Commission (HEC) for more than two and a half years as a Project Manager of English Language Teaching Reforms (ELTR) Project. There I got exclusive experience of organizing Teacher Training Programs. I have also organized the Continuous Professional Development (CPD) Programs for the capacity building of COMSATS Teaching faculty. Currently I am rendering my services to COMSATS Institute of Information Technology, </a:t>
            </a:r>
            <a:r>
              <a:rPr lang="en-US" dirty="0" err="1" smtClean="0">
                <a:solidFill>
                  <a:schemeClr val="tx1"/>
                </a:solidFill>
              </a:rPr>
              <a:t>Chak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Shahzad</a:t>
            </a:r>
            <a:r>
              <a:rPr lang="en-US" dirty="0" smtClean="0">
                <a:solidFill>
                  <a:schemeClr val="tx1"/>
                </a:solidFill>
              </a:rPr>
              <a:t> Campus, Islamabad as a Lecturer in Humanities Department.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8305800" cy="4343400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latin typeface="Calibri" pitchFamily="34" charset="0"/>
                <a:cs typeface="Calibri" pitchFamily="34" charset="0"/>
              </a:rPr>
              <a:t>Essay Writing</a:t>
            </a:r>
            <a:br>
              <a:rPr lang="en-US" sz="72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7200" b="1" dirty="0" smtClean="0">
                <a:latin typeface="Calibri" pitchFamily="34" charset="0"/>
                <a:cs typeface="Calibri" pitchFamily="34" charset="0"/>
              </a:rPr>
              <a:t>&amp;</a:t>
            </a:r>
            <a:br>
              <a:rPr lang="en-US" sz="72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7200" b="1" dirty="0" smtClean="0">
                <a:latin typeface="Calibri" pitchFamily="34" charset="0"/>
                <a:cs typeface="Calibri" pitchFamily="34" charset="0"/>
              </a:rPr>
              <a:t>Presentation Skills</a:t>
            </a:r>
            <a:br>
              <a:rPr lang="en-US" sz="72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7200" b="1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sz="5300" b="1" dirty="0" smtClean="0">
                <a:latin typeface="Calibri" pitchFamily="34" charset="0"/>
                <a:cs typeface="Calibri" pitchFamily="34" charset="0"/>
              </a:rPr>
              <a:t>ENG406)</a:t>
            </a:r>
            <a:endParaRPr lang="en-US" sz="53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About the Course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641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COURSE DESCRIPTION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ENG406  is </a:t>
            </a:r>
            <a:r>
              <a:rPr lang="en-US" b="1" dirty="0" smtClean="0"/>
              <a:t>Essay Writing and Presentation Skills</a:t>
            </a:r>
            <a:r>
              <a:rPr lang="en-US" dirty="0" smtClean="0"/>
              <a:t> course designed for students to:</a:t>
            </a:r>
          </a:p>
          <a:p>
            <a:pPr lvl="1" algn="just">
              <a:lnSpc>
                <a:spcPct val="200000"/>
              </a:lnSpc>
            </a:pPr>
            <a:r>
              <a:rPr lang="en-US" dirty="0" smtClean="0"/>
              <a:t> develop knowledge of essay crafting skills</a:t>
            </a:r>
          </a:p>
          <a:p>
            <a:pPr lvl="1" algn="just">
              <a:lnSpc>
                <a:spcPct val="200000"/>
              </a:lnSpc>
            </a:pPr>
            <a:r>
              <a:rPr lang="en-US" dirty="0" smtClean="0"/>
              <a:t> presentation techniques </a:t>
            </a:r>
          </a:p>
          <a:p>
            <a:pPr lvl="1" algn="just">
              <a:lnSpc>
                <a:spcPct val="20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relevant to future programs and career fields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76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After successfully completing ENG406, the student will be able to:</a:t>
            </a:r>
          </a:p>
          <a:p>
            <a:pPr lvl="1">
              <a:buNone/>
            </a:pPr>
            <a:r>
              <a:rPr lang="en-US" dirty="0" smtClean="0"/>
              <a:t>•	Write variety of essay styles (narrative, descriptive, expository, persuasive)</a:t>
            </a:r>
          </a:p>
          <a:p>
            <a:pPr lvl="1">
              <a:buNone/>
            </a:pPr>
            <a:r>
              <a:rPr lang="en-US" dirty="0" smtClean="0"/>
              <a:t>•	Write for a variety of purposes and audiences</a:t>
            </a:r>
          </a:p>
          <a:p>
            <a:pPr lvl="1">
              <a:buNone/>
            </a:pPr>
            <a:r>
              <a:rPr lang="en-US" dirty="0" smtClean="0"/>
              <a:t>•	Apply the writing process (prewriting, writing, and revising)</a:t>
            </a:r>
          </a:p>
          <a:p>
            <a:pPr lvl="1">
              <a:buNone/>
            </a:pPr>
            <a:r>
              <a:rPr lang="en-US" dirty="0" smtClean="0"/>
              <a:t>•	Demonstrate basic grammar and sentence skills in writing</a:t>
            </a:r>
          </a:p>
          <a:p>
            <a:pPr lvl="1">
              <a:buNone/>
            </a:pPr>
            <a:r>
              <a:rPr lang="en-US" dirty="0" smtClean="0"/>
              <a:t>•	Develop his/her personal writing style/voice</a:t>
            </a:r>
          </a:p>
          <a:p>
            <a:pPr lvl="1">
              <a:buNone/>
            </a:pPr>
            <a:r>
              <a:rPr lang="en-US" dirty="0" smtClean="0"/>
              <a:t>•	Self-edit writing and analyze other writing samples</a:t>
            </a:r>
          </a:p>
          <a:p>
            <a:pPr lvl="1">
              <a:buNone/>
            </a:pPr>
            <a:r>
              <a:rPr lang="en-US" dirty="0" smtClean="0"/>
              <a:t>•	Critically evaluate a variety of reading passages</a:t>
            </a:r>
          </a:p>
          <a:p>
            <a:pPr lvl="1">
              <a:buNone/>
            </a:pPr>
            <a:r>
              <a:rPr lang="en-US" dirty="0" smtClean="0"/>
              <a:t>•	Carry out library and on-line research</a:t>
            </a:r>
          </a:p>
          <a:p>
            <a:pPr lvl="1">
              <a:buNone/>
            </a:pPr>
            <a:r>
              <a:rPr lang="en-US" dirty="0" smtClean="0"/>
              <a:t>•	Organize and deliver an oral presentation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An essay is an organized 	collection of 	your thoughts on a 	particular topic.</a:t>
            </a:r>
          </a:p>
          <a:p>
            <a:pPr algn="just"/>
            <a:r>
              <a:rPr lang="en-US" sz="3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	An essay consists of three major 	parts:</a:t>
            </a:r>
          </a:p>
          <a:p>
            <a:pPr marL="1520190" lvl="4" indent="-514350" algn="just">
              <a:buFont typeface="+mj-lt"/>
              <a:buAutoNum type="arabicPeriod"/>
            </a:pP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Introduction</a:t>
            </a:r>
          </a:p>
          <a:p>
            <a:pPr marL="1520190" lvl="4" indent="-514350" algn="just">
              <a:buFont typeface="+mj-lt"/>
              <a:buAutoNum type="arabicPeriod"/>
            </a:pPr>
            <a:r>
              <a:rPr lang="en-US" sz="3600" b="1" dirty="0">
                <a:latin typeface="Calibri" pitchFamily="34" charset="0"/>
                <a:cs typeface="Calibri" pitchFamily="34" charset="0"/>
              </a:rPr>
              <a:t>M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ain body</a:t>
            </a:r>
          </a:p>
          <a:p>
            <a:pPr marL="1520190" lvl="4" indent="-514350" algn="just">
              <a:buFont typeface="+mj-lt"/>
              <a:buAutoNum type="arabicPeriod"/>
            </a:pPr>
            <a:r>
              <a:rPr lang="en-US" sz="3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onclusion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387111"/>
            <a:ext cx="86106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latin typeface="Calibri" pitchFamily="34" charset="0"/>
                <a:ea typeface="+mj-ea"/>
                <a:cs typeface="Calibri" pitchFamily="34" charset="0"/>
              </a:rPr>
              <a:t>What is an Essay?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048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4800" dirty="0" smtClean="0">
                <a:latin typeface="Calibri" pitchFamily="34" charset="0"/>
                <a:cs typeface="Calibri" pitchFamily="34" charset="0"/>
              </a:rPr>
              <a:t>Essays can be either:</a:t>
            </a:r>
          </a:p>
          <a:p>
            <a:pPr lvl="2" algn="just">
              <a:buFont typeface="Courier New" pitchFamily="49" charset="0"/>
              <a:buChar char="o"/>
            </a:pPr>
            <a:r>
              <a:rPr lang="en-US" sz="4100" dirty="0" smtClean="0">
                <a:latin typeface="Calibri" pitchFamily="34" charset="0"/>
                <a:cs typeface="Calibri" pitchFamily="34" charset="0"/>
              </a:rPr>
              <a:t> 	Long or Short</a:t>
            </a:r>
          </a:p>
          <a:p>
            <a:pPr lvl="2" algn="just">
              <a:buFont typeface="Courier New" pitchFamily="49" charset="0"/>
              <a:buChar char="o"/>
            </a:pPr>
            <a:r>
              <a:rPr lang="en-US" sz="4100" dirty="0" smtClean="0">
                <a:latin typeface="Calibri" pitchFamily="34" charset="0"/>
                <a:cs typeface="Calibri" pitchFamily="34" charset="0"/>
              </a:rPr>
              <a:t> 	Serious or Humorous </a:t>
            </a:r>
          </a:p>
          <a:p>
            <a:pPr lvl="2" algn="just">
              <a:buFont typeface="Courier New" pitchFamily="49" charset="0"/>
              <a:buChar char="o"/>
            </a:pPr>
            <a:r>
              <a:rPr lang="en-US" sz="4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4100" dirty="0" smtClean="0">
                <a:latin typeface="Calibri" pitchFamily="34" charset="0"/>
                <a:cs typeface="Calibri" pitchFamily="34" charset="0"/>
              </a:rPr>
              <a:t>	Formal or Informal</a:t>
            </a:r>
          </a:p>
          <a:p>
            <a:pPr lvl="2" algn="just">
              <a:buFont typeface="Courier New" pitchFamily="49" charset="0"/>
              <a:buChar char="o"/>
            </a:pPr>
            <a:r>
              <a:rPr lang="en-US" sz="41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4100" dirty="0" smtClean="0">
                <a:latin typeface="Calibri" pitchFamily="34" charset="0"/>
                <a:cs typeface="Calibri" pitchFamily="34" charset="0"/>
              </a:rPr>
              <a:t>	Can describe your opinions 		or be a synopsis of expert 			opinions.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387111"/>
            <a:ext cx="86106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latin typeface="Calibri" pitchFamily="34" charset="0"/>
                <a:ea typeface="+mj-ea"/>
                <a:cs typeface="Calibri" pitchFamily="34" charset="0"/>
              </a:rPr>
              <a:t>What is an Essay?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675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14478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32 Lectures= 32 Topics</a:t>
            </a:r>
          </a:p>
          <a:p>
            <a:pPr algn="ctr">
              <a:buNone/>
            </a:pPr>
            <a:r>
              <a:rPr lang="en-US" dirty="0" smtClean="0"/>
              <a:t>	on Essay Writing and Presentation Skills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1.	Language and Communication Skills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5438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Listening</a:t>
            </a:r>
          </a:p>
          <a:p>
            <a:r>
              <a:rPr lang="en-US" dirty="0" smtClean="0"/>
              <a:t>Speaking</a:t>
            </a:r>
          </a:p>
          <a:p>
            <a:r>
              <a:rPr lang="en-US" dirty="0" smtClean="0"/>
              <a:t>Reading</a:t>
            </a:r>
          </a:p>
          <a:p>
            <a:r>
              <a:rPr lang="en-US" dirty="0" smtClean="0"/>
              <a:t>Writing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990600" y="762000"/>
          <a:ext cx="6781800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990600" y="3657600"/>
          <a:ext cx="6781800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Oval 8"/>
          <p:cNvSpPr/>
          <p:nvPr/>
        </p:nvSpPr>
        <p:spPr>
          <a:xfrm>
            <a:off x="3276600" y="1295400"/>
            <a:ext cx="22098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Receptive Skills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76600" y="4343400"/>
            <a:ext cx="22098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Productive Skills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64103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  <p:bldGraphic spid="8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 descr="The 4 language ski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56" y="54864"/>
            <a:ext cx="8376444" cy="6498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2.	The Writing Skill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Writing styles</a:t>
            </a:r>
          </a:p>
          <a:p>
            <a:pPr lvl="1"/>
            <a:r>
              <a:rPr lang="en-US" dirty="0" smtClean="0"/>
              <a:t>Formal writing</a:t>
            </a:r>
          </a:p>
          <a:p>
            <a:pPr lvl="2"/>
            <a:r>
              <a:rPr lang="en-US" dirty="0" smtClean="0"/>
              <a:t>Essays, Reports</a:t>
            </a:r>
            <a:r>
              <a:rPr lang="en-US" dirty="0" smtClean="0"/>
              <a:t>, Proposals, Letters, Memorandums, Thesis etc</a:t>
            </a:r>
          </a:p>
          <a:p>
            <a:pPr lvl="2"/>
            <a:r>
              <a:rPr lang="en-US" dirty="0" smtClean="0"/>
              <a:t>Follow a specific format</a:t>
            </a:r>
          </a:p>
          <a:p>
            <a:pPr lvl="2"/>
            <a:r>
              <a:rPr lang="en-US" dirty="0" smtClean="0"/>
              <a:t>Specific contents</a:t>
            </a:r>
          </a:p>
          <a:p>
            <a:pPr lvl="2"/>
            <a:r>
              <a:rPr lang="en-US" dirty="0" smtClean="0"/>
              <a:t>Written for specific audience</a:t>
            </a:r>
          </a:p>
          <a:p>
            <a:pPr lvl="1"/>
            <a:r>
              <a:rPr lang="en-US" dirty="0" smtClean="0"/>
              <a:t>Informal writing</a:t>
            </a:r>
          </a:p>
          <a:p>
            <a:pPr lvl="2"/>
            <a:r>
              <a:rPr lang="en-US" smtClean="0"/>
              <a:t>Articles, Creative </a:t>
            </a:r>
            <a:r>
              <a:rPr lang="en-US" dirty="0" smtClean="0"/>
              <a:t>writing etc</a:t>
            </a:r>
          </a:p>
          <a:p>
            <a:pPr lvl="2"/>
            <a:r>
              <a:rPr lang="en-US" dirty="0" smtClean="0"/>
              <a:t>No format</a:t>
            </a:r>
          </a:p>
          <a:p>
            <a:pPr lvl="2"/>
            <a:r>
              <a:rPr lang="en-US" dirty="0" smtClean="0"/>
              <a:t>Use of figurative language</a:t>
            </a:r>
          </a:p>
          <a:p>
            <a:pPr lvl="2"/>
            <a:r>
              <a:rPr lang="en-US" dirty="0" smtClean="0"/>
              <a:t>Personal thoughts and feelings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lvl="0" indent="-742950" algn="l"/>
            <a:r>
              <a:rPr lang="en-US" b="1" dirty="0" smtClean="0"/>
              <a:t>3. 	What is Essay?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91000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Definition </a:t>
            </a:r>
            <a:r>
              <a:rPr lang="en-US" b="1" dirty="0"/>
              <a:t>&amp; Characteristics</a:t>
            </a:r>
          </a:p>
          <a:p>
            <a:pPr lvl="0"/>
            <a:r>
              <a:rPr lang="en-US" b="1" dirty="0" smtClean="0"/>
              <a:t>Essay </a:t>
            </a:r>
            <a:r>
              <a:rPr lang="en-US" b="1" dirty="0"/>
              <a:t>and </a:t>
            </a:r>
            <a:r>
              <a:rPr lang="en-US" b="1" dirty="0" smtClean="0"/>
              <a:t>Paragraph (similar yet different)</a:t>
            </a:r>
          </a:p>
          <a:p>
            <a:pPr lvl="1"/>
            <a:r>
              <a:rPr lang="en-US" dirty="0" smtClean="0">
                <a:latin typeface="Calibri" pitchFamily="34" charset="0"/>
                <a:cs typeface="Calibri" pitchFamily="34" charset="0"/>
              </a:rPr>
              <a:t>An essay is an organized collection of your thoughts on a particular topic.</a:t>
            </a:r>
            <a:endParaRPr lang="en-US" dirty="0" smtClean="0"/>
          </a:p>
          <a:p>
            <a:pPr lvl="3" algn="just"/>
            <a:r>
              <a:rPr lang="en-US" sz="3000" i="1" dirty="0" smtClean="0">
                <a:latin typeface="Calibri" pitchFamily="34" charset="0"/>
                <a:cs typeface="Calibri" pitchFamily="34" charset="0"/>
              </a:rPr>
              <a:t> 	Topic Sentence (Beginning)</a:t>
            </a:r>
          </a:p>
          <a:p>
            <a:pPr lvl="3" algn="just"/>
            <a:r>
              <a:rPr lang="en-US" sz="3000" i="1" dirty="0" smtClean="0">
                <a:latin typeface="Calibri" pitchFamily="34" charset="0"/>
                <a:cs typeface="Calibri" pitchFamily="34" charset="0"/>
              </a:rPr>
              <a:t> 	Supporting Details (Middle)</a:t>
            </a:r>
          </a:p>
          <a:p>
            <a:pPr lvl="3" algn="just"/>
            <a:r>
              <a:rPr lang="en-US" sz="3000" i="1" dirty="0" smtClean="0">
                <a:latin typeface="Calibri" pitchFamily="34" charset="0"/>
                <a:cs typeface="Calibri" pitchFamily="34" charset="0"/>
              </a:rPr>
              <a:t> 	Closing Sentence	(End)</a:t>
            </a:r>
          </a:p>
          <a:p>
            <a:pPr lvl="0"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Writers use essays to: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 	Describe or define a subject (What is Life?)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 	Compare related items in a subject </a:t>
            </a: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	(The Difference Between Apples and Oranges)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 	Show cause and effect (If You Write It, They Will Read)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 	Write a narrative (My Summer Vacation)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 	Explain a process (How to Write an Essay)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 	Deliver an argument (The Case Against Essay 	Questions) </a:t>
            </a:r>
          </a:p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 	Critique (My Least Favorite Movie) 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387111"/>
            <a:ext cx="86106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What is an Essay?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marL="742950" lvl="0" indent="-742950" algn="l"/>
            <a:r>
              <a:rPr lang="en-US" b="1" dirty="0" smtClean="0"/>
              <a:t>3. 	What is Essay?      Cont..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0520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b="1" dirty="0" smtClean="0"/>
              <a:t>4. The </a:t>
            </a:r>
            <a:r>
              <a:rPr lang="en-US" b="1" dirty="0"/>
              <a:t>Writing </a:t>
            </a:r>
            <a:r>
              <a:rPr lang="en-US" b="1" dirty="0" smtClean="0"/>
              <a:t>Process</a:t>
            </a:r>
            <a:endParaRPr lang="en-US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 Pre-writing Stage</a:t>
            </a:r>
          </a:p>
          <a:p>
            <a:pPr lvl="3">
              <a:buFont typeface="Courier New" pitchFamily="49" charset="0"/>
              <a:buChar char="o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 Pre-writing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3">
              <a:buFont typeface="Courier New" pitchFamily="49" charset="0"/>
              <a:buChar char="o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 Free-writing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3">
              <a:buFont typeface="Courier New" pitchFamily="49" charset="0"/>
              <a:buChar char="o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 Note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keeping</a:t>
            </a:r>
          </a:p>
          <a:p>
            <a:pPr lvl="3">
              <a:buFont typeface="Courier New" pitchFamily="49" charset="0"/>
              <a:buChar char="o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 Brain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storming</a:t>
            </a:r>
          </a:p>
          <a:p>
            <a:pPr lvl="3">
              <a:buFont typeface="Courier New" pitchFamily="49" charset="0"/>
              <a:buChar char="o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 Mind Mapping</a:t>
            </a:r>
          </a:p>
          <a:p>
            <a:pPr lvl="3">
              <a:buFont typeface="Courier New" pitchFamily="49" charset="0"/>
              <a:buChar char="o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Clustering</a:t>
            </a:r>
          </a:p>
          <a:p>
            <a:pPr lvl="3">
              <a:buFont typeface="Courier New" pitchFamily="49" charset="0"/>
              <a:buChar char="o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Tree Diagram etc</a:t>
            </a:r>
          </a:p>
          <a:p>
            <a:pPr>
              <a:buFont typeface="Wingdings" pitchFamily="2" charset="2"/>
              <a:buChar char="§"/>
            </a:pP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 Writing Stage</a:t>
            </a:r>
          </a:p>
          <a:p>
            <a:pPr>
              <a:buFont typeface="Wingdings" pitchFamily="2" charset="2"/>
              <a:buChar char="§"/>
            </a:pP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 Re-writing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964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763000" cy="79216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4400" b="1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4400" b="1" dirty="0">
                <a:latin typeface="Calibri" pitchFamily="34" charset="0"/>
                <a:cs typeface="Calibri" pitchFamily="34" charset="0"/>
              </a:rPr>
            </a:br>
            <a:r>
              <a:rPr lang="en-US" sz="4400" b="1" dirty="0" smtClean="0">
                <a:latin typeface="Calibri" pitchFamily="34" charset="0"/>
                <a:cs typeface="Calibri" pitchFamily="34" charset="0"/>
              </a:rPr>
              <a:t>5. Types of </a:t>
            </a:r>
            <a:r>
              <a:rPr lang="en-US" sz="4400" b="1" dirty="0">
                <a:latin typeface="Calibri" pitchFamily="34" charset="0"/>
                <a:cs typeface="Calibri" pitchFamily="34" charset="0"/>
              </a:rPr>
              <a:t>Essays</a:t>
            </a:r>
            <a:br>
              <a:rPr lang="en-US" sz="4400" b="1" dirty="0">
                <a:latin typeface="Calibri" pitchFamily="34" charset="0"/>
                <a:cs typeface="Calibri" pitchFamily="34" charset="0"/>
              </a:rPr>
            </a:br>
            <a:endParaRPr lang="en-US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There are many different kinds of essays. The following are a some of the most common ones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that we are going to study in this course:</a:t>
            </a:r>
          </a:p>
          <a:p>
            <a:pPr lvl="2"/>
            <a:r>
              <a:rPr lang="en-US" b="1" dirty="0" smtClean="0"/>
              <a:t>Descriptive Essay</a:t>
            </a:r>
          </a:p>
          <a:p>
            <a:pPr lvl="2"/>
            <a:r>
              <a:rPr lang="en-US" b="1" dirty="0" smtClean="0"/>
              <a:t>Definition Essay</a:t>
            </a:r>
          </a:p>
          <a:p>
            <a:pPr lvl="2"/>
            <a:r>
              <a:rPr lang="en-US" b="1" dirty="0" smtClean="0"/>
              <a:t>Process </a:t>
            </a:r>
            <a:r>
              <a:rPr lang="en-US" b="1" dirty="0"/>
              <a:t>Essay</a:t>
            </a:r>
          </a:p>
          <a:p>
            <a:pPr lvl="2"/>
            <a:r>
              <a:rPr lang="en-US" b="1" dirty="0" smtClean="0"/>
              <a:t>Compare/Contrast </a:t>
            </a:r>
            <a:r>
              <a:rPr lang="en-US" b="1" dirty="0"/>
              <a:t>Essay</a:t>
            </a:r>
          </a:p>
          <a:p>
            <a:pPr lvl="2"/>
            <a:r>
              <a:rPr lang="en-US" b="1" dirty="0"/>
              <a:t>Academic Essay</a:t>
            </a:r>
          </a:p>
          <a:p>
            <a:pPr lvl="2"/>
            <a:r>
              <a:rPr lang="en-US" b="1" dirty="0"/>
              <a:t>Cause/Effect Essay</a:t>
            </a:r>
          </a:p>
          <a:p>
            <a:pPr lvl="2"/>
            <a:r>
              <a:rPr lang="en-US" b="1" dirty="0"/>
              <a:t>Narrative Essay</a:t>
            </a:r>
          </a:p>
          <a:p>
            <a:pPr lvl="2"/>
            <a:r>
              <a:rPr lang="en-US" b="1" dirty="0"/>
              <a:t>Argumentative (persuasive) Essay</a:t>
            </a:r>
          </a:p>
          <a:p>
            <a:pPr lvl="2"/>
            <a:r>
              <a:rPr lang="en-US" b="1" dirty="0"/>
              <a:t>Critical Essay</a:t>
            </a:r>
          </a:p>
          <a:p>
            <a:pPr lvl="2"/>
            <a:r>
              <a:rPr lang="en-US" b="1" dirty="0"/>
              <a:t>Expository Essays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692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b="1" dirty="0" smtClean="0"/>
              <a:t>6. Writing </a:t>
            </a:r>
            <a:r>
              <a:rPr lang="en-US" b="1" dirty="0"/>
              <a:t>an Essay with the help of </a:t>
            </a:r>
            <a:r>
              <a:rPr lang="en-US" b="1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An essay outline is probably the most important friend you will have while writing your essay. </a:t>
            </a:r>
          </a:p>
          <a:p>
            <a:pPr algn="just"/>
            <a:r>
              <a:rPr lang="en-US" dirty="0" smtClean="0"/>
              <a:t>It is the skeleton of your ideas. </a:t>
            </a:r>
          </a:p>
          <a:p>
            <a:pPr algn="just"/>
            <a:r>
              <a:rPr lang="en-US" dirty="0" smtClean="0"/>
              <a:t>It is the framework by which you will write an essay. </a:t>
            </a:r>
          </a:p>
          <a:p>
            <a:pPr algn="just"/>
            <a:r>
              <a:rPr lang="en-US" dirty="0" smtClean="0"/>
              <a:t>It is difficult to write one without an outline.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7.	Essay Organization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Common methods of beginning</a:t>
            </a:r>
          </a:p>
          <a:p>
            <a:r>
              <a:rPr lang="en-US" b="1" dirty="0" smtClean="0"/>
              <a:t>Cohesion</a:t>
            </a:r>
          </a:p>
          <a:p>
            <a:pPr lvl="1" algn="just"/>
            <a:r>
              <a:rPr lang="en-US" dirty="0" smtClean="0"/>
              <a:t>means connecting your ideas together in a logical way, depending on the type of essay you are writing.</a:t>
            </a:r>
          </a:p>
          <a:p>
            <a:r>
              <a:rPr lang="en-US" b="1" dirty="0" smtClean="0"/>
              <a:t>Coherence</a:t>
            </a:r>
          </a:p>
          <a:p>
            <a:pPr lvl="1"/>
            <a:r>
              <a:rPr lang="en-US" dirty="0" smtClean="0"/>
              <a:t>means using pronouns, conjunctions etc to tie the ideas in your essay together.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763000" cy="79216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b="1" dirty="0">
                <a:latin typeface="Calibri" pitchFamily="34" charset="0"/>
                <a:cs typeface="Calibri" pitchFamily="34" charset="0"/>
              </a:rPr>
              <a:t>8.	Descriptive Essay</a:t>
            </a:r>
            <a:endParaRPr lang="en-US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257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Descriptive Essay: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914400" lvl="1" indent="-514350" algn="just"/>
            <a:r>
              <a:rPr lang="en-US" dirty="0">
                <a:latin typeface="Calibri" pitchFamily="34" charset="0"/>
                <a:cs typeface="Calibri" pitchFamily="34" charset="0"/>
              </a:rPr>
              <a:t>The descriptive essay provides details about how something looks, feels, tastes,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smells and makes </a:t>
            </a:r>
            <a:r>
              <a:rPr lang="en-US" dirty="0">
                <a:latin typeface="Calibri" pitchFamily="34" charset="0"/>
                <a:cs typeface="Calibri" pitchFamily="34" charset="0"/>
              </a:rPr>
              <a:t>one feel, or sounds. </a:t>
            </a:r>
          </a:p>
          <a:p>
            <a:pPr marL="914400" lvl="1" indent="-514350" algn="just"/>
            <a:r>
              <a:rPr lang="en-US" sz="2800" dirty="0" smtClean="0">
                <a:latin typeface="Calibri" pitchFamily="34" charset="0"/>
                <a:cs typeface="Calibri" pitchFamily="34" charset="0"/>
              </a:rPr>
              <a:t>It can also describe what something is, or how something happened. </a:t>
            </a:r>
          </a:p>
          <a:p>
            <a:pPr marL="914400" lvl="1" indent="-514350" algn="just"/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These essays generally use a lot of sensory details.</a:t>
            </a:r>
          </a:p>
          <a:p>
            <a:pPr marL="914400" lvl="1" indent="-514350" algn="just"/>
            <a:r>
              <a:rPr lang="en-US" sz="2800" dirty="0" smtClean="0">
                <a:latin typeface="Calibri" pitchFamily="34" charset="0"/>
                <a:cs typeface="Calibri" pitchFamily="34" charset="0"/>
              </a:rPr>
              <a:t>The essay could be a list-like description that provides point by point details. </a:t>
            </a:r>
          </a:p>
          <a:p>
            <a:pPr>
              <a:buNone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800" b="1" u="sng" dirty="0" smtClean="0">
                <a:latin typeface="Calibri" pitchFamily="34" charset="0"/>
                <a:cs typeface="Calibri" pitchFamily="34" charset="0"/>
              </a:rPr>
              <a:t>Examples: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descriptive essay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could describe . . .</a:t>
            </a:r>
          </a:p>
          <a:p>
            <a:pPr marL="45720" indent="0"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		* a tree in my backyard;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" indent="0"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		* a visit to the children's ward of a hospital;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514350" indent="-514350" algn="just">
              <a:buAutoNum type="arabi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692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95300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160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16000" b="1" dirty="0" smtClean="0">
                <a:latin typeface="Calibri" pitchFamily="34" charset="0"/>
                <a:cs typeface="Calibri" pitchFamily="34" charset="0"/>
              </a:rPr>
              <a:t>definition essay</a:t>
            </a:r>
            <a:r>
              <a:rPr lang="en-US" sz="16000" dirty="0" smtClean="0">
                <a:latin typeface="Calibri" pitchFamily="34" charset="0"/>
                <a:cs typeface="Calibri" pitchFamily="34" charset="0"/>
              </a:rPr>
              <a:t> attempts to define a specific term. </a:t>
            </a:r>
          </a:p>
          <a:p>
            <a:pPr algn="just"/>
            <a:r>
              <a:rPr lang="en-US" sz="16000" dirty="0" smtClean="0">
                <a:latin typeface="Calibri" pitchFamily="34" charset="0"/>
                <a:cs typeface="Calibri" pitchFamily="34" charset="0"/>
              </a:rPr>
              <a:t>It could try to pin down the meaning of a specific word, or define an abstract concept. </a:t>
            </a:r>
          </a:p>
          <a:p>
            <a:pPr algn="just">
              <a:buNone/>
            </a:pPr>
            <a:endParaRPr lang="en-US" sz="9600" b="1" u="sng" dirty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r>
              <a:rPr lang="en-US" sz="9600" b="1" u="sng" dirty="0" smtClean="0">
                <a:latin typeface="Calibri" pitchFamily="34" charset="0"/>
                <a:cs typeface="Calibri" pitchFamily="34" charset="0"/>
              </a:rPr>
              <a:t>Examples:</a:t>
            </a: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definition essay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 may try and define . . .</a:t>
            </a:r>
          </a:p>
          <a:p>
            <a:pPr marL="45720" indent="0" algn="just">
              <a:buNone/>
            </a:pP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* 	the meaning of an abstract concept, like </a:t>
            </a:r>
            <a:r>
              <a:rPr lang="en-US" sz="9600" b="1" i="1" dirty="0" smtClean="0">
                <a:latin typeface="Calibri" pitchFamily="34" charset="0"/>
                <a:cs typeface="Calibri" pitchFamily="34" charset="0"/>
              </a:rPr>
              <a:t>love;</a:t>
            </a:r>
          </a:p>
          <a:p>
            <a:pPr marL="45720" indent="0" algn="just">
              <a:buNone/>
            </a:pP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* 	the true meaning and importance of </a:t>
            </a:r>
            <a:r>
              <a:rPr lang="en-US" sz="9600" b="1" i="1" dirty="0" smtClean="0">
                <a:latin typeface="Calibri" pitchFamily="34" charset="0"/>
                <a:cs typeface="Calibri" pitchFamily="34" charset="0"/>
              </a:rPr>
              <a:t>honesty;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" indent="0" algn="just">
              <a:buNone/>
            </a:pP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* 	how the meaning of </a:t>
            </a:r>
            <a:r>
              <a:rPr lang="en-US" sz="9600" b="1" i="1" dirty="0" smtClean="0">
                <a:latin typeface="Calibri" pitchFamily="34" charset="0"/>
                <a:cs typeface="Calibri" pitchFamily="34" charset="0"/>
              </a:rPr>
              <a:t>family</a:t>
            </a: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 goes deeper than just 	your 	blood relatives.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366623"/>
            <a:ext cx="8763000" cy="7763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2</a:t>
            </a:r>
            <a:r>
              <a:rPr lang="en-US" sz="4400" b="1" cap="all" spc="2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. Definition </a:t>
            </a:r>
            <a:r>
              <a:rPr lang="en-US" sz="4400" b="1" cap="all" spc="2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Essay</a:t>
            </a:r>
            <a:endParaRPr lang="en-US" sz="4400" b="1" cap="all" spc="200" dirty="0">
              <a:solidFill>
                <a:schemeClr val="bg1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763000" cy="79216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b="1" dirty="0">
                <a:latin typeface="Calibri" pitchFamily="34" charset="0"/>
                <a:cs typeface="Calibri" pitchFamily="34" charset="0"/>
              </a:rPr>
              <a:t>8.	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Definition Essay</a:t>
            </a:r>
            <a:endParaRPr lang="en-US" sz="4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633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10.	Process Essay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describes how to do something or tell how something happens. </a:t>
            </a:r>
          </a:p>
          <a:p>
            <a:r>
              <a:rPr lang="en-US" dirty="0" smtClean="0"/>
              <a:t>When readers finish this type of essay, they get to know how to do something that they didn't know before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87680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11200" b="1" dirty="0" smtClean="0">
                <a:latin typeface="Calibri" pitchFamily="34" charset="0"/>
                <a:cs typeface="Calibri" pitchFamily="34" charset="0"/>
              </a:rPr>
              <a:t>compare/contrast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essay discusses the similarities and differences between two things, people, concepts, places, etc. </a:t>
            </a:r>
          </a:p>
          <a:p>
            <a:pPr algn="just"/>
            <a:r>
              <a:rPr lang="en-US" sz="11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11200" b="1" i="1" dirty="0" smtClean="0">
                <a:latin typeface="Calibri" pitchFamily="34" charset="0"/>
                <a:cs typeface="Calibri" pitchFamily="34" charset="0"/>
              </a:rPr>
              <a:t>comparison essay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usually discusses the 	similarities between two things</a:t>
            </a:r>
          </a:p>
          <a:p>
            <a:pPr algn="just"/>
            <a:r>
              <a:rPr lang="en-US" sz="11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11200" b="1" i="1" dirty="0" smtClean="0">
                <a:latin typeface="Calibri" pitchFamily="34" charset="0"/>
                <a:cs typeface="Calibri" pitchFamily="34" charset="0"/>
              </a:rPr>
              <a:t>contrast essay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discusses the differences.</a:t>
            </a:r>
          </a:p>
          <a:p>
            <a:pPr marL="45720" indent="0" algn="just">
              <a:buNone/>
            </a:pP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>
              <a:buNone/>
            </a:pPr>
            <a:r>
              <a:rPr lang="en-US" sz="96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</a:t>
            </a:r>
            <a:r>
              <a:rPr lang="en-US" sz="9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compare/contrast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 essay may discuss …</a:t>
            </a:r>
          </a:p>
          <a:p>
            <a:pPr marL="45720" indent="0" algn="just">
              <a:buNone/>
            </a:pPr>
            <a:r>
              <a:rPr lang="en-US" sz="9600" dirty="0" smtClean="0">
                <a:latin typeface="Calibri" pitchFamily="34" charset="0"/>
                <a:cs typeface="Calibri" pitchFamily="34" charset="0"/>
              </a:rPr>
              <a:t>* 	the likenesses and differences between two 	places, 	like New York City and Los Angeles; </a:t>
            </a:r>
          </a:p>
          <a:p>
            <a:pPr marL="45720" indent="0" algn="just">
              <a:buNone/>
            </a:pPr>
            <a:r>
              <a:rPr lang="en-US" sz="9600" dirty="0" smtClean="0">
                <a:latin typeface="Calibri" pitchFamily="34" charset="0"/>
                <a:cs typeface="Calibri" pitchFamily="34" charset="0"/>
              </a:rPr>
              <a:t>* 	the similarities and differences between two 	religions, like Christianity and Islam; </a:t>
            </a:r>
          </a:p>
          <a:p>
            <a:pPr marL="45720" indent="0" algn="just">
              <a:buNone/>
            </a:pPr>
            <a:r>
              <a:rPr lang="en-US" sz="9600" dirty="0" smtClean="0">
                <a:latin typeface="Calibri" pitchFamily="34" charset="0"/>
                <a:cs typeface="Calibri" pitchFamily="34" charset="0"/>
              </a:rPr>
              <a:t>* 	two people, like my brother and myself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457200"/>
            <a:ext cx="8763000" cy="6505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3. Compare/Contrast </a:t>
            </a:r>
            <a:r>
              <a:rPr lang="en-US" sz="4400" b="1" cap="all" spc="2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Essay </a:t>
            </a:r>
            <a:endParaRPr lang="en-US" sz="4400" b="1" cap="all" spc="200" dirty="0">
              <a:solidFill>
                <a:schemeClr val="bg1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11.	Compare/Contrast Essay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92367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3300" dirty="0" smtClean="0">
                <a:latin typeface="Calibri" pitchFamily="34" charset="0"/>
                <a:cs typeface="Calibri" pitchFamily="34" charset="0"/>
              </a:rPr>
              <a:t> 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cause/effect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essay explains why or how some event happened, and what resulted from the event. </a:t>
            </a:r>
          </a:p>
          <a:p>
            <a:pPr algn="just"/>
            <a:r>
              <a:rPr lang="en-US" sz="3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	A </a:t>
            </a:r>
            <a:r>
              <a:rPr lang="en-US" sz="3000" b="1" i="1" dirty="0" smtClean="0">
                <a:latin typeface="Calibri" pitchFamily="34" charset="0"/>
                <a:cs typeface="Calibri" pitchFamily="34" charset="0"/>
              </a:rPr>
              <a:t>cause essay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usually discusses the reasons why 	something happened</a:t>
            </a:r>
          </a:p>
          <a:p>
            <a:pPr algn="just"/>
            <a:r>
              <a:rPr lang="en-US" sz="3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	An </a:t>
            </a:r>
            <a:r>
              <a:rPr lang="en-US" sz="3000" b="1" i="1" dirty="0" smtClean="0">
                <a:latin typeface="Calibri" pitchFamily="34" charset="0"/>
                <a:cs typeface="Calibri" pitchFamily="34" charset="0"/>
              </a:rPr>
              <a:t>effect essay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discusses what happens after a 	specific event or circumstance.</a:t>
            </a:r>
          </a:p>
          <a:p>
            <a:pPr marL="45720" indent="0" algn="just"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8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cause/effect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essay may explain . . .</a:t>
            </a:r>
          </a:p>
          <a:p>
            <a:pPr marL="45720" indent="0"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	* 	why a volcano erupts, and what happens 		afterwards;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381000"/>
            <a:ext cx="8763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4. Cause/Effect </a:t>
            </a:r>
            <a:r>
              <a:rPr lang="en-US" sz="4400" b="1" cap="all" spc="2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Essay </a:t>
            </a:r>
            <a:endParaRPr lang="en-US" sz="4400" b="1" cap="all" spc="200" dirty="0">
              <a:solidFill>
                <a:schemeClr val="bg1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12.	Cause/Effect Essay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54858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35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3500" b="1" dirty="0" smtClean="0">
                <a:latin typeface="Calibri" pitchFamily="34" charset="0"/>
                <a:cs typeface="Calibri" pitchFamily="34" charset="0"/>
              </a:rPr>
              <a:t>narrative essay</a:t>
            </a:r>
            <a:r>
              <a:rPr lang="en-US" sz="3500" dirty="0" smtClean="0">
                <a:latin typeface="Calibri" pitchFamily="34" charset="0"/>
                <a:cs typeface="Calibri" pitchFamily="34" charset="0"/>
              </a:rPr>
              <a:t> tells a story. It can also be called a "short story." </a:t>
            </a:r>
          </a:p>
          <a:p>
            <a:pPr algn="just"/>
            <a:r>
              <a:rPr lang="en-US" sz="35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500" dirty="0" smtClean="0">
                <a:latin typeface="Calibri" pitchFamily="34" charset="0"/>
                <a:cs typeface="Calibri" pitchFamily="34" charset="0"/>
              </a:rPr>
              <a:t>	Conversational in style</a:t>
            </a:r>
          </a:p>
          <a:p>
            <a:pPr algn="just"/>
            <a:r>
              <a:rPr lang="en-US" sz="35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500" dirty="0" smtClean="0">
                <a:latin typeface="Calibri" pitchFamily="34" charset="0"/>
                <a:cs typeface="Calibri" pitchFamily="34" charset="0"/>
              </a:rPr>
              <a:t>	Tells of a personal experience</a:t>
            </a:r>
          </a:p>
          <a:p>
            <a:pPr marL="45720" indent="0" algn="just">
              <a:buNone/>
            </a:pPr>
            <a:endParaRPr lang="en-US" sz="1700" b="1" u="sng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5720" indent="0" algn="just">
              <a:buNone/>
            </a:pPr>
            <a:r>
              <a:rPr lang="en-US" sz="35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Examples:</a:t>
            </a:r>
            <a:r>
              <a:rPr lang="en-US" sz="35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5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3500" b="1" dirty="0" smtClean="0">
                <a:latin typeface="Calibri" pitchFamily="34" charset="0"/>
                <a:cs typeface="Calibri" pitchFamily="34" charset="0"/>
              </a:rPr>
              <a:t> narrative essay</a:t>
            </a:r>
            <a:r>
              <a:rPr lang="en-US" sz="3500" dirty="0" smtClean="0">
                <a:latin typeface="Calibri" pitchFamily="34" charset="0"/>
                <a:cs typeface="Calibri" pitchFamily="34" charset="0"/>
              </a:rPr>
              <a:t> could tell of ...</a:t>
            </a:r>
          </a:p>
          <a:p>
            <a:pPr marL="594360" lvl="2" indent="0"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* my brother's and my fishing trips; </a:t>
            </a:r>
          </a:p>
          <a:p>
            <a:pPr marL="594360" lvl="2" indent="0"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* a boring trip to the grocery store; </a:t>
            </a:r>
          </a:p>
          <a:p>
            <a:pPr marL="594360" lvl="2" indent="0"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* my near-death experience at the beach.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33400"/>
            <a:ext cx="8763000" cy="617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5. Narrative </a:t>
            </a:r>
            <a:r>
              <a:rPr lang="en-US" sz="4400" b="1" cap="all" spc="2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Essay </a:t>
            </a:r>
            <a:endParaRPr lang="en-US" sz="4400" b="1" cap="all" spc="200" dirty="0">
              <a:solidFill>
                <a:schemeClr val="bg1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13.	Narrative Essay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16795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800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000" dirty="0" smtClean="0">
                <a:latin typeface="Calibri" pitchFamily="34" charset="0"/>
                <a:cs typeface="Calibri" pitchFamily="34" charset="0"/>
              </a:rPr>
              <a:t>	An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argumentative essay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is one that attempts to persuade the reader to the writer's point of view. </a:t>
            </a:r>
          </a:p>
          <a:p>
            <a:pPr algn="just">
              <a:buNone/>
            </a:pPr>
            <a:r>
              <a:rPr lang="en-US" sz="30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The writer can either be serious or funny, but always tries to convince the reader of the validity of his or her opinion. </a:t>
            </a:r>
          </a:p>
          <a:p>
            <a:pPr>
              <a:buNone/>
            </a:pPr>
            <a:r>
              <a:rPr lang="en-US" sz="26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An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argumentative essay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may persuade a reader that . . .</a:t>
            </a:r>
          </a:p>
          <a:p>
            <a:pPr marL="45720" indent="0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	* 	he or she should use public transportation 			instead of driving </a:t>
            </a:r>
          </a:p>
          <a:p>
            <a:pPr marL="45720" indent="0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	* 	cats are better than dogs</a:t>
            </a: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14.	Argumentative (persuasive) Essay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87712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382000" cy="4724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cs typeface="Times New Roman" pitchFamily="18" charset="0"/>
              </a:rPr>
              <a:t>A </a:t>
            </a:r>
            <a:r>
              <a:rPr lang="en-US" sz="2800" b="1" dirty="0" smtClean="0">
                <a:cs typeface="Times New Roman" pitchFamily="18" charset="0"/>
              </a:rPr>
              <a:t>critical essay</a:t>
            </a:r>
            <a:r>
              <a:rPr lang="en-US" sz="2800" dirty="0" smtClean="0">
                <a:cs typeface="Times New Roman" pitchFamily="18" charset="0"/>
              </a:rPr>
              <a:t> analyzes the strengths, weaknesses and methods of someone else's work. </a:t>
            </a:r>
          </a:p>
          <a:p>
            <a:pPr algn="just">
              <a:buNone/>
            </a:pPr>
            <a:r>
              <a:rPr lang="en-US" sz="2800" dirty="0">
                <a:cs typeface="Times New Roman" pitchFamily="18" charset="0"/>
              </a:rPr>
              <a:t>	</a:t>
            </a:r>
            <a:r>
              <a:rPr lang="en-US" sz="2800" dirty="0" smtClean="0">
                <a:cs typeface="Times New Roman" pitchFamily="18" charset="0"/>
              </a:rPr>
              <a:t>A critical essay can be written about another essay, story, book, poem, movie, or work of art.</a:t>
            </a:r>
          </a:p>
          <a:p>
            <a:pPr algn="just">
              <a:buNone/>
            </a:pPr>
            <a:endParaRPr lang="en-US" sz="2800" dirty="0" smtClean="0">
              <a:cs typeface="Times New Roman" pitchFamily="18" charset="0"/>
            </a:endParaRPr>
          </a:p>
          <a:p>
            <a:pPr>
              <a:buNone/>
            </a:pPr>
            <a:r>
              <a:rPr lang="en-US" sz="2800" b="1" u="sng" dirty="0" smtClean="0">
                <a:solidFill>
                  <a:srgbClr val="FF0000"/>
                </a:solidFill>
                <a:cs typeface="Times New Roman" pitchFamily="18" charset="0"/>
              </a:rPr>
              <a:t> Examples</a:t>
            </a:r>
            <a:r>
              <a:rPr lang="en-US" sz="2800" b="1" dirty="0" smtClean="0">
                <a:solidFill>
                  <a:srgbClr val="FF0000"/>
                </a:solidFill>
                <a:cs typeface="Times New Roman" pitchFamily="18" charset="0"/>
              </a:rPr>
              <a:t>: </a:t>
            </a:r>
            <a:r>
              <a:rPr lang="en-US" sz="2800" dirty="0" smtClean="0">
                <a:cs typeface="Times New Roman" pitchFamily="18" charset="0"/>
              </a:rPr>
              <a:t>A </a:t>
            </a:r>
            <a:r>
              <a:rPr lang="en-US" sz="2800" b="1" dirty="0" smtClean="0">
                <a:cs typeface="Times New Roman" pitchFamily="18" charset="0"/>
              </a:rPr>
              <a:t>critical essay</a:t>
            </a:r>
            <a:r>
              <a:rPr lang="en-US" sz="2800" dirty="0" smtClean="0">
                <a:cs typeface="Times New Roman" pitchFamily="18" charset="0"/>
              </a:rPr>
              <a:t> may analyze . . .</a:t>
            </a:r>
          </a:p>
          <a:p>
            <a:pPr marL="594360" lvl="2" indent="0">
              <a:buNone/>
            </a:pPr>
            <a:r>
              <a:rPr lang="en-US" sz="2400" dirty="0" smtClean="0">
                <a:cs typeface="Times New Roman" pitchFamily="18" charset="0"/>
              </a:rPr>
              <a:t>* 	how Shakespeare presents the character, Hamlet, in 	his play, </a:t>
            </a:r>
            <a:r>
              <a:rPr lang="en-US" sz="2400" i="1" dirty="0" smtClean="0">
                <a:cs typeface="Times New Roman" pitchFamily="18" charset="0"/>
              </a:rPr>
              <a:t>Hamlet;</a:t>
            </a:r>
          </a:p>
          <a:p>
            <a:pPr marL="594360" lvl="2" indent="0">
              <a:buNone/>
            </a:pPr>
            <a:r>
              <a:rPr lang="en-US" sz="2400" dirty="0" smtClean="0">
                <a:cs typeface="Times New Roman" pitchFamily="18" charset="0"/>
              </a:rPr>
              <a:t>* 	the strengths and weaknesses of the movie, </a:t>
            </a:r>
            <a:r>
              <a:rPr lang="en-US" sz="2400" i="1" dirty="0" err="1" smtClean="0">
                <a:cs typeface="Times New Roman" pitchFamily="18" charset="0"/>
              </a:rPr>
              <a:t>Bol</a:t>
            </a:r>
            <a:r>
              <a:rPr lang="en-US" sz="2400" i="1" dirty="0" smtClean="0">
                <a:cs typeface="Times New Roman" pitchFamily="18" charset="0"/>
              </a:rPr>
              <a:t>;</a:t>
            </a:r>
          </a:p>
          <a:p>
            <a:pPr marL="594360" lvl="2" indent="0">
              <a:buNone/>
            </a:pPr>
            <a:r>
              <a:rPr lang="en-US" sz="2400" dirty="0" smtClean="0">
                <a:cs typeface="Times New Roman" pitchFamily="18" charset="0"/>
              </a:rPr>
              <a:t>* 	the use of color in Monet's painting, </a:t>
            </a:r>
            <a:r>
              <a:rPr lang="en-US" sz="2400" i="1" dirty="0" smtClean="0">
                <a:cs typeface="Times New Roman" pitchFamily="18" charset="0"/>
              </a:rPr>
              <a:t>Sunflowers.</a:t>
            </a:r>
            <a:r>
              <a:rPr lang="en-US" sz="2400" dirty="0" smtClean="0">
                <a:cs typeface="Times New Roman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457200"/>
            <a:ext cx="8763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solidFill>
                  <a:schemeClr val="bg1"/>
                </a:solidFill>
                <a:latin typeface="Calibri" pitchFamily="34" charset="0"/>
                <a:ea typeface="+mj-ea"/>
                <a:cs typeface="Calibri" pitchFamily="34" charset="0"/>
              </a:rPr>
              <a:t>7. Critical Essay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15.	Critical Essay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92898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16.	Expository Essays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Expository essays </a:t>
            </a:r>
            <a:r>
              <a:rPr lang="en-US" dirty="0" smtClean="0"/>
              <a:t>are essays that explain something with </a:t>
            </a:r>
            <a:r>
              <a:rPr lang="en-US" i="1" dirty="0" smtClean="0"/>
              <a:t>facts</a:t>
            </a:r>
            <a:r>
              <a:rPr lang="en-US" dirty="0" smtClean="0"/>
              <a:t>, as opposed to opinion. Sample styles include:</a:t>
            </a:r>
          </a:p>
          <a:p>
            <a:pPr lvl="1"/>
            <a:r>
              <a:rPr lang="en-US" dirty="0" smtClean="0"/>
              <a:t>Papers that analyze events, ideas, objects, or written works</a:t>
            </a:r>
          </a:p>
          <a:p>
            <a:pPr lvl="1"/>
            <a:r>
              <a:rPr lang="en-US" dirty="0" smtClean="0"/>
              <a:t>Papers that describe a process</a:t>
            </a:r>
          </a:p>
          <a:p>
            <a:pPr lvl="1"/>
            <a:r>
              <a:rPr lang="en-US" dirty="0" smtClean="0"/>
              <a:t>Papers that explain/describe a historical event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17.	Academic Essay/Paper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academic essay is generally written in response to a </a:t>
            </a:r>
            <a:r>
              <a:rPr lang="en-US" i="1" dirty="0" smtClean="0"/>
              <a:t>question</a:t>
            </a:r>
          </a:p>
          <a:p>
            <a:r>
              <a:rPr lang="en-US" dirty="0" smtClean="0"/>
              <a:t>You are expected to present a point of view (expressed in a thesis statement) that is informed by research</a:t>
            </a:r>
          </a:p>
          <a:p>
            <a:r>
              <a:rPr lang="en-US" dirty="0" smtClean="0"/>
              <a:t>Your aim is to develop a supporting argument for the thesis you propose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18.	What is Presentation?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Is Presentation a Communication?</a:t>
            </a:r>
          </a:p>
          <a:p>
            <a:r>
              <a:rPr lang="en-US" dirty="0" smtClean="0"/>
              <a:t>Planning Your Presentation</a:t>
            </a:r>
          </a:p>
          <a:p>
            <a:r>
              <a:rPr lang="en-US" dirty="0" smtClean="0"/>
              <a:t>How to make a Presentation?</a:t>
            </a:r>
          </a:p>
          <a:p>
            <a:endParaRPr lang="en-US" dirty="0"/>
          </a:p>
          <a:p>
            <a:pPr algn="ctr">
              <a:buNone/>
            </a:pPr>
            <a:r>
              <a:rPr lang="en-US" altLang="zh-CN" sz="4800" i="1" dirty="0"/>
              <a:t>“Great speakers aren’t born, they are </a:t>
            </a:r>
            <a:r>
              <a:rPr lang="en-US" altLang="zh-CN" sz="4800" i="1" dirty="0" smtClean="0"/>
              <a:t>trained”</a:t>
            </a:r>
            <a:endParaRPr lang="en-US" sz="4800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b="1" dirty="0" smtClean="0"/>
              <a:t>19. 	Types </a:t>
            </a:r>
            <a:r>
              <a:rPr lang="en-US" b="1" dirty="0"/>
              <a:t>of </a:t>
            </a:r>
            <a:r>
              <a:rPr lang="en-US" b="1" dirty="0" smtClean="0"/>
              <a:t>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Informative- </a:t>
            </a:r>
            <a:endParaRPr lang="en-US" b="1" dirty="0" smtClean="0"/>
          </a:p>
          <a:p>
            <a:pPr lvl="1"/>
            <a:r>
              <a:rPr lang="en-US" dirty="0" smtClean="0"/>
              <a:t>used </a:t>
            </a:r>
            <a:r>
              <a:rPr lang="en-US" dirty="0"/>
              <a:t>to present </a:t>
            </a:r>
            <a:r>
              <a:rPr lang="en-US" dirty="0" smtClean="0"/>
              <a:t>research.</a:t>
            </a:r>
          </a:p>
          <a:p>
            <a:pPr lvl="1"/>
            <a:r>
              <a:rPr lang="en-US" dirty="0" smtClean="0"/>
              <a:t>Paper presentation</a:t>
            </a:r>
            <a:endParaRPr lang="en-US" dirty="0"/>
          </a:p>
          <a:p>
            <a:pPr lvl="0"/>
            <a:r>
              <a:rPr lang="en-US" b="1" dirty="0" smtClean="0"/>
              <a:t>Demonstrative–</a:t>
            </a:r>
          </a:p>
          <a:p>
            <a:pPr lvl="1"/>
            <a:r>
              <a:rPr lang="en-US" dirty="0" smtClean="0"/>
              <a:t>show </a:t>
            </a:r>
            <a:r>
              <a:rPr lang="en-US" dirty="0"/>
              <a:t>how to do </a:t>
            </a:r>
            <a:r>
              <a:rPr lang="en-US" dirty="0" smtClean="0"/>
              <a:t>something</a:t>
            </a:r>
          </a:p>
          <a:p>
            <a:pPr lvl="1"/>
            <a:r>
              <a:rPr lang="en-US" dirty="0" smtClean="0"/>
              <a:t>Procedural </a:t>
            </a:r>
            <a:endParaRPr lang="en-US" dirty="0"/>
          </a:p>
          <a:p>
            <a:pPr lvl="0"/>
            <a:r>
              <a:rPr lang="en-US" b="1" dirty="0" smtClean="0"/>
              <a:t>Persuasive–</a:t>
            </a:r>
          </a:p>
          <a:p>
            <a:pPr lvl="1"/>
            <a:r>
              <a:rPr lang="en-US" dirty="0" smtClean="0"/>
              <a:t>A try </a:t>
            </a:r>
            <a:r>
              <a:rPr lang="en-US" dirty="0"/>
              <a:t>to change the way you think about a subject or </a:t>
            </a:r>
            <a:r>
              <a:rPr lang="en-US" dirty="0" smtClean="0"/>
              <a:t>issue</a:t>
            </a:r>
            <a:endParaRPr lang="en-US" dirty="0"/>
          </a:p>
          <a:p>
            <a:pPr lvl="0"/>
            <a:r>
              <a:rPr lang="en-US" b="1" dirty="0" smtClean="0"/>
              <a:t>Inspirational– </a:t>
            </a:r>
          </a:p>
          <a:p>
            <a:pPr lvl="1"/>
            <a:r>
              <a:rPr lang="en-US" dirty="0" smtClean="0"/>
              <a:t>These </a:t>
            </a:r>
            <a:r>
              <a:rPr lang="en-US" dirty="0"/>
              <a:t>speeches are designed to make your audience </a:t>
            </a:r>
            <a:r>
              <a:rPr lang="en-US" dirty="0" smtClean="0"/>
              <a:t>move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Also considered a “motivational” </a:t>
            </a:r>
            <a:r>
              <a:rPr lang="en-US" dirty="0" smtClean="0"/>
              <a:t>speech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b="1" dirty="0" smtClean="0"/>
              <a:t>20. Creating </a:t>
            </a:r>
            <a:r>
              <a:rPr lang="en-US" b="1" dirty="0"/>
              <a:t>the </a:t>
            </a:r>
            <a:r>
              <a:rPr lang="en-US" b="1" dirty="0" smtClean="0"/>
              <a:t>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124200"/>
          </a:xfrm>
        </p:spPr>
        <p:txBody>
          <a:bodyPr/>
          <a:lstStyle/>
          <a:p>
            <a:pPr lvl="0"/>
            <a:r>
              <a:rPr lang="en-US" dirty="0"/>
              <a:t>Performing a needs analysis</a:t>
            </a:r>
          </a:p>
          <a:p>
            <a:pPr lvl="0"/>
            <a:r>
              <a:rPr lang="en-US" dirty="0"/>
              <a:t> Writing the basic outline</a:t>
            </a:r>
          </a:p>
          <a:p>
            <a:pPr lvl="0"/>
            <a:r>
              <a:rPr lang="en-US" dirty="0"/>
              <a:t> Researching, writing and </a:t>
            </a:r>
            <a:r>
              <a:rPr lang="en-US" dirty="0" smtClean="0"/>
              <a:t>editing</a:t>
            </a:r>
          </a:p>
          <a:p>
            <a:pPr lvl="0"/>
            <a:r>
              <a:rPr lang="en-US" dirty="0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b="1" dirty="0" smtClean="0"/>
              <a:t>21. The </a:t>
            </a:r>
            <a:r>
              <a:rPr lang="en-US" b="1" dirty="0"/>
              <a:t>Presentation </a:t>
            </a:r>
            <a:r>
              <a:rPr lang="en-US" b="1" dirty="0" smtClean="0"/>
              <a:t>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Creation</a:t>
            </a:r>
          </a:p>
          <a:p>
            <a:r>
              <a:rPr lang="en-US" dirty="0" smtClean="0"/>
              <a:t>Preparation</a:t>
            </a:r>
          </a:p>
          <a:p>
            <a:r>
              <a:rPr lang="en-US" dirty="0" smtClean="0"/>
              <a:t>Presentation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/>
              <a:t>22. Verbal </a:t>
            </a:r>
            <a:r>
              <a:rPr lang="en-US" b="1" dirty="0"/>
              <a:t>communication </a:t>
            </a:r>
            <a:r>
              <a:rPr lang="en-US" b="1" dirty="0" smtClean="0"/>
              <a:t>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Listening and Hearing: They aren't the same thing</a:t>
            </a:r>
          </a:p>
          <a:p>
            <a:r>
              <a:rPr lang="en-US" dirty="0"/>
              <a:t>Asking questions</a:t>
            </a:r>
          </a:p>
          <a:p>
            <a:r>
              <a:rPr lang="en-US" dirty="0"/>
              <a:t>Communicating with </a:t>
            </a:r>
            <a:r>
              <a:rPr lang="en-US" dirty="0" smtClean="0"/>
              <a:t>power </a:t>
            </a:r>
          </a:p>
          <a:p>
            <a:r>
              <a:rPr lang="en-US" dirty="0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b="1" dirty="0" smtClean="0"/>
              <a:t>23. 	Non-verbal communication in 	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lvl="1"/>
            <a:r>
              <a:rPr lang="en-US" dirty="0"/>
              <a:t>Body language</a:t>
            </a:r>
          </a:p>
          <a:p>
            <a:pPr lvl="1"/>
            <a:r>
              <a:rPr lang="en-US" dirty="0"/>
              <a:t>The signals you send to others</a:t>
            </a:r>
          </a:p>
          <a:p>
            <a:pPr lvl="1"/>
            <a:r>
              <a:rPr lang="en-US" dirty="0"/>
              <a:t>It's not WHAT you say, It's HOW you say </a:t>
            </a:r>
            <a:r>
              <a:rPr lang="en-US" dirty="0" smtClean="0"/>
              <a:t>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2163762"/>
          </a:xfrm>
        </p:spPr>
        <p:txBody>
          <a:bodyPr>
            <a:normAutofit/>
          </a:bodyPr>
          <a:lstStyle/>
          <a:p>
            <a:pPr lvl="0" algn="l"/>
            <a:r>
              <a:rPr lang="en-US" b="1" dirty="0" smtClean="0"/>
              <a:t>24. 	</a:t>
            </a:r>
            <a:r>
              <a:rPr lang="en-US" sz="4200" b="1" dirty="0" smtClean="0"/>
              <a:t>Use of Para-verbal Communication 	during Presentation</a:t>
            </a:r>
            <a:endParaRPr lang="en-US" sz="4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276600"/>
            <a:ext cx="8686800" cy="2163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25. 	</a:t>
            </a:r>
            <a:r>
              <a:rPr lang="en-US" sz="4400" b="1" dirty="0" smtClean="0"/>
              <a:t> Creating Effective Visual Aids</a:t>
            </a:r>
            <a:endParaRPr lang="en-US" sz="4400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26. Effective </a:t>
            </a:r>
            <a:r>
              <a:rPr lang="en-US" b="1" dirty="0"/>
              <a:t>Presentation </a:t>
            </a:r>
            <a:r>
              <a:rPr lang="en-US" b="1" dirty="0" smtClean="0"/>
              <a:t>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/>
              <a:t>Do’s and </a:t>
            </a:r>
            <a:r>
              <a:rPr lang="en-US" b="1" dirty="0" smtClean="0"/>
              <a:t>Don’ts</a:t>
            </a:r>
          </a:p>
          <a:p>
            <a:pPr lvl="1"/>
            <a:r>
              <a:rPr lang="en-US" dirty="0" smtClean="0"/>
              <a:t>Slides</a:t>
            </a:r>
          </a:p>
          <a:p>
            <a:pPr lvl="1"/>
            <a:r>
              <a:rPr lang="en-US" dirty="0" smtClean="0"/>
              <a:t>Ground rules</a:t>
            </a:r>
          </a:p>
          <a:p>
            <a:pPr lvl="1"/>
            <a:r>
              <a:rPr lang="en-US" dirty="0" smtClean="0"/>
              <a:t>Font analysis</a:t>
            </a:r>
          </a:p>
          <a:p>
            <a:pPr lvl="1"/>
            <a:r>
              <a:rPr lang="en-US" dirty="0" smtClean="0"/>
              <a:t>Color </a:t>
            </a:r>
            <a:r>
              <a:rPr lang="en-US" dirty="0"/>
              <a:t>s</a:t>
            </a:r>
            <a:r>
              <a:rPr lang="en-US" dirty="0" smtClean="0"/>
              <a:t>chemes</a:t>
            </a:r>
          </a:p>
          <a:p>
            <a:pPr lvl="1"/>
            <a:r>
              <a:rPr lang="en-US" dirty="0" smtClean="0"/>
              <a:t>Text tips</a:t>
            </a:r>
          </a:p>
          <a:p>
            <a:pPr lvl="1"/>
            <a:r>
              <a:rPr lang="en-US" dirty="0" smtClean="0"/>
              <a:t>Bullets</a:t>
            </a:r>
          </a:p>
          <a:p>
            <a:pPr lvl="1"/>
            <a:r>
              <a:rPr lang="en-US" dirty="0" smtClean="0"/>
              <a:t>Spelling and grammar</a:t>
            </a:r>
          </a:p>
          <a:p>
            <a:pPr lvl="1"/>
            <a:r>
              <a:rPr lang="en-US" dirty="0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en-US" b="1" dirty="0" smtClean="0"/>
              <a:t>27. Choosing </a:t>
            </a:r>
            <a:r>
              <a:rPr lang="en-US" b="1" dirty="0"/>
              <a:t>your Delivery </a:t>
            </a:r>
            <a:r>
              <a:rPr lang="en-US" b="1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Basic methods</a:t>
            </a:r>
          </a:p>
          <a:p>
            <a:pPr lvl="0"/>
            <a:r>
              <a:rPr lang="en-US" dirty="0"/>
              <a:t>Advanced methods</a:t>
            </a:r>
          </a:p>
          <a:p>
            <a:pPr lvl="0"/>
            <a:r>
              <a:rPr lang="en-US" dirty="0"/>
              <a:t>Basic criteria to consider</a:t>
            </a:r>
          </a:p>
          <a:p>
            <a:r>
              <a:rPr lang="en-US" dirty="0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b="1" dirty="0" smtClean="0"/>
              <a:t>28.</a:t>
            </a:r>
            <a:r>
              <a:rPr lang="en-US" dirty="0" smtClean="0"/>
              <a:t> </a:t>
            </a:r>
            <a:r>
              <a:rPr lang="en-US" b="1" dirty="0"/>
              <a:t>A Word from the </a:t>
            </a:r>
            <a:r>
              <a:rPr lang="en-US" b="1" dirty="0" smtClean="0"/>
              <a:t>boss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Preparing mentally</a:t>
            </a:r>
          </a:p>
          <a:p>
            <a:pPr lvl="0"/>
            <a:r>
              <a:rPr lang="en-US" dirty="0"/>
              <a:t>Physical relaxation techniques</a:t>
            </a:r>
          </a:p>
          <a:p>
            <a:pPr lvl="0"/>
            <a:r>
              <a:rPr lang="en-US" dirty="0" smtClean="0"/>
              <a:t>How to prepare yourself look confident </a:t>
            </a:r>
            <a:r>
              <a:rPr lang="en-US" dirty="0"/>
              <a:t>in front of the </a:t>
            </a:r>
            <a:r>
              <a:rPr lang="en-US" dirty="0" smtClean="0"/>
              <a:t>crowd</a:t>
            </a:r>
          </a:p>
          <a:p>
            <a:pPr lvl="0"/>
            <a:r>
              <a:rPr lang="en-US" dirty="0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b="1" dirty="0" smtClean="0"/>
              <a:t>29. </a:t>
            </a:r>
            <a:r>
              <a:rPr lang="en-US" b="1" dirty="0"/>
              <a:t>Pumping it up a </a:t>
            </a:r>
            <a:r>
              <a:rPr lang="en-US" b="1" dirty="0" smtClean="0"/>
              <a:t>Notch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Make them laugh a little</a:t>
            </a:r>
          </a:p>
          <a:p>
            <a:pPr lvl="0"/>
            <a:r>
              <a:rPr lang="en-US" dirty="0"/>
              <a:t>Ask them a question</a:t>
            </a:r>
          </a:p>
          <a:p>
            <a:pPr lvl="0"/>
            <a:r>
              <a:rPr lang="en-US" dirty="0"/>
              <a:t>Encouraging discussion</a:t>
            </a:r>
          </a:p>
          <a:p>
            <a:pPr lvl="0"/>
            <a:r>
              <a:rPr lang="en-US" dirty="0"/>
              <a:t>Dealing with questions</a:t>
            </a:r>
          </a:p>
          <a:p>
            <a:r>
              <a:rPr lang="en-US" dirty="0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5897562"/>
          </a:xfrm>
        </p:spPr>
        <p:txBody>
          <a:bodyPr>
            <a:normAutofit/>
          </a:bodyPr>
          <a:lstStyle/>
          <a:p>
            <a:pPr lvl="0" algn="l"/>
            <a:r>
              <a:rPr lang="en-US" b="1" dirty="0" smtClean="0"/>
              <a:t>30. 	Overcoming Nervousness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31. 	Sample </a:t>
            </a:r>
            <a:r>
              <a:rPr lang="en-US" b="1" dirty="0"/>
              <a:t>Presentations (slide </a:t>
            </a:r>
            <a:r>
              <a:rPr lang="en-US" b="1" dirty="0" smtClean="0"/>
              <a:t>	shows</a:t>
            </a:r>
            <a:r>
              <a:rPr lang="en-US" b="1" dirty="0"/>
              <a:t>)- </a:t>
            </a:r>
            <a:r>
              <a:rPr lang="en-US" b="1" dirty="0" smtClean="0"/>
              <a:t>discussion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32. 	Sample </a:t>
            </a:r>
            <a:r>
              <a:rPr lang="en-US" b="1" dirty="0"/>
              <a:t>(videos)- discussion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1052</Words>
  <Application>Microsoft Office PowerPoint</Application>
  <PresentationFormat>On-screen Show (4:3)</PresentationFormat>
  <Paragraphs>297</Paragraphs>
  <Slides>39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Essay Writing &amp; Presentation Skills  (ENG406)</vt:lpstr>
      <vt:lpstr>COURSE DESCRIPTION</vt:lpstr>
      <vt:lpstr>LEARNING OUTCOMES</vt:lpstr>
      <vt:lpstr>Slide 5</vt:lpstr>
      <vt:lpstr>Slide 6</vt:lpstr>
      <vt:lpstr>Course Contents</vt:lpstr>
      <vt:lpstr>1. Language and Communication Skills</vt:lpstr>
      <vt:lpstr>Slide 9</vt:lpstr>
      <vt:lpstr>Slide 10</vt:lpstr>
      <vt:lpstr>2. The Writing Skill</vt:lpstr>
      <vt:lpstr>3.  What is Essay?</vt:lpstr>
      <vt:lpstr>3.  What is Essay?      Cont..</vt:lpstr>
      <vt:lpstr>4. The Writing Process</vt:lpstr>
      <vt:lpstr> 5. Types of Essays </vt:lpstr>
      <vt:lpstr>6. Writing an Essay with the help of outline</vt:lpstr>
      <vt:lpstr>7. Essay Organization</vt:lpstr>
      <vt:lpstr>8. Descriptive Essay</vt:lpstr>
      <vt:lpstr>8. Definition Essay</vt:lpstr>
      <vt:lpstr>10. Process Essay</vt:lpstr>
      <vt:lpstr>11. Compare/Contrast Essay</vt:lpstr>
      <vt:lpstr>12. Cause/Effect Essay</vt:lpstr>
      <vt:lpstr>13. Narrative Essay</vt:lpstr>
      <vt:lpstr>14. Argumentative (persuasive) Essay</vt:lpstr>
      <vt:lpstr>15. Critical Essay</vt:lpstr>
      <vt:lpstr>16. Expository Essays</vt:lpstr>
      <vt:lpstr>17. Academic Essay/Paper</vt:lpstr>
      <vt:lpstr>18. What is Presentation?</vt:lpstr>
      <vt:lpstr>19.  Types of Presentations</vt:lpstr>
      <vt:lpstr>20. Creating the Presentation</vt:lpstr>
      <vt:lpstr>21. The Presentation Sequence</vt:lpstr>
      <vt:lpstr>22. Verbal communication Skills</vt:lpstr>
      <vt:lpstr>23.  Non-verbal communication in  Presentation</vt:lpstr>
      <vt:lpstr>24.  Use of Para-verbal Communication  during Presentation</vt:lpstr>
      <vt:lpstr>26. Effective Presentation Techniques</vt:lpstr>
      <vt:lpstr>27. Choosing your Delivery Methods</vt:lpstr>
      <vt:lpstr>28. A Word from the boss</vt:lpstr>
      <vt:lpstr>29. Pumping it up a Notch</vt:lpstr>
      <vt:lpstr>30.  Overcoming Nervousness  31.  Sample Presentations (slide  shows)- discussion  32.  Sample (videos)- discussion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Paragraph Writing &amp; Essay Writing</dc:title>
  <dc:creator>Anila</dc:creator>
  <cp:lastModifiedBy>Anila</cp:lastModifiedBy>
  <cp:revision>35</cp:revision>
  <dcterms:created xsi:type="dcterms:W3CDTF">2011-11-28T11:46:25Z</dcterms:created>
  <dcterms:modified xsi:type="dcterms:W3CDTF">2012-12-18T17:03:48Z</dcterms:modified>
</cp:coreProperties>
</file>