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94" r:id="rId3"/>
    <p:sldId id="295" r:id="rId4"/>
    <p:sldId id="297" r:id="rId5"/>
    <p:sldId id="296" r:id="rId6"/>
    <p:sldId id="298" r:id="rId7"/>
    <p:sldId id="299" r:id="rId8"/>
    <p:sldId id="300"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B1D7F794-F4EC-46C7-970A-1C7109B98F15}" type="datetimeFigureOut">
              <a:rPr lang="en-US" smtClean="0"/>
              <a:pPr/>
              <a:t>12/24/2012</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42F2D351-F8C1-4D89-B8DB-24CD2607FF0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1D7F794-F4EC-46C7-970A-1C7109B98F15}" type="datetimeFigureOut">
              <a:rPr lang="en-US" smtClean="0"/>
              <a:pPr/>
              <a:t>12/24/2012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2F2D351-F8C1-4D89-B8DB-24CD2607FF0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B1D7F794-F4EC-46C7-970A-1C7109B98F15}" type="datetimeFigureOut">
              <a:rPr lang="en-US" smtClean="0"/>
              <a:pPr/>
              <a:t>12/24/2012</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42F2D351-F8C1-4D89-B8DB-24CD2607FF0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1D7F794-F4EC-46C7-970A-1C7109B98F15}" type="datetimeFigureOut">
              <a:rPr lang="en-US" smtClean="0"/>
              <a:pPr/>
              <a:t>12/24/2012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2F2D351-F8C1-4D89-B8DB-24CD2607FF0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1D7F794-F4EC-46C7-970A-1C7109B98F15}" type="datetimeFigureOut">
              <a:rPr lang="en-US" smtClean="0"/>
              <a:pPr/>
              <a:t>12/24/2012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2F2D351-F8C1-4D89-B8DB-24CD2607FF0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1D7F794-F4EC-46C7-970A-1C7109B98F15}" type="datetimeFigureOut">
              <a:rPr lang="en-US" smtClean="0"/>
              <a:pPr/>
              <a:t>12/24/2012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2F2D351-F8C1-4D89-B8DB-24CD2607FF0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B1D7F794-F4EC-46C7-970A-1C7109B98F15}" type="datetimeFigureOut">
              <a:rPr lang="en-US" smtClean="0"/>
              <a:pPr/>
              <a:t>12/24/2012</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42F2D351-F8C1-4D89-B8DB-24CD2607FF0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1D7F794-F4EC-46C7-970A-1C7109B98F15}" type="datetimeFigureOut">
              <a:rPr lang="en-US" smtClean="0"/>
              <a:pPr/>
              <a:t>12/24/2012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2F2D351-F8C1-4D89-B8DB-24CD2607FF0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B1D7F794-F4EC-46C7-970A-1C7109B98F15}" type="datetimeFigureOut">
              <a:rPr lang="en-US" smtClean="0"/>
              <a:pPr/>
              <a:t>12/24/2012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2F2D351-F8C1-4D89-B8DB-24CD2607FF00}"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1D7F794-F4EC-46C7-970A-1C7109B98F15}" type="datetimeFigureOut">
              <a:rPr lang="en-US" smtClean="0"/>
              <a:pPr/>
              <a:t>12/24/2012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2F2D351-F8C1-4D89-B8DB-24CD2607FF0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B1D7F794-F4EC-46C7-970A-1C7109B98F15}" type="datetimeFigureOut">
              <a:rPr lang="en-US" smtClean="0"/>
              <a:pPr/>
              <a:t>12/24/2012</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42F2D351-F8C1-4D89-B8DB-24CD2607FF0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B1D7F794-F4EC-46C7-970A-1C7109B98F15}" type="datetimeFigureOut">
              <a:rPr lang="en-US" smtClean="0"/>
              <a:pPr/>
              <a:t>12/24/2012</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42F2D351-F8C1-4D89-B8DB-24CD2607FF0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Shakespearian Tragedy</a:t>
            </a:r>
            <a:endParaRPr lang="en-US" dirty="0"/>
          </a:p>
        </p:txBody>
      </p:sp>
      <p:sp>
        <p:nvSpPr>
          <p:cNvPr id="3" name="Subtitle 2"/>
          <p:cNvSpPr>
            <a:spLocks noGrp="1"/>
          </p:cNvSpPr>
          <p:nvPr>
            <p:ph type="subTitle" idx="1"/>
          </p:nvPr>
        </p:nvSpPr>
        <p:spPr/>
        <p:txBody>
          <a:bodyPr/>
          <a:lstStyle/>
          <a:p>
            <a:r>
              <a:rPr lang="en-US" dirty="0" smtClean="0"/>
              <a:t>LECTURE 06</a:t>
            </a:r>
            <a:endParaRPr lang="en-US" dirty="0"/>
          </a:p>
        </p:txBody>
      </p:sp>
    </p:spTree>
    <p:extLst>
      <p:ext uri="{BB962C8B-B14F-4D97-AF65-F5344CB8AC3E}">
        <p14:creationId xmlns="" xmlns:p14="http://schemas.microsoft.com/office/powerpoint/2010/main" val="16405065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of William Shakespeare</a:t>
            </a:r>
            <a:endParaRPr lang="en-US" dirty="0"/>
          </a:p>
        </p:txBody>
      </p:sp>
      <p:sp>
        <p:nvSpPr>
          <p:cNvPr id="3" name="Content Placeholder 2"/>
          <p:cNvSpPr>
            <a:spLocks noGrp="1"/>
          </p:cNvSpPr>
          <p:nvPr>
            <p:ph idx="1"/>
          </p:nvPr>
        </p:nvSpPr>
        <p:spPr/>
        <p:txBody>
          <a:bodyPr/>
          <a:lstStyle/>
          <a:p>
            <a:r>
              <a:rPr lang="en-US" dirty="0" smtClean="0"/>
              <a:t>Born on April 23,1564</a:t>
            </a:r>
          </a:p>
          <a:p>
            <a:r>
              <a:rPr lang="en-US" dirty="0" smtClean="0"/>
              <a:t>Attended Latin and Greek lessons at grammar school (Stratford)</a:t>
            </a:r>
          </a:p>
          <a:p>
            <a:r>
              <a:rPr lang="en-US" dirty="0" smtClean="0"/>
              <a:t>Influenced by natural surroundings</a:t>
            </a:r>
          </a:p>
          <a:p>
            <a:r>
              <a:rPr lang="en-US" dirty="0" smtClean="0"/>
              <a:t>At the age of 14 he left school and supported his family by working as a lawyer’s clerk</a:t>
            </a:r>
          </a:p>
          <a:p>
            <a:r>
              <a:rPr lang="en-US" dirty="0" smtClean="0"/>
              <a:t>Joined the theatre as an “odd job man”</a:t>
            </a:r>
          </a:p>
          <a:p>
            <a:endParaRPr lang="en-US" dirty="0"/>
          </a:p>
        </p:txBody>
      </p:sp>
    </p:spTree>
    <p:extLst>
      <p:ext uri="{BB962C8B-B14F-4D97-AF65-F5344CB8AC3E}">
        <p14:creationId xmlns="" xmlns:p14="http://schemas.microsoft.com/office/powerpoint/2010/main" val="21665660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Worked with other writers and revised old plays</a:t>
            </a:r>
          </a:p>
          <a:p>
            <a:r>
              <a:rPr lang="en-US" dirty="0" smtClean="0"/>
              <a:t>His last play was The Tempest</a:t>
            </a:r>
          </a:p>
          <a:p>
            <a:r>
              <a:rPr lang="en-US" dirty="0" smtClean="0"/>
              <a:t>Lived a quiet country life</a:t>
            </a:r>
          </a:p>
          <a:p>
            <a:r>
              <a:rPr lang="en-US" dirty="0" smtClean="0"/>
              <a:t>He made no attempt to collect or publish his work</a:t>
            </a:r>
          </a:p>
          <a:p>
            <a:r>
              <a:rPr lang="en-US" dirty="0" smtClean="0"/>
              <a:t>Died in April 23,1616</a:t>
            </a:r>
          </a:p>
          <a:p>
            <a:endParaRPr lang="en-US" dirty="0"/>
          </a:p>
        </p:txBody>
      </p:sp>
    </p:spTree>
    <p:extLst>
      <p:ext uri="{BB962C8B-B14F-4D97-AF65-F5344CB8AC3E}">
        <p14:creationId xmlns="" xmlns:p14="http://schemas.microsoft.com/office/powerpoint/2010/main" val="27059017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Elizabethan Theatre</a:t>
            </a:r>
            <a:endParaRPr lang="en-US" dirty="0"/>
          </a:p>
        </p:txBody>
      </p:sp>
      <p:sp>
        <p:nvSpPr>
          <p:cNvPr id="3" name="Content Placeholder 2"/>
          <p:cNvSpPr>
            <a:spLocks noGrp="1"/>
          </p:cNvSpPr>
          <p:nvPr>
            <p:ph idx="1"/>
          </p:nvPr>
        </p:nvSpPr>
        <p:spPr/>
        <p:txBody>
          <a:bodyPr/>
          <a:lstStyle/>
          <a:p>
            <a:r>
              <a:rPr lang="en-US" dirty="0" smtClean="0"/>
              <a:t>Large wooden sheds</a:t>
            </a:r>
          </a:p>
          <a:p>
            <a:r>
              <a:rPr lang="en-US" dirty="0" smtClean="0"/>
              <a:t>A flagstaff on the roof</a:t>
            </a:r>
          </a:p>
          <a:p>
            <a:r>
              <a:rPr lang="en-US" dirty="0" smtClean="0"/>
              <a:t>Surrounded by a trench</a:t>
            </a:r>
          </a:p>
          <a:p>
            <a:r>
              <a:rPr lang="en-US" dirty="0" smtClean="0"/>
              <a:t>Stood along the bank of The Thames, created a lot of noise</a:t>
            </a:r>
          </a:p>
          <a:p>
            <a:r>
              <a:rPr lang="en-US" dirty="0" smtClean="0"/>
              <a:t>By 1633 there were 19 permanent theatres in London</a:t>
            </a:r>
            <a:endParaRPr lang="en-US" dirty="0"/>
          </a:p>
        </p:txBody>
      </p:sp>
    </p:spTree>
    <p:extLst>
      <p:ext uri="{BB962C8B-B14F-4D97-AF65-F5344CB8AC3E}">
        <p14:creationId xmlns="" xmlns:p14="http://schemas.microsoft.com/office/powerpoint/2010/main" val="31050554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There were no tickets</a:t>
            </a:r>
          </a:p>
          <a:p>
            <a:r>
              <a:rPr lang="en-US" dirty="0" smtClean="0"/>
              <a:t>Private theatres were more luxurious, being fully roofed and seated</a:t>
            </a:r>
          </a:p>
          <a:p>
            <a:r>
              <a:rPr lang="en-US" dirty="0" smtClean="0"/>
              <a:t>The public theatres were open to the sky</a:t>
            </a:r>
          </a:p>
          <a:p>
            <a:r>
              <a:rPr lang="en-US" dirty="0" smtClean="0"/>
              <a:t>An amount of five pence was given for public theatres</a:t>
            </a:r>
          </a:p>
          <a:p>
            <a:r>
              <a:rPr lang="en-US" dirty="0" smtClean="0"/>
              <a:t>12 shillings were given to take a seat</a:t>
            </a:r>
          </a:p>
          <a:p>
            <a:endParaRPr lang="en-US" dirty="0"/>
          </a:p>
        </p:txBody>
      </p:sp>
    </p:spTree>
    <p:extLst>
      <p:ext uri="{BB962C8B-B14F-4D97-AF65-F5344CB8AC3E}">
        <p14:creationId xmlns="" xmlns:p14="http://schemas.microsoft.com/office/powerpoint/2010/main" val="16658012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No woman ever appeared on the stage</a:t>
            </a:r>
          </a:p>
          <a:p>
            <a:r>
              <a:rPr lang="en-US" dirty="0" smtClean="0"/>
              <a:t>Very few went to see the performance</a:t>
            </a:r>
          </a:p>
          <a:p>
            <a:r>
              <a:rPr lang="en-US" dirty="0" smtClean="0"/>
              <a:t>Shakespeare’s company gave special performances for the queen</a:t>
            </a:r>
          </a:p>
          <a:p>
            <a:r>
              <a:rPr lang="en-US" dirty="0" smtClean="0"/>
              <a:t>Little scenery was used at first</a:t>
            </a:r>
          </a:p>
          <a:p>
            <a:r>
              <a:rPr lang="en-US" dirty="0" smtClean="0"/>
              <a:t>Then painted scenery appeared</a:t>
            </a:r>
          </a:p>
          <a:p>
            <a:r>
              <a:rPr lang="en-US" dirty="0" smtClean="0"/>
              <a:t>Special costumes were introduced</a:t>
            </a:r>
          </a:p>
          <a:p>
            <a:endParaRPr lang="en-US" dirty="0"/>
          </a:p>
        </p:txBody>
      </p:sp>
    </p:spTree>
    <p:extLst>
      <p:ext uri="{BB962C8B-B14F-4D97-AF65-F5344CB8AC3E}">
        <p14:creationId xmlns="" xmlns:p14="http://schemas.microsoft.com/office/powerpoint/2010/main" val="26572316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Music, fireworks and guns</a:t>
            </a:r>
          </a:p>
          <a:p>
            <a:r>
              <a:rPr lang="en-US" dirty="0" smtClean="0"/>
              <a:t>Characterization</a:t>
            </a:r>
          </a:p>
          <a:p>
            <a:r>
              <a:rPr lang="en-US" dirty="0" smtClean="0"/>
              <a:t>Epic quality</a:t>
            </a:r>
          </a:p>
          <a:p>
            <a:r>
              <a:rPr lang="en-US" dirty="0" smtClean="0"/>
              <a:t>Dialogues</a:t>
            </a:r>
          </a:p>
          <a:p>
            <a:pPr marL="0" indent="0">
              <a:buNone/>
            </a:pPr>
            <a:r>
              <a:rPr lang="en-US" dirty="0" smtClean="0"/>
              <a:t> </a:t>
            </a:r>
            <a:endParaRPr lang="en-US" dirty="0"/>
          </a:p>
        </p:txBody>
      </p:sp>
    </p:spTree>
    <p:extLst>
      <p:ext uri="{BB962C8B-B14F-4D97-AF65-F5344CB8AC3E}">
        <p14:creationId xmlns="" xmlns:p14="http://schemas.microsoft.com/office/powerpoint/2010/main" val="16099652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Nor does he only excel in the </a:t>
            </a:r>
            <a:r>
              <a:rPr lang="en-US" dirty="0" err="1" smtClean="0"/>
              <a:t>passions.In</a:t>
            </a:r>
            <a:r>
              <a:rPr lang="en-US" dirty="0" smtClean="0"/>
              <a:t> the coolness of reflection and reasoning he is full as admirable. His sentiments are not only in general the most pertinent and judicious upon every subject; but by a talent very peculiar ,something between penetration and felicity, he hits upon that particular point on which the bent of each argument turns, or the forces of each motive depends.</a:t>
            </a:r>
          </a:p>
          <a:p>
            <a:pPr marL="0" indent="0">
              <a:buNone/>
            </a:pPr>
            <a:r>
              <a:rPr lang="en-US" dirty="0" smtClean="0"/>
              <a:t>                                                              Alexander Pope</a:t>
            </a:r>
            <a:endParaRPr lang="en-US" dirty="0"/>
          </a:p>
        </p:txBody>
      </p:sp>
    </p:spTree>
    <p:extLst>
      <p:ext uri="{BB962C8B-B14F-4D97-AF65-F5344CB8AC3E}">
        <p14:creationId xmlns="" xmlns:p14="http://schemas.microsoft.com/office/powerpoint/2010/main" val="736349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William Shakespeare started writing tragedies because he thought the tragic plots used by other English writers were lacking artistic purpose and form. He used the fall of a notable person as the main focus in his tragedies. Suspense and climax were an added attraction for the audience. His work was extraordinary in that it was not of the norm for the time. A reader with even little knowledge of his work would recognize one of the tragedies as a work of Shakespeare. </a:t>
            </a:r>
          </a:p>
          <a:p>
            <a:endParaRPr lang="en-US" dirty="0" smtClean="0"/>
          </a:p>
          <a:p>
            <a:endParaRPr lang="en-US" dirty="0"/>
          </a:p>
        </p:txBody>
      </p:sp>
    </p:spTree>
    <p:extLst>
      <p:ext uri="{BB962C8B-B14F-4D97-AF65-F5344CB8AC3E}">
        <p14:creationId xmlns="" xmlns:p14="http://schemas.microsoft.com/office/powerpoint/2010/main" val="19388049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A hero today is seen as a person who is idolized. Nowadays, a hero does not have to have wealth or certain political beliefs, but instead can be regarded as a hero for his/her actions and inner strength. However, in the plays of Shakespeare, the tragic hero is always a noble man who enjoys some status and prosperity in society but possesses some moral weakness or flaw which leads to his downfall. </a:t>
            </a:r>
          </a:p>
          <a:p>
            <a:endParaRPr lang="en-US" dirty="0"/>
          </a:p>
        </p:txBody>
      </p:sp>
    </p:spTree>
    <p:extLst>
      <p:ext uri="{BB962C8B-B14F-4D97-AF65-F5344CB8AC3E}">
        <p14:creationId xmlns="" xmlns:p14="http://schemas.microsoft.com/office/powerpoint/2010/main" val="12192824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External circumstances such as fate also play a part in the hero's fall. Evil agents often act upon the hero and the forces of good, causing the hero to make wrong decisions. Innocent people always feel the fall in tragedies, as well.</a:t>
            </a:r>
          </a:p>
          <a:p>
            <a:r>
              <a:rPr lang="en-US" dirty="0" smtClean="0"/>
              <a:t>The four most famous Shakespeare tragedies are King Lear, Hamlet, Othello, and Macbeth.</a:t>
            </a:r>
          </a:p>
          <a:p>
            <a:endParaRPr lang="en-US" dirty="0" smtClean="0"/>
          </a:p>
          <a:p>
            <a:endParaRPr lang="en-US" dirty="0"/>
          </a:p>
        </p:txBody>
      </p:sp>
    </p:spTree>
    <p:extLst>
      <p:ext uri="{BB962C8B-B14F-4D97-AF65-F5344CB8AC3E}">
        <p14:creationId xmlns="" xmlns:p14="http://schemas.microsoft.com/office/powerpoint/2010/main" val="34020209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Hamlet (element of </a:t>
            </a:r>
            <a:r>
              <a:rPr lang="en-US" smtClean="0"/>
              <a:t>poetic justice)</a:t>
            </a:r>
            <a:endParaRPr lang="en-US" dirty="0"/>
          </a:p>
        </p:txBody>
      </p:sp>
      <p:sp>
        <p:nvSpPr>
          <p:cNvPr id="3" name="Content Placeholder 2"/>
          <p:cNvSpPr>
            <a:spLocks noGrp="1"/>
          </p:cNvSpPr>
          <p:nvPr>
            <p:ph idx="1"/>
          </p:nvPr>
        </p:nvSpPr>
        <p:spPr/>
        <p:txBody>
          <a:bodyPr/>
          <a:lstStyle/>
          <a:p>
            <a:r>
              <a:rPr lang="en-US" dirty="0" smtClean="0"/>
              <a:t>Hamlet is about an emotionally scarred young man trying to avenge the murder of his father, the king. The ghost of Hamlet's father appears to Hamlet, telling him that he was murdered by his brother, Claudius, who has now become the king. Claudius has also married Gertrude, the old king's widow and Hamlet's mother.</a:t>
            </a:r>
          </a:p>
          <a:p>
            <a:endParaRPr lang="en-US" dirty="0"/>
          </a:p>
        </p:txBody>
      </p:sp>
    </p:spTree>
    <p:extLst>
      <p:ext uri="{BB962C8B-B14F-4D97-AF65-F5344CB8AC3E}">
        <p14:creationId xmlns="" xmlns:p14="http://schemas.microsoft.com/office/powerpoint/2010/main" val="40558018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Hamlet is appalled by his mother's actions and by what the ghost tells him about Claudius's cold-blooded murder of his own brother. To buy time to plot his revenge, Hamlet takes on an "antic disposition," acting like a madman and alienating himself from the young woman he loves, Ophelia. Finally, his opportunity to publicly reveal Claudius's guilt comes when a troupe of actors come to Elsinore. </a:t>
            </a:r>
          </a:p>
          <a:p>
            <a:endParaRPr lang="en-US" dirty="0"/>
          </a:p>
        </p:txBody>
      </p:sp>
    </p:spTree>
    <p:extLst>
      <p:ext uri="{BB962C8B-B14F-4D97-AF65-F5344CB8AC3E}">
        <p14:creationId xmlns="" xmlns:p14="http://schemas.microsoft.com/office/powerpoint/2010/main" val="27162356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Hamlet gets them to stage a play which parallels the murder of his father. The play itself reveals that Hamlet knows the truth about his father's death; the king's horrified reaction reveals his guilt.</a:t>
            </a:r>
          </a:p>
          <a:p>
            <a:endParaRPr lang="en-US" dirty="0"/>
          </a:p>
        </p:txBody>
      </p:sp>
    </p:spTree>
    <p:extLst>
      <p:ext uri="{BB962C8B-B14F-4D97-AF65-F5344CB8AC3E}">
        <p14:creationId xmlns="" xmlns:p14="http://schemas.microsoft.com/office/powerpoint/2010/main" val="30814961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Furious and alarmed, Claudius decides to send Hamlet to England with orders secretly demanding Hamlet's death. Hamlet confronts his mother about her role in his father's murder and her marriage to Claudius, which Hamlet sees as incestuous and a betrayal of his father. As tempers, emotions, and voices rise, Hamlet hears a noise from behind the arras (tapestry) in the room. </a:t>
            </a:r>
          </a:p>
          <a:p>
            <a:endParaRPr lang="en-US" dirty="0"/>
          </a:p>
        </p:txBody>
      </p:sp>
    </p:spTree>
    <p:extLst>
      <p:ext uri="{BB962C8B-B14F-4D97-AF65-F5344CB8AC3E}">
        <p14:creationId xmlns="" xmlns:p14="http://schemas.microsoft.com/office/powerpoint/2010/main" val="3152274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Thinking Claudius is in hiding, Hamlet thrusts his sword through the tapestry, killing Polonius, an agent of the king and the father of Ophelia and her brother, Laertes.</a:t>
            </a:r>
          </a:p>
          <a:p>
            <a:endParaRPr lang="en-US" dirty="0"/>
          </a:p>
        </p:txBody>
      </p:sp>
    </p:spTree>
    <p:extLst>
      <p:ext uri="{BB962C8B-B14F-4D97-AF65-F5344CB8AC3E}">
        <p14:creationId xmlns="" xmlns:p14="http://schemas.microsoft.com/office/powerpoint/2010/main" val="20642896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The ship on which Hamlet travels to England is boarded by a band of pirates, who release him (but not before Hamlet substitutes his own death order with an order for the execution of his "friends" who were taking him to his death). Hamlet returns to Denmark just in time to see the funeral procession of Ophelia, who has drowned. It is suspected that Ophelia's death is a suicide. Hamlet is confronted by Laertes, who holds him responsible for the deaths of his father and his sister. </a:t>
            </a:r>
          </a:p>
          <a:p>
            <a:endParaRPr lang="en-US" dirty="0" smtClean="0"/>
          </a:p>
          <a:p>
            <a:endParaRPr lang="en-US" dirty="0"/>
          </a:p>
        </p:txBody>
      </p:sp>
    </p:spTree>
    <p:extLst>
      <p:ext uri="{BB962C8B-B14F-4D97-AF65-F5344CB8AC3E}">
        <p14:creationId xmlns="" xmlns:p14="http://schemas.microsoft.com/office/powerpoint/2010/main" val="21051008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 "sporting" duel between Hamlet and Laertes is set up, but Laertes poisons the tip of his sword in order to kill Hamlet during the fight. Claudius, too, wants to take no chances, and he prepares a poisoned cup for Hamlet to drink from. During the fight, Gertrude accidentally drinks from the poisoned cup and collapses. The swords of Hamlet and Laertes are switched, and both Hamlet and Laertes are mortally wounded. Before he dies, however, Hamlet stabs Claudius and also forces him to swallow the poisoned drink. </a:t>
            </a:r>
          </a:p>
          <a:p>
            <a:endParaRPr lang="en-US" dirty="0" smtClean="0"/>
          </a:p>
          <a:p>
            <a:endParaRPr lang="en-US" dirty="0"/>
          </a:p>
        </p:txBody>
      </p:sp>
    </p:spTree>
    <p:extLst>
      <p:ext uri="{BB962C8B-B14F-4D97-AF65-F5344CB8AC3E}">
        <p14:creationId xmlns="" xmlns:p14="http://schemas.microsoft.com/office/powerpoint/2010/main" val="42487592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othello</a:t>
            </a:r>
            <a:endParaRPr lang="en-US" dirty="0"/>
          </a:p>
        </p:txBody>
      </p:sp>
      <p:sp>
        <p:nvSpPr>
          <p:cNvPr id="3" name="Content Placeholder 2"/>
          <p:cNvSpPr>
            <a:spLocks noGrp="1"/>
          </p:cNvSpPr>
          <p:nvPr>
            <p:ph idx="1"/>
          </p:nvPr>
        </p:nvSpPr>
        <p:spPr/>
        <p:txBody>
          <a:bodyPr>
            <a:normAutofit/>
          </a:bodyPr>
          <a:lstStyle/>
          <a:p>
            <a:r>
              <a:rPr lang="en-US" dirty="0" smtClean="0"/>
              <a:t>Othello , a Moor serving as a general in the military of Venice, is victimized as a result of his love for Desdemona, the daughter of a Venetian statesman. The villain of the play is </a:t>
            </a:r>
            <a:r>
              <a:rPr lang="en-US" dirty="0" err="1" smtClean="0"/>
              <a:t>Iago</a:t>
            </a:r>
            <a:r>
              <a:rPr lang="en-US" dirty="0" smtClean="0"/>
              <a:t>, a career military man who plots revenge against Othello, Desdemona, and Michael </a:t>
            </a:r>
            <a:r>
              <a:rPr lang="en-US" dirty="0" err="1" smtClean="0"/>
              <a:t>Cassio</a:t>
            </a:r>
            <a:r>
              <a:rPr lang="en-US" dirty="0" smtClean="0"/>
              <a:t> because Othello has promoted </a:t>
            </a:r>
            <a:r>
              <a:rPr lang="en-US" dirty="0" err="1" smtClean="0"/>
              <a:t>Cassio</a:t>
            </a:r>
            <a:r>
              <a:rPr lang="en-US" dirty="0" smtClean="0"/>
              <a:t> to lieutenant, a position to which </a:t>
            </a:r>
            <a:r>
              <a:rPr lang="en-US" dirty="0" err="1" smtClean="0"/>
              <a:t>Iago</a:t>
            </a:r>
            <a:r>
              <a:rPr lang="en-US" dirty="0" smtClean="0"/>
              <a:t> feels he is entitled. </a:t>
            </a:r>
          </a:p>
          <a:p>
            <a:endParaRPr lang="en-US" dirty="0"/>
          </a:p>
        </p:txBody>
      </p:sp>
    </p:spTree>
    <p:extLst>
      <p:ext uri="{BB962C8B-B14F-4D97-AF65-F5344CB8AC3E}">
        <p14:creationId xmlns="" xmlns:p14="http://schemas.microsoft.com/office/powerpoint/2010/main" val="40118440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Othello's elopement with Desdemona sets in motion a long line of devious scams orchestrated by </a:t>
            </a:r>
            <a:r>
              <a:rPr lang="en-US" dirty="0" err="1" smtClean="0"/>
              <a:t>Iago</a:t>
            </a:r>
            <a:r>
              <a:rPr lang="en-US" dirty="0" smtClean="0"/>
              <a:t>. The action of the play moves to Cyprus, where an anticipated military battle is over before it begins. </a:t>
            </a:r>
            <a:r>
              <a:rPr lang="en-US" dirty="0" err="1" smtClean="0"/>
              <a:t>Iago</a:t>
            </a:r>
            <a:r>
              <a:rPr lang="en-US" dirty="0" smtClean="0"/>
              <a:t> manages to get </a:t>
            </a:r>
            <a:r>
              <a:rPr lang="en-US" dirty="0" err="1" smtClean="0"/>
              <a:t>Cassio</a:t>
            </a:r>
            <a:r>
              <a:rPr lang="en-US" dirty="0" smtClean="0"/>
              <a:t> drunk at a celebration where he had strict orders to refrain from drinking and to be on guard. When a fight breaks out (again set up by </a:t>
            </a:r>
            <a:r>
              <a:rPr lang="en-US" dirty="0" err="1" smtClean="0"/>
              <a:t>Iago</a:t>
            </a:r>
            <a:r>
              <a:rPr lang="en-US" dirty="0" smtClean="0"/>
              <a:t>) and the alarm bell is rung, Othello angrily strips </a:t>
            </a:r>
            <a:r>
              <a:rPr lang="en-US" dirty="0" err="1" smtClean="0"/>
              <a:t>Cassio</a:t>
            </a:r>
            <a:r>
              <a:rPr lang="en-US" dirty="0" smtClean="0"/>
              <a:t> of his title of lieutenant. </a:t>
            </a:r>
          </a:p>
          <a:p>
            <a:endParaRPr lang="en-US" dirty="0" smtClean="0"/>
          </a:p>
          <a:p>
            <a:endParaRPr lang="en-US" dirty="0"/>
          </a:p>
        </p:txBody>
      </p:sp>
    </p:spTree>
    <p:extLst>
      <p:ext uri="{BB962C8B-B14F-4D97-AF65-F5344CB8AC3E}">
        <p14:creationId xmlns="" xmlns:p14="http://schemas.microsoft.com/office/powerpoint/2010/main" val="25297142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err="1" smtClean="0"/>
              <a:t>Cassio</a:t>
            </a:r>
            <a:r>
              <a:rPr lang="en-US" dirty="0" smtClean="0"/>
              <a:t> is devastated and humiliated by Othello's action, and Desdemona intervenes on his behalf to convince Othello that </a:t>
            </a:r>
            <a:r>
              <a:rPr lang="en-US" dirty="0" err="1" smtClean="0"/>
              <a:t>Cassio's</a:t>
            </a:r>
            <a:r>
              <a:rPr lang="en-US" dirty="0" smtClean="0"/>
              <a:t> punishment does not fit his crime. At the same time, </a:t>
            </a:r>
            <a:r>
              <a:rPr lang="en-US" dirty="0" err="1" smtClean="0"/>
              <a:t>Iago</a:t>
            </a:r>
            <a:r>
              <a:rPr lang="en-US" dirty="0" smtClean="0"/>
              <a:t> begins to imply to Othello that Desdemona is having an affair with </a:t>
            </a:r>
            <a:r>
              <a:rPr lang="en-US" dirty="0" err="1" smtClean="0"/>
              <a:t>Cassio</a:t>
            </a:r>
            <a:r>
              <a:rPr lang="en-US" dirty="0" smtClean="0"/>
              <a:t>. </a:t>
            </a:r>
            <a:r>
              <a:rPr lang="en-US" dirty="0" err="1" smtClean="0"/>
              <a:t>Iago</a:t>
            </a:r>
            <a:r>
              <a:rPr lang="en-US" dirty="0" smtClean="0"/>
              <a:t> continues to manipulate Othello, raising his suspicions until he is in a jealous rage. At the same time, </a:t>
            </a:r>
            <a:r>
              <a:rPr lang="en-US" dirty="0" err="1" smtClean="0"/>
              <a:t>Iago</a:t>
            </a:r>
            <a:r>
              <a:rPr lang="en-US" dirty="0" smtClean="0"/>
              <a:t> is also manipulating both Desdemona and </a:t>
            </a:r>
            <a:r>
              <a:rPr lang="en-US" dirty="0" err="1" smtClean="0"/>
              <a:t>Cassio</a:t>
            </a:r>
            <a:r>
              <a:rPr lang="en-US" dirty="0" smtClean="0"/>
              <a:t>.</a:t>
            </a:r>
          </a:p>
          <a:p>
            <a:endParaRPr lang="en-US" dirty="0" smtClean="0"/>
          </a:p>
          <a:p>
            <a:endParaRPr lang="en-US" dirty="0"/>
          </a:p>
        </p:txBody>
      </p:sp>
    </p:spTree>
    <p:extLst>
      <p:ext uri="{BB962C8B-B14F-4D97-AF65-F5344CB8AC3E}">
        <p14:creationId xmlns="" xmlns:p14="http://schemas.microsoft.com/office/powerpoint/2010/main" val="2198163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At </a:t>
            </a:r>
            <a:r>
              <a:rPr lang="en-US" dirty="0" err="1" smtClean="0"/>
              <a:t>Iago's</a:t>
            </a:r>
            <a:r>
              <a:rPr lang="en-US" dirty="0" smtClean="0"/>
              <a:t> prodding, Othello demands that Desdemona produce a handkerchief which was Othello's first gift to her (and which he has caused to be dropped during his first fit of rage). Desdemona cannot comprehend Othello's fury and his public mistreatment of her. The handkerchief actually has fallen into </a:t>
            </a:r>
            <a:r>
              <a:rPr lang="en-US" dirty="0" err="1" smtClean="0"/>
              <a:t>Iago's</a:t>
            </a:r>
            <a:r>
              <a:rPr lang="en-US" dirty="0" smtClean="0"/>
              <a:t> hands, given to him unwittingly by his wife Emilia, Desdemona's lady in waiting. </a:t>
            </a:r>
            <a:r>
              <a:rPr lang="en-US" dirty="0" err="1" smtClean="0"/>
              <a:t>Iago</a:t>
            </a:r>
            <a:r>
              <a:rPr lang="en-US" dirty="0" smtClean="0"/>
              <a:t> has managed to plant it in </a:t>
            </a:r>
            <a:r>
              <a:rPr lang="en-US" dirty="0" err="1" smtClean="0"/>
              <a:t>Cassio's</a:t>
            </a:r>
            <a:r>
              <a:rPr lang="en-US" dirty="0" smtClean="0"/>
              <a:t> chamber as "evidence" of the affair between </a:t>
            </a:r>
            <a:r>
              <a:rPr lang="en-US" dirty="0" err="1" smtClean="0"/>
              <a:t>Cassio</a:t>
            </a:r>
            <a:r>
              <a:rPr lang="en-US" dirty="0" smtClean="0"/>
              <a:t> and Desdemona. </a:t>
            </a:r>
          </a:p>
          <a:p>
            <a:endParaRPr lang="en-US" dirty="0"/>
          </a:p>
        </p:txBody>
      </p:sp>
    </p:spTree>
    <p:extLst>
      <p:ext uri="{BB962C8B-B14F-4D97-AF65-F5344CB8AC3E}">
        <p14:creationId xmlns="" xmlns:p14="http://schemas.microsoft.com/office/powerpoint/2010/main" val="17501400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Othello becomes convinced that </a:t>
            </a:r>
            <a:r>
              <a:rPr lang="en-US" dirty="0" err="1" smtClean="0"/>
              <a:t>Iago</a:t>
            </a:r>
            <a:r>
              <a:rPr lang="en-US" dirty="0" smtClean="0"/>
              <a:t> is right about Desdemona and </a:t>
            </a:r>
            <a:r>
              <a:rPr lang="en-US" dirty="0" err="1" smtClean="0"/>
              <a:t>Cassio</a:t>
            </a:r>
            <a:r>
              <a:rPr lang="en-US" dirty="0" smtClean="0"/>
              <a:t> and vows that Desdemona must die. </a:t>
            </a:r>
            <a:r>
              <a:rPr lang="en-US" dirty="0" err="1" smtClean="0"/>
              <a:t>Iago</a:t>
            </a:r>
            <a:r>
              <a:rPr lang="en-US" dirty="0" smtClean="0"/>
              <a:t> promises to take care of </a:t>
            </a:r>
            <a:r>
              <a:rPr lang="en-US" dirty="0" err="1" smtClean="0"/>
              <a:t>Cassio</a:t>
            </a:r>
            <a:r>
              <a:rPr lang="en-US" dirty="0" smtClean="0"/>
              <a:t> for him.</a:t>
            </a:r>
          </a:p>
          <a:p>
            <a:endParaRPr lang="en-US" dirty="0"/>
          </a:p>
        </p:txBody>
      </p:sp>
    </p:spTree>
    <p:extLst>
      <p:ext uri="{BB962C8B-B14F-4D97-AF65-F5344CB8AC3E}">
        <p14:creationId xmlns="" xmlns:p14="http://schemas.microsoft.com/office/powerpoint/2010/main" val="40541319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In the final act of the play, Othello awakens the sleeping Desdemona with a kiss and finally accuses her outright of infidelity. Although she denies any involvement with </a:t>
            </a:r>
            <a:r>
              <a:rPr lang="en-US" dirty="0" err="1" smtClean="0"/>
              <a:t>Cassio</a:t>
            </a:r>
            <a:r>
              <a:rPr lang="en-US" dirty="0" smtClean="0"/>
              <a:t> and swears her love for her husband, Othello refuses to believe her, suffocating her with a pillow. Emilia enters the bed chamber and insists to Othello that Desdemona was a faithful wife. Emilia soon realizes that the villain behind the false accusations is her own husband. When she defends Desdemona's honor and blames her husband to the officials who gather at the scene, </a:t>
            </a:r>
            <a:r>
              <a:rPr lang="en-US" dirty="0" err="1" smtClean="0"/>
              <a:t>Iago</a:t>
            </a:r>
            <a:r>
              <a:rPr lang="en-US" dirty="0" smtClean="0"/>
              <a:t> stabs her in the back and escapes. In anguish, </a:t>
            </a:r>
          </a:p>
          <a:p>
            <a:endParaRPr lang="en-US" dirty="0"/>
          </a:p>
        </p:txBody>
      </p:sp>
    </p:spTree>
    <p:extLst>
      <p:ext uri="{BB962C8B-B14F-4D97-AF65-F5344CB8AC3E}">
        <p14:creationId xmlns="" xmlns:p14="http://schemas.microsoft.com/office/powerpoint/2010/main" val="27085814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Othello kills himself, asking that he be remembered as one who once did good service for Venice, and one who "loved not wisely, but too well." In an unusual twist for a Shakespearean tragedy, the true villain, </a:t>
            </a:r>
            <a:r>
              <a:rPr lang="en-US" dirty="0" err="1" smtClean="0"/>
              <a:t>Iago</a:t>
            </a:r>
            <a:r>
              <a:rPr lang="en-US" dirty="0" smtClean="0"/>
              <a:t>, does not die at the end, although he is to be taken away and tortured.</a:t>
            </a:r>
          </a:p>
          <a:p>
            <a:endParaRPr lang="en-US" dirty="0"/>
          </a:p>
        </p:txBody>
      </p:sp>
    </p:spTree>
    <p:extLst>
      <p:ext uri="{BB962C8B-B14F-4D97-AF65-F5344CB8AC3E}">
        <p14:creationId xmlns="" xmlns:p14="http://schemas.microsoft.com/office/powerpoint/2010/main" val="2144160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Macbeth</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Macbeth is about a noble warrior who gets caught up in a struggle for power. Supernatural events and Macbeth's ruthless wife play a major role in his downfall. </a:t>
            </a:r>
          </a:p>
          <a:p>
            <a:endParaRPr lang="en-US" dirty="0" smtClean="0"/>
          </a:p>
          <a:p>
            <a:r>
              <a:rPr lang="en-US" dirty="0" smtClean="0"/>
              <a:t>The play begins by immediately linking Macbeth to the forces of evil and the supernatural in the form of three witches. Macbeth has demonstrated his bravery and loyalty by leading King Duncan's armies to victory over a the forces of a scheming traitor. Shortly afterwards, he and his friend </a:t>
            </a:r>
            <a:r>
              <a:rPr lang="en-US" dirty="0" err="1" smtClean="0"/>
              <a:t>Banquo</a:t>
            </a:r>
            <a:r>
              <a:rPr lang="en-US" dirty="0" smtClean="0"/>
              <a:t> are confronted by the witches, who tell him that he will be given the title of Thane of Cawdor and will become king. </a:t>
            </a:r>
          </a:p>
          <a:p>
            <a:endParaRPr lang="en-US" dirty="0"/>
          </a:p>
        </p:txBody>
      </p:sp>
    </p:spTree>
    <p:extLst>
      <p:ext uri="{BB962C8B-B14F-4D97-AF65-F5344CB8AC3E}">
        <p14:creationId xmlns="" xmlns:p14="http://schemas.microsoft.com/office/powerpoint/2010/main" val="24560098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witches' message to </a:t>
            </a:r>
            <a:r>
              <a:rPr lang="en-US" dirty="0" err="1" smtClean="0"/>
              <a:t>Banquo</a:t>
            </a:r>
            <a:r>
              <a:rPr lang="en-US" dirty="0" smtClean="0"/>
              <a:t> is not clear: he will be "lesser than Macbeth, but greater," and his sons will be kings. Macbeth takes the witches' statements as truth when he is given the title of Thane of Cawdor as a reward for his valor in battle.</a:t>
            </a:r>
          </a:p>
          <a:p>
            <a:endParaRPr lang="en-US" dirty="0"/>
          </a:p>
        </p:txBody>
      </p:sp>
    </p:spTree>
    <p:extLst>
      <p:ext uri="{BB962C8B-B14F-4D97-AF65-F5344CB8AC3E}">
        <p14:creationId xmlns="" xmlns:p14="http://schemas.microsoft.com/office/powerpoint/2010/main" val="12063007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Macbeth realizes that the only way he can become king is to kill Duncan, and he is torn between his ambition and his fear that one murder will lead to many others. Lady </a:t>
            </a:r>
            <a:r>
              <a:rPr lang="en-US" dirty="0" err="1" smtClean="0"/>
              <a:t>Macbeth,just</a:t>
            </a:r>
            <a:r>
              <a:rPr lang="en-US" dirty="0" smtClean="0"/>
              <a:t> as ambitious and more ruthless than her husband, finally goads him into committing the murder, devising a plan for Macbeth to kill the king as he sleeps and put the blame on Duncan's guards. </a:t>
            </a:r>
          </a:p>
          <a:p>
            <a:endParaRPr lang="en-US" dirty="0" smtClean="0"/>
          </a:p>
          <a:p>
            <a:endParaRPr lang="en-US" dirty="0"/>
          </a:p>
        </p:txBody>
      </p:sp>
    </p:spTree>
    <p:extLst>
      <p:ext uri="{BB962C8B-B14F-4D97-AF65-F5344CB8AC3E}">
        <p14:creationId xmlns="" xmlns:p14="http://schemas.microsoft.com/office/powerpoint/2010/main" val="18243075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Macbeth goes through with the murder of Duncan, but the act marks the beginning of his descent into guilt, paranoia, psychological disturbance, and tyranny. He is taken over by a relentless ambition for power and continues to eliminate everyone that he regards as a threat. His worst acts are the hired assassination of his friend </a:t>
            </a:r>
            <a:r>
              <a:rPr lang="en-US" dirty="0" err="1" smtClean="0"/>
              <a:t>Banquo</a:t>
            </a:r>
            <a:r>
              <a:rPr lang="en-US" dirty="0" smtClean="0"/>
              <a:t> and the slaughter of the family of </a:t>
            </a:r>
            <a:r>
              <a:rPr lang="en-US" dirty="0" err="1" smtClean="0"/>
              <a:t>Macduff</a:t>
            </a:r>
            <a:r>
              <a:rPr lang="en-US" dirty="0" smtClean="0"/>
              <a:t>, a noble who has been openly opposed to him. Macbeth's first fear proves true: the murder of Duncan teaches "bloody instruction," and Macbeth finds himself getting deeper and deeper into his tyranny and its bloodbath. </a:t>
            </a:r>
          </a:p>
          <a:p>
            <a:endParaRPr lang="en-US" dirty="0"/>
          </a:p>
        </p:txBody>
      </p:sp>
    </p:spTree>
    <p:extLst>
      <p:ext uri="{BB962C8B-B14F-4D97-AF65-F5344CB8AC3E}">
        <p14:creationId xmlns="" xmlns:p14="http://schemas.microsoft.com/office/powerpoint/2010/main" val="16663315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Macbeth publicly reveals his guilt when the ghost of </a:t>
            </a:r>
            <a:r>
              <a:rPr lang="en-US" dirty="0" err="1" smtClean="0"/>
              <a:t>Banquo</a:t>
            </a:r>
            <a:r>
              <a:rPr lang="en-US" dirty="0" smtClean="0"/>
              <a:t> appears to him (and to him only) at a celebration feast; Macbeth's bizarre behavior as he "confronts" the ghost makes it clear to everyone that he has been involved in the murders of Duncan and </a:t>
            </a:r>
            <a:r>
              <a:rPr lang="en-US" dirty="0" err="1" smtClean="0"/>
              <a:t>Banquo</a:t>
            </a:r>
            <a:r>
              <a:rPr lang="en-US" dirty="0" smtClean="0"/>
              <a:t>. </a:t>
            </a:r>
          </a:p>
          <a:p>
            <a:endParaRPr lang="en-US" dirty="0"/>
          </a:p>
        </p:txBody>
      </p:sp>
    </p:spTree>
    <p:extLst>
      <p:ext uri="{BB962C8B-B14F-4D97-AF65-F5344CB8AC3E}">
        <p14:creationId xmlns="" xmlns:p14="http://schemas.microsoft.com/office/powerpoint/2010/main" val="13118970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In desperation, Macbeth returns to the witches for more information about his future, but rather than telling him anything directly, they conjure several apparitions which seem to reassure him. He is told to beware </a:t>
            </a:r>
            <a:r>
              <a:rPr lang="en-US" dirty="0" err="1" smtClean="0"/>
              <a:t>Macduff</a:t>
            </a:r>
            <a:r>
              <a:rPr lang="en-US" dirty="0" smtClean="0"/>
              <a:t>, but he is also told that "no man born of woman" will harm him and that he will never be defeated until the trees of Great </a:t>
            </a:r>
            <a:r>
              <a:rPr lang="en-US" dirty="0" err="1" smtClean="0"/>
              <a:t>Birnam</a:t>
            </a:r>
            <a:r>
              <a:rPr lang="en-US" dirty="0" smtClean="0"/>
              <a:t> Wood come to </a:t>
            </a:r>
            <a:r>
              <a:rPr lang="en-US" dirty="0" err="1" smtClean="0"/>
              <a:t>Dunsinane</a:t>
            </a:r>
            <a:r>
              <a:rPr lang="en-US" dirty="0" smtClean="0"/>
              <a:t> castle. The witches' last apparition seems to reemphasize the first prophecy that </a:t>
            </a:r>
            <a:r>
              <a:rPr lang="en-US" dirty="0" err="1" smtClean="0"/>
              <a:t>Banquo's</a:t>
            </a:r>
            <a:r>
              <a:rPr lang="en-US" dirty="0" smtClean="0"/>
              <a:t> sons will be kings. </a:t>
            </a:r>
          </a:p>
          <a:p>
            <a:endParaRPr lang="en-US" dirty="0" smtClean="0"/>
          </a:p>
          <a:p>
            <a:endParaRPr lang="en-US" dirty="0"/>
          </a:p>
        </p:txBody>
      </p:sp>
    </p:spTree>
    <p:extLst>
      <p:ext uri="{BB962C8B-B14F-4D97-AF65-F5344CB8AC3E}">
        <p14:creationId xmlns="" xmlns:p14="http://schemas.microsoft.com/office/powerpoint/2010/main" val="27288354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As the forces of good, led by </a:t>
            </a:r>
            <a:r>
              <a:rPr lang="en-US" dirty="0" err="1" smtClean="0"/>
              <a:t>Macduff</a:t>
            </a:r>
            <a:r>
              <a:rPr lang="en-US" dirty="0" smtClean="0"/>
              <a:t> and Malcolm, Duncan's son and the rightful heir to the throne, gather strength and prepare to attack Macbeth's castle, Macbeth's world begins to fall apart. Lady Macbeth goes insane, overwhelmed by guilt for the actions that she helped to start. The woman who once told her husband that "a little water will clear us of this deed" walks in her sleep, wringing her hands and trying to wash away the blood and guilt. She eventually takes her own life, and Macbeth begins to sense the futility of his evil actions, realizing that he has lost everything, including his soul, in his bloody pursuit of power.</a:t>
            </a:r>
          </a:p>
          <a:p>
            <a:endParaRPr lang="en-US" dirty="0" smtClean="0"/>
          </a:p>
          <a:p>
            <a:endParaRPr lang="en-US" dirty="0"/>
          </a:p>
        </p:txBody>
      </p:sp>
    </p:spTree>
    <p:extLst>
      <p:ext uri="{BB962C8B-B14F-4D97-AF65-F5344CB8AC3E}">
        <p14:creationId xmlns="" xmlns:p14="http://schemas.microsoft.com/office/powerpoint/2010/main" val="30722797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When the approaching army camouflages itself in tree branches from </a:t>
            </a:r>
            <a:r>
              <a:rPr lang="en-US" dirty="0" err="1" smtClean="0"/>
              <a:t>Birnam</a:t>
            </a:r>
            <a:r>
              <a:rPr lang="en-US" dirty="0" smtClean="0"/>
              <a:t> Wood to invade the castle, Macbeth finally comes face to face with </a:t>
            </a:r>
            <a:r>
              <a:rPr lang="en-US" dirty="0" err="1" smtClean="0"/>
              <a:t>Macduff</a:t>
            </a:r>
            <a:r>
              <a:rPr lang="en-US" dirty="0" smtClean="0"/>
              <a:t>. Desperately clinging to his last hope, Macbeth tells </a:t>
            </a:r>
            <a:r>
              <a:rPr lang="en-US" dirty="0" err="1" smtClean="0"/>
              <a:t>Macduff</a:t>
            </a:r>
            <a:r>
              <a:rPr lang="en-US" dirty="0" smtClean="0"/>
              <a:t> that no man born of woman can kill him. However, </a:t>
            </a:r>
            <a:r>
              <a:rPr lang="en-US" dirty="0" err="1" smtClean="0"/>
              <a:t>Macduff</a:t>
            </a:r>
            <a:r>
              <a:rPr lang="en-US" dirty="0" smtClean="0"/>
              <a:t> reveals that he was "untimely ripped" from his mother's womb, and proceeds to attack. Macbeth faces his now-certain death with his original bravery, but the reign of terror is ended when </a:t>
            </a:r>
            <a:r>
              <a:rPr lang="en-US" dirty="0" err="1" smtClean="0"/>
              <a:t>Macduff</a:t>
            </a:r>
            <a:r>
              <a:rPr lang="en-US" dirty="0" smtClean="0"/>
              <a:t> brings in Macbeth's severed head at the end of the play. Malcolm takes his rightful place as king, and peace is restored in Scotland. </a:t>
            </a:r>
          </a:p>
          <a:p>
            <a:endParaRPr lang="en-US" dirty="0" smtClean="0"/>
          </a:p>
          <a:p>
            <a:endParaRPr lang="en-US" dirty="0"/>
          </a:p>
        </p:txBody>
      </p:sp>
    </p:spTree>
    <p:extLst>
      <p:ext uri="{BB962C8B-B14F-4D97-AF65-F5344CB8AC3E}">
        <p14:creationId xmlns="" xmlns:p14="http://schemas.microsoft.com/office/powerpoint/2010/main" val="38666495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King </a:t>
            </a:r>
            <a:r>
              <a:rPr lang="en-US" dirty="0" err="1" smtClean="0"/>
              <a:t>lear</a:t>
            </a:r>
            <a:endParaRPr lang="en-US" dirty="0"/>
          </a:p>
        </p:txBody>
      </p:sp>
      <p:sp>
        <p:nvSpPr>
          <p:cNvPr id="3" name="Content Placeholder 2"/>
          <p:cNvSpPr>
            <a:spLocks noGrp="1"/>
          </p:cNvSpPr>
          <p:nvPr>
            <p:ph idx="1"/>
          </p:nvPr>
        </p:nvSpPr>
        <p:spPr/>
        <p:txBody>
          <a:bodyPr>
            <a:normAutofit/>
          </a:bodyPr>
          <a:lstStyle/>
          <a:p>
            <a:r>
              <a:rPr lang="en-US" dirty="0" smtClean="0"/>
              <a:t>King Lear is a tragic story of an old man's descent into madness as his world crumbles around him. It is also a tale of Lear's pride and his blindness to the truth about his three daughters and others around him. A subplot of the play involves another family (that of the Earl of Gloucester) torn apart by a scheming child (Edmund plots against his half-brother, Edgar). Both fathers suffer a great deal for their inability to see the truth about their children.</a:t>
            </a:r>
          </a:p>
          <a:p>
            <a:endParaRPr lang="en-US" dirty="0" smtClean="0"/>
          </a:p>
          <a:p>
            <a:endParaRPr lang="en-US" dirty="0"/>
          </a:p>
        </p:txBody>
      </p:sp>
    </p:spTree>
    <p:extLst>
      <p:ext uri="{BB962C8B-B14F-4D97-AF65-F5344CB8AC3E}">
        <p14:creationId xmlns="" xmlns:p14="http://schemas.microsoft.com/office/powerpoint/2010/main" val="13662906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As the play opens, Lear has ruled well and is regarded highly in his kingdom. However, he has reigned for a long time and wants someone to take over his duties as he moves toward his last years. He announces that he will divide his kingdom among his three daughters on the basis of how much they can gush about how much they love him. </a:t>
            </a:r>
          </a:p>
          <a:p>
            <a:endParaRPr lang="en-US" dirty="0" smtClean="0"/>
          </a:p>
          <a:p>
            <a:endParaRPr lang="en-US" dirty="0"/>
          </a:p>
        </p:txBody>
      </p:sp>
    </p:spTree>
    <p:extLst>
      <p:ext uri="{BB962C8B-B14F-4D97-AF65-F5344CB8AC3E}">
        <p14:creationId xmlns="" xmlns:p14="http://schemas.microsoft.com/office/powerpoint/2010/main" val="9756860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 two eldest, </a:t>
            </a:r>
            <a:r>
              <a:rPr lang="en-US" dirty="0" err="1" smtClean="0"/>
              <a:t>Goneril</a:t>
            </a:r>
            <a:r>
              <a:rPr lang="en-US" dirty="0" smtClean="0"/>
              <a:t> and Regan, know exactly what they are to say in order to win over their father and a big share of his wealth and power. The youngest daughter, </a:t>
            </a:r>
            <a:r>
              <a:rPr lang="en-US" dirty="0" err="1" smtClean="0"/>
              <a:t>Cordelia</a:t>
            </a:r>
            <a:r>
              <a:rPr lang="en-US" dirty="0" smtClean="0"/>
              <a:t>, is the most sincere and true to her father. She knows what her sisters are doing and decides not to flatter her father with overwhelming complements, but instead to tell him that she "loves his majesty according to her duty, neither more or less." Angered by what he sees as ingratitude and </a:t>
            </a:r>
            <a:r>
              <a:rPr lang="en-US" dirty="0" err="1" smtClean="0"/>
              <a:t>Cordelia's</a:t>
            </a:r>
            <a:r>
              <a:rPr lang="en-US" dirty="0" smtClean="0"/>
              <a:t> refusal to play the game of flattery, Lear gives her none of his wealth and cuts her off entirely. Lear even banishes his faithful friend Kent, who tries to intervene on </a:t>
            </a:r>
            <a:r>
              <a:rPr lang="en-US" dirty="0" err="1" smtClean="0"/>
              <a:t>Cordelia's</a:t>
            </a:r>
            <a:r>
              <a:rPr lang="en-US" dirty="0" smtClean="0"/>
              <a:t> behalf. The King of France comes to </a:t>
            </a:r>
            <a:r>
              <a:rPr lang="en-US" dirty="0" err="1" smtClean="0"/>
              <a:t>Cordelia's</a:t>
            </a:r>
            <a:r>
              <a:rPr lang="en-US" dirty="0" smtClean="0"/>
              <a:t> rescue by offering to marry her. </a:t>
            </a:r>
          </a:p>
          <a:p>
            <a:endParaRPr lang="en-US" dirty="0" smtClean="0"/>
          </a:p>
          <a:p>
            <a:endParaRPr lang="en-US" dirty="0"/>
          </a:p>
        </p:txBody>
      </p:sp>
    </p:spTree>
    <p:extLst>
      <p:ext uri="{BB962C8B-B14F-4D97-AF65-F5344CB8AC3E}">
        <p14:creationId xmlns="" xmlns:p14="http://schemas.microsoft.com/office/powerpoint/2010/main" val="28833730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According to the arrangement with his daughters, Lear will divide his time equally between them, living with each daughter and her husband for a month at a time. He also will bring along a retinue of one hundred knights. Lear lives first with </a:t>
            </a:r>
            <a:r>
              <a:rPr lang="en-US" dirty="0" err="1" smtClean="0"/>
              <a:t>Goneril</a:t>
            </a:r>
            <a:r>
              <a:rPr lang="en-US" dirty="0" smtClean="0"/>
              <a:t> and her husband, the Duke of Albany. However, </a:t>
            </a:r>
            <a:r>
              <a:rPr lang="en-US" dirty="0" err="1" smtClean="0"/>
              <a:t>Goneril</a:t>
            </a:r>
            <a:r>
              <a:rPr lang="en-US" dirty="0" smtClean="0"/>
              <a:t> soon tires of the burden and argues with Lear, sending him off to her sister, Regan. Regan, too, wants no part of caring for her father, and she and her husband, the Duke of Cornwall, leave home to stay at the castle of the Earl of Gloucester. </a:t>
            </a:r>
          </a:p>
          <a:p>
            <a:endParaRPr lang="en-US" dirty="0" smtClean="0"/>
          </a:p>
          <a:p>
            <a:endParaRPr lang="en-US" dirty="0"/>
          </a:p>
        </p:txBody>
      </p:sp>
    </p:spTree>
    <p:extLst>
      <p:ext uri="{BB962C8B-B14F-4D97-AF65-F5344CB8AC3E}">
        <p14:creationId xmlns="" xmlns:p14="http://schemas.microsoft.com/office/powerpoint/2010/main" val="42421220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Eventually, </a:t>
            </a:r>
            <a:r>
              <a:rPr lang="en-US" dirty="0" err="1" smtClean="0"/>
              <a:t>Goneril</a:t>
            </a:r>
            <a:r>
              <a:rPr lang="en-US" dirty="0" smtClean="0"/>
              <a:t> and Albany , Lear and his Fool, and Kent (now in disguise but determined to help Lear) all arrive at Gloucester's </a:t>
            </a:r>
            <a:r>
              <a:rPr lang="en-US" dirty="0" err="1" smtClean="0"/>
              <a:t>castle,where</a:t>
            </a:r>
            <a:r>
              <a:rPr lang="en-US" dirty="0" smtClean="0"/>
              <a:t> the sisters and Lear engage in a bitter confrontation. Infuriated by </a:t>
            </a:r>
            <a:r>
              <a:rPr lang="en-US" dirty="0" err="1" smtClean="0"/>
              <a:t>Goneril</a:t>
            </a:r>
            <a:r>
              <a:rPr lang="en-US" dirty="0" smtClean="0"/>
              <a:t> and Regan's repeated attempts to strip him of his knights and his dignity, Lear realizes that </a:t>
            </a:r>
            <a:r>
              <a:rPr lang="en-US" dirty="0" err="1" smtClean="0"/>
              <a:t>Cordelia</a:t>
            </a:r>
            <a:r>
              <a:rPr lang="en-US" dirty="0" smtClean="0"/>
              <a:t> was the only daughter who actually loved him, and he runs out into a violent thunderstorm. Cornwall, </a:t>
            </a:r>
            <a:r>
              <a:rPr lang="en-US" dirty="0" err="1" smtClean="0"/>
              <a:t>Goneril</a:t>
            </a:r>
            <a:r>
              <a:rPr lang="en-US" dirty="0" smtClean="0"/>
              <a:t>, and Regan shut the doors of Gloucester's castle against the frail old man, leaving him to fend for himself against the elements of the storm. </a:t>
            </a:r>
          </a:p>
          <a:p>
            <a:endParaRPr lang="en-US" dirty="0"/>
          </a:p>
        </p:txBody>
      </p:sp>
    </p:spTree>
    <p:extLst>
      <p:ext uri="{BB962C8B-B14F-4D97-AF65-F5344CB8AC3E}">
        <p14:creationId xmlns="" xmlns:p14="http://schemas.microsoft.com/office/powerpoint/2010/main" val="24689239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Cornwall and </a:t>
            </a:r>
            <a:r>
              <a:rPr lang="en-US" dirty="0" err="1" smtClean="0"/>
              <a:t>Goneril</a:t>
            </a:r>
            <a:r>
              <a:rPr lang="en-US" dirty="0" smtClean="0"/>
              <a:t> show the true extent of their awful cruelty when, in the next act, they pluck out Gloucester's eyes and leave him for dead because he has confessed (to Edmund, who has then immediately reported it to Cornwall) his sympathy towards Lear and </a:t>
            </a:r>
            <a:r>
              <a:rPr lang="en-US" dirty="0" err="1" smtClean="0"/>
              <a:t>Cordelia</a:t>
            </a:r>
            <a:r>
              <a:rPr lang="en-US" dirty="0" smtClean="0"/>
              <a:t>. Cornwall is mortally wounded in this scene, stabbed by a servant who tries to stop his cruel attack on Gloucester.</a:t>
            </a:r>
          </a:p>
          <a:p>
            <a:endParaRPr lang="en-US" dirty="0"/>
          </a:p>
        </p:txBody>
      </p:sp>
    </p:spTree>
    <p:extLst>
      <p:ext uri="{BB962C8B-B14F-4D97-AF65-F5344CB8AC3E}">
        <p14:creationId xmlns="" xmlns:p14="http://schemas.microsoft.com/office/powerpoint/2010/main" val="11463477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In the midst of the storm, Lear rails against the elements, but he begins to become aware of the suffering of mankind in general, as well as his own. He also loses his sanity, but he is lovingly cared for by Kent, the Fool, and Edgar (Gloucester's exiled son who, like </a:t>
            </a:r>
            <a:r>
              <a:rPr lang="en-US" dirty="0" err="1" smtClean="0"/>
              <a:t>Cordelia</a:t>
            </a:r>
            <a:r>
              <a:rPr lang="en-US" dirty="0" smtClean="0"/>
              <a:t>, has been tricked by his unscrupulous sibling and now is posing as a lunatic, "Poor Tom" as he waits for an opportunity to put things to rights). The four take refuge from the storm in a hovel on the heath. Later, the blinded Gloucester is reunited with Lear, as well.</a:t>
            </a:r>
          </a:p>
          <a:p>
            <a:endParaRPr lang="en-US" dirty="0" smtClean="0"/>
          </a:p>
          <a:p>
            <a:endParaRPr lang="en-US" dirty="0"/>
          </a:p>
        </p:txBody>
      </p:sp>
    </p:spTree>
    <p:extLst>
      <p:ext uri="{BB962C8B-B14F-4D97-AF65-F5344CB8AC3E}">
        <p14:creationId xmlns="" xmlns:p14="http://schemas.microsoft.com/office/powerpoint/2010/main" val="63923791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Hearing that her father is in trouble, </a:t>
            </a:r>
            <a:r>
              <a:rPr lang="en-US" dirty="0" err="1" smtClean="0"/>
              <a:t>Cordelia</a:t>
            </a:r>
            <a:r>
              <a:rPr lang="en-US" dirty="0" smtClean="0"/>
              <a:t> comes from France with an army to fight against </a:t>
            </a:r>
            <a:r>
              <a:rPr lang="en-US" dirty="0" err="1" smtClean="0"/>
              <a:t>Goneril</a:t>
            </a:r>
            <a:r>
              <a:rPr lang="en-US" dirty="0" smtClean="0"/>
              <a:t> and Regan and their husbands. With the help of Kent, she is reunited with Lear, though in the battle between England and France, the forces of Albany and Cornwall are victorious, and Lear and </a:t>
            </a:r>
            <a:r>
              <a:rPr lang="en-US" dirty="0" err="1" smtClean="0"/>
              <a:t>Cordelia</a:t>
            </a:r>
            <a:r>
              <a:rPr lang="en-US" dirty="0" smtClean="0"/>
              <a:t> are taken prisoner. Edmund, who has allied himself with both </a:t>
            </a:r>
            <a:r>
              <a:rPr lang="en-US" dirty="0" err="1" smtClean="0"/>
              <a:t>Goneril</a:t>
            </a:r>
            <a:r>
              <a:rPr lang="en-US" dirty="0" smtClean="0"/>
              <a:t> and Regan and has led each to believe he will marry her, secretly orders that </a:t>
            </a:r>
            <a:r>
              <a:rPr lang="en-US" dirty="0" err="1" smtClean="0"/>
              <a:t>Cordelia</a:t>
            </a:r>
            <a:r>
              <a:rPr lang="en-US" dirty="0" smtClean="0"/>
              <a:t> and Lear be killed in their prison cells.</a:t>
            </a:r>
          </a:p>
          <a:p>
            <a:endParaRPr lang="en-US" dirty="0" smtClean="0"/>
          </a:p>
          <a:p>
            <a:endParaRPr lang="en-US" dirty="0"/>
          </a:p>
        </p:txBody>
      </p:sp>
    </p:spTree>
    <p:extLst>
      <p:ext uri="{BB962C8B-B14F-4D97-AF65-F5344CB8AC3E}">
        <p14:creationId xmlns="" xmlns:p14="http://schemas.microsoft.com/office/powerpoint/2010/main" val="23316625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Albany reveals his true nobility when he turns against his scheming wife, </a:t>
            </a:r>
            <a:r>
              <a:rPr lang="en-US" dirty="0" err="1" smtClean="0"/>
              <a:t>Goneril</a:t>
            </a:r>
            <a:r>
              <a:rPr lang="en-US" dirty="0" smtClean="0"/>
              <a:t>, and accuses her of treason, along with Regan and Edmund. Edmund refutes the charge, and his guilt is to be determined by duel, with an unknown warrior representing Albany and his charge. The "agent" is Edgar, who has come into possession of a letter from </a:t>
            </a:r>
            <a:r>
              <a:rPr lang="en-US" dirty="0" err="1" smtClean="0"/>
              <a:t>Goneril</a:t>
            </a:r>
            <a:r>
              <a:rPr lang="en-US" dirty="0" smtClean="0"/>
              <a:t> to Edmund and has given it to Albany; in the letter, </a:t>
            </a:r>
            <a:r>
              <a:rPr lang="en-US" dirty="0" err="1" smtClean="0"/>
              <a:t>Goneril</a:t>
            </a:r>
            <a:r>
              <a:rPr lang="en-US" dirty="0" smtClean="0"/>
              <a:t> outlines their plot to overthrow Albany once the battle with </a:t>
            </a:r>
            <a:r>
              <a:rPr lang="en-US" dirty="0" err="1" smtClean="0"/>
              <a:t>Cordelia</a:t>
            </a:r>
            <a:r>
              <a:rPr lang="en-US" dirty="0" smtClean="0"/>
              <a:t> is over. The trumpet is sounded, and Edgar appears to fight Edmund. His true identity is not revealed until he has won the fight and Edmund lies dying. </a:t>
            </a:r>
          </a:p>
          <a:p>
            <a:endParaRPr lang="en-US" dirty="0"/>
          </a:p>
        </p:txBody>
      </p:sp>
    </p:spTree>
    <p:extLst>
      <p:ext uri="{BB962C8B-B14F-4D97-AF65-F5344CB8AC3E}">
        <p14:creationId xmlns="" xmlns:p14="http://schemas.microsoft.com/office/powerpoint/2010/main" val="353519236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Edgar then tells Albany his account of the period of exile with Lear and of his own reunion with Gloucester. Edmund appears to be moved by Edgar's story of compassion and suffering, and when Kent arrives on the scene, Edmund suddenly remembers his order for the deaths of Lear and </a:t>
            </a:r>
            <a:r>
              <a:rPr lang="en-US" dirty="0" err="1" smtClean="0"/>
              <a:t>Cordelia</a:t>
            </a:r>
            <a:r>
              <a:rPr lang="en-US" dirty="0" smtClean="0"/>
              <a:t>. At almost the same moment, Albany is informed that </a:t>
            </a:r>
            <a:r>
              <a:rPr lang="en-US" dirty="0" err="1" smtClean="0"/>
              <a:t>Goneril</a:t>
            </a:r>
            <a:r>
              <a:rPr lang="en-US" dirty="0" smtClean="0"/>
              <a:t> has taken her own life and has also poisoned her sister as a result of their bitter rivalry for Edmund's affections. </a:t>
            </a:r>
          </a:p>
          <a:p>
            <a:endParaRPr lang="en-US" dirty="0" smtClean="0"/>
          </a:p>
          <a:p>
            <a:endParaRPr lang="en-US" dirty="0"/>
          </a:p>
        </p:txBody>
      </p:sp>
    </p:spTree>
    <p:extLst>
      <p:ext uri="{BB962C8B-B14F-4D97-AF65-F5344CB8AC3E}">
        <p14:creationId xmlns="" xmlns:p14="http://schemas.microsoft.com/office/powerpoint/2010/main" val="37184342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Tragically, Edmund's "recollection" is too late--Lear enters carrying </a:t>
            </a:r>
            <a:r>
              <a:rPr lang="en-US" dirty="0" err="1" smtClean="0"/>
              <a:t>Cordelia's</a:t>
            </a:r>
            <a:r>
              <a:rPr lang="en-US" dirty="0" smtClean="0"/>
              <a:t> body. He is a pitiful picture--a frail old man who has suffered terrible losses, in part because of his own pride and blindness, and in part because of the evil of Cornwall, Edmund, and his two daughters. Lear himself dies in the final moments of the play, heartbroken and beaten by the bitter and cruel storms he has endured.</a:t>
            </a:r>
          </a:p>
          <a:p>
            <a:endParaRPr lang="en-US" dirty="0" smtClean="0"/>
          </a:p>
          <a:p>
            <a:endParaRPr lang="en-US" dirty="0"/>
          </a:p>
        </p:txBody>
      </p:sp>
    </p:spTree>
    <p:extLst>
      <p:ext uri="{BB962C8B-B14F-4D97-AF65-F5344CB8AC3E}">
        <p14:creationId xmlns="" xmlns:p14="http://schemas.microsoft.com/office/powerpoint/2010/main" val="41128731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Although the main characters of these tragedies possess different traits, they all can be described as tragic Shakespearean heroes: they are basically good and noble men whose tragic flaw leads to their destruction.</a:t>
            </a:r>
          </a:p>
          <a:p>
            <a:endParaRPr lang="en-US" dirty="0" smtClean="0"/>
          </a:p>
          <a:p>
            <a:pPr marL="0" indent="0">
              <a:buNone/>
            </a:pPr>
            <a:r>
              <a:rPr lang="en-US" dirty="0" smtClean="0"/>
              <a:t>             Andrea Elliott </a:t>
            </a:r>
          </a:p>
          <a:p>
            <a:endParaRPr lang="en-US" dirty="0"/>
          </a:p>
        </p:txBody>
      </p:sp>
    </p:spTree>
    <p:extLst>
      <p:ext uri="{BB962C8B-B14F-4D97-AF65-F5344CB8AC3E}">
        <p14:creationId xmlns="" xmlns:p14="http://schemas.microsoft.com/office/powerpoint/2010/main" val="43053433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163</TotalTime>
  <Words>3433</Words>
  <Application>Microsoft Office PowerPoint</Application>
  <PresentationFormat>On-screen Show (4:3)</PresentationFormat>
  <Paragraphs>84</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Opulent</vt:lpstr>
      <vt:lpstr>Shakespearian Tragedy</vt:lpstr>
      <vt:lpstr>Life of William Shakespeare</vt:lpstr>
      <vt:lpstr>Slide 3</vt:lpstr>
      <vt:lpstr>Elizabethan Theatre</vt:lpstr>
      <vt:lpstr>Slide 5</vt:lpstr>
      <vt:lpstr>Slide 6</vt:lpstr>
      <vt:lpstr>Slide 7</vt:lpstr>
      <vt:lpstr>Slide 8</vt:lpstr>
      <vt:lpstr>Introduction</vt:lpstr>
      <vt:lpstr>Slide 10</vt:lpstr>
      <vt:lpstr>Slide 11</vt:lpstr>
      <vt:lpstr>Hamlet (element of poetic justice)</vt:lpstr>
      <vt:lpstr>Slide 13</vt:lpstr>
      <vt:lpstr>Slide 14</vt:lpstr>
      <vt:lpstr>Slide 15</vt:lpstr>
      <vt:lpstr>Slide 16</vt:lpstr>
      <vt:lpstr>Slide 17</vt:lpstr>
      <vt:lpstr>Slide 18</vt:lpstr>
      <vt:lpstr>othello</vt:lpstr>
      <vt:lpstr>Slide 20</vt:lpstr>
      <vt:lpstr>Slide 21</vt:lpstr>
      <vt:lpstr>Slide 22</vt:lpstr>
      <vt:lpstr>Slide 23</vt:lpstr>
      <vt:lpstr>Slide 24</vt:lpstr>
      <vt:lpstr>Slide 25</vt:lpstr>
      <vt:lpstr>Macbeth</vt:lpstr>
      <vt:lpstr>Slide 27</vt:lpstr>
      <vt:lpstr>Slide 28</vt:lpstr>
      <vt:lpstr>Slide 29</vt:lpstr>
      <vt:lpstr>Slide 30</vt:lpstr>
      <vt:lpstr>Slide 31</vt:lpstr>
      <vt:lpstr>Slide 32</vt:lpstr>
      <vt:lpstr>Slide 33</vt:lpstr>
      <vt:lpstr>King lear</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Shakespearian tragedy</dc:title>
  <dc:creator>MyUserName</dc:creator>
  <cp:lastModifiedBy>NTS</cp:lastModifiedBy>
  <cp:revision>70</cp:revision>
  <dcterms:created xsi:type="dcterms:W3CDTF">2012-09-20T03:34:58Z</dcterms:created>
  <dcterms:modified xsi:type="dcterms:W3CDTF">2012-12-24T08:42:39Z</dcterms:modified>
</cp:coreProperties>
</file>