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8" r:id="rId1"/>
  </p:sldMasterIdLst>
  <p:notesMasterIdLst>
    <p:notesMasterId r:id="rId41"/>
  </p:notesMasterIdLst>
  <p:sldIdLst>
    <p:sldId id="257" r:id="rId2"/>
    <p:sldId id="265" r:id="rId3"/>
    <p:sldId id="259" r:id="rId4"/>
    <p:sldId id="260" r:id="rId5"/>
    <p:sldId id="263" r:id="rId6"/>
    <p:sldId id="261" r:id="rId7"/>
    <p:sldId id="262" r:id="rId8"/>
    <p:sldId id="284" r:id="rId9"/>
    <p:sldId id="286" r:id="rId10"/>
    <p:sldId id="285" r:id="rId11"/>
    <p:sldId id="266" r:id="rId12"/>
    <p:sldId id="272" r:id="rId13"/>
    <p:sldId id="267" r:id="rId14"/>
    <p:sldId id="269" r:id="rId15"/>
    <p:sldId id="268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82" r:id="rId26"/>
    <p:sldId id="281" r:id="rId27"/>
    <p:sldId id="283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7" r:id="rId36"/>
    <p:sldId id="295" r:id="rId37"/>
    <p:sldId id="296" r:id="rId38"/>
    <p:sldId id="298" r:id="rId39"/>
    <p:sldId id="300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5" autoAdjust="0"/>
    <p:restoredTop sz="94660"/>
  </p:normalViewPr>
  <p:slideViewPr>
    <p:cSldViewPr>
      <p:cViewPr varScale="1">
        <p:scale>
          <a:sx n="69" d="100"/>
          <a:sy n="69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4C26E-5C15-4E76-89EE-453984A96DB3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DFD51-03A3-4425-B6DD-7EE78F426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DFD51-03A3-4425-B6DD-7EE78F42691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19D47C1-1394-47A7-B8D5-AF67DAEA3ABD}" type="datetimeFigureOut">
              <a:rPr lang="en-US" smtClean="0"/>
              <a:pPr/>
              <a:t>12/22/2012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9F45CAE-1EC5-4EE4-B552-DF6DE0A57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.jpg"/>
          <p:cNvPicPr>
            <a:picLocks noChangeAspect="1"/>
          </p:cNvPicPr>
          <p:nvPr/>
        </p:nvPicPr>
        <p:blipFill>
          <a:blip r:embed="rId2" cstate="print"/>
          <a:srcRect t="13264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7498080" cy="5669280"/>
          </a:xfrm>
        </p:spPr>
        <p:txBody>
          <a:bodyPr>
            <a:normAutofit/>
          </a:bodyPr>
          <a:lstStyle/>
          <a:p>
            <a:pPr algn="ctr"/>
            <a:r>
              <a:rPr lang="en-US" sz="10000" dirty="0" smtClean="0">
                <a:latin typeface="Old English Text MT" pitchFamily="66" charset="0"/>
              </a:rPr>
              <a:t>Renaissance</a:t>
            </a:r>
            <a:br>
              <a:rPr lang="en-US" sz="10000" dirty="0" smtClean="0">
                <a:latin typeface="Old English Text MT" pitchFamily="66" charset="0"/>
              </a:rPr>
            </a:br>
            <a:r>
              <a:rPr lang="en-US" sz="10000" dirty="0" smtClean="0">
                <a:latin typeface="Old English Text MT" pitchFamily="66" charset="0"/>
              </a:rPr>
              <a:t>Drama</a:t>
            </a:r>
            <a:br>
              <a:rPr lang="en-US" sz="10000" dirty="0" smtClean="0">
                <a:latin typeface="Old English Text MT" pitchFamily="66" charset="0"/>
              </a:rPr>
            </a:br>
            <a:r>
              <a:rPr lang="en-US" sz="6600" dirty="0" smtClean="0">
                <a:latin typeface="Old English Text MT" pitchFamily="66" charset="0"/>
              </a:rPr>
              <a:t>LECTURE 05</a:t>
            </a:r>
            <a:endParaRPr lang="en-US" sz="10000" dirty="0">
              <a:latin typeface="Old English Tex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Renaissance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French word meaning “Re-birth”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Started in Italy and spread in other parts of Europe.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In the 15</a:t>
            </a:r>
            <a:r>
              <a:rPr lang="en-US" baseline="30000" dirty="0" smtClean="0">
                <a:latin typeface="Agency FB" pitchFamily="34" charset="0"/>
              </a:rPr>
              <a:t>th</a:t>
            </a:r>
            <a:r>
              <a:rPr lang="en-US" dirty="0" smtClean="0">
                <a:latin typeface="Agency FB" pitchFamily="34" charset="0"/>
              </a:rPr>
              <a:t> century after the middle ages.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People took interest in early arts and culture of the Greeks and Romans.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Arts, literature, drama, science and philosophy flourished in this era.</a:t>
            </a:r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Renaissance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Extraordinary selection of shocking and delightful plays.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Not very strict religious stories as in the middle ages.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Plays included a variety of amusing,  tragic, religious and secular dramas.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Plays were performed first at the queens’ palace and nobility houses.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They got fame and then were  eventually performed in small theatres until larger public theaters were made.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latin typeface="Agency FB" pitchFamily="34" charset="0"/>
              </a:rPr>
              <a:t>It was built in 1599 in London by Shakespeare's playing company.</a:t>
            </a:r>
            <a:endParaRPr lang="en-US" sz="3000" dirty="0">
              <a:latin typeface="Agency FB" pitchFamily="34" charset="0"/>
            </a:endParaRPr>
          </a:p>
        </p:txBody>
      </p:sp>
      <p:pic>
        <p:nvPicPr>
          <p:cNvPr id="5" name="Picture Placeholder 4" descr="3380226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8771" b="8771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b="1" dirty="0" smtClean="0">
                <a:latin typeface="Agency FB" pitchFamily="34" charset="0"/>
              </a:rPr>
              <a:t>Globe Theatre</a:t>
            </a:r>
            <a:r>
              <a:rPr lang="en-US" sz="3000" dirty="0" smtClean="0">
                <a:latin typeface="Agency FB" pitchFamily="34" charset="0"/>
              </a:rPr>
              <a:t>, </a:t>
            </a:r>
          </a:p>
          <a:p>
            <a:pPr algn="ctr"/>
            <a:endParaRPr lang="en-US" sz="3000" dirty="0" smtClean="0">
              <a:latin typeface="Agency FB" pitchFamily="34" charset="0"/>
            </a:endParaRPr>
          </a:p>
          <a:p>
            <a:pPr algn="ctr"/>
            <a:r>
              <a:rPr lang="en-US" sz="3000" dirty="0" smtClean="0">
                <a:latin typeface="Agency FB" pitchFamily="34" charset="0"/>
              </a:rPr>
              <a:t>London</a:t>
            </a:r>
            <a:endParaRPr lang="en-US" sz="30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71600"/>
            <a:ext cx="7498080" cy="4876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 dramas contain renowned classic English and rich poetry.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Poetry in the drama lines express the true emotions of the scene.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Provides a language for feeling that creates a picture which goes beyond the simple and ordinary words used to convey that feeling.</a:t>
            </a:r>
          </a:p>
          <a:p>
            <a:pPr lvl="0"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English literary renaissance consist of four major periods: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 Elizabethan Period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 Jacobean Period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 Caroline Period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Commonwealth Period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Style of Renaissance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71600"/>
            <a:ext cx="749808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sz="3500" b="1" dirty="0" smtClean="0">
                <a:latin typeface="Agency FB" pitchFamily="34" charset="0"/>
              </a:rPr>
              <a:t> Music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Music was significantly influenced by the recovery of the literary and artistic heritage of ancient Greece and Rome.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Many familiar modern instruments, including the violin, the guitar, and keyboard instruments were born during the Renaissance. 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An enormous diversity of musical styles and genres flourished.</a:t>
            </a:r>
          </a:p>
          <a:p>
            <a:pPr>
              <a:buFont typeface="Wingdings" pitchFamily="2" charset="2"/>
              <a:buChar char="v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914400"/>
            <a:ext cx="3810000" cy="6985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Dressing</a:t>
            </a:r>
            <a:endParaRPr lang="en-US" sz="3200" b="1" dirty="0">
              <a:latin typeface="Agency FB" pitchFamily="34" charset="0"/>
            </a:endParaRPr>
          </a:p>
        </p:txBody>
      </p:sp>
      <p:pic>
        <p:nvPicPr>
          <p:cNvPr id="5" name="Content Placeholder 4" descr="timeline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b="6363"/>
          <a:stretch>
            <a:fillRect/>
          </a:stretch>
        </p:blipFill>
        <p:spPr>
          <a:xfrm>
            <a:off x="457200" y="1905000"/>
            <a:ext cx="8153400" cy="32766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600200"/>
            <a:ext cx="7498080" cy="4648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Costumes were often bright in color and charming.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They were expensive but one of a kind.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Usually, the lead character would wear proper costume and secondary characters would have contemporary clothing.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Nonetheless, their dressing was inspiring.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Important Playwrights of Renaissance: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William Shakespeare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Ben Jonson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Christopher Marlowe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John Lyly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Robert Greene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Thomas Dekker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John Fletcher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Thomas Middleton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John Ford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Philip Massinger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James Shirley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John Webster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ulgens-and-luc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066800"/>
            <a:ext cx="3598862" cy="4724400"/>
          </a:xfrm>
        </p:spPr>
      </p:pic>
      <p:sp>
        <p:nvSpPr>
          <p:cNvPr id="5" name="TextBox 4"/>
          <p:cNvSpPr txBox="1"/>
          <p:nvPr/>
        </p:nvSpPr>
        <p:spPr>
          <a:xfrm>
            <a:off x="5715000" y="1219200"/>
            <a:ext cx="3429000" cy="312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gency FB" pitchFamily="34" charset="0"/>
              </a:rPr>
              <a:t>The first extant purely secular play, </a:t>
            </a:r>
            <a:r>
              <a:rPr lang="en-US" sz="3200" b="1" dirty="0" smtClean="0">
                <a:latin typeface="Agency FB" pitchFamily="34" charset="0"/>
              </a:rPr>
              <a:t>Henry </a:t>
            </a:r>
            <a:r>
              <a:rPr lang="en-US" sz="3200" b="1" dirty="0" err="1" smtClean="0">
                <a:latin typeface="Agency FB" pitchFamily="34" charset="0"/>
              </a:rPr>
              <a:t>Medwall</a:t>
            </a:r>
            <a:r>
              <a:rPr lang="en-US" sz="3200" dirty="0" err="1" smtClean="0">
                <a:latin typeface="Agency FB" pitchFamily="34" charset="0"/>
              </a:rPr>
              <a:t>'s</a:t>
            </a:r>
            <a:r>
              <a:rPr lang="en-US" sz="3200" dirty="0" smtClean="0">
                <a:latin typeface="Agency FB" pitchFamily="34" charset="0"/>
              </a:rPr>
              <a:t> “</a:t>
            </a:r>
            <a:r>
              <a:rPr lang="en-US" sz="3200" dirty="0" err="1" smtClean="0">
                <a:latin typeface="Agency FB" pitchFamily="34" charset="0"/>
              </a:rPr>
              <a:t>Fulgens</a:t>
            </a:r>
            <a:r>
              <a:rPr lang="en-US" sz="3200" dirty="0" smtClean="0">
                <a:latin typeface="Agency FB" pitchFamily="34" charset="0"/>
              </a:rPr>
              <a:t> and </a:t>
            </a:r>
            <a:r>
              <a:rPr lang="en-US" sz="3200" dirty="0" err="1" smtClean="0">
                <a:latin typeface="Agency FB" pitchFamily="34" charset="0"/>
              </a:rPr>
              <a:t>Lucres</a:t>
            </a:r>
            <a:r>
              <a:rPr lang="en-US" sz="3200" dirty="0" smtClean="0">
                <a:latin typeface="Agency FB" pitchFamily="34" charset="0"/>
              </a:rPr>
              <a:t>”, was performed at the household of Cardinal Morton.</a:t>
            </a:r>
            <a:endParaRPr lang="en-US" sz="32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igne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447800"/>
            <a:ext cx="3200400" cy="5017129"/>
          </a:xfrm>
        </p:spPr>
      </p:pic>
      <p:pic>
        <p:nvPicPr>
          <p:cNvPr id="5" name="Picture 4" descr="4244218006_2716a379f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1447800"/>
            <a:ext cx="3352800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0" y="609600"/>
            <a:ext cx="701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gency FB" pitchFamily="34" charset="0"/>
              </a:rPr>
              <a:t>The two most popular plays of the Elizabethan era:</a:t>
            </a:r>
            <a:endParaRPr lang="en-US" sz="32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2667000"/>
          </a:xfrm>
        </p:spPr>
        <p:txBody>
          <a:bodyPr/>
          <a:lstStyle/>
          <a:p>
            <a:r>
              <a:rPr lang="en-US" dirty="0" smtClean="0"/>
              <a:t>A violent, bloody play and the most popular of Shakespeare's works during his dramatic career.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 descr="i_titu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237" b="10237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gency FB" pitchFamily="34" charset="0"/>
              </a:rPr>
              <a:t>Shakespeare's Play</a:t>
            </a:r>
            <a:endParaRPr lang="en-US" sz="32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evengers-tragedy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1371600"/>
            <a:ext cx="3087203" cy="4800600"/>
          </a:xfrm>
        </p:spPr>
      </p:pic>
      <p:sp>
        <p:nvSpPr>
          <p:cNvPr id="5" name="TextBox 4"/>
          <p:cNvSpPr txBox="1"/>
          <p:nvPr/>
        </p:nvSpPr>
        <p:spPr>
          <a:xfrm>
            <a:off x="5181600" y="1447800"/>
            <a:ext cx="3505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gency FB" pitchFamily="34" charset="0"/>
              </a:rPr>
              <a:t>Stage offerings were dark, brooding renderings of the macabre that provided psychological profiles of evil, coupled with horrific events.</a:t>
            </a:r>
            <a:endParaRPr lang="en-US" sz="3200" dirty="0">
              <a:latin typeface="Agency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38100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gency FB" pitchFamily="34" charset="0"/>
              </a:rPr>
              <a:t>Plays of the Jacobean stage:</a:t>
            </a:r>
            <a:endParaRPr lang="en-US" sz="32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0082370002610544123801Pi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6400" y="990600"/>
            <a:ext cx="3168396" cy="4800600"/>
          </a:xfrm>
        </p:spPr>
      </p:pic>
      <p:sp>
        <p:nvSpPr>
          <p:cNvPr id="5" name="TextBox 4"/>
          <p:cNvSpPr txBox="1"/>
          <p:nvPr/>
        </p:nvSpPr>
        <p:spPr>
          <a:xfrm>
            <a:off x="5334000" y="1066800"/>
            <a:ext cx="358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gency FB" pitchFamily="34" charset="0"/>
              </a:rPr>
              <a:t>Comedies by </a:t>
            </a:r>
            <a:r>
              <a:rPr lang="en-US" sz="3200" b="1" dirty="0" smtClean="0">
                <a:latin typeface="Agency FB" pitchFamily="34" charset="0"/>
              </a:rPr>
              <a:t>Ben Jonson</a:t>
            </a:r>
            <a:r>
              <a:rPr lang="en-US" sz="3200" dirty="0" smtClean="0">
                <a:latin typeface="Agency FB" pitchFamily="34" charset="0"/>
              </a:rPr>
              <a:t>, frequently engaged their audiences with dramatic narratives of charlatans, thieves, and mountebanks who met with bad ends.</a:t>
            </a:r>
            <a:endParaRPr lang="en-US" sz="32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hite devil image - Cop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1295400"/>
            <a:ext cx="3091674" cy="4495800"/>
          </a:xfrm>
        </p:spPr>
      </p:pic>
      <p:sp>
        <p:nvSpPr>
          <p:cNvPr id="7" name="TextBox 6"/>
          <p:cNvSpPr txBox="1"/>
          <p:nvPr/>
        </p:nvSpPr>
        <p:spPr>
          <a:xfrm>
            <a:off x="5029200" y="1371600"/>
            <a:ext cx="38862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John Webster</a:t>
            </a:r>
            <a:r>
              <a:rPr lang="en-US" sz="3200" dirty="0" smtClean="0">
                <a:latin typeface="Agency FB" pitchFamily="34" charset="0"/>
              </a:rPr>
              <a:t>'s “The White Devil”, a tragedy of remarkable psychological insight into a female protagonist who confronts the villainy of her own desires as well as that of a corrupt society.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828800"/>
            <a:ext cx="7498080" cy="4419600"/>
          </a:xfrm>
        </p:spPr>
        <p:txBody>
          <a:bodyPr/>
          <a:lstStyle/>
          <a:p>
            <a:pPr algn="just">
              <a:buNone/>
            </a:pPr>
            <a:r>
              <a:rPr lang="en-US" sz="4500" dirty="0" smtClean="0">
                <a:latin typeface="Freestyle Script" pitchFamily="66" charset="0"/>
              </a:rPr>
              <a:t>“ And yet I wish but for the thing I have.</a:t>
            </a:r>
          </a:p>
          <a:p>
            <a:pPr algn="just">
              <a:buNone/>
            </a:pPr>
            <a:r>
              <a:rPr lang="en-US" sz="4500" dirty="0" smtClean="0">
                <a:latin typeface="Freestyle Script" pitchFamily="66" charset="0"/>
              </a:rPr>
              <a:t>  My bounty is as boundless as the sea.</a:t>
            </a:r>
          </a:p>
          <a:p>
            <a:pPr algn="just">
              <a:buNone/>
            </a:pPr>
            <a:r>
              <a:rPr lang="en-US" sz="4500" dirty="0" smtClean="0">
                <a:latin typeface="Freestyle Script" pitchFamily="66" charset="0"/>
              </a:rPr>
              <a:t>  My love as deep: the more I give to thee</a:t>
            </a:r>
          </a:p>
          <a:p>
            <a:pPr algn="just">
              <a:buNone/>
            </a:pPr>
            <a:r>
              <a:rPr lang="en-US" sz="4500" dirty="0" smtClean="0">
                <a:latin typeface="Freestyle Script" pitchFamily="66" charset="0"/>
              </a:rPr>
              <a:t>  The more I have, for both are infinite.”</a:t>
            </a:r>
          </a:p>
          <a:p>
            <a:pPr algn="just">
              <a:buNone/>
            </a:pPr>
            <a:r>
              <a:rPr lang="en-US" dirty="0" smtClean="0"/>
              <a:t>                              </a:t>
            </a:r>
            <a:r>
              <a:rPr lang="en-US" dirty="0" smtClean="0">
                <a:latin typeface="Agency FB" pitchFamily="34" charset="0"/>
              </a:rPr>
              <a:t>(Romeo, Romeo and Juliet)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85800"/>
            <a:ext cx="749808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“I'll example you with thievery: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The sun's a thief, and with his great attraction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Robs the vast sea; the moon's an arrant thief,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And her pale fire she snatches from the sun;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The sea's a thief, whose liquid surge resolves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The moon into salt tears; the earth's a thief,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That feeds and breeds by a </a:t>
            </a:r>
            <a:r>
              <a:rPr lang="en-US" dirty="0" err="1" smtClean="0">
                <a:latin typeface="Freestyle Script" pitchFamily="66" charset="0"/>
              </a:rPr>
              <a:t>composture</a:t>
            </a:r>
            <a:r>
              <a:rPr lang="en-US" dirty="0" smtClean="0">
                <a:latin typeface="Freestyle Script" pitchFamily="66" charset="0"/>
              </a:rPr>
              <a:t> </a:t>
            </a:r>
            <a:r>
              <a:rPr lang="en-US" dirty="0" err="1" smtClean="0">
                <a:latin typeface="Freestyle Script" pitchFamily="66" charset="0"/>
              </a:rPr>
              <a:t>stol'n</a:t>
            </a:r>
            <a:endParaRPr lang="en-US" dirty="0" smtClean="0">
              <a:latin typeface="Freestyle Script" pitchFamily="66" charset="0"/>
            </a:endParaRP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From </a:t>
            </a:r>
            <a:r>
              <a:rPr lang="en-US" dirty="0" err="1" smtClean="0">
                <a:latin typeface="Freestyle Script" pitchFamily="66" charset="0"/>
              </a:rPr>
              <a:t>gen'ral</a:t>
            </a:r>
            <a:r>
              <a:rPr lang="en-US" dirty="0" smtClean="0">
                <a:latin typeface="Freestyle Script" pitchFamily="66" charset="0"/>
              </a:rPr>
              <a:t> excrement; each things' a thief.”</a:t>
            </a:r>
          </a:p>
          <a:p>
            <a:pPr algn="r">
              <a:buNone/>
            </a:pPr>
            <a:r>
              <a:rPr lang="en-US" dirty="0" smtClean="0">
                <a:latin typeface="Agency FB" pitchFamily="34" charset="0"/>
              </a:rPr>
              <a:t>(</a:t>
            </a:r>
            <a:r>
              <a:rPr lang="en-US" dirty="0" err="1" smtClean="0">
                <a:latin typeface="Agency FB" pitchFamily="34" charset="0"/>
              </a:rPr>
              <a:t>Timon</a:t>
            </a:r>
            <a:r>
              <a:rPr lang="en-US" dirty="0" smtClean="0">
                <a:latin typeface="Agency FB" pitchFamily="34" charset="0"/>
              </a:rPr>
              <a:t>, </a:t>
            </a:r>
            <a:r>
              <a:rPr lang="en-US" dirty="0" err="1" smtClean="0">
                <a:latin typeface="Agency FB" pitchFamily="34" charset="0"/>
              </a:rPr>
              <a:t>Timon</a:t>
            </a:r>
            <a:r>
              <a:rPr lang="en-US" dirty="0" smtClean="0">
                <a:latin typeface="Agency FB" pitchFamily="34" charset="0"/>
              </a:rPr>
              <a:t> of Athens)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9600"/>
            <a:ext cx="7498080" cy="5638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“How do I love thee? Let me count the ways.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to the depth and breadth and height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My soul can reach, when feeling out of sight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For the ends of Being and ideal Grace.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to the level of every day's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Most quiet need, by sun and candlelight.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freely, as men strive for Right;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purely, as they turn from Praise;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with the passion put to use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In my old </a:t>
            </a:r>
            <a:r>
              <a:rPr lang="en-US" dirty="0" err="1" smtClean="0">
                <a:latin typeface="Freestyle Script" pitchFamily="66" charset="0"/>
              </a:rPr>
              <a:t>griefs</a:t>
            </a:r>
            <a:r>
              <a:rPr lang="en-US" dirty="0" smtClean="0">
                <a:latin typeface="Freestyle Script" pitchFamily="66" charset="0"/>
              </a:rPr>
              <a:t>, and with my childhood's faith.</a:t>
            </a:r>
          </a:p>
          <a:p>
            <a:pPr>
              <a:buNone/>
            </a:pPr>
            <a:endParaRPr lang="en-US" dirty="0" smtClean="0">
              <a:latin typeface="Freestyle Script" pitchFamily="66" charset="0"/>
            </a:endParaRPr>
          </a:p>
          <a:p>
            <a:pPr>
              <a:buNone/>
            </a:pPr>
            <a:endParaRPr lang="en-US" dirty="0">
              <a:latin typeface="Freestyle Scrip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762000"/>
            <a:ext cx="749808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love thee with a love I seemed to lose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With my lost saints--I love thee with the breath,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Smiles, tears of all my life!--and, if God choose,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I shall but love thee better after death.”</a:t>
            </a:r>
          </a:p>
          <a:p>
            <a:pPr>
              <a:buNone/>
            </a:pPr>
            <a:r>
              <a:rPr lang="en-US" dirty="0" smtClean="0">
                <a:latin typeface="Freestyle Script" pitchFamily="66" charset="0"/>
              </a:rPr>
              <a:t>                   </a:t>
            </a:r>
            <a:r>
              <a:rPr lang="en-US" dirty="0" smtClean="0">
                <a:latin typeface="Agency FB" pitchFamily="34" charset="0"/>
              </a:rPr>
              <a:t>(Elizabeth Barrett Browning: Sonnets from the Portuguese, no. 43)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Selected Playwrights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9800" y="2133600"/>
            <a:ext cx="2057400" cy="4114800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latin typeface="Agency FB" pitchFamily="34" charset="0"/>
              </a:rPr>
              <a:t>Christopher</a:t>
            </a:r>
          </a:p>
          <a:p>
            <a:pPr algn="ctr">
              <a:buNone/>
            </a:pPr>
            <a:r>
              <a:rPr lang="en-US" b="1" dirty="0" smtClean="0">
                <a:latin typeface="Agency FB" pitchFamily="34" charset="0"/>
              </a:rPr>
              <a:t>Marlowe</a:t>
            </a:r>
            <a:endParaRPr lang="en-US" dirty="0" smtClean="0">
              <a:latin typeface="Agency FB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marlow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828800"/>
            <a:ext cx="4114800" cy="39941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181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Born on 26 February 1564 and died on 30 May 1593.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He was an English dramatist, poet and translator of the Elizabethan era.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Known for the use of blank verse, and their overreaching protagonists.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Famous plays of Christopher Marlowe include “Doctor Faustus” and “The Jew of Malta”.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He greatly influenced William Shakespeare.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181600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en-US" b="1" dirty="0" smtClean="0">
                <a:latin typeface="Agency FB" pitchFamily="34" charset="0"/>
              </a:rPr>
              <a:t>Thomas Dekker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Thomas Dekker was born in 1572 and died on 25</a:t>
            </a:r>
            <a:r>
              <a:rPr lang="en-US" baseline="30000" dirty="0" smtClean="0">
                <a:latin typeface="Agency FB" pitchFamily="34" charset="0"/>
              </a:rPr>
              <a:t>th</a:t>
            </a:r>
            <a:r>
              <a:rPr lang="en-US" dirty="0" smtClean="0">
                <a:latin typeface="Agency FB" pitchFamily="34" charset="0"/>
              </a:rPr>
              <a:t> August 1632.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He was an English Elizabethan dramatist and a versatile prolific writer.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One of his most famous and delightful comedies is “Shoemaker's Holiday”.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” Old </a:t>
            </a:r>
            <a:r>
              <a:rPr lang="en-US" dirty="0" err="1" smtClean="0">
                <a:latin typeface="Agency FB" pitchFamily="34" charset="0"/>
              </a:rPr>
              <a:t>Fortunatus</a:t>
            </a:r>
            <a:r>
              <a:rPr lang="en-US" dirty="0" smtClean="0">
                <a:latin typeface="Agency FB" pitchFamily="34" charset="0"/>
              </a:rPr>
              <a:t>” was based on a well-known story already appeared in Italian, German, and French versions.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Dekker was one of the principal contestants in the famous War of the Theaters.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William Shakespeare</a:t>
            </a:r>
            <a:endParaRPr lang="en-US" sz="3200" dirty="0"/>
          </a:p>
        </p:txBody>
      </p:sp>
      <p:pic>
        <p:nvPicPr>
          <p:cNvPr id="6" name="Picture Placeholder 5" descr="Shakespeare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0328" b="10328"/>
          <a:stretch>
            <a:fillRect/>
          </a:stretch>
        </p:blipFill>
        <p:spPr>
          <a:xfrm>
            <a:off x="838200" y="1143000"/>
            <a:ext cx="4419600" cy="4419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609600"/>
            <a:ext cx="7498080" cy="6248400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Born on April 26</a:t>
            </a:r>
            <a:r>
              <a:rPr lang="en-US" sz="3500" baseline="30000" dirty="0" smtClean="0">
                <a:latin typeface="Agency FB" pitchFamily="34" charset="0"/>
              </a:rPr>
              <a:t>th</a:t>
            </a:r>
            <a:r>
              <a:rPr lang="en-US" sz="3500" dirty="0" smtClean="0">
                <a:latin typeface="Agency FB" pitchFamily="34" charset="0"/>
              </a:rPr>
              <a:t> 1564 and died in April 23</a:t>
            </a:r>
            <a:r>
              <a:rPr lang="en-US" sz="3500" baseline="30000" dirty="0" smtClean="0">
                <a:latin typeface="Agency FB" pitchFamily="34" charset="0"/>
              </a:rPr>
              <a:t>rd</a:t>
            </a:r>
            <a:r>
              <a:rPr lang="en-US" sz="3500" dirty="0" smtClean="0">
                <a:latin typeface="Agency FB" pitchFamily="34" charset="0"/>
              </a:rPr>
              <a:t> 1616.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 He was a English poet and Playwright.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Regarded as the greatest writer in the English language.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His early plays were mainly comedies and histories.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He raised genres to the peak of sophistication and artistry by the end of the 16th century.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Later on, he mainly wrote tragedies.</a:t>
            </a:r>
          </a:p>
          <a:p>
            <a:pPr>
              <a:buFont typeface="Arial" pitchFamily="34" charset="0"/>
              <a:buChar char="•"/>
            </a:pPr>
            <a:r>
              <a:rPr lang="en-US" sz="3500" b="1" dirty="0" smtClean="0">
                <a:latin typeface="Agency FB" pitchFamily="34" charset="0"/>
              </a:rPr>
              <a:t>Hamlet,</a:t>
            </a:r>
            <a:r>
              <a:rPr lang="en-US" sz="3500" dirty="0" smtClean="0">
                <a:latin typeface="Agency FB" pitchFamily="34" charset="0"/>
              </a:rPr>
              <a:t> </a:t>
            </a:r>
            <a:r>
              <a:rPr lang="en-US" sz="3500" b="1" dirty="0" smtClean="0">
                <a:latin typeface="Agency FB" pitchFamily="34" charset="0"/>
              </a:rPr>
              <a:t>King Lear</a:t>
            </a:r>
            <a:r>
              <a:rPr lang="en-US" sz="3500" dirty="0" smtClean="0">
                <a:latin typeface="Agency FB" pitchFamily="34" charset="0"/>
              </a:rPr>
              <a:t>, </a:t>
            </a:r>
            <a:r>
              <a:rPr lang="en-US" sz="3500" b="1" dirty="0" smtClean="0">
                <a:latin typeface="Agency FB" pitchFamily="34" charset="0"/>
              </a:rPr>
              <a:t>Othello</a:t>
            </a:r>
            <a:r>
              <a:rPr lang="en-US" sz="3500" dirty="0" smtClean="0">
                <a:latin typeface="Agency FB" pitchFamily="34" charset="0"/>
              </a:rPr>
              <a:t>, and </a:t>
            </a:r>
            <a:r>
              <a:rPr lang="en-US" sz="3500" b="1" dirty="0" smtClean="0">
                <a:latin typeface="Agency FB" pitchFamily="34" charset="0"/>
              </a:rPr>
              <a:t>Macbeth</a:t>
            </a:r>
            <a:r>
              <a:rPr lang="en-US" sz="3500" dirty="0" smtClean="0">
                <a:latin typeface="Agency FB" pitchFamily="34" charset="0"/>
              </a:rPr>
              <a:t>, are his finest works.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In his last phase, he wrote tragicomedies i.e. romances, and collaborated with other playwrights.</a:t>
            </a:r>
          </a:p>
          <a:p>
            <a:pPr>
              <a:buFont typeface="Arial" pitchFamily="34" charset="0"/>
              <a:buChar char="•"/>
            </a:pPr>
            <a:r>
              <a:rPr lang="en-US" sz="3500" dirty="0" smtClean="0">
                <a:latin typeface="Agency FB" pitchFamily="34" charset="0"/>
              </a:rPr>
              <a:t>Shakespeare has written a total of 37 plays.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Renaissance Drama in Modern 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524000"/>
            <a:ext cx="7498080" cy="5029200"/>
          </a:xfrm>
        </p:spPr>
        <p:txBody>
          <a:bodyPr/>
          <a:lstStyle/>
          <a:p>
            <a:r>
              <a:rPr lang="en-US" dirty="0" smtClean="0">
                <a:latin typeface="Agency FB" pitchFamily="34" charset="0"/>
              </a:rPr>
              <a:t>The era of Renaissance drama is considered to be golden.</a:t>
            </a:r>
          </a:p>
          <a:p>
            <a:r>
              <a:rPr lang="en-US" dirty="0" smtClean="0">
                <a:latin typeface="Agency FB" pitchFamily="34" charset="0"/>
              </a:rPr>
              <a:t>Plays are re-performed enthusiastically.</a:t>
            </a:r>
          </a:p>
          <a:p>
            <a:pPr lvl="0"/>
            <a:r>
              <a:rPr lang="en-US" dirty="0" smtClean="0">
                <a:latin typeface="Agency FB" pitchFamily="34" charset="0"/>
              </a:rPr>
              <a:t>Their works are looked upon as authentic English scripts.</a:t>
            </a:r>
          </a:p>
          <a:p>
            <a:pPr lvl="0"/>
            <a:r>
              <a:rPr lang="en-US" dirty="0" smtClean="0">
                <a:latin typeface="Agency FB" pitchFamily="34" charset="0"/>
              </a:rPr>
              <a:t>The poems are read and learnt in schools.</a:t>
            </a:r>
          </a:p>
          <a:p>
            <a:pPr lvl="0"/>
            <a:r>
              <a:rPr lang="en-US" dirty="0" smtClean="0">
                <a:latin typeface="Agency FB" pitchFamily="34" charset="0"/>
              </a:rPr>
              <a:t>The movies of today cannot; match their standards.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38200" y="990600"/>
            <a:ext cx="6248400" cy="6985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gency FB" pitchFamily="34" charset="0"/>
              </a:rPr>
              <a:t>Ten film versions of King Lear</a:t>
            </a:r>
            <a:endParaRPr lang="en-US" sz="3200" dirty="0">
              <a:latin typeface="Agency FB" pitchFamily="34" charset="0"/>
            </a:endParaRPr>
          </a:p>
        </p:txBody>
      </p:sp>
      <p:pic>
        <p:nvPicPr>
          <p:cNvPr id="5" name="Content Placeholder 4" descr="compositelearfilm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828800"/>
            <a:ext cx="7310850" cy="3992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4745502"/>
          </a:xfrm>
        </p:spPr>
        <p:txBody>
          <a:bodyPr>
            <a:noAutofit/>
          </a:bodyPr>
          <a:lstStyle/>
          <a:p>
            <a:pPr algn="ctr"/>
            <a:r>
              <a:rPr lang="en-US" sz="10000" dirty="0" smtClean="0">
                <a:latin typeface="Old English Text MT" pitchFamily="66" charset="0"/>
              </a:rPr>
              <a:t>Metaphysical Poetry</a:t>
            </a:r>
            <a:endParaRPr lang="en-US" sz="10000" dirty="0">
              <a:latin typeface="Old English Tex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Agency FB" pitchFamily="34" charset="0"/>
              </a:rPr>
              <a:t>It is a term coined by Samuel Johnson.</a:t>
            </a:r>
          </a:p>
          <a:p>
            <a:r>
              <a:rPr lang="en-US" dirty="0" smtClean="0">
                <a:latin typeface="Agency FB" pitchFamily="34" charset="0"/>
              </a:rPr>
              <a:t>This form of poetry started in 17</a:t>
            </a:r>
            <a:r>
              <a:rPr lang="en-US" baseline="30000" dirty="0" smtClean="0">
                <a:latin typeface="Agency FB" pitchFamily="34" charset="0"/>
              </a:rPr>
              <a:t>th</a:t>
            </a:r>
            <a:r>
              <a:rPr lang="en-US" dirty="0" smtClean="0">
                <a:latin typeface="Agency FB" pitchFamily="34" charset="0"/>
              </a:rPr>
              <a:t> century England during Renaissance.</a:t>
            </a:r>
          </a:p>
          <a:p>
            <a:r>
              <a:rPr lang="en-US" dirty="0" smtClean="0">
                <a:latin typeface="Agency FB" pitchFamily="34" charset="0"/>
              </a:rPr>
              <a:t>The theme of this poetry is love , life and existence.</a:t>
            </a:r>
          </a:p>
          <a:p>
            <a:r>
              <a:rPr lang="en-US" dirty="0" smtClean="0">
                <a:latin typeface="Agency FB" pitchFamily="34" charset="0"/>
              </a:rPr>
              <a:t>Intellectual wit, unexpected comparisons and similes, strange paradox, illusion metaphors and far-fetched images were used to bring emotions and feelings in their poetry.</a:t>
            </a:r>
          </a:p>
          <a:p>
            <a:r>
              <a:rPr lang="en-US" dirty="0" smtClean="0">
                <a:latin typeface="Agency FB" pitchFamily="34" charset="0"/>
              </a:rPr>
              <a:t>It is highly philosophical form of poetry.</a:t>
            </a:r>
          </a:p>
          <a:p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Characteristics of Metaphysical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981200"/>
            <a:ext cx="7498080" cy="42672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Concentration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Metaphysical conceit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Learnedness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Cynicism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gency FB" pitchFamily="34" charset="0"/>
              </a:rPr>
              <a:t>Mechanism of sensibility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Major Poets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gency FB" pitchFamily="34" charset="0"/>
              </a:rPr>
              <a:t>John Donne (1572–1631)</a:t>
            </a:r>
          </a:p>
          <a:p>
            <a:r>
              <a:rPr lang="en-US" dirty="0" smtClean="0">
                <a:latin typeface="Agency FB" pitchFamily="34" charset="0"/>
              </a:rPr>
              <a:t>George Herbert (1593–1633)</a:t>
            </a:r>
          </a:p>
          <a:p>
            <a:r>
              <a:rPr lang="en-US" dirty="0" smtClean="0">
                <a:latin typeface="Agency FB" pitchFamily="34" charset="0"/>
              </a:rPr>
              <a:t>Andrew Marvell (1621–1678)</a:t>
            </a:r>
          </a:p>
          <a:p>
            <a:r>
              <a:rPr lang="en-US" dirty="0" smtClean="0">
                <a:latin typeface="Agency FB" pitchFamily="34" charset="0"/>
              </a:rPr>
              <a:t>Abraham Cowley (1618–1667)</a:t>
            </a:r>
          </a:p>
          <a:p>
            <a:r>
              <a:rPr lang="en-US" dirty="0" smtClean="0">
                <a:latin typeface="Agency FB" pitchFamily="34" charset="0"/>
              </a:rPr>
              <a:t>Saint Robert </a:t>
            </a:r>
            <a:r>
              <a:rPr lang="en-US" dirty="0" err="1" smtClean="0">
                <a:latin typeface="Agency FB" pitchFamily="34" charset="0"/>
              </a:rPr>
              <a:t>Southwell</a:t>
            </a:r>
            <a:r>
              <a:rPr lang="en-US" dirty="0" smtClean="0">
                <a:latin typeface="Agency FB" pitchFamily="34" charset="0"/>
              </a:rPr>
              <a:t> (c. 1561–1595)</a:t>
            </a:r>
          </a:p>
          <a:p>
            <a:r>
              <a:rPr lang="en-US" dirty="0" smtClean="0">
                <a:latin typeface="Agency FB" pitchFamily="34" charset="0"/>
              </a:rPr>
              <a:t>Richard Crashaw (c. 1613–1649)</a:t>
            </a:r>
          </a:p>
          <a:p>
            <a:r>
              <a:rPr lang="en-US" dirty="0" smtClean="0">
                <a:latin typeface="Agency FB" pitchFamily="34" charset="0"/>
              </a:rPr>
              <a:t>Thomas </a:t>
            </a:r>
            <a:r>
              <a:rPr lang="en-US" dirty="0" err="1" smtClean="0">
                <a:latin typeface="Agency FB" pitchFamily="34" charset="0"/>
              </a:rPr>
              <a:t>Traherne</a:t>
            </a:r>
            <a:r>
              <a:rPr lang="en-US" dirty="0" smtClean="0">
                <a:latin typeface="Agency FB" pitchFamily="34" charset="0"/>
              </a:rPr>
              <a:t> (1636 or 1637 – 1674)</a:t>
            </a:r>
          </a:p>
          <a:p>
            <a:r>
              <a:rPr lang="en-US" dirty="0" smtClean="0">
                <a:latin typeface="Agency FB" pitchFamily="34" charset="0"/>
              </a:rPr>
              <a:t>Henry Vaughan (1622–1695)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John Donne (1572–1631)</a:t>
            </a:r>
            <a:endParaRPr lang="en-US" sz="3200" dirty="0"/>
          </a:p>
        </p:txBody>
      </p:sp>
      <p:pic>
        <p:nvPicPr>
          <p:cNvPr id="5" name="Picture Placeholder 4" descr="09-john-donne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610" r="11610"/>
          <a:stretch>
            <a:fillRect/>
          </a:stretch>
        </p:blipFill>
        <p:spPr>
          <a:xfrm>
            <a:off x="838200" y="1143000"/>
            <a:ext cx="4419600" cy="4419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dirty="0" smtClean="0"/>
              <a:t>John Donne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52600"/>
            <a:ext cx="7498080" cy="449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gency FB" pitchFamily="34" charset="0"/>
              </a:rPr>
              <a:t>He was the leading poet of 17</a:t>
            </a:r>
            <a:r>
              <a:rPr lang="en-US" baseline="30000" dirty="0" smtClean="0">
                <a:latin typeface="Agency FB" pitchFamily="34" charset="0"/>
              </a:rPr>
              <a:t>th</a:t>
            </a:r>
            <a:r>
              <a:rPr lang="en-US" dirty="0" smtClean="0">
                <a:latin typeface="Agency FB" pitchFamily="34" charset="0"/>
              </a:rPr>
              <a:t> century.</a:t>
            </a:r>
          </a:p>
          <a:p>
            <a:r>
              <a:rPr lang="en-US" dirty="0" smtClean="0">
                <a:latin typeface="Agency FB" pitchFamily="34" charset="0"/>
              </a:rPr>
              <a:t>Most striking achievements are in the Songs and Sonnets.</a:t>
            </a:r>
          </a:p>
          <a:p>
            <a:r>
              <a:rPr lang="en-US" dirty="0" smtClean="0">
                <a:latin typeface="Agency FB" pitchFamily="34" charset="0"/>
              </a:rPr>
              <a:t>In his poetry, he resolves everything into unity.</a:t>
            </a:r>
          </a:p>
          <a:p>
            <a:r>
              <a:rPr lang="en-US" dirty="0" smtClean="0">
                <a:latin typeface="Agency FB" pitchFamily="34" charset="0"/>
              </a:rPr>
              <a:t>He compares two lovers to insects, doves,  candles etc. contrary to Elizabethan poetry style,</a:t>
            </a:r>
          </a:p>
          <a:p>
            <a:r>
              <a:rPr lang="en-US" dirty="0" smtClean="0">
                <a:latin typeface="Agency FB" pitchFamily="34" charset="0"/>
              </a:rPr>
              <a:t>Used unconventional rhythm and tone.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91200" y="1066800"/>
            <a:ext cx="2971800" cy="2362200"/>
          </a:xfrm>
        </p:spPr>
        <p:txBody>
          <a:bodyPr/>
          <a:lstStyle/>
          <a:p>
            <a:pPr algn="ctr"/>
            <a:r>
              <a:rPr lang="en-US" sz="3200" dirty="0" smtClean="0"/>
              <a:t>George Herbert (1593–1633)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Placeholder 4" descr="george-herbert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7299" r="17299"/>
          <a:stretch>
            <a:fillRect/>
          </a:stretch>
        </p:blipFill>
        <p:spPr>
          <a:xfrm>
            <a:off x="838200" y="1143000"/>
            <a:ext cx="4419600" cy="4419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George Herbert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500" dirty="0" smtClean="0">
                <a:latin typeface="Agency FB" pitchFamily="34" charset="0"/>
              </a:rPr>
              <a:t>Herbert's unique characteristic is simplicity of his language, style and metaphor. </a:t>
            </a:r>
          </a:p>
          <a:p>
            <a:r>
              <a:rPr lang="en-US" sz="3500" dirty="0" smtClean="0">
                <a:latin typeface="Agency FB" pitchFamily="34" charset="0"/>
              </a:rPr>
              <a:t>He introduced technique of ending the poem with two quiet lines and resolving the argument.</a:t>
            </a:r>
          </a:p>
          <a:p>
            <a:r>
              <a:rPr lang="en-US" sz="3500" dirty="0" smtClean="0">
                <a:latin typeface="Agency FB" pitchFamily="34" charset="0"/>
              </a:rPr>
              <a:t>He wrote about the struggle of religious kind. </a:t>
            </a:r>
          </a:p>
          <a:p>
            <a:pPr lvl="0"/>
            <a:r>
              <a:rPr lang="en-US" sz="3500" dirty="0" smtClean="0">
                <a:latin typeface="Agency FB" pitchFamily="34" charset="0"/>
              </a:rPr>
              <a:t>'Conceits' are not an important part of Herbert's poetry, and his appeal is not as intellectual as Donne's.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33400"/>
            <a:ext cx="7498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Henry Vaughan (1622–1695)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52600"/>
            <a:ext cx="7498080" cy="4495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gency FB" pitchFamily="34" charset="0"/>
              </a:rPr>
              <a:t>He was inspired by George Herbert.</a:t>
            </a:r>
          </a:p>
          <a:p>
            <a:r>
              <a:rPr lang="en-US" dirty="0" smtClean="0">
                <a:latin typeface="Agency FB" pitchFamily="34" charset="0"/>
              </a:rPr>
              <a:t>Vaughan was more immediate and overly mystical in his spirituality. He wrote about nature a great deal. . There are fewer conceits and much more nature symbolism or emblems. In the opening of The World: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   “I saw Eternity the other night</a:t>
            </a:r>
          </a:p>
          <a:p>
            <a:pPr>
              <a:buNone/>
            </a:pPr>
            <a:r>
              <a:rPr lang="en-US" dirty="0" smtClean="0">
                <a:latin typeface="Agency FB" pitchFamily="34" charset="0"/>
              </a:rPr>
              <a:t>   Like a Great Ring of pure and endless light.”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COMPARISON OF DONNE’S AND HERBERT’S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gency FB" pitchFamily="34" charset="0"/>
              </a:rPr>
              <a:t>Donne's Holy Sonnet 'Batter my Heart' and Herbert's 'The Collar' are both poems about the struggle to maintain faith in God.</a:t>
            </a:r>
          </a:p>
          <a:p>
            <a:pPr marL="0" indent="0"/>
            <a:r>
              <a:rPr lang="en-US" dirty="0" smtClean="0">
                <a:latin typeface="Agency FB" pitchFamily="34" charset="0"/>
              </a:rPr>
              <a:t>Openings are abrupt and dramatic.</a:t>
            </a:r>
          </a:p>
          <a:p>
            <a:pPr marL="0" indent="0"/>
            <a:r>
              <a:rPr lang="en-US" dirty="0" smtClean="0">
                <a:latin typeface="Agency FB" pitchFamily="34" charset="0"/>
              </a:rPr>
              <a:t> Delivered in a personal and colloquial manner. </a:t>
            </a:r>
          </a:p>
          <a:p>
            <a:pPr marL="0" indent="0"/>
            <a:r>
              <a:rPr lang="en-US" dirty="0" smtClean="0">
                <a:latin typeface="Agency FB" pitchFamily="34" charset="0"/>
              </a:rPr>
              <a:t>Both poems take the form of arguments, using logic to make the reasoning convincing and persuasive. </a:t>
            </a:r>
          </a:p>
          <a:p>
            <a:pPr marL="0" indent="0"/>
            <a:r>
              <a:rPr lang="en-US" dirty="0" smtClean="0">
                <a:latin typeface="Agency FB" pitchFamily="34" charset="0"/>
              </a:rPr>
              <a:t>Donne's arguments are more intellectual while Herbert's arguments relate more to feelings.</a:t>
            </a:r>
            <a:endParaRPr lang="en-US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8153400" cy="5486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Don’t forget yourself in the maze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You are the player not the maze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Penetrate into the bottle of wine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Either mine or </a:t>
            </a:r>
            <a:r>
              <a:rPr lang="en-US" sz="2800" dirty="0" err="1" smtClean="0">
                <a:latin typeface="Agency FB" pitchFamily="34" charset="0"/>
              </a:rPr>
              <a:t>thine</a:t>
            </a:r>
            <a:endParaRPr lang="en-US" sz="2800" dirty="0" smtClean="0">
              <a:latin typeface="Agency FB" pitchFamily="34" charset="0"/>
            </a:endParaRP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Look for he moon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That arises tides in the pool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Deserted town you will find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Open your heart forget about mind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Drown yourself in the deep sea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Flutter your wings and be free!</a:t>
            </a:r>
          </a:p>
          <a:p>
            <a:pPr algn="ctr">
              <a:buNone/>
            </a:pPr>
            <a:r>
              <a:rPr lang="en-US" sz="2800" dirty="0" smtClean="0">
                <a:latin typeface="Agency FB" pitchFamily="34" charset="0"/>
              </a:rPr>
              <a:t>                                                                               </a:t>
            </a:r>
            <a:endParaRPr lang="en-US" sz="2800" i="1" dirty="0">
              <a:latin typeface="Freestyle Script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048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gency FB" pitchFamily="34" charset="0"/>
              </a:rPr>
              <a:t>A Re-creation</a:t>
            </a:r>
            <a:endParaRPr lang="en-US" sz="3200" b="1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1206</TotalTime>
  <Words>1551</Words>
  <Application>Microsoft Office PowerPoint</Application>
  <PresentationFormat>On-screen Show (4:3)</PresentationFormat>
  <Paragraphs>178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Solstice</vt:lpstr>
      <vt:lpstr>Slide 1</vt:lpstr>
      <vt:lpstr>Renaissance Drama LECTURE 05</vt:lpstr>
      <vt:lpstr>Renaissance</vt:lpstr>
      <vt:lpstr>Renaissance Drama</vt:lpstr>
      <vt:lpstr>It was built in 1599 in London by Shakespeare's playing company.</vt:lpstr>
      <vt:lpstr>Slide 6</vt:lpstr>
      <vt:lpstr>Slide 7</vt:lpstr>
      <vt:lpstr>Style of Renaissance Drama</vt:lpstr>
      <vt:lpstr>Slide 9</vt:lpstr>
      <vt:lpstr>Slide 10</vt:lpstr>
      <vt:lpstr>Important Playwrights of Renaissance:</vt:lpstr>
      <vt:lpstr>Slide 12</vt:lpstr>
      <vt:lpstr>Slide 13</vt:lpstr>
      <vt:lpstr>A violent, bloody play and the most popular of Shakespeare's works during his dramatic career. </vt:lpstr>
      <vt:lpstr>Slide 15</vt:lpstr>
      <vt:lpstr>Slide 16</vt:lpstr>
      <vt:lpstr>Slide 17</vt:lpstr>
      <vt:lpstr>Extracts</vt:lpstr>
      <vt:lpstr>Slide 19</vt:lpstr>
      <vt:lpstr>Slide 20</vt:lpstr>
      <vt:lpstr>Slide 21</vt:lpstr>
      <vt:lpstr>Selected Playwrights</vt:lpstr>
      <vt:lpstr>Slide 23</vt:lpstr>
      <vt:lpstr>Slide 24</vt:lpstr>
      <vt:lpstr>William Shakespeare</vt:lpstr>
      <vt:lpstr>Slide 26</vt:lpstr>
      <vt:lpstr>Renaissance Drama in Modern Era</vt:lpstr>
      <vt:lpstr>Slide 28</vt:lpstr>
      <vt:lpstr>Metaphysical Poetry</vt:lpstr>
      <vt:lpstr> Introduction</vt:lpstr>
      <vt:lpstr>Characteristics of Metaphysical Poetry</vt:lpstr>
      <vt:lpstr>Major Poets</vt:lpstr>
      <vt:lpstr>John Donne (1572–1631)</vt:lpstr>
      <vt:lpstr>John Donne </vt:lpstr>
      <vt:lpstr>George Herbert (1593–1633) </vt:lpstr>
      <vt:lpstr>George Herbert</vt:lpstr>
      <vt:lpstr>Henry Vaughan (1622–1695) </vt:lpstr>
      <vt:lpstr>COMPARISON OF DONNE’S AND HERBERT’S POETRY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Zakki</dc:creator>
  <cp:lastModifiedBy>Administrator</cp:lastModifiedBy>
  <cp:revision>98</cp:revision>
  <dcterms:created xsi:type="dcterms:W3CDTF">2012-12-06T22:01:25Z</dcterms:created>
  <dcterms:modified xsi:type="dcterms:W3CDTF">2012-12-22T07:15:40Z</dcterms:modified>
</cp:coreProperties>
</file>