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7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B38CE-F95C-4D95-AC9F-590F4AC46882}"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B38CE-F95C-4D95-AC9F-590F4AC4688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B38CE-F95C-4D95-AC9F-590F4AC4688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B38CE-F95C-4D95-AC9F-590F4AC4688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B38CE-F95C-4D95-AC9F-590F4AC4688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B38CE-F95C-4D95-AC9F-590F4AC4688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B38CE-F95C-4D95-AC9F-590F4AC4688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B38CE-F95C-4D95-AC9F-590F4AC4688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5678D515-4B01-4793-B3D3-3BD87FC82729}" type="datetimeFigureOut">
              <a:rPr lang="en-US" smtClean="0"/>
              <a:pPr/>
              <a:t>12/21/2012</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471B38CE-F95C-4D95-AC9F-590F4AC4688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B38CE-F95C-4D95-AC9F-590F4AC4688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678D515-4B01-4793-B3D3-3BD87FC82729}" type="datetimeFigureOut">
              <a:rPr lang="en-US" smtClean="0"/>
              <a:pPr/>
              <a:t>12/21/2012</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471B38CE-F95C-4D95-AC9F-590F4AC4688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678D515-4B01-4793-B3D3-3BD87FC82729}" type="datetimeFigureOut">
              <a:rPr lang="en-US" smtClean="0"/>
              <a:pPr/>
              <a:t>12/21/2012</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71B38CE-F95C-4D95-AC9F-590F4AC4688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355848"/>
            <a:ext cx="8077200" cy="1673352"/>
          </a:xfrm>
        </p:spPr>
        <p:txBody>
          <a:bodyPr>
            <a:normAutofit/>
          </a:bodyPr>
          <a:lstStyle/>
          <a:p>
            <a:pPr algn="ctr"/>
            <a:r>
              <a:rPr lang="en-US" sz="8000" dirty="0" smtClean="0"/>
              <a:t>Aristotle</a:t>
            </a:r>
            <a:endParaRPr lang="en-US" sz="8000" dirty="0"/>
          </a:p>
        </p:txBody>
      </p:sp>
      <p:sp>
        <p:nvSpPr>
          <p:cNvPr id="3" name="Subtitle 2"/>
          <p:cNvSpPr>
            <a:spLocks noGrp="1"/>
          </p:cNvSpPr>
          <p:nvPr>
            <p:ph type="subTitle" idx="1"/>
          </p:nvPr>
        </p:nvSpPr>
        <p:spPr/>
        <p:txBody>
          <a:bodyPr>
            <a:normAutofit/>
          </a:bodyPr>
          <a:lstStyle/>
          <a:p>
            <a:pPr algn="ctr"/>
            <a:r>
              <a:rPr lang="en-US" sz="5400" dirty="0" smtClean="0">
                <a:latin typeface="Adobe Fangsong Std R" pitchFamily="18" charset="-128"/>
                <a:ea typeface="Adobe Fangsong Std R" pitchFamily="18" charset="-128"/>
              </a:rPr>
              <a:t>LECTURE </a:t>
            </a:r>
            <a:r>
              <a:rPr lang="en-US" sz="5400" dirty="0" smtClean="0">
                <a:latin typeface="Adobe Fangsong Std R" pitchFamily="18" charset="-128"/>
                <a:ea typeface="Adobe Fangsong Std R" pitchFamily="18" charset="-128"/>
              </a:rPr>
              <a:t>04</a:t>
            </a:r>
            <a:endParaRPr lang="en-US" sz="5400" dirty="0">
              <a:latin typeface="Adobe Fangsong Std R" pitchFamily="18" charset="-128"/>
              <a:ea typeface="Adobe Fangsong Std R" pitchFamily="18" charset="-128"/>
            </a:endParaRPr>
          </a:p>
        </p:txBody>
      </p:sp>
    </p:spTree>
    <p:extLst>
      <p:ext uri="{BB962C8B-B14F-4D97-AF65-F5344CB8AC3E}">
        <p14:creationId xmlns="" xmlns:p14="http://schemas.microsoft.com/office/powerpoint/2010/main" val="2727769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Catharsis</a:t>
            </a:r>
            <a:endParaRPr lang="en-US" dirty="0"/>
          </a:p>
        </p:txBody>
      </p:sp>
      <p:sp>
        <p:nvSpPr>
          <p:cNvPr id="3" name="Content Placeholder 2"/>
          <p:cNvSpPr>
            <a:spLocks noGrp="1"/>
          </p:cNvSpPr>
          <p:nvPr>
            <p:ph idx="1"/>
          </p:nvPr>
        </p:nvSpPr>
        <p:spPr/>
        <p:txBody>
          <a:bodyPr/>
          <a:lstStyle/>
          <a:p>
            <a:r>
              <a:rPr lang="en-US" dirty="0" smtClean="0"/>
              <a:t>Epic and dramatic poetry provide a healthy direction and chastening of the emotions of the poet the reader and the spectator.</a:t>
            </a:r>
          </a:p>
          <a:p>
            <a:r>
              <a:rPr lang="en-US" dirty="0" smtClean="0"/>
              <a:t>The effects of poetry on emotions are not disturbing but </a:t>
            </a:r>
            <a:r>
              <a:rPr lang="en-US" dirty="0" smtClean="0"/>
              <a:t>hygienic.</a:t>
            </a:r>
            <a:endParaRPr lang="en-US" dirty="0"/>
          </a:p>
        </p:txBody>
      </p:sp>
    </p:spTree>
    <p:extLst>
      <p:ext uri="{BB962C8B-B14F-4D97-AF65-F5344CB8AC3E}">
        <p14:creationId xmlns="" xmlns:p14="http://schemas.microsoft.com/office/powerpoint/2010/main" val="16532763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of Purgation</a:t>
            </a:r>
            <a:endParaRPr lang="en-US" dirty="0"/>
          </a:p>
        </p:txBody>
      </p:sp>
      <p:sp>
        <p:nvSpPr>
          <p:cNvPr id="3" name="Content Placeholder 2"/>
          <p:cNvSpPr>
            <a:spLocks noGrp="1"/>
          </p:cNvSpPr>
          <p:nvPr>
            <p:ph idx="1"/>
          </p:nvPr>
        </p:nvSpPr>
        <p:spPr/>
        <p:txBody>
          <a:bodyPr/>
          <a:lstStyle/>
          <a:p>
            <a:r>
              <a:rPr lang="en-US" dirty="0" smtClean="0"/>
              <a:t>Tragedy as a purgative of distressing emotions.</a:t>
            </a:r>
          </a:p>
          <a:p>
            <a:r>
              <a:rPr lang="en-US" dirty="0" smtClean="0"/>
              <a:t>A poem is a living creature</a:t>
            </a:r>
          </a:p>
          <a:p>
            <a:r>
              <a:rPr lang="en-US" dirty="0" smtClean="0"/>
              <a:t>It has a soul.</a:t>
            </a:r>
          </a:p>
          <a:p>
            <a:r>
              <a:rPr lang="en-US" dirty="0" smtClean="0"/>
              <a:t>All nature becomes a work of art whose soul or form or creative principle is God.</a:t>
            </a:r>
            <a:endParaRPr lang="en-US" dirty="0"/>
          </a:p>
        </p:txBody>
      </p:sp>
    </p:spTree>
    <p:extLst>
      <p:ext uri="{BB962C8B-B14F-4D97-AF65-F5344CB8AC3E}">
        <p14:creationId xmlns="" xmlns:p14="http://schemas.microsoft.com/office/powerpoint/2010/main" val="2166561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 of Action</a:t>
            </a:r>
            <a:endParaRPr lang="en-US" dirty="0"/>
          </a:p>
        </p:txBody>
      </p:sp>
      <p:sp>
        <p:nvSpPr>
          <p:cNvPr id="3" name="Content Placeholder 2"/>
          <p:cNvSpPr>
            <a:spLocks noGrp="1"/>
          </p:cNvSpPr>
          <p:nvPr>
            <p:ph idx="1"/>
          </p:nvPr>
        </p:nvSpPr>
        <p:spPr/>
        <p:txBody>
          <a:bodyPr/>
          <a:lstStyle/>
          <a:p>
            <a:r>
              <a:rPr lang="en-US" dirty="0" smtClean="0"/>
              <a:t>Soul and body are the inner and outer aspects of the same object</a:t>
            </a:r>
          </a:p>
          <a:p>
            <a:r>
              <a:rPr lang="en-US" dirty="0" smtClean="0"/>
              <a:t>Inner meaning of a thing is vitally connected with its outer manifestation.</a:t>
            </a:r>
          </a:p>
          <a:p>
            <a:r>
              <a:rPr lang="en-US" dirty="0" smtClean="0"/>
              <a:t>He will work according to circumstances.</a:t>
            </a:r>
          </a:p>
          <a:p>
            <a:r>
              <a:rPr lang="en-US" dirty="0" smtClean="0"/>
              <a:t>Hamartia (shortcoming in a tragic person)</a:t>
            </a:r>
          </a:p>
          <a:p>
            <a:r>
              <a:rPr lang="en-US" dirty="0" smtClean="0"/>
              <a:t>It may occur within a man or an outward act </a:t>
            </a:r>
            <a:endParaRPr lang="en-US" dirty="0"/>
          </a:p>
        </p:txBody>
      </p:sp>
    </p:spTree>
    <p:extLst>
      <p:ext uri="{BB962C8B-B14F-4D97-AF65-F5344CB8AC3E}">
        <p14:creationId xmlns="" xmlns:p14="http://schemas.microsoft.com/office/powerpoint/2010/main" val="5391591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 particular shortcoming or a case of misjudgment which brings about the downfall of the actor.</a:t>
            </a:r>
          </a:p>
          <a:p>
            <a:r>
              <a:rPr lang="en-US" dirty="0" smtClean="0"/>
              <a:t>Also refers to as “Mimesis’ or “Imitation”.</a:t>
            </a:r>
          </a:p>
          <a:p>
            <a:r>
              <a:rPr lang="en-US" dirty="0" smtClean="0"/>
              <a:t>True actor does not copy the work of another, he imitates or embodies the inner form or soul of his own making in an outer medium for the senses of his audience.</a:t>
            </a:r>
            <a:endParaRPr lang="en-US" dirty="0"/>
          </a:p>
        </p:txBody>
      </p:sp>
    </p:spTree>
    <p:extLst>
      <p:ext uri="{BB962C8B-B14F-4D97-AF65-F5344CB8AC3E}">
        <p14:creationId xmlns="" xmlns:p14="http://schemas.microsoft.com/office/powerpoint/2010/main" val="28301568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Tragedy idealizes, presents men as being better than average.</a:t>
            </a:r>
          </a:p>
          <a:p>
            <a:r>
              <a:rPr lang="en-US" dirty="0" smtClean="0"/>
              <a:t>Arouses pity and fear.</a:t>
            </a:r>
          </a:p>
          <a:p>
            <a:r>
              <a:rPr lang="en-US" dirty="0" smtClean="0"/>
              <a:t>Medium</a:t>
            </a:r>
          </a:p>
          <a:p>
            <a:r>
              <a:rPr lang="en-US" dirty="0" smtClean="0"/>
              <a:t>Subject</a:t>
            </a:r>
          </a:p>
          <a:p>
            <a:r>
              <a:rPr lang="en-US" dirty="0" smtClean="0"/>
              <a:t>Manner </a:t>
            </a:r>
            <a:endParaRPr lang="en-US" dirty="0"/>
          </a:p>
        </p:txBody>
      </p:sp>
    </p:spTree>
    <p:extLst>
      <p:ext uri="{BB962C8B-B14F-4D97-AF65-F5344CB8AC3E}">
        <p14:creationId xmlns="" xmlns:p14="http://schemas.microsoft.com/office/powerpoint/2010/main" val="3547890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Stages in the development of Tragedy</a:t>
            </a:r>
            <a:endParaRPr lang="en-US" dirty="0"/>
          </a:p>
        </p:txBody>
      </p:sp>
      <p:sp>
        <p:nvSpPr>
          <p:cNvPr id="3" name="Content Placeholder 2"/>
          <p:cNvSpPr>
            <a:spLocks noGrp="1"/>
          </p:cNvSpPr>
          <p:nvPr>
            <p:ph idx="1"/>
          </p:nvPr>
        </p:nvSpPr>
        <p:spPr/>
        <p:txBody>
          <a:bodyPr/>
          <a:lstStyle/>
          <a:p>
            <a:r>
              <a:rPr lang="en-US" dirty="0" smtClean="0"/>
              <a:t>Addition of the second actor (dialogues)</a:t>
            </a:r>
          </a:p>
          <a:p>
            <a:r>
              <a:rPr lang="en-US" dirty="0" smtClean="0"/>
              <a:t>Three characters and a scenery</a:t>
            </a:r>
          </a:p>
          <a:p>
            <a:r>
              <a:rPr lang="en-US" dirty="0" smtClean="0"/>
              <a:t>Magnitude and Dignity</a:t>
            </a:r>
          </a:p>
          <a:p>
            <a:r>
              <a:rPr lang="en-US" dirty="0" smtClean="0"/>
              <a:t>Increase in the number of episodes.</a:t>
            </a:r>
            <a:endParaRPr lang="en-US" dirty="0"/>
          </a:p>
        </p:txBody>
      </p:sp>
    </p:spTree>
    <p:extLst>
      <p:ext uri="{BB962C8B-B14F-4D97-AF65-F5344CB8AC3E}">
        <p14:creationId xmlns="" xmlns:p14="http://schemas.microsoft.com/office/powerpoint/2010/main" val="34755560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endParaRPr lang="en-US" dirty="0"/>
          </a:p>
        </p:txBody>
      </p:sp>
      <p:sp>
        <p:nvSpPr>
          <p:cNvPr id="3" name="Content Placeholder 2"/>
          <p:cNvSpPr>
            <a:spLocks noGrp="1"/>
          </p:cNvSpPr>
          <p:nvPr>
            <p:ph idx="1"/>
          </p:nvPr>
        </p:nvSpPr>
        <p:spPr/>
        <p:txBody>
          <a:bodyPr/>
          <a:lstStyle/>
          <a:p>
            <a:r>
              <a:rPr lang="en-US" dirty="0" smtClean="0"/>
              <a:t>Tragedy is an imitation of an action that is serious, complete and of a certain magnitude, through pity and fear effecting its catharsis of such emotions.</a:t>
            </a:r>
            <a:endParaRPr lang="en-US" dirty="0"/>
          </a:p>
        </p:txBody>
      </p:sp>
    </p:spTree>
    <p:extLst>
      <p:ext uri="{BB962C8B-B14F-4D97-AF65-F5344CB8AC3E}">
        <p14:creationId xmlns="" xmlns:p14="http://schemas.microsoft.com/office/powerpoint/2010/main" val="132000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Six elements in a Tragedy</a:t>
            </a:r>
            <a:endParaRPr lang="en-US" dirty="0"/>
          </a:p>
        </p:txBody>
      </p:sp>
      <p:sp>
        <p:nvSpPr>
          <p:cNvPr id="3" name="Content Placeholder 2"/>
          <p:cNvSpPr>
            <a:spLocks noGrp="1"/>
          </p:cNvSpPr>
          <p:nvPr>
            <p:ph idx="1"/>
          </p:nvPr>
        </p:nvSpPr>
        <p:spPr/>
        <p:txBody>
          <a:bodyPr/>
          <a:lstStyle/>
          <a:p>
            <a:r>
              <a:rPr lang="en-US" dirty="0" smtClean="0"/>
              <a:t>Plot (beauty depends on magnitude)</a:t>
            </a:r>
          </a:p>
          <a:p>
            <a:r>
              <a:rPr lang="en-US" dirty="0" smtClean="0"/>
              <a:t>Characters</a:t>
            </a:r>
          </a:p>
          <a:p>
            <a:r>
              <a:rPr lang="en-US" dirty="0" smtClean="0"/>
              <a:t>Thoughts</a:t>
            </a:r>
          </a:p>
          <a:p>
            <a:r>
              <a:rPr lang="en-US" dirty="0" smtClean="0"/>
              <a:t>Diction</a:t>
            </a:r>
          </a:p>
          <a:p>
            <a:r>
              <a:rPr lang="en-US" dirty="0" smtClean="0"/>
              <a:t>Melody</a:t>
            </a:r>
          </a:p>
          <a:p>
            <a:r>
              <a:rPr lang="en-US" dirty="0" smtClean="0"/>
              <a:t>Spectacle</a:t>
            </a:r>
          </a:p>
          <a:p>
            <a:endParaRPr lang="en-US" dirty="0"/>
          </a:p>
        </p:txBody>
      </p:sp>
    </p:spTree>
    <p:extLst>
      <p:ext uri="{BB962C8B-B14F-4D97-AF65-F5344CB8AC3E}">
        <p14:creationId xmlns="" xmlns:p14="http://schemas.microsoft.com/office/powerpoint/2010/main" val="3675146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The end of the tragedy is a </a:t>
            </a:r>
            <a:r>
              <a:rPr lang="en-US" dirty="0" smtClean="0"/>
              <a:t>catharsis </a:t>
            </a:r>
            <a:r>
              <a:rPr lang="en-US" dirty="0"/>
              <a:t>(purgation, cleansing) of the tragic emotions of pity and fear. </a:t>
            </a:r>
            <a:r>
              <a:rPr lang="en-US" dirty="0" smtClean="0"/>
              <a:t>Catharsis </a:t>
            </a:r>
            <a:r>
              <a:rPr lang="en-US" dirty="0"/>
              <a:t>is another Aristotelian term that has generated considerable debate. The word means “purging,” and Aristotle seems to be employing a medical metaphor—tragedy arouses the emotions of pity and fear in order to purge away their excess, to reduce these passions to a healthy, balanced proportion. </a:t>
            </a:r>
          </a:p>
          <a:p>
            <a:endParaRPr lang="en-US" dirty="0"/>
          </a:p>
        </p:txBody>
      </p:sp>
    </p:spTree>
    <p:extLst>
      <p:ext uri="{BB962C8B-B14F-4D97-AF65-F5344CB8AC3E}">
        <p14:creationId xmlns="" xmlns:p14="http://schemas.microsoft.com/office/powerpoint/2010/main" val="40754479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Aristotle also talks of the “pleasure” that is proper to tragedy, apparently meaning the aesthetic pleasure one gets from contemplating the pity and fear that are aroused through an intricately constructed work of art (context).</a:t>
            </a:r>
          </a:p>
          <a:p>
            <a:endParaRPr lang="en-US" dirty="0"/>
          </a:p>
        </p:txBody>
      </p:sp>
    </p:spTree>
    <p:extLst>
      <p:ext uri="{BB962C8B-B14F-4D97-AF65-F5344CB8AC3E}">
        <p14:creationId xmlns="" xmlns:p14="http://schemas.microsoft.com/office/powerpoint/2010/main" val="558336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There is a saying in Tibetan, 'Tragedy should be utilized as a source of strength.'</a:t>
            </a:r>
          </a:p>
          <a:p>
            <a:pPr marL="0" indent="0">
              <a:buNone/>
            </a:pPr>
            <a:r>
              <a:rPr lang="en-US" dirty="0" smtClean="0"/>
              <a:t>    No </a:t>
            </a:r>
            <a:r>
              <a:rPr lang="en-US" dirty="0"/>
              <a:t>matter what sort of difficulties, how </a:t>
            </a:r>
            <a:r>
              <a:rPr lang="en-US" dirty="0" smtClean="0"/>
              <a:t>                       </a:t>
            </a:r>
            <a:r>
              <a:rPr lang="en-US" dirty="0" smtClean="0"/>
              <a:t>   painful </a:t>
            </a:r>
            <a:r>
              <a:rPr lang="en-US" dirty="0"/>
              <a:t>experience is, if we lose our hope, that's our real disaster.” </a:t>
            </a:r>
          </a:p>
          <a:p>
            <a:pPr marL="0" indent="0">
              <a:buNone/>
            </a:pPr>
            <a:r>
              <a:rPr lang="en-US" dirty="0" smtClean="0"/>
              <a:t>                                              </a:t>
            </a:r>
            <a:r>
              <a:rPr lang="en-US" dirty="0"/>
              <a:t>Dalai Lama XIV </a:t>
            </a:r>
          </a:p>
        </p:txBody>
      </p:sp>
    </p:spTree>
    <p:extLst>
      <p:ext uri="{BB962C8B-B14F-4D97-AF65-F5344CB8AC3E}">
        <p14:creationId xmlns="" xmlns:p14="http://schemas.microsoft.com/office/powerpoint/2010/main" val="9937518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There are two tragedies in life. One is to lose your heart's desire. The other is to gain it</a:t>
            </a:r>
            <a:r>
              <a:rPr lang="en-US" dirty="0" smtClean="0"/>
              <a:t>.”</a:t>
            </a:r>
          </a:p>
          <a:p>
            <a:endParaRPr lang="en-US" dirty="0"/>
          </a:p>
          <a:p>
            <a:pPr marL="68580" indent="0">
              <a:buNone/>
            </a:pPr>
            <a:r>
              <a:rPr lang="en-US" dirty="0" smtClean="0"/>
              <a:t>   </a:t>
            </a:r>
            <a:r>
              <a:rPr lang="en-US" dirty="0"/>
              <a:t>George Bernard </a:t>
            </a:r>
            <a:r>
              <a:rPr lang="en-US" dirty="0" smtClean="0"/>
              <a:t>Shaw </a:t>
            </a:r>
          </a:p>
          <a:p>
            <a:pPr marL="68580" indent="0">
              <a:buNone/>
            </a:pPr>
            <a:endParaRPr lang="en-US" dirty="0"/>
          </a:p>
          <a:p>
            <a:pPr marL="68580" indent="0">
              <a:buNone/>
            </a:pPr>
            <a:r>
              <a:rPr lang="en-US" smtClean="0"/>
              <a:t>************************************</a:t>
            </a:r>
            <a:endParaRPr lang="en-US" dirty="0"/>
          </a:p>
        </p:txBody>
      </p:sp>
    </p:spTree>
    <p:extLst>
      <p:ext uri="{BB962C8B-B14F-4D97-AF65-F5344CB8AC3E}">
        <p14:creationId xmlns="" xmlns:p14="http://schemas.microsoft.com/office/powerpoint/2010/main" val="337081144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267</TotalTime>
  <Words>474</Words>
  <Application>Microsoft Office PowerPoint</Application>
  <PresentationFormat>On-screen Show (4:3)</PresentationFormat>
  <Paragraphs>48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Module</vt:lpstr>
      <vt:lpstr>Aristotle</vt:lpstr>
      <vt:lpstr>Catharsis</vt:lpstr>
      <vt:lpstr>Theory of Purgation</vt:lpstr>
      <vt:lpstr>Concept of Action</vt:lpstr>
      <vt:lpstr>Slide 5</vt:lpstr>
      <vt:lpstr>Slide 6</vt:lpstr>
      <vt:lpstr>Stages in the development of Tragedy</vt:lpstr>
      <vt:lpstr>Definition </vt:lpstr>
      <vt:lpstr>Six elements in a Tragedy</vt:lpstr>
      <vt:lpstr>Slide 10</vt:lpstr>
      <vt:lpstr>Slide 11</vt:lpstr>
      <vt:lpstr>Slide 12</vt:lpstr>
      <vt:lpstr>Slide 13</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Aristotle</dc:title>
  <dc:creator>MyUserName</dc:creator>
  <cp:lastModifiedBy>vcomsats</cp:lastModifiedBy>
  <cp:revision>76</cp:revision>
  <dcterms:created xsi:type="dcterms:W3CDTF">2012-09-10T06:17:15Z</dcterms:created>
  <dcterms:modified xsi:type="dcterms:W3CDTF">2012-12-21T06:35:10Z</dcterms:modified>
</cp:coreProperties>
</file>