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310" r:id="rId4"/>
    <p:sldId id="358" r:id="rId5"/>
    <p:sldId id="311" r:id="rId6"/>
    <p:sldId id="323" r:id="rId7"/>
    <p:sldId id="367" r:id="rId8"/>
    <p:sldId id="312" r:id="rId9"/>
    <p:sldId id="313" r:id="rId10"/>
    <p:sldId id="324" r:id="rId11"/>
    <p:sldId id="359" r:id="rId12"/>
    <p:sldId id="314" r:id="rId13"/>
    <p:sldId id="360" r:id="rId14"/>
    <p:sldId id="325" r:id="rId15"/>
    <p:sldId id="315" r:id="rId16"/>
    <p:sldId id="326" r:id="rId17"/>
    <p:sldId id="316" r:id="rId18"/>
    <p:sldId id="317" r:id="rId19"/>
    <p:sldId id="327" r:id="rId20"/>
    <p:sldId id="318" r:id="rId21"/>
    <p:sldId id="328" r:id="rId22"/>
    <p:sldId id="361" r:id="rId23"/>
    <p:sldId id="319" r:id="rId24"/>
    <p:sldId id="329" r:id="rId25"/>
    <p:sldId id="320" r:id="rId26"/>
    <p:sldId id="330" r:id="rId27"/>
    <p:sldId id="321" r:id="rId28"/>
    <p:sldId id="331" r:id="rId29"/>
    <p:sldId id="362" r:id="rId30"/>
    <p:sldId id="332" r:id="rId31"/>
    <p:sldId id="337" r:id="rId32"/>
    <p:sldId id="338" r:id="rId33"/>
    <p:sldId id="334" r:id="rId34"/>
    <p:sldId id="339" r:id="rId35"/>
    <p:sldId id="342" r:id="rId36"/>
    <p:sldId id="335" r:id="rId37"/>
    <p:sldId id="340" r:id="rId38"/>
    <p:sldId id="336" r:id="rId39"/>
    <p:sldId id="343" r:id="rId40"/>
    <p:sldId id="341" r:id="rId41"/>
    <p:sldId id="344" r:id="rId42"/>
    <p:sldId id="363" r:id="rId43"/>
    <p:sldId id="345" r:id="rId44"/>
    <p:sldId id="346" r:id="rId45"/>
    <p:sldId id="347" r:id="rId46"/>
    <p:sldId id="352" r:id="rId47"/>
    <p:sldId id="351" r:id="rId48"/>
    <p:sldId id="348" r:id="rId49"/>
    <p:sldId id="349" r:id="rId50"/>
    <p:sldId id="35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A358B-1CEC-46E0-9DF2-94646608892F}"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EA358B-1CEC-46E0-9DF2-94646608892F}"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EA358B-1CEC-46E0-9DF2-94646608892F}" type="datetimeFigureOut">
              <a:rPr lang="en-US" smtClean="0"/>
              <a:pPr/>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EA358B-1CEC-46E0-9DF2-94646608892F}" type="datetimeFigureOut">
              <a:rPr lang="en-US" smtClean="0"/>
              <a:pPr/>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A358B-1CEC-46E0-9DF2-94646608892F}" type="datetimeFigureOut">
              <a:rPr lang="en-US" smtClean="0"/>
              <a:pPr/>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A358B-1CEC-46E0-9DF2-94646608892F}" type="datetimeFigureOut">
              <a:rPr lang="en-US" smtClean="0"/>
              <a:pPr/>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66568-B116-44C4-ADFF-6AB725C36D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err="1" smtClean="0"/>
              <a:t>Dr.Faustus</a:t>
            </a:r>
            <a:endParaRPr lang="en-US" sz="80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871963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normAutofit/>
          </a:bodyPr>
          <a:lstStyle/>
          <a:p>
            <a:r>
              <a:rPr lang="en-US" sz="6600" b="1" dirty="0" smtClean="0"/>
              <a:t>Major Themes</a:t>
            </a:r>
            <a:endParaRPr lang="en-US" sz="6600" b="1" dirty="0"/>
          </a:p>
        </p:txBody>
      </p:sp>
    </p:spTree>
    <p:extLst>
      <p:ext uri="{BB962C8B-B14F-4D97-AF65-F5344CB8AC3E}">
        <p14:creationId xmlns:p14="http://schemas.microsoft.com/office/powerpoint/2010/main" xmlns="" val="370849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study of Marlowe’s great tragedies cannot but convince us that Marlowe possessed the power in its fullest degree of projecting himself into his chief characters. In fact one of the most remarkable elements in all his dramatic works is this subjective or autobiographical note. Herein also lies the great difference between Shakespeare and Marlowe as dramatists. There is a complete effacement of Shakespeare’s personality in his plays. </a:t>
            </a:r>
          </a:p>
          <a:p>
            <a:endParaRPr lang="en-US" dirty="0"/>
          </a:p>
        </p:txBody>
      </p:sp>
    </p:spTree>
    <p:extLst>
      <p:ext uri="{BB962C8B-B14F-4D97-AF65-F5344CB8AC3E}">
        <p14:creationId xmlns:p14="http://schemas.microsoft.com/office/powerpoint/2010/main" xmlns="" val="975281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We can never assert that this play or that passage of Shakespeare reveals his mind or personality. But Marlowe could not but project his personality into the chief characters of his plays, especially in his four great tragedies: Tamburlaine, Doctor Faustus, The Jew of Malta and Edward II</a:t>
            </a:r>
            <a:r>
              <a:rPr lang="en-US" dirty="0" smtClean="0"/>
              <a:t>.</a:t>
            </a:r>
            <a:endParaRPr lang="en-US" dirty="0"/>
          </a:p>
        </p:txBody>
      </p:sp>
    </p:spTree>
    <p:extLst>
      <p:ext uri="{BB962C8B-B14F-4D97-AF65-F5344CB8AC3E}">
        <p14:creationId xmlns:p14="http://schemas.microsoft.com/office/powerpoint/2010/main" xmlns="" val="3179475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Marlowe’s Life and the Spirit of Renaissance</a:t>
            </a:r>
            <a:br>
              <a:rPr lang="en-US" dirty="0"/>
            </a:b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dirty="0" smtClean="0"/>
              <a:t>Before </a:t>
            </a:r>
            <a:r>
              <a:rPr lang="en-US" dirty="0"/>
              <a:t>taking up this note of subjectivity in Marlowe’s dramatic works we should have a fair idea of Marlowe’s life, career, the influence of the spirit of Renaissance on him and his ambitions and aspirations. Marlowe came of ‘parents base of stock’—he was the son of shoe-maker. But he was fortunate enough to have school education, had a chance to go to Cambridge to </a:t>
            </a:r>
            <a:r>
              <a:rPr lang="en-US" dirty="0" err="1"/>
              <a:t>specialise</a:t>
            </a:r>
            <a:r>
              <a:rPr lang="en-US" dirty="0"/>
              <a:t> in theology and got Doctorate in Divinity. As an Archbishop Parker’s scholar he was intended for a Church career. But he abandoned the holy order and joined the theatrical companies in London to become a dramatist. In Cambridge, he also studied classics and various other subjects and became an erudite scholar. </a:t>
            </a:r>
          </a:p>
        </p:txBody>
      </p:sp>
    </p:spTree>
    <p:extLst>
      <p:ext uri="{BB962C8B-B14F-4D97-AF65-F5344CB8AC3E}">
        <p14:creationId xmlns:p14="http://schemas.microsoft.com/office/powerpoint/2010/main" xmlns="" val="2598715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But here also he had the bitter experience of finding his young companions belonging to a wealthier class with much better status and a greater scope for enjoying pleasures of life, although they were much inferior to him in other respects. Probably, in his later life this was the main cause of his rebellion against the established order. He also imbibed his </a:t>
            </a:r>
            <a:r>
              <a:rPr lang="en-US" dirty="0" err="1"/>
              <a:t>sceptical</a:t>
            </a:r>
            <a:r>
              <a:rPr lang="en-US" dirty="0"/>
              <a:t> attitude to the established religion and religious authority and was reputed as an atheist by rejecting Christian dogma. </a:t>
            </a:r>
          </a:p>
        </p:txBody>
      </p:sp>
    </p:spTree>
    <p:extLst>
      <p:ext uri="{BB962C8B-B14F-4D97-AF65-F5344CB8AC3E}">
        <p14:creationId xmlns:p14="http://schemas.microsoft.com/office/powerpoint/2010/main" xmlns="" val="1369764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Marlowe also developed a dual personality—especially during his life in London. He was a poet, a dramatist as well as an agent of secret service. In London he freely mixed with many a reputed nobleman as well as shady characters of the under-world. He was to a great extent violent in temperament and Bohemian in character.</a:t>
            </a:r>
          </a:p>
          <a:p>
            <a:endParaRPr lang="en-US" dirty="0"/>
          </a:p>
        </p:txBody>
      </p:sp>
    </p:spTree>
    <p:extLst>
      <p:ext uri="{BB962C8B-B14F-4D97-AF65-F5344CB8AC3E}">
        <p14:creationId xmlns:p14="http://schemas.microsoft.com/office/powerpoint/2010/main" xmlns="" val="1897714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Then we are to remember that Marlowe was a man of the Renaissance and an embodiment of the spirit of his age. He was saturated with the spirit of Renaissance with its great yearning for knowledge and learning, with its hankering after sensual pleasure of life and with its inordinate ambition and supreme lust for power and pelf. He was also profoundly influenced by Machiavelli, the famous Italian social and political writer, who disregarded all conventional moral principles to achieve the end by any means, noble or ignoble, fair or foul.</a:t>
            </a:r>
          </a:p>
          <a:p>
            <a:endParaRPr lang="en-US" dirty="0"/>
          </a:p>
        </p:txBody>
      </p:sp>
    </p:spTree>
    <p:extLst>
      <p:ext uri="{BB962C8B-B14F-4D97-AF65-F5344CB8AC3E}">
        <p14:creationId xmlns:p14="http://schemas.microsoft.com/office/powerpoint/2010/main" xmlns="" val="885634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dirty="0"/>
              <a:t>Reflection of Marlowe’s Personality in His Tragic Heroes</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a:t>A close and critical study of works of Marlowe convinces us that all his tragic heroes clearly reveal the chief characteristics and temperament of the great dramatist. His great tragic heroes, Tamburlaine, Faustus, Jew of Malta, and Edward II—all are absolutely dominated by some uncontrollable passion for gaining some ideal or finding the </a:t>
            </a:r>
            <a:r>
              <a:rPr lang="en-US" dirty="0" err="1"/>
              <a:t>fulfilment</a:t>
            </a:r>
            <a:r>
              <a:rPr lang="en-US" dirty="0"/>
              <a:t> of some inordinate ambition. To achieve their end they throw overboard all established moral scruples or religious sanctions and never scruple to adopt even the most cruel and horrible means. His cruel, </a:t>
            </a:r>
            <a:r>
              <a:rPr lang="en-US" dirty="0" err="1"/>
              <a:t>tyrannic</a:t>
            </a:r>
            <a:r>
              <a:rPr lang="en-US" dirty="0"/>
              <a:t> Tamburlaine with his craze for limitless power defies all authorities on earth as well as in </a:t>
            </a:r>
            <a:r>
              <a:rPr lang="en-US" dirty="0" smtClean="0"/>
              <a:t>heaven</a:t>
            </a:r>
            <a:endParaRPr lang="en-US" dirty="0"/>
          </a:p>
        </p:txBody>
      </p:sp>
    </p:spTree>
    <p:extLst>
      <p:ext uri="{BB962C8B-B14F-4D97-AF65-F5344CB8AC3E}">
        <p14:creationId xmlns:p14="http://schemas.microsoft.com/office/powerpoint/2010/main" xmlns="" val="2787139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His stone-hearted </a:t>
            </a:r>
            <a:r>
              <a:rPr lang="en-US" dirty="0" err="1"/>
              <a:t>Barabas</a:t>
            </a:r>
            <a:r>
              <a:rPr lang="en-US" dirty="0"/>
              <a:t> is dominated by a senseless craze for gold and does not shirk from committing the worst type of crimes to achieve his end. He seems to be an embodiment of Machiavellianism. To gain super human powers through knowledge, his Doctor Faustus, with his over-</a:t>
            </a:r>
            <a:r>
              <a:rPr lang="en-US" dirty="0" err="1"/>
              <a:t>weening</a:t>
            </a:r>
            <a:r>
              <a:rPr lang="en-US" dirty="0"/>
              <a:t> ambition takes to the study of the black art of necromancy and even sells his soul to the Devil to gain his </a:t>
            </a:r>
            <a:r>
              <a:rPr lang="en-US" dirty="0" smtClean="0"/>
              <a:t>end.</a:t>
            </a:r>
            <a:endParaRPr lang="en-US" dirty="0"/>
          </a:p>
        </p:txBody>
      </p:sp>
    </p:spTree>
    <p:extLst>
      <p:ext uri="{BB962C8B-B14F-4D97-AF65-F5344CB8AC3E}">
        <p14:creationId xmlns:p14="http://schemas.microsoft.com/office/powerpoint/2010/main" xmlns="" val="27884458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And </a:t>
            </a:r>
            <a:r>
              <a:rPr lang="en-US" dirty="0"/>
              <a:t>Edward II and Mortimer pay the heaviest price—the former for his passion for is base minions and the latter for his craze for power. Influenced by the spirit of Renaissance, Marlowe developed a deep sense of egotism. All his great creations are also deeply egotistical having the highest regard for their own power and personality. Hence, we find his Tamburlaine speaking thus:</a:t>
            </a:r>
          </a:p>
          <a:p>
            <a:endParaRPr lang="en-US" dirty="0"/>
          </a:p>
        </p:txBody>
      </p:sp>
    </p:spTree>
    <p:extLst>
      <p:ext uri="{BB962C8B-B14F-4D97-AF65-F5344CB8AC3E}">
        <p14:creationId xmlns:p14="http://schemas.microsoft.com/office/powerpoint/2010/main" xmlns="" val="944751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 hold the Fates bound fast in iron chains. </a:t>
            </a:r>
          </a:p>
          <a:p>
            <a:r>
              <a:rPr lang="en-US" dirty="0"/>
              <a:t>And with my hand turns fortune’s wheel about.”</a:t>
            </a:r>
          </a:p>
          <a:p>
            <a:endParaRPr lang="en-US" dirty="0"/>
          </a:p>
          <a:p>
            <a:r>
              <a:rPr lang="en-US" dirty="0"/>
              <a:t>His heroes have also scant regard for religion or godliness. His spirit of the atheist is clearly revealed in the following line from the “Prologue to the Jew of Malta”:</a:t>
            </a:r>
          </a:p>
          <a:p>
            <a:endParaRPr lang="en-US" dirty="0"/>
          </a:p>
          <a:p>
            <a:r>
              <a:rPr lang="en-US" dirty="0"/>
              <a:t>“I count religion but a childish toy”</a:t>
            </a:r>
          </a:p>
          <a:p>
            <a:endParaRPr lang="en-US" dirty="0"/>
          </a:p>
          <a:p>
            <a:endParaRPr lang="en-US" dirty="0"/>
          </a:p>
        </p:txBody>
      </p:sp>
    </p:spTree>
    <p:extLst>
      <p:ext uri="{BB962C8B-B14F-4D97-AF65-F5344CB8AC3E}">
        <p14:creationId xmlns:p14="http://schemas.microsoft.com/office/powerpoint/2010/main" xmlns="" val="2107546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Another relevant point to note is that just like Marlowe all his great tragic heroes, excepting Edward II, are born of ‘parents base of stock’ with a great sense of superiority. Thus, proclaims Tamburlaine:</a:t>
            </a:r>
          </a:p>
          <a:p>
            <a:endParaRPr lang="en-US" dirty="0"/>
          </a:p>
          <a:p>
            <a:r>
              <a:rPr lang="en-US" dirty="0"/>
              <a:t>“I am a lord, for so my deeds will prove, </a:t>
            </a:r>
          </a:p>
          <a:p>
            <a:pPr marL="0" indent="0">
              <a:buNone/>
            </a:pPr>
            <a:r>
              <a:rPr lang="en-US" dirty="0" smtClean="0"/>
              <a:t>       And </a:t>
            </a:r>
            <a:r>
              <a:rPr lang="en-US" dirty="0"/>
              <a:t>yet a </a:t>
            </a:r>
            <a:r>
              <a:rPr lang="en-US" dirty="0" err="1"/>
              <a:t>shephered</a:t>
            </a:r>
            <a:r>
              <a:rPr lang="en-US" dirty="0"/>
              <a:t> by my Parentage.”</a:t>
            </a:r>
          </a:p>
          <a:p>
            <a:endParaRPr lang="en-US" dirty="0"/>
          </a:p>
          <a:p>
            <a:r>
              <a:rPr lang="en-US" dirty="0"/>
              <a:t>And </a:t>
            </a:r>
            <a:r>
              <a:rPr lang="en-US" dirty="0" err="1"/>
              <a:t>Baldock</a:t>
            </a:r>
            <a:r>
              <a:rPr lang="en-US" dirty="0"/>
              <a:t>, the clerk, in Edward II proudly asserts:</a:t>
            </a:r>
          </a:p>
          <a:p>
            <a:endParaRPr lang="en-US" dirty="0"/>
          </a:p>
          <a:p>
            <a:r>
              <a:rPr lang="en-US" dirty="0"/>
              <a:t>“My name is </a:t>
            </a:r>
            <a:r>
              <a:rPr lang="en-US" dirty="0" err="1"/>
              <a:t>Baldock</a:t>
            </a:r>
            <a:r>
              <a:rPr lang="en-US" dirty="0"/>
              <a:t>, and my gentry </a:t>
            </a:r>
          </a:p>
          <a:p>
            <a:pPr marL="0" indent="0">
              <a:buNone/>
            </a:pPr>
            <a:r>
              <a:rPr lang="en-US" dirty="0" smtClean="0"/>
              <a:t>       I </a:t>
            </a:r>
            <a:r>
              <a:rPr lang="en-US" dirty="0"/>
              <a:t>fetch from Oxford, not from Heraldry.”</a:t>
            </a:r>
          </a:p>
          <a:p>
            <a:endParaRPr lang="en-US" dirty="0"/>
          </a:p>
        </p:txBody>
      </p:sp>
    </p:spTree>
    <p:extLst>
      <p:ext uri="{BB962C8B-B14F-4D97-AF65-F5344CB8AC3E}">
        <p14:creationId xmlns:p14="http://schemas.microsoft.com/office/powerpoint/2010/main" xmlns="" val="32142056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Another significant point is that almost all the tragic heroes of Marlowe are poets and convey their feelings and emotions to the audience in the superb poetical language. And Marlowe himself was a great poet of passion. Hence, this lyrical quality of his great heroes reveal their creator’s moods and passions.</a:t>
            </a:r>
          </a:p>
          <a:p>
            <a:endParaRPr lang="en-US" dirty="0"/>
          </a:p>
        </p:txBody>
      </p:sp>
    </p:spTree>
    <p:extLst>
      <p:ext uri="{BB962C8B-B14F-4D97-AF65-F5344CB8AC3E}">
        <p14:creationId xmlns:p14="http://schemas.microsoft.com/office/powerpoint/2010/main" xmlns="" val="1083178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1143000"/>
          </a:xfrm>
        </p:spPr>
        <p:txBody>
          <a:bodyPr>
            <a:normAutofit fontScale="90000"/>
          </a:bodyPr>
          <a:lstStyle/>
          <a:p>
            <a:r>
              <a:rPr lang="en-US" dirty="0"/>
              <a:t>Marlowe and Doctor Faustus—Striking Parallelism</a:t>
            </a:r>
            <a:br>
              <a:rPr lang="en-US" dirty="0"/>
            </a:br>
            <a:r>
              <a:rPr lang="en-US" dirty="0"/>
              <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Of </a:t>
            </a:r>
            <a:r>
              <a:rPr lang="en-US" dirty="0"/>
              <a:t>all Marlowe’s tragic heroes Doctor Faustus bears out the most striking reflection of Marlowe’s own self. After a close study of the play we are struck by the close similarity between the life and career of Marlowe and that of Doctor Faustus. We know that Marlowe was the second child of a Canterbury shoe-maker and in the very beginning of the play Doctor Faustus, the Chorus tells us of Faustus’s parentage:</a:t>
            </a:r>
          </a:p>
          <a:p>
            <a:endParaRPr lang="en-US" dirty="0"/>
          </a:p>
          <a:p>
            <a:r>
              <a:rPr lang="en-US" dirty="0"/>
              <a:t>“Now is he born, his parents base of stock.”</a:t>
            </a:r>
          </a:p>
          <a:p>
            <a:endParaRPr lang="en-US" dirty="0"/>
          </a:p>
          <a:p>
            <a:r>
              <a:rPr lang="en-US" dirty="0"/>
              <a:t>Harold Osborne has briefly pointed it out thus:</a:t>
            </a:r>
          </a:p>
          <a:p>
            <a:endParaRPr lang="en-US" dirty="0"/>
          </a:p>
        </p:txBody>
      </p:sp>
    </p:spTree>
    <p:extLst>
      <p:ext uri="{BB962C8B-B14F-4D97-AF65-F5344CB8AC3E}">
        <p14:creationId xmlns:p14="http://schemas.microsoft.com/office/powerpoint/2010/main" xmlns="" val="801099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“Marlowe himself, like Faustus, came of parents of ‘base stock’ and was destined for the church but turned elsewhere; he was undoubtedly keenly interested in secular knowledge; was reputed as scoffer of religion and incurred the charge of blasphemy.”</a:t>
            </a:r>
          </a:p>
          <a:p>
            <a:endParaRPr lang="en-US" dirty="0"/>
          </a:p>
          <a:p>
            <a:r>
              <a:rPr lang="en-US" dirty="0"/>
              <a:t>We should not press the analogies too far. But we cannot ignore them as the parallelism is so very obvious.</a:t>
            </a:r>
          </a:p>
          <a:p>
            <a:endParaRPr lang="en-US" dirty="0"/>
          </a:p>
        </p:txBody>
      </p:sp>
    </p:spTree>
    <p:extLst>
      <p:ext uri="{BB962C8B-B14F-4D97-AF65-F5344CB8AC3E}">
        <p14:creationId xmlns:p14="http://schemas.microsoft.com/office/powerpoint/2010/main" xmlns="" val="3810406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Personal Tragedy: Spiritual Suffering</a:t>
            </a:r>
            <a:br>
              <a:rPr lang="en-US" dirty="0"/>
            </a:br>
            <a:r>
              <a:rPr lang="en-US" dirty="0"/>
              <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r>
              <a:rPr lang="en-US" dirty="0"/>
              <a:t>Doctor Faustus expresses very powerfully Marlowe’s innermost thoughts and authentic experiences. So it can be regarded as the spiritual history of Marlowe himself. Marlowe’s inordinate ambition led him to revolt against religion and society, to defy the laws of man and laws of God. And such defiance is bound to bring about acute mental conflict resulting in deep despair and certain defeat. So, both Marlowe and his creation Doctor Faustus experience terrible mental pangs and agonies. Osborne has rightly said:</a:t>
            </a:r>
          </a:p>
        </p:txBody>
      </p:sp>
    </p:spTree>
    <p:extLst>
      <p:ext uri="{BB962C8B-B14F-4D97-AF65-F5344CB8AC3E}">
        <p14:creationId xmlns:p14="http://schemas.microsoft.com/office/powerpoint/2010/main" xmlns="" val="4256367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descriptions of Faustus’s repentance, despair and mental anguish are among the most vivid and poignant parts of the play. It is, of course, possible to suppose that Marlowe had passed through a stage of youthful </a:t>
            </a:r>
            <a:r>
              <a:rPr lang="en-US" dirty="0" err="1"/>
              <a:t>scepticism</a:t>
            </a:r>
            <a:r>
              <a:rPr lang="en-US" dirty="0"/>
              <a:t> in religion and that with a sounder and deeper faith he had come to the knowledge of repentance. Nor indeed is he ever the pure scoffer. It is certain that the author of “Faustus” must himself have walked some way along the path of religious doubts and </a:t>
            </a:r>
            <a:r>
              <a:rPr lang="en-US" dirty="0" err="1"/>
              <a:t>gropings</a:t>
            </a:r>
            <a:r>
              <a:rPr lang="en-US" dirty="0"/>
              <a:t> and must have known the sufferings attendant upon that journey</a:t>
            </a:r>
            <a:r>
              <a:rPr lang="en-US" dirty="0" smtClean="0"/>
              <a:t>.”</a:t>
            </a:r>
            <a:endParaRPr lang="en-US" dirty="0"/>
          </a:p>
        </p:txBody>
      </p:sp>
    </p:spTree>
    <p:extLst>
      <p:ext uri="{BB962C8B-B14F-4D97-AF65-F5344CB8AC3E}">
        <p14:creationId xmlns:p14="http://schemas.microsoft.com/office/powerpoint/2010/main" xmlns="" val="1258423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Doctor Faustus we get a faithful portrait of an </a:t>
            </a:r>
            <a:r>
              <a:rPr lang="en-US" dirty="0" err="1"/>
              <a:t>agonised</a:t>
            </a:r>
            <a:r>
              <a:rPr lang="en-US" dirty="0"/>
              <a:t> condition of mind wavering between its ‘Good and Evil Angels, between God and the Devil.’ And it very much seems that Faustus is for Marlowe when he gives vent to his deep anguish of his soul before his scholar friends: “But Faustus’s offence can never be pardoned: the serpent that tempted Eve may be saved, but not Faustus....O, Would I have never seen Wittenberg, never read book and what wonders I have done, all Germany can witness, yea, all the world; for which Faustus hath lost both Germany and the world, yea, heaven itself………..”</a:t>
            </a:r>
          </a:p>
          <a:p>
            <a:endParaRPr lang="en-US" dirty="0"/>
          </a:p>
        </p:txBody>
      </p:sp>
    </p:spTree>
    <p:extLst>
      <p:ext uri="{BB962C8B-B14F-4D97-AF65-F5344CB8AC3E}">
        <p14:creationId xmlns:p14="http://schemas.microsoft.com/office/powerpoint/2010/main" xmlns="" val="3196484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end of the play reveals the influence of Reformation on Marlowe. It seems in spite of all his great achievements, Marlowe, like Faustus, ultimately </a:t>
            </a:r>
            <a:r>
              <a:rPr lang="en-US" dirty="0" err="1"/>
              <a:t>realised</a:t>
            </a:r>
            <a:r>
              <a:rPr lang="en-US" dirty="0"/>
              <a:t> that they did not in any way helped to fortify his soul but to lose it as it was cut off from the rich natural resources of inspiration and faith.</a:t>
            </a:r>
          </a:p>
          <a:p>
            <a:endParaRPr lang="en-US" dirty="0"/>
          </a:p>
          <a:p>
            <a:endParaRPr lang="en-US" dirty="0"/>
          </a:p>
        </p:txBody>
      </p:sp>
    </p:spTree>
    <p:extLst>
      <p:ext uri="{BB962C8B-B14F-4D97-AF65-F5344CB8AC3E}">
        <p14:creationId xmlns:p14="http://schemas.microsoft.com/office/powerpoint/2010/main" xmlns="" val="25487176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Hankering after Power, Knowledge and Sensuality</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dirty="0"/>
              <a:t>As regards passion for knowledge and craving for sensual pleasure of the world there is remarkable affinity between Faustus and Marlowe. It is true that Marlowe lived a Bohemian, profligate and boisterous life. Marlowe who was to go for the Holy Orders gave up divinity for the career of a poet and a playwright. Faustus seeks knowledge just for the power it gives and to have opportunities for the gratification of sensual pleasures. </a:t>
            </a:r>
          </a:p>
        </p:txBody>
      </p:sp>
    </p:spTree>
    <p:extLst>
      <p:ext uri="{BB962C8B-B14F-4D97-AF65-F5344CB8AC3E}">
        <p14:creationId xmlns:p14="http://schemas.microsoft.com/office/powerpoint/2010/main" xmlns="" val="30476016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Ellis is correct regarding the circumstances of Marlowe’s tragic death, then Faustus’s doting over the lips of Helen shortly before his death bears a very close resemblance with those of Marlowe’s death over ‘bought kisses.’</a:t>
            </a:r>
          </a:p>
          <a:p>
            <a:endParaRPr lang="en-US" dirty="0"/>
          </a:p>
        </p:txBody>
      </p:sp>
    </p:spTree>
    <p:extLst>
      <p:ext uri="{BB962C8B-B14F-4D97-AF65-F5344CB8AC3E}">
        <p14:creationId xmlns:p14="http://schemas.microsoft.com/office/powerpoint/2010/main" xmlns="" val="40722703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a:t>Poetic Spirit</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All the tragic heroes of Marlowe are undoubtedly poets. But of all of them his Faustus is poet par-excellence just like Marlowe himself. The superb oft-quoted apostrophe to Helen beginning with the lines:—</a:t>
            </a:r>
          </a:p>
          <a:p>
            <a:endParaRPr lang="en-US" dirty="0"/>
          </a:p>
          <a:p>
            <a:r>
              <a:rPr lang="en-US" dirty="0"/>
              <a:t>“Was this the face that launched a thousand ships </a:t>
            </a:r>
          </a:p>
          <a:p>
            <a:r>
              <a:rPr lang="en-US" dirty="0"/>
              <a:t>And burnt the topless towers of Ilium?</a:t>
            </a:r>
          </a:p>
          <a:p>
            <a:endParaRPr lang="en-US" dirty="0"/>
          </a:p>
          <a:p>
            <a:r>
              <a:rPr lang="en-US" dirty="0"/>
              <a:t>reveals his wonderful poetic temperament. Wynne is perfectly correct in saying: “This passage has probably never been surpassed in its magic </a:t>
            </a:r>
            <a:r>
              <a:rPr lang="en-US" dirty="0" err="1"/>
              <a:t>idealisation</a:t>
            </a:r>
            <a:r>
              <a:rPr lang="en-US" dirty="0"/>
              <a:t> of that which is essentially base and carnal.”</a:t>
            </a:r>
          </a:p>
          <a:p>
            <a:endParaRPr lang="en-US" dirty="0"/>
          </a:p>
          <a:p>
            <a:endParaRPr lang="en-US" dirty="0"/>
          </a:p>
        </p:txBody>
      </p:sp>
    </p:spTree>
    <p:extLst>
      <p:ext uri="{BB962C8B-B14F-4D97-AF65-F5344CB8AC3E}">
        <p14:creationId xmlns:p14="http://schemas.microsoft.com/office/powerpoint/2010/main" xmlns="" val="29616602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Even in their short span of life and in their tragic death there is real affinity between Marlowe and his creation, Doctor Faustus. After living twenty-four years a life of sensual pleasures and superhuman achievements, Faustus had to surrender his soul to the Devil for eternal damnation. Marlowe’s boisterous and </a:t>
            </a:r>
            <a:r>
              <a:rPr lang="en-US" dirty="0" err="1"/>
              <a:t>Bohemain</a:t>
            </a:r>
            <a:r>
              <a:rPr lang="en-US" dirty="0"/>
              <a:t> life also came to a tragic and premature end in a tavern brawl at the hands of a shady character of the London underworld at the age of twenty-nine. And there is really something occult in the mournful melody of the Chorus in the closing line of this tragedy:</a:t>
            </a:r>
          </a:p>
          <a:p>
            <a:endParaRPr lang="en-US" dirty="0"/>
          </a:p>
          <a:p>
            <a:r>
              <a:rPr lang="en-US" dirty="0"/>
              <a:t>“Cut is the branch that might have grown full straight,</a:t>
            </a:r>
          </a:p>
          <a:p>
            <a:r>
              <a:rPr lang="en-US" dirty="0"/>
              <a:t> And burned is Apollo’s laurel bough,</a:t>
            </a:r>
          </a:p>
          <a:p>
            <a:r>
              <a:rPr lang="en-US" dirty="0"/>
              <a:t> That sometimes grew within this learned man.”</a:t>
            </a:r>
          </a:p>
          <a:p>
            <a:endParaRPr lang="en-US" dirty="0"/>
          </a:p>
        </p:txBody>
      </p:sp>
    </p:spTree>
    <p:extLst>
      <p:ext uri="{BB962C8B-B14F-4D97-AF65-F5344CB8AC3E}">
        <p14:creationId xmlns:p14="http://schemas.microsoft.com/office/powerpoint/2010/main" xmlns="" val="39000321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It is given only to Shakespeare to write dozens of plays without projecting his personality into them in any detectable manner. He has so lost himself in his works and yet so </a:t>
            </a:r>
            <a:r>
              <a:rPr lang="en-US" dirty="0" err="1"/>
              <a:t>skilfully</a:t>
            </a:r>
            <a:r>
              <a:rPr lang="en-US" dirty="0"/>
              <a:t> kept himself away from them that it is almost impossible to say with any stress of certainty that a particular play or even isolated passage reveals his mind and personality. Marlowe does not share this unique privilege of Shakespeare. He is there in every play of his, and especially in his four great tragedies—Tamburlaine, Dr. Faustus, The Jew of Malta, and Edward II. </a:t>
            </a:r>
          </a:p>
        </p:txBody>
      </p:sp>
    </p:spTree>
    <p:extLst>
      <p:ext uri="{BB962C8B-B14F-4D97-AF65-F5344CB8AC3E}">
        <p14:creationId xmlns:p14="http://schemas.microsoft.com/office/powerpoint/2010/main" xmlns="" val="29165950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These plays give us not a shadowy idea but an intimate glimpse of the quivering personality of Marlowe and the intense thoughts that were his at the time of writing them. It is therefore neither desirable nor possible to separate Marlowe the poet and dramatist from Marlowe the man. His subjectivity, however, is not as obvious and insistent as that of Shelley, for instance. It is the subjectivity of the type that Milton gives us in his </a:t>
            </a:r>
            <a:r>
              <a:rPr lang="en-US" dirty="0" err="1"/>
              <a:t>Comus</a:t>
            </a:r>
            <a:r>
              <a:rPr lang="en-US" dirty="0"/>
              <a:t>, Paradise Lost and Samson </a:t>
            </a:r>
            <a:r>
              <a:rPr lang="en-US" dirty="0" err="1"/>
              <a:t>Agonistes</a:t>
            </a:r>
            <a:r>
              <a:rPr lang="en-US" dirty="0"/>
              <a:t>.</a:t>
            </a:r>
          </a:p>
          <a:p>
            <a:endParaRPr lang="en-US" dirty="0"/>
          </a:p>
        </p:txBody>
      </p:sp>
    </p:spTree>
    <p:extLst>
      <p:ext uri="{BB962C8B-B14F-4D97-AF65-F5344CB8AC3E}">
        <p14:creationId xmlns:p14="http://schemas.microsoft.com/office/powerpoint/2010/main" xmlns="" val="691936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Doctor Faustus is strewn with unmistakable autobiographical suggestions. Reading the play we cannot refrain from concluding that it is the spontaneous expression of its writer’s innermost thoughts and authentic experiences. The storm of doubt and despair, of suffering and sin, that sweeps through the serious scenes of the play, does not seem to be the work of a mere imaginative artist who conjures it forth from the confines of his own mind, but of one who must have stood up to the chin in such experience. </a:t>
            </a:r>
          </a:p>
        </p:txBody>
      </p:sp>
    </p:spTree>
    <p:extLst>
      <p:ext uri="{BB962C8B-B14F-4D97-AF65-F5344CB8AC3E}">
        <p14:creationId xmlns:p14="http://schemas.microsoft.com/office/powerpoint/2010/main" xmlns="" val="3449432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There is no doubt that the writer of Doctor Faustus appears to be one who has experienced a great spiritual tragedy, one whose sense of harmony between his mind and the universal forces around him is shaken, one who is heavy with a feeling of loss. What his sufferings and losses are, the dramatist does not make clear. Caught in a chaotic maze of conflicting emotions, he is busy searching for the meaning of the calamity that has overtaken him. </a:t>
            </a:r>
          </a:p>
          <a:p>
            <a:endParaRPr lang="en-US" dirty="0"/>
          </a:p>
        </p:txBody>
      </p:sp>
    </p:spTree>
    <p:extLst>
      <p:ext uri="{BB962C8B-B14F-4D97-AF65-F5344CB8AC3E}">
        <p14:creationId xmlns:p14="http://schemas.microsoft.com/office/powerpoint/2010/main" xmlns="" val="29545234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Part of it he seems to discover in blind servitude to barren learning. Marlowe, like Faustus, seems to have </a:t>
            </a:r>
            <a:r>
              <a:rPr lang="en-US" dirty="0" err="1"/>
              <a:t>realised</a:t>
            </a:r>
            <a:r>
              <a:rPr lang="en-US" dirty="0"/>
              <a:t> that all he had learnt and known, all he had attempted and achieved with the help of his intellectual equipment, helped not to strengthen his soul but to lose it, by being cut off from the rich natural resources of inspiration and of faith.</a:t>
            </a:r>
          </a:p>
        </p:txBody>
      </p:sp>
    </p:spTree>
    <p:extLst>
      <p:ext uri="{BB962C8B-B14F-4D97-AF65-F5344CB8AC3E}">
        <p14:creationId xmlns:p14="http://schemas.microsoft.com/office/powerpoint/2010/main" xmlns="" val="4062755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Shakespeare vs. Marlowe</a:t>
            </a:r>
          </a:p>
        </p:txBody>
      </p:sp>
      <p:sp>
        <p:nvSpPr>
          <p:cNvPr id="3" name="Content Placeholder 2"/>
          <p:cNvSpPr>
            <a:spLocks noGrp="1"/>
          </p:cNvSpPr>
          <p:nvPr>
            <p:ph idx="1"/>
          </p:nvPr>
        </p:nvSpPr>
        <p:spPr/>
        <p:txBody>
          <a:bodyPr>
            <a:normAutofit fontScale="92500"/>
          </a:bodyPr>
          <a:lstStyle/>
          <a:p>
            <a:r>
              <a:rPr lang="en-US" dirty="0"/>
              <a:t>These two men supposedly</a:t>
            </a:r>
            <a:r>
              <a:rPr lang="en-US" dirty="0" smtClean="0"/>
              <a:t>:</a:t>
            </a:r>
            <a:endParaRPr lang="en-US" dirty="0"/>
          </a:p>
          <a:p>
            <a:pPr marL="0" indent="0">
              <a:buNone/>
            </a:pPr>
            <a:r>
              <a:rPr lang="en-US" dirty="0" smtClean="0"/>
              <a:t>      </a:t>
            </a:r>
            <a:r>
              <a:rPr lang="en-US" dirty="0"/>
              <a:t>Lived in the same town: London</a:t>
            </a:r>
          </a:p>
          <a:p>
            <a:r>
              <a:rPr lang="en-US" dirty="0"/>
              <a:t> At the same time</a:t>
            </a:r>
          </a:p>
          <a:p>
            <a:r>
              <a:rPr lang="en-US" dirty="0"/>
              <a:t> Worked at the same occupation: writing plays</a:t>
            </a:r>
          </a:p>
          <a:p>
            <a:r>
              <a:rPr lang="en-US" dirty="0"/>
              <a:t> At the same places: the few theatres of London</a:t>
            </a:r>
          </a:p>
          <a:p>
            <a:r>
              <a:rPr lang="en-US" dirty="0"/>
              <a:t> Worked with the same people</a:t>
            </a:r>
          </a:p>
          <a:p>
            <a:r>
              <a:rPr lang="en-US" dirty="0"/>
              <a:t> Each occupied the same prestigious position as foremost poet and playwright in all of England.</a:t>
            </a:r>
          </a:p>
          <a:p>
            <a:endParaRPr lang="en-US" dirty="0"/>
          </a:p>
        </p:txBody>
      </p:sp>
    </p:spTree>
    <p:extLst>
      <p:ext uri="{BB962C8B-B14F-4D97-AF65-F5344CB8AC3E}">
        <p14:creationId xmlns:p14="http://schemas.microsoft.com/office/powerpoint/2010/main" xmlns="" val="20169206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1143000"/>
          </a:xfrm>
        </p:spPr>
        <p:txBody>
          <a:bodyPr>
            <a:normAutofit fontScale="90000"/>
          </a:bodyPr>
          <a:lstStyle/>
          <a:p>
            <a:r>
              <a:rPr lang="en-US" dirty="0"/>
              <a:t>And yet the contrasts are almost unbelievable.</a:t>
            </a:r>
            <a:br>
              <a:rPr lang="en-US" dirty="0"/>
            </a:br>
            <a:r>
              <a:rPr lang="en-US" dirty="0"/>
              <a:t> </a:t>
            </a:r>
            <a:br>
              <a:rPr lang="en-US" dirty="0"/>
            </a:b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dirty="0"/>
              <a:t>In spite of such narratives as the movie “Shakespeare In Love” and writings by Marlowe biographers (which tell in glowing detail how Shakespeare and Marlowe might have met), there is absolutely no record of the two of them meeting, or working together, or even crossing paths.</a:t>
            </a:r>
          </a:p>
          <a:p>
            <a:endParaRPr lang="en-US" dirty="0"/>
          </a:p>
          <a:p>
            <a:r>
              <a:rPr lang="en-US" dirty="0"/>
              <a:t>Park Honen writes in his highly regarded biography of Marlowe, “Christopher Marlowe, Poet and Spy,” discussing the two of them: “Did they meet? Or become intimate. Plainly, no record of their talk together survives. No obscure diary tell us of the meetings, though shreds of the truth can be discovered if we are willing to be patient, indirect, or somewhat roundabout in assessing Marlowe’s friendship with his prime contemporary.”</a:t>
            </a:r>
          </a:p>
          <a:p>
            <a:endParaRPr lang="en-US" dirty="0"/>
          </a:p>
          <a:p>
            <a:endParaRPr lang="en-US" dirty="0"/>
          </a:p>
        </p:txBody>
      </p:sp>
    </p:spTree>
    <p:extLst>
      <p:ext uri="{BB962C8B-B14F-4D97-AF65-F5344CB8AC3E}">
        <p14:creationId xmlns:p14="http://schemas.microsoft.com/office/powerpoint/2010/main" xmlns="" val="1786329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question arises: if the two greatest writers in England at that time ever met, wouldn’t there be some reference to it somewhere?</a:t>
            </a:r>
          </a:p>
          <a:p>
            <a:pPr marL="0" indent="0">
              <a:buNone/>
            </a:pPr>
            <a:endParaRPr lang="en-US" dirty="0"/>
          </a:p>
          <a:p>
            <a:endParaRPr lang="en-US" dirty="0"/>
          </a:p>
        </p:txBody>
      </p:sp>
    </p:spTree>
    <p:extLst>
      <p:ext uri="{BB962C8B-B14F-4D97-AF65-F5344CB8AC3E}">
        <p14:creationId xmlns:p14="http://schemas.microsoft.com/office/powerpoint/2010/main" xmlns="" val="8298606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a:t>
            </a:r>
            <a:r>
              <a:rPr lang="en-US" dirty="0"/>
              <a:t>the suppositions in the world regarding what might have occurred if Shakespeare and Marlowe met in no way indicate that they did. As a matter of fact, the very fact that there no existing references that England’s two major writers even cross paths, seems to be indicative that there never was such a meeting.</a:t>
            </a:r>
          </a:p>
          <a:p>
            <a:endParaRPr lang="en-US" dirty="0"/>
          </a:p>
          <a:p>
            <a:r>
              <a:rPr lang="en-US" dirty="0"/>
              <a:t>One must ask: why? The two most famous and highly regarded playwrights in England … never met?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29116843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Two Men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With so much in common, it’s amazing that the lives of these two men were so different. As stated above, they worked in the same profession, in the same town, at the same time, with the same people and in the same places (London theatres).</a:t>
            </a:r>
          </a:p>
          <a:p>
            <a:endParaRPr lang="en-US" dirty="0"/>
          </a:p>
          <a:p>
            <a:r>
              <a:rPr lang="en-US" dirty="0"/>
              <a:t>How could they not have met? Examining their differences may offer a clue.</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42482023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Educationally they were a great contrast. Shakespeare had had little schooling, quitting school when he was fifteen years old. Marlowe, by comparison, had two degrees including a master’s from Corpus Christi College at Cambridge University.</a:t>
            </a:r>
          </a:p>
          <a:p>
            <a:pPr marL="0" indent="0">
              <a:buNone/>
            </a:pPr>
            <a:endParaRPr lang="en-US" dirty="0"/>
          </a:p>
          <a:p>
            <a:endParaRPr lang="en-US" dirty="0"/>
          </a:p>
        </p:txBody>
      </p:sp>
    </p:spTree>
    <p:extLst>
      <p:ext uri="{BB962C8B-B14F-4D97-AF65-F5344CB8AC3E}">
        <p14:creationId xmlns:p14="http://schemas.microsoft.com/office/powerpoint/2010/main" xmlns="" val="16151083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endParaRPr lang="en-US" dirty="0"/>
          </a:p>
          <a:p>
            <a:r>
              <a:rPr lang="en-US" dirty="0"/>
              <a:t>Shakespeare had had no opportunity to learn foreign languages though Marlowe was fluent in many. Marlowe had translated Ovid’s “</a:t>
            </a:r>
            <a:r>
              <a:rPr lang="en-US" dirty="0" err="1"/>
              <a:t>Amores</a:t>
            </a:r>
            <a:r>
              <a:rPr lang="en-US" dirty="0"/>
              <a:t>” while in college and later had done the first translation of Cervantes’s massive classic Don Quixote from Spanish to English. Many of the plays attributed to Shakespeare have reference to foreign cities and foreign </a:t>
            </a:r>
            <a:r>
              <a:rPr lang="en-US" dirty="0" smtClean="0"/>
              <a:t>languages</a:t>
            </a:r>
            <a:endParaRPr lang="en-US" dirty="0"/>
          </a:p>
          <a:p>
            <a:pPr marL="0" indent="0">
              <a:buNone/>
            </a:pPr>
            <a:endParaRPr lang="en-US" dirty="0"/>
          </a:p>
        </p:txBody>
      </p:sp>
    </p:spTree>
    <p:extLst>
      <p:ext uri="{BB962C8B-B14F-4D97-AF65-F5344CB8AC3E}">
        <p14:creationId xmlns:p14="http://schemas.microsoft.com/office/powerpoint/2010/main" xmlns="" val="30179548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In a similar manner, Shakespeare had had no opportunity to learn protocol of military life, legal matters or court manners, things in which Marlowe was proficient -- things that were frequently a part of many of the Shakespearean plays.</a:t>
            </a:r>
          </a:p>
          <a:p>
            <a:endParaRPr lang="en-US" dirty="0"/>
          </a:p>
          <a:p>
            <a:r>
              <a:rPr lang="en-US" dirty="0"/>
              <a:t>Marlowe had traveled to many countries. According to records, Shakespeare had never left England.</a:t>
            </a:r>
          </a:p>
          <a:p>
            <a:endParaRPr lang="en-US" dirty="0"/>
          </a:p>
          <a:p>
            <a:endParaRPr lang="en-US" dirty="0"/>
          </a:p>
          <a:p>
            <a:endParaRPr lang="en-US" dirty="0"/>
          </a:p>
        </p:txBody>
      </p:sp>
    </p:spTree>
    <p:extLst>
      <p:ext uri="{BB962C8B-B14F-4D97-AF65-F5344CB8AC3E}">
        <p14:creationId xmlns:p14="http://schemas.microsoft.com/office/powerpoint/2010/main" xmlns="" val="28985939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r>
              <a:rPr lang="en-US" dirty="0"/>
              <a:t>THEIR ONLY SIMILARITY?</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There is one area in which the two men share many traits. Their writings.</a:t>
            </a:r>
          </a:p>
          <a:p>
            <a:endParaRPr lang="en-US" dirty="0"/>
          </a:p>
          <a:p>
            <a:r>
              <a:rPr lang="en-US" dirty="0"/>
              <a:t>This is the primary impetus for the conspiracy theory that Marlowe may have written the works attributed to Shakespeare.</a:t>
            </a:r>
          </a:p>
          <a:p>
            <a:endParaRPr lang="en-US" dirty="0"/>
          </a:p>
          <a:p>
            <a:r>
              <a:rPr lang="en-US" dirty="0"/>
              <a:t>There are more than a hundred duplicate lines in the works of Shakespeare taken from previous writings of Marlowe. And more so, there are numerous references to Marlowe’s works in Shakespeare’s writings.</a:t>
            </a:r>
          </a:p>
          <a:p>
            <a:endParaRPr lang="en-US" dirty="0"/>
          </a:p>
          <a:p>
            <a:endParaRPr lang="en-US" dirty="0"/>
          </a:p>
        </p:txBody>
      </p:sp>
    </p:spTree>
    <p:extLst>
      <p:ext uri="{BB962C8B-B14F-4D97-AF65-F5344CB8AC3E}">
        <p14:creationId xmlns:p14="http://schemas.microsoft.com/office/powerpoint/2010/main" xmlns="" val="3399730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Some historians have pieced together these facts:</a:t>
            </a:r>
          </a:p>
          <a:p>
            <a:r>
              <a:rPr lang="en-US" dirty="0"/>
              <a:t> There is no record that the two greatest writers of the time ever met.</a:t>
            </a:r>
          </a:p>
          <a:p>
            <a:r>
              <a:rPr lang="en-US" dirty="0"/>
              <a:t> Marlowe’s death seems fabricated at best.</a:t>
            </a:r>
          </a:p>
          <a:p>
            <a:r>
              <a:rPr lang="en-US" dirty="0"/>
              <a:t> Shakespeare seems to be missing all the traits and experiences required to write such magnificent plays.</a:t>
            </a:r>
          </a:p>
          <a:p>
            <a:r>
              <a:rPr lang="en-US" dirty="0"/>
              <a:t> Maybe Marlowe did not die and continued to write under the name of William Shakespeare.</a:t>
            </a:r>
          </a:p>
          <a:p>
            <a:endParaRPr lang="en-US" dirty="0"/>
          </a:p>
        </p:txBody>
      </p:sp>
    </p:spTree>
    <p:extLst>
      <p:ext uri="{BB962C8B-B14F-4D97-AF65-F5344CB8AC3E}">
        <p14:creationId xmlns:p14="http://schemas.microsoft.com/office/powerpoint/2010/main" xmlns="" val="21702630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dirty="0"/>
              <a:t>COUNTER ARGUMENTS</a:t>
            </a:r>
            <a:br>
              <a:rPr lang="en-US" dirty="0"/>
            </a:br>
            <a:r>
              <a:rPr lang="en-US" dirty="0"/>
              <a:t/>
            </a:r>
            <a:br>
              <a:rPr lang="en-US" dirty="0"/>
            </a:b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Some </a:t>
            </a:r>
            <a:r>
              <a:rPr lang="en-US" dirty="0"/>
              <a:t>historians have argued that Shakespeare’s lack of education, travel experiences, and military knowledge do not preclude his having written the works attributed to him.</a:t>
            </a:r>
          </a:p>
          <a:p>
            <a:endParaRPr lang="en-US" dirty="0"/>
          </a:p>
          <a:p>
            <a:r>
              <a:rPr lang="en-US" dirty="0"/>
              <a:t>But others have disputing these factors, when coupled with all the other peculiarities connected with Shakespeare’s life.</a:t>
            </a:r>
          </a:p>
          <a:p>
            <a:endParaRPr lang="en-US" dirty="0"/>
          </a:p>
          <a:p>
            <a:endParaRPr lang="en-US" dirty="0"/>
          </a:p>
          <a:p>
            <a:endParaRPr lang="en-US" dirty="0"/>
          </a:p>
        </p:txBody>
      </p:sp>
    </p:spTree>
    <p:extLst>
      <p:ext uri="{BB962C8B-B14F-4D97-AF65-F5344CB8AC3E}">
        <p14:creationId xmlns:p14="http://schemas.microsoft.com/office/powerpoint/2010/main" xmlns="" val="26799460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There are questions concerning if Shakespeare was literate. There are no copies of anything handwritten by him. His signature appears only once in a legal document and that one has raised some suspicions.</a:t>
            </a:r>
          </a:p>
          <a:p>
            <a:endParaRPr lang="en-US" dirty="0"/>
          </a:p>
          <a:p>
            <a:r>
              <a:rPr lang="en-US" dirty="0"/>
              <a:t>There are a multitude of questions concerning other issues: why there were no tributes to Shakespeare when he died … why did his plays kept appearing (fourteen in all) after his death … and why did his will list every pot and pan but no books, no quartos of his plays, and no willing to anyone of any present plays on which he was working when he died.</a:t>
            </a:r>
          </a:p>
          <a:p>
            <a:endParaRPr lang="en-US" dirty="0"/>
          </a:p>
        </p:txBody>
      </p:sp>
    </p:spTree>
    <p:extLst>
      <p:ext uri="{BB962C8B-B14F-4D97-AF65-F5344CB8AC3E}">
        <p14:creationId xmlns:p14="http://schemas.microsoft.com/office/powerpoint/2010/main" xmlns="" val="16195722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Two different men, with two contrasting lives: presenting more questions than solutions.</a:t>
            </a:r>
          </a:p>
          <a:p>
            <a:endParaRPr lang="en-US" dirty="0"/>
          </a:p>
          <a:p>
            <a:r>
              <a:rPr lang="en-US" dirty="0"/>
              <a:t>That is how conspiracy theories begin</a:t>
            </a:r>
            <a:r>
              <a:rPr lang="en-US" dirty="0" smtClean="0"/>
              <a:t>.</a:t>
            </a:r>
            <a:endParaRPr lang="en-US" dirty="0"/>
          </a:p>
        </p:txBody>
      </p:sp>
    </p:spTree>
    <p:extLst>
      <p:ext uri="{BB962C8B-B14F-4D97-AF65-F5344CB8AC3E}">
        <p14:creationId xmlns:p14="http://schemas.microsoft.com/office/powerpoint/2010/main" xmlns="" val="13821099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“Marlowe </a:t>
            </a:r>
            <a:r>
              <a:rPr lang="en-US" dirty="0"/>
              <a:t>is the greatest discoverer, the most daring pioneer, in all our poetic literature. Before Marlowe there was no genuine blank verse and genuine tragedy in our language. After his arrival the way was prepared, the path made straight for Shakespeare. Marlowe differs from the other poets of his time not in degree, but in kind; not as an eagle differs from wrens and tit-mice, but as an eagle differs from frogs and tadpoles . . . he first, and he alone, gave wings to English poetry; he first brought into its serene and radiant atmosphere the new strange element of sublimity . . . Among all English poets he was the first full-grown man. Only young and immature by comparison </a:t>
            </a:r>
            <a:r>
              <a:rPr lang="en-US" dirty="0" err="1"/>
              <a:t>with‘such</a:t>
            </a:r>
            <a:r>
              <a:rPr lang="en-US" dirty="0"/>
              <a:t> disciples and successors as Shakespeare and Milton; but the first born among us of their kind."</a:t>
            </a:r>
          </a:p>
          <a:p>
            <a:pPr marL="0" indent="0">
              <a:buNone/>
            </a:pPr>
            <a:r>
              <a:rPr lang="en-US" dirty="0" smtClean="0"/>
              <a:t>                                                     </a:t>
            </a:r>
            <a:r>
              <a:rPr lang="en-US" dirty="0"/>
              <a:t>Algernon Charles Swinburne, 1914</a:t>
            </a:r>
          </a:p>
        </p:txBody>
      </p:sp>
    </p:spTree>
    <p:extLst>
      <p:ext uri="{BB962C8B-B14F-4D97-AF65-F5344CB8AC3E}">
        <p14:creationId xmlns:p14="http://schemas.microsoft.com/office/powerpoint/2010/main" xmlns="" val="7760737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Shakespeare, I suggest, only became Shakespeare because of the death of Marlowe. And he remained peculiarly haunted by that death."</a:t>
            </a:r>
          </a:p>
          <a:p>
            <a:pPr marL="0" indent="0">
              <a:buNone/>
            </a:pPr>
            <a:r>
              <a:rPr lang="en-US" dirty="0" smtClean="0"/>
              <a:t>                                        Jonathan </a:t>
            </a:r>
            <a:r>
              <a:rPr lang="en-US" dirty="0"/>
              <a:t>Bate, 1997</a:t>
            </a:r>
          </a:p>
          <a:p>
            <a:endParaRPr lang="en-US" dirty="0"/>
          </a:p>
        </p:txBody>
      </p:sp>
    </p:spTree>
    <p:extLst>
      <p:ext uri="{BB962C8B-B14F-4D97-AF65-F5344CB8AC3E}">
        <p14:creationId xmlns:p14="http://schemas.microsoft.com/office/powerpoint/2010/main" xmlns="" val="3379603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Allusions to Marlowe's work are prevalent in Shakespeare's plays. Here Shakespeare quotes directly a line from Marlowe's Hero and Leander (176): "Whoever </a:t>
            </a:r>
            <a:r>
              <a:rPr lang="en-US" dirty="0" err="1"/>
              <a:t>lov'd</a:t>
            </a:r>
            <a:r>
              <a:rPr lang="en-US" dirty="0"/>
              <a:t> that </a:t>
            </a:r>
            <a:r>
              <a:rPr lang="en-US" dirty="0" err="1"/>
              <a:t>lov'd</a:t>
            </a:r>
            <a:r>
              <a:rPr lang="en-US" dirty="0"/>
              <a:t> not at first sight?" (As You Like It, 3.5.81). It is argued that Shakespeare alludes to Marlowe's murder in As You Like It, 3.3.11-12: "it strikes a man more dead than a great reckoning in a little room", and apostrophizes his dead friend in A Midsummer Night's Dream: </a:t>
            </a:r>
          </a:p>
          <a:p>
            <a:endParaRPr lang="en-US" dirty="0"/>
          </a:p>
        </p:txBody>
      </p:sp>
    </p:spTree>
    <p:extLst>
      <p:ext uri="{BB962C8B-B14F-4D97-AF65-F5344CB8AC3E}">
        <p14:creationId xmlns:p14="http://schemas.microsoft.com/office/powerpoint/2010/main" xmlns="" val="23813157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lunatic, the lover and the poet </a:t>
            </a:r>
          </a:p>
          <a:p>
            <a:r>
              <a:rPr lang="en-US" dirty="0"/>
              <a:t>Are of imagination all compact: </a:t>
            </a:r>
          </a:p>
          <a:p>
            <a:r>
              <a:rPr lang="en-US" dirty="0"/>
              <a:t>One sees more devils than vast hell can hold,</a:t>
            </a:r>
          </a:p>
          <a:p>
            <a:r>
              <a:rPr lang="en-US" dirty="0"/>
              <a:t>That is, the madman: the lover, all as frantic, </a:t>
            </a:r>
          </a:p>
          <a:p>
            <a:r>
              <a:rPr lang="en-US" dirty="0"/>
              <a:t>Sees Helen's beauty in a brow of Egypt: </a:t>
            </a:r>
          </a:p>
        </p:txBody>
      </p:sp>
    </p:spTree>
    <p:extLst>
      <p:ext uri="{BB962C8B-B14F-4D97-AF65-F5344CB8AC3E}">
        <p14:creationId xmlns:p14="http://schemas.microsoft.com/office/powerpoint/2010/main" xmlns="" val="20163511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poet's eye, in fine frenzy rolling, </a:t>
            </a:r>
          </a:p>
          <a:p>
            <a:r>
              <a:rPr lang="en-US" dirty="0"/>
              <a:t>Doth glance from heaven to earth, from earth to heaven;</a:t>
            </a:r>
          </a:p>
          <a:p>
            <a:r>
              <a:rPr lang="en-US" dirty="0"/>
              <a:t>And as imagination bodies forth </a:t>
            </a:r>
          </a:p>
          <a:p>
            <a:r>
              <a:rPr lang="en-US" dirty="0"/>
              <a:t>The forms of things unknown, the poet's pen </a:t>
            </a:r>
          </a:p>
          <a:p>
            <a:r>
              <a:rPr lang="en-US" dirty="0"/>
              <a:t>Turns them to shapes and gives to airy nothing </a:t>
            </a:r>
          </a:p>
          <a:p>
            <a:r>
              <a:rPr lang="en-US" dirty="0"/>
              <a:t>A local habitation and a name. </a:t>
            </a:r>
            <a:r>
              <a:rPr lang="en-US" dirty="0" smtClean="0"/>
              <a:t> </a:t>
            </a:r>
            <a:endParaRPr lang="en-US" dirty="0"/>
          </a:p>
          <a:p>
            <a:endParaRPr lang="en-US" dirty="0"/>
          </a:p>
        </p:txBody>
      </p:sp>
    </p:spTree>
    <p:extLst>
      <p:ext uri="{BB962C8B-B14F-4D97-AF65-F5344CB8AC3E}">
        <p14:creationId xmlns:p14="http://schemas.microsoft.com/office/powerpoint/2010/main" xmlns="" val="12106005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for those with lots of imagination: theory has it that, because he was about to be tried for heresy, Marlowe staged his death and fled to Italy. From there, Marlowe is supposed to have penned all the works attributed to Shakespeare and had them smuggled back to England. </a:t>
            </a:r>
            <a:r>
              <a:rPr lang="en-US" dirty="0" smtClean="0"/>
              <a:t> </a:t>
            </a:r>
            <a:endParaRPr lang="en-US" dirty="0"/>
          </a:p>
          <a:p>
            <a:endParaRPr lang="en-US" dirty="0"/>
          </a:p>
        </p:txBody>
      </p:sp>
    </p:spTree>
    <p:extLst>
      <p:ext uri="{BB962C8B-B14F-4D97-AF65-F5344CB8AC3E}">
        <p14:creationId xmlns:p14="http://schemas.microsoft.com/office/powerpoint/2010/main" xmlns="" val="4817654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Money can't buy love, but it improves your bargaining position.</a:t>
            </a:r>
          </a:p>
          <a:p>
            <a:pPr marL="0" indent="0">
              <a:buNone/>
            </a:pPr>
            <a:r>
              <a:rPr lang="en-US" dirty="0" smtClean="0"/>
              <a:t>                                 Christopher Marlowe</a:t>
            </a:r>
            <a:endParaRPr lang="en-US" dirty="0"/>
          </a:p>
        </p:txBody>
      </p:sp>
    </p:spTree>
    <p:extLst>
      <p:ext uri="{BB962C8B-B14F-4D97-AF65-F5344CB8AC3E}">
        <p14:creationId xmlns:p14="http://schemas.microsoft.com/office/powerpoint/2010/main" xmlns="" val="19149191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Hell hath no limits, nor is circumscribed In one self place, for where we are is hell, And where hell is there must we ever be.</a:t>
            </a:r>
          </a:p>
          <a:p>
            <a:pPr marL="0" indent="0">
              <a:buNone/>
            </a:pPr>
            <a:r>
              <a:rPr lang="en-US" dirty="0" smtClean="0"/>
              <a:t>                                    Christopher Marlowe</a:t>
            </a:r>
          </a:p>
          <a:p>
            <a:pPr marL="0" indent="0">
              <a:buNone/>
            </a:pPr>
            <a:r>
              <a:rPr lang="en-US" smtClean="0"/>
              <a:t>***************************************</a:t>
            </a:r>
            <a:endParaRPr lang="en-US" dirty="0"/>
          </a:p>
        </p:txBody>
      </p:sp>
    </p:spTree>
    <p:extLst>
      <p:ext uri="{BB962C8B-B14F-4D97-AF65-F5344CB8AC3E}">
        <p14:creationId xmlns:p14="http://schemas.microsoft.com/office/powerpoint/2010/main" xmlns="" val="1777567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536</TotalTime>
  <Words>3685</Words>
  <Application>Microsoft Office PowerPoint</Application>
  <PresentationFormat>On-screen Show (4:3)</PresentationFormat>
  <Paragraphs>146</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Dr.Faustus</vt:lpstr>
      <vt:lpstr>Major Themes</vt:lpstr>
      <vt:lpstr>Slide 3</vt:lpstr>
      <vt:lpstr>Slide 4</vt:lpstr>
      <vt:lpstr>Marlowe’s Life and the Spirit of Renaissance  </vt:lpstr>
      <vt:lpstr>Slide 6</vt:lpstr>
      <vt:lpstr>Slide 7</vt:lpstr>
      <vt:lpstr>Slide 8</vt:lpstr>
      <vt:lpstr>Reflection of Marlowe’s Personality in His Tragic Heroes </vt:lpstr>
      <vt:lpstr>Slide 10</vt:lpstr>
      <vt:lpstr>Slide 11</vt:lpstr>
      <vt:lpstr>Slide 12</vt:lpstr>
      <vt:lpstr>Slide 13</vt:lpstr>
      <vt:lpstr>Slide 14</vt:lpstr>
      <vt:lpstr>Marlowe and Doctor Faustus—Striking Parallelism  </vt:lpstr>
      <vt:lpstr>Slide 16</vt:lpstr>
      <vt:lpstr>Personal Tragedy: Spiritual Suffering  </vt:lpstr>
      <vt:lpstr>Slide 18</vt:lpstr>
      <vt:lpstr>Slide 19</vt:lpstr>
      <vt:lpstr>Slide 20</vt:lpstr>
      <vt:lpstr>Hankering after Power, Knowledge and Sensuality </vt:lpstr>
      <vt:lpstr>Slide 22</vt:lpstr>
      <vt:lpstr>Poetic Spirit </vt:lpstr>
      <vt:lpstr>Conclusion </vt:lpstr>
      <vt:lpstr>Slide 25</vt:lpstr>
      <vt:lpstr>Slide 26</vt:lpstr>
      <vt:lpstr>Slide 27</vt:lpstr>
      <vt:lpstr>Slide 28</vt:lpstr>
      <vt:lpstr>Slide 29</vt:lpstr>
      <vt:lpstr>Shakespeare vs. Marlowe</vt:lpstr>
      <vt:lpstr>And yet the contrasts are almost unbelievable.   </vt:lpstr>
      <vt:lpstr>Slide 32</vt:lpstr>
      <vt:lpstr>Slide 33</vt:lpstr>
      <vt:lpstr>Comparing The Two Men </vt:lpstr>
      <vt:lpstr>Slide 35</vt:lpstr>
      <vt:lpstr>Slide 36</vt:lpstr>
      <vt:lpstr>Slide 37</vt:lpstr>
      <vt:lpstr>THEIR ONLY SIMILARITY? </vt:lpstr>
      <vt:lpstr>Slide 39</vt:lpstr>
      <vt:lpstr>COUNTER ARGUMENTS  </vt:lpstr>
      <vt:lpstr>Slide 41</vt:lpstr>
      <vt:lpstr>Slide 42</vt:lpstr>
      <vt:lpstr>Quotes</vt:lpstr>
      <vt:lpstr>Slide 44</vt:lpstr>
      <vt:lpstr>Slide 45</vt:lpstr>
      <vt:lpstr>Slide 46</vt:lpstr>
      <vt:lpstr>Slide 47</vt:lpstr>
      <vt:lpstr>Slide 48</vt:lpstr>
      <vt:lpstr>Slide 49</vt:lpstr>
      <vt:lpstr>Slide 50</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Dr.Faustus</dc:title>
  <dc:creator>MyUserName</dc:creator>
  <cp:lastModifiedBy>vcomsats</cp:lastModifiedBy>
  <cp:revision>131</cp:revision>
  <dcterms:created xsi:type="dcterms:W3CDTF">2013-01-05T09:19:59Z</dcterms:created>
  <dcterms:modified xsi:type="dcterms:W3CDTF">2013-01-23T05:26:03Z</dcterms:modified>
</cp:coreProperties>
</file>