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353" r:id="rId4"/>
    <p:sldId id="298" r:id="rId5"/>
    <p:sldId id="364" r:id="rId6"/>
    <p:sldId id="299" r:id="rId7"/>
    <p:sldId id="365" r:id="rId8"/>
    <p:sldId id="300" r:id="rId9"/>
    <p:sldId id="301" r:id="rId10"/>
    <p:sldId id="366" r:id="rId11"/>
    <p:sldId id="302" r:id="rId12"/>
    <p:sldId id="354" r:id="rId13"/>
    <p:sldId id="303" r:id="rId14"/>
    <p:sldId id="304" r:id="rId15"/>
    <p:sldId id="355" r:id="rId16"/>
    <p:sldId id="305" r:id="rId17"/>
    <p:sldId id="306" r:id="rId18"/>
    <p:sldId id="307" r:id="rId19"/>
    <p:sldId id="308" r:id="rId20"/>
    <p:sldId id="356" r:id="rId21"/>
    <p:sldId id="309" r:id="rId22"/>
    <p:sldId id="322" r:id="rId23"/>
    <p:sldId id="357" r:id="rId24"/>
    <p:sldId id="310" r:id="rId25"/>
    <p:sldId id="358" r:id="rId26"/>
    <p:sldId id="311" r:id="rId27"/>
    <p:sldId id="323" r:id="rId28"/>
    <p:sldId id="367" r:id="rId29"/>
    <p:sldId id="312" r:id="rId30"/>
    <p:sldId id="313" r:id="rId31"/>
    <p:sldId id="324" r:id="rId32"/>
    <p:sldId id="359" r:id="rId33"/>
    <p:sldId id="314" r:id="rId34"/>
    <p:sldId id="360" r:id="rId35"/>
    <p:sldId id="325" r:id="rId36"/>
    <p:sldId id="315" r:id="rId37"/>
    <p:sldId id="326" r:id="rId38"/>
    <p:sldId id="316" r:id="rId39"/>
    <p:sldId id="317" r:id="rId40"/>
    <p:sldId id="327" r:id="rId41"/>
    <p:sldId id="318" r:id="rId42"/>
    <p:sldId id="328" r:id="rId43"/>
    <p:sldId id="361" r:id="rId44"/>
    <p:sldId id="319" r:id="rId45"/>
    <p:sldId id="329" r:id="rId46"/>
    <p:sldId id="320" r:id="rId47"/>
    <p:sldId id="330" r:id="rId48"/>
    <p:sldId id="321" r:id="rId49"/>
    <p:sldId id="331" r:id="rId50"/>
    <p:sldId id="362" r:id="rId51"/>
    <p:sldId id="332" r:id="rId52"/>
    <p:sldId id="337" r:id="rId53"/>
    <p:sldId id="338" r:id="rId54"/>
    <p:sldId id="334" r:id="rId55"/>
    <p:sldId id="339" r:id="rId56"/>
    <p:sldId id="342" r:id="rId57"/>
    <p:sldId id="335" r:id="rId58"/>
    <p:sldId id="340" r:id="rId59"/>
    <p:sldId id="336" r:id="rId60"/>
    <p:sldId id="343" r:id="rId61"/>
    <p:sldId id="341" r:id="rId62"/>
    <p:sldId id="344" r:id="rId63"/>
    <p:sldId id="363" r:id="rId64"/>
    <p:sldId id="345" r:id="rId65"/>
    <p:sldId id="346" r:id="rId66"/>
    <p:sldId id="347" r:id="rId67"/>
    <p:sldId id="352" r:id="rId68"/>
    <p:sldId id="351" r:id="rId69"/>
    <p:sldId id="348" r:id="rId70"/>
    <p:sldId id="349" r:id="rId71"/>
    <p:sldId id="350" r:id="rId7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1EA358B-1CEC-46E0-9DF2-94646608892F}" type="datetimeFigureOut">
              <a:rPr lang="en-US" smtClean="0"/>
              <a:pPr/>
              <a:t>1/22/2013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EA358B-1CEC-46E0-9DF2-94646608892F}" type="datetimeFigureOut">
              <a:rPr lang="en-US" smtClean="0"/>
              <a:pPr/>
              <a:t>1/22/2013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EA358B-1CEC-46E0-9DF2-94646608892F}" type="datetimeFigureOut">
              <a:rPr lang="en-US" smtClean="0"/>
              <a:pPr/>
              <a:t>1/22/2013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1EA358B-1CEC-46E0-9DF2-94646608892F}" type="datetimeFigureOut">
              <a:rPr lang="en-US" smtClean="0"/>
              <a:pPr/>
              <a:t>1/22/2013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1EA358B-1CEC-46E0-9DF2-94646608892F}" type="datetimeFigureOut">
              <a:rPr lang="en-US" smtClean="0"/>
              <a:pPr/>
              <a:t>1/22/2013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1EA358B-1CEC-46E0-9DF2-94646608892F}" type="datetimeFigureOut">
              <a:rPr lang="en-US" smtClean="0"/>
              <a:pPr/>
              <a:t>1/22/2013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EA358B-1CEC-46E0-9DF2-94646608892F}" type="datetimeFigureOut">
              <a:rPr lang="en-US" smtClean="0"/>
              <a:pPr/>
              <a:t>1/22/2013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EA358B-1CEC-46E0-9DF2-94646608892F}" type="datetimeFigureOut">
              <a:rPr lang="en-US" smtClean="0"/>
              <a:pPr/>
              <a:t>1/22/2013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EA358B-1CEC-46E0-9DF2-94646608892F}" type="datetimeFigureOut">
              <a:rPr lang="en-US" smtClean="0"/>
              <a:pPr/>
              <a:t>1/22/2013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EA358B-1CEC-46E0-9DF2-94646608892F}" type="datetimeFigureOut">
              <a:rPr lang="en-US" smtClean="0"/>
              <a:pPr/>
              <a:t>1/22/2013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EA358B-1CEC-46E0-9DF2-94646608892F}" type="datetimeFigureOut">
              <a:rPr lang="en-US" smtClean="0"/>
              <a:pPr/>
              <a:t>1/22/2013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366568-B116-44C4-ADFF-6AB725C36DB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EA358B-1CEC-46E0-9DF2-94646608892F}" type="datetimeFigureOut">
              <a:rPr lang="en-US" smtClean="0"/>
              <a:pPr/>
              <a:t>1/22/2013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366568-B116-44C4-ADFF-6AB725C36DB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8000" b="1" dirty="0" err="1" smtClean="0"/>
              <a:t>Dr.Faustus</a:t>
            </a:r>
            <a:endParaRPr lang="en-US" sz="8000" b="1"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 xmlns:p14="http://schemas.microsoft.com/office/powerpoint/2010/main" val="28719632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0"/>
            <a:ext cx="8229600" cy="1143000"/>
          </a:xfrm>
        </p:spPr>
        <p:txBody>
          <a:bodyPr>
            <a:normAutofit/>
          </a:bodyPr>
          <a:lstStyle/>
          <a:p>
            <a:r>
              <a:rPr lang="en-US" sz="6600" b="1" dirty="0" smtClean="0"/>
              <a:t>Major Themes</a:t>
            </a:r>
            <a:endParaRPr lang="en-US" sz="6600" b="1" dirty="0"/>
          </a:p>
        </p:txBody>
      </p:sp>
    </p:spTree>
    <p:extLst>
      <p:ext uri="{BB962C8B-B14F-4D97-AF65-F5344CB8AC3E}">
        <p14:creationId xmlns="" xmlns:p14="http://schemas.microsoft.com/office/powerpoint/2010/main" val="37084945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Harold Osborne</a:t>
            </a:r>
            <a:endParaRPr lang="en-US" dirty="0"/>
          </a:p>
        </p:txBody>
      </p:sp>
      <p:sp>
        <p:nvSpPr>
          <p:cNvPr id="3" name="Content Placeholder 2"/>
          <p:cNvSpPr>
            <a:spLocks noGrp="1"/>
          </p:cNvSpPr>
          <p:nvPr>
            <p:ph idx="1"/>
          </p:nvPr>
        </p:nvSpPr>
        <p:spPr/>
        <p:txBody>
          <a:bodyPr/>
          <a:lstStyle/>
          <a:p>
            <a:r>
              <a:rPr lang="en-US" dirty="0"/>
              <a:t>“The Good and Evil Angels are really </a:t>
            </a:r>
            <a:r>
              <a:rPr lang="en-US" dirty="0" err="1"/>
              <a:t>externalisations</a:t>
            </a:r>
            <a:r>
              <a:rPr lang="en-US" dirty="0"/>
              <a:t> of the two aspects of Faustus’s own character on the one hand, conscience, and on the other, that aspiration to the novel and romantic that led to his downfall.” It may be noted that Marlowe is quite original in the use of his angels and they differ a lot from those abstract figures in the Morality plays.</a:t>
            </a:r>
          </a:p>
          <a:p>
            <a:endParaRPr lang="en-US" dirty="0"/>
          </a:p>
        </p:txBody>
      </p:sp>
    </p:spTree>
    <p:extLst>
      <p:ext uri="{BB962C8B-B14F-4D97-AF65-F5344CB8AC3E}">
        <p14:creationId xmlns="" xmlns:p14="http://schemas.microsoft.com/office/powerpoint/2010/main" val="24734559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Significance of Helen and the Old Man</a:t>
            </a:r>
            <a:br>
              <a:rPr lang="en-US" dirty="0"/>
            </a:br>
            <a:endParaRPr lang="en-US" dirty="0"/>
          </a:p>
        </p:txBody>
      </p:sp>
      <p:sp>
        <p:nvSpPr>
          <p:cNvPr id="3" name="Content Placeholder 2"/>
          <p:cNvSpPr>
            <a:spLocks noGrp="1"/>
          </p:cNvSpPr>
          <p:nvPr>
            <p:ph idx="1"/>
          </p:nvPr>
        </p:nvSpPr>
        <p:spPr/>
        <p:txBody>
          <a:bodyPr>
            <a:normAutofit/>
          </a:bodyPr>
          <a:lstStyle/>
          <a:p>
            <a:r>
              <a:rPr lang="en-US" dirty="0" smtClean="0"/>
              <a:t>As </a:t>
            </a:r>
            <a:r>
              <a:rPr lang="en-US" dirty="0"/>
              <a:t>Faustus’s fascination for Helen, the ‘only paragon of excellence’ reveals the Renaissance characteristic of love and adoration of classical art and beauty, Helen </a:t>
            </a:r>
            <a:r>
              <a:rPr lang="en-US" dirty="0" err="1"/>
              <a:t>epitomises</a:t>
            </a:r>
            <a:r>
              <a:rPr lang="en-US" dirty="0"/>
              <a:t> the charms of classical art, learning and beauty. And her shade or apparition may also be the symbol of sensual pleasures of life which are but transitory, and lead to despair and damnation. </a:t>
            </a:r>
          </a:p>
        </p:txBody>
      </p:sp>
    </p:spTree>
    <p:extLst>
      <p:ext uri="{BB962C8B-B14F-4D97-AF65-F5344CB8AC3E}">
        <p14:creationId xmlns="" xmlns:p14="http://schemas.microsoft.com/office/powerpoint/2010/main" val="15438712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If it is so, the Old Man represents Christian faith with its obedience to laws of God and its need for prayer and penitence that can assure eternal joy and bliss. The Old Man also represents another moral aspect; that is one who has firm faith in God can boldly face the temptations and tortures presented by the forces of Evil and ‘can ascend to heaven while the fiends sink back into hell.’</a:t>
            </a:r>
          </a:p>
          <a:p>
            <a:endParaRPr lang="en-US" dirty="0"/>
          </a:p>
        </p:txBody>
      </p:sp>
    </p:spTree>
    <p:extLst>
      <p:ext uri="{BB962C8B-B14F-4D97-AF65-F5344CB8AC3E}">
        <p14:creationId xmlns="" xmlns:p14="http://schemas.microsoft.com/office/powerpoint/2010/main" val="42276721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533400"/>
            <a:ext cx="8229600" cy="1143000"/>
          </a:xfrm>
        </p:spPr>
        <p:txBody>
          <a:bodyPr>
            <a:normAutofit fontScale="90000"/>
          </a:bodyPr>
          <a:lstStyle/>
          <a:p>
            <a:r>
              <a:rPr lang="en-US" dirty="0"/>
              <a:t>Significance of the Show of the Seven Deadly Sins</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We </a:t>
            </a:r>
            <a:r>
              <a:rPr lang="en-US" dirty="0"/>
              <a:t>have this pageant of Seven Deadly Sins in the sixth scene or second scene of Act II. This spectacle also shows that Marlowe in his Doctor Faustus adopted some of the conventions of the old Miracle and Morality plays. So the Seven Deadly Sins—Pride, Covetousness, Wrath, Envy, Gluttony, Sloth and Lechery—of good old Morality plays are also very much here in this play in a grand spectacle to cheer up the wavering and dejected soul of Doctor Faustus. </a:t>
            </a:r>
          </a:p>
        </p:txBody>
      </p:sp>
    </p:spTree>
    <p:extLst>
      <p:ext uri="{BB962C8B-B14F-4D97-AF65-F5344CB8AC3E}">
        <p14:creationId xmlns="" xmlns:p14="http://schemas.microsoft.com/office/powerpoint/2010/main" val="4911955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But Marlowe is quite original in his treatment of the scene. In the ‘</a:t>
            </a:r>
            <a:r>
              <a:rPr lang="en-US" dirty="0" err="1"/>
              <a:t>Faustbuch</a:t>
            </a:r>
            <a:r>
              <a:rPr lang="en-US" dirty="0"/>
              <a:t>’, or ‘Faust Book’ it is a masque of the seven animal forms representing the seven principal Devils. We get this pageant of Seven Deadly Sins also in Spenser’s Faerie </a:t>
            </a:r>
            <a:r>
              <a:rPr lang="en-US" dirty="0" err="1"/>
              <a:t>Queene</a:t>
            </a:r>
            <a:r>
              <a:rPr lang="en-US" dirty="0"/>
              <a:t> and this also might have been a source for Marlowe.</a:t>
            </a:r>
          </a:p>
          <a:p>
            <a:endParaRPr lang="en-US" dirty="0"/>
          </a:p>
        </p:txBody>
      </p:sp>
    </p:spTree>
    <p:extLst>
      <p:ext uri="{BB962C8B-B14F-4D97-AF65-F5344CB8AC3E}">
        <p14:creationId xmlns="" xmlns:p14="http://schemas.microsoft.com/office/powerpoint/2010/main" val="7834869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Some critics are of the view that the show is meant for comic relief for the audience. But this is hard to accept. In fact the show is not meant for any comic relief but is really meant for bringing back Faustus to the path of hell when he was much irritated by </a:t>
            </a:r>
            <a:r>
              <a:rPr lang="en-US" dirty="0" err="1"/>
              <a:t>Mephistophilis</a:t>
            </a:r>
            <a:r>
              <a:rPr lang="en-US" dirty="0"/>
              <a:t> for not giving right answers to some of his questions related to the creation of this universe. And we find Lucifer, </a:t>
            </a:r>
            <a:r>
              <a:rPr lang="en-US" dirty="0" err="1"/>
              <a:t>Belzebub</a:t>
            </a:r>
            <a:r>
              <a:rPr lang="en-US" dirty="0"/>
              <a:t> </a:t>
            </a:r>
            <a:r>
              <a:rPr lang="en-US" dirty="0" err="1"/>
              <a:t>alongwith</a:t>
            </a:r>
            <a:r>
              <a:rPr lang="en-US" dirty="0"/>
              <a:t> </a:t>
            </a:r>
            <a:r>
              <a:rPr lang="en-US" dirty="0" err="1"/>
              <a:t>Mephistophilis</a:t>
            </a:r>
            <a:r>
              <a:rPr lang="en-US" dirty="0"/>
              <a:t> appearing on the stage, the moment, Faustus, to a great extent disillusioned, utters the name of Christ with a fervent appeal to save his soul:</a:t>
            </a:r>
          </a:p>
        </p:txBody>
      </p:sp>
    </p:spTree>
    <p:extLst>
      <p:ext uri="{BB962C8B-B14F-4D97-AF65-F5344CB8AC3E}">
        <p14:creationId xmlns="" xmlns:p14="http://schemas.microsoft.com/office/powerpoint/2010/main" val="8269410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Ah, Christ, my </a:t>
            </a:r>
            <a:r>
              <a:rPr lang="en-US" dirty="0" err="1"/>
              <a:t>saviour</a:t>
            </a:r>
            <a:r>
              <a:rPr lang="en-US" dirty="0"/>
              <a:t>,</a:t>
            </a:r>
          </a:p>
          <a:p>
            <a:r>
              <a:rPr lang="en-US" dirty="0"/>
              <a:t> Seek to save distressed Faustus’ Soul!”</a:t>
            </a:r>
          </a:p>
          <a:p>
            <a:endParaRPr lang="en-US" dirty="0"/>
          </a:p>
          <a:p>
            <a:r>
              <a:rPr lang="en-US" dirty="0"/>
              <a:t>They put up the show to cheer up his drooping mind and lure him back to the path of hell; and they succeed mightily when Faustus in rapture expresses his delight after the show:</a:t>
            </a:r>
          </a:p>
          <a:p>
            <a:endParaRPr lang="en-US" dirty="0"/>
          </a:p>
          <a:p>
            <a:r>
              <a:rPr lang="en-US" dirty="0"/>
              <a:t>“Oh, this feeds my soul!”</a:t>
            </a:r>
          </a:p>
          <a:p>
            <a:endParaRPr lang="en-US" dirty="0"/>
          </a:p>
        </p:txBody>
      </p:sp>
    </p:spTree>
    <p:extLst>
      <p:ext uri="{BB962C8B-B14F-4D97-AF65-F5344CB8AC3E}">
        <p14:creationId xmlns="" xmlns:p14="http://schemas.microsoft.com/office/powerpoint/2010/main" val="5821455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Symbolically it means Faustus’s abject surrender to these deadly sins who lead to the path of hell. In fact the sins are already there in his soul and the show of the sins simply </a:t>
            </a:r>
            <a:r>
              <a:rPr lang="en-US" dirty="0" err="1"/>
              <a:t>symbolises</a:t>
            </a:r>
            <a:r>
              <a:rPr lang="en-US" dirty="0"/>
              <a:t> or </a:t>
            </a:r>
            <a:r>
              <a:rPr lang="en-US" dirty="0" err="1"/>
              <a:t>externalises</a:t>
            </a:r>
            <a:r>
              <a:rPr lang="en-US" dirty="0"/>
              <a:t> them. Another point to note is that Pride leads the procession. In fact Pride deserves this, as Pride is the worst vice that brings about the downfall. And our Faustus was puffed up with pride to fly too near the Sun with ‘waxen wings’ to bring about his own ultimate doom and damnation.</a:t>
            </a:r>
          </a:p>
          <a:p>
            <a:endParaRPr lang="en-US" dirty="0"/>
          </a:p>
        </p:txBody>
      </p:sp>
    </p:spTree>
    <p:extLst>
      <p:ext uri="{BB962C8B-B14F-4D97-AF65-F5344CB8AC3E}">
        <p14:creationId xmlns="" xmlns:p14="http://schemas.microsoft.com/office/powerpoint/2010/main" val="40196830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533400"/>
            <a:ext cx="8229600" cy="1143000"/>
          </a:xfrm>
        </p:spPr>
        <p:txBody>
          <a:bodyPr>
            <a:normAutofit fontScale="90000"/>
          </a:bodyPr>
          <a:lstStyle/>
          <a:p>
            <a:r>
              <a:rPr lang="en-US" dirty="0"/>
              <a:t>Significance of The Character of </a:t>
            </a:r>
            <a:r>
              <a:rPr lang="en-US" dirty="0" err="1"/>
              <a:t>Mephistophilis</a:t>
            </a:r>
            <a:r>
              <a:rPr lang="en-US" dirty="0"/>
              <a:t/>
            </a:r>
            <a:br>
              <a:rPr lang="en-US" dirty="0"/>
            </a:br>
            <a:endParaRPr lang="en-US" dirty="0"/>
          </a:p>
        </p:txBody>
      </p:sp>
      <p:sp>
        <p:nvSpPr>
          <p:cNvPr id="3" name="Content Placeholder 2"/>
          <p:cNvSpPr>
            <a:spLocks noGrp="1"/>
          </p:cNvSpPr>
          <p:nvPr>
            <p:ph idx="1"/>
          </p:nvPr>
        </p:nvSpPr>
        <p:spPr>
          <a:xfrm>
            <a:off x="533400" y="1600200"/>
            <a:ext cx="8229600" cy="4525963"/>
          </a:xfrm>
        </p:spPr>
        <p:txBody>
          <a:bodyPr>
            <a:normAutofit lnSpcReduction="10000"/>
          </a:bodyPr>
          <a:lstStyle/>
          <a:p>
            <a:r>
              <a:rPr lang="en-US" dirty="0" smtClean="0"/>
              <a:t>If </a:t>
            </a:r>
            <a:r>
              <a:rPr lang="en-US" dirty="0"/>
              <a:t>in Doctor Faustus there is any other character other than Faustus that deserves some consideration, it is </a:t>
            </a:r>
            <a:r>
              <a:rPr lang="en-US" dirty="0" err="1"/>
              <a:t>Mephistophilis</a:t>
            </a:r>
            <a:r>
              <a:rPr lang="en-US" dirty="0"/>
              <a:t>. He is with Faustus from the very beginning of his proud career till his tragic downfall. He is considered to be one of the seven spirits of second rank. He is also called Lucifer’s vice-regent. But the </a:t>
            </a:r>
            <a:r>
              <a:rPr lang="en-US" dirty="0" err="1"/>
              <a:t>Mephistophilis</a:t>
            </a:r>
            <a:r>
              <a:rPr lang="en-US" dirty="0"/>
              <a:t> of Doctor Faustus with his ‘signs of remorse and passion’ is Marlowe’s unique creation.</a:t>
            </a:r>
          </a:p>
          <a:p>
            <a:endParaRPr lang="en-US" dirty="0"/>
          </a:p>
        </p:txBody>
      </p:sp>
    </p:spTree>
    <p:extLst>
      <p:ext uri="{BB962C8B-B14F-4D97-AF65-F5344CB8AC3E}">
        <p14:creationId xmlns="" xmlns:p14="http://schemas.microsoft.com/office/powerpoint/2010/main" val="28987518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Of course we may treat </a:t>
            </a:r>
            <a:r>
              <a:rPr lang="en-US" dirty="0" err="1"/>
              <a:t>Mephistophilis</a:t>
            </a:r>
            <a:r>
              <a:rPr lang="en-US" dirty="0"/>
              <a:t> as the villain of the play as it is he who seems to lure away Faustus to the path of hell. But a closer study reveals that Faustus himself with his extreme pride and inordinate ambition is the root cause of his own damnation. The point is made clear when </a:t>
            </a:r>
            <a:r>
              <a:rPr lang="en-US" dirty="0" err="1"/>
              <a:t>Mephistophilis</a:t>
            </a:r>
            <a:r>
              <a:rPr lang="en-US" dirty="0"/>
              <a:t> in the very third scene of the Act I tells Faustus in response to his query:</a:t>
            </a:r>
          </a:p>
          <a:p>
            <a:endParaRPr lang="en-US" dirty="0"/>
          </a:p>
        </p:txBody>
      </p:sp>
    </p:spTree>
    <p:extLst>
      <p:ext uri="{BB962C8B-B14F-4D97-AF65-F5344CB8AC3E}">
        <p14:creationId xmlns="" xmlns:p14="http://schemas.microsoft.com/office/powerpoint/2010/main" val="31093421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“For, when we hear one rack the name of God, </a:t>
            </a:r>
          </a:p>
          <a:p>
            <a:r>
              <a:rPr lang="en-US" dirty="0"/>
              <a:t>Abjure the scriptures and his </a:t>
            </a:r>
            <a:r>
              <a:rPr lang="en-US" dirty="0" err="1"/>
              <a:t>Saviour</a:t>
            </a:r>
            <a:r>
              <a:rPr lang="en-US" dirty="0"/>
              <a:t> Christ, </a:t>
            </a:r>
          </a:p>
          <a:p>
            <a:r>
              <a:rPr lang="en-US" dirty="0"/>
              <a:t>We fly in hope to get his soul; </a:t>
            </a:r>
          </a:p>
          <a:p>
            <a:r>
              <a:rPr lang="en-US" dirty="0"/>
              <a:t>Nor will we come, unless he uses such means </a:t>
            </a:r>
          </a:p>
          <a:p>
            <a:r>
              <a:rPr lang="en-US" dirty="0"/>
              <a:t>Whereby he is in danger to be </a:t>
            </a:r>
            <a:r>
              <a:rPr lang="en-US" dirty="0" err="1"/>
              <a:t>damn’d</a:t>
            </a:r>
            <a:r>
              <a:rPr lang="en-US" dirty="0"/>
              <a:t>.”</a:t>
            </a:r>
          </a:p>
        </p:txBody>
      </p:sp>
    </p:spTree>
    <p:extLst>
      <p:ext uri="{BB962C8B-B14F-4D97-AF65-F5344CB8AC3E}">
        <p14:creationId xmlns="" xmlns:p14="http://schemas.microsoft.com/office/powerpoint/2010/main" val="12560939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So it was Faustus who first racked the name of God and abjured ‘the scripture and his </a:t>
            </a:r>
            <a:r>
              <a:rPr lang="en-US" dirty="0" err="1"/>
              <a:t>Saviour</a:t>
            </a:r>
            <a:r>
              <a:rPr lang="en-US" dirty="0"/>
              <a:t> Christ’ and only then </a:t>
            </a:r>
            <a:r>
              <a:rPr lang="en-US" dirty="0" err="1"/>
              <a:t>Mephistophilis</a:t>
            </a:r>
            <a:r>
              <a:rPr lang="en-US" dirty="0"/>
              <a:t>, the Devil, flew ‘in hope to get his soul.’ And this leads to the symbolic significance of the character of </a:t>
            </a:r>
            <a:r>
              <a:rPr lang="en-US" dirty="0" err="1"/>
              <a:t>Mephistophilis</a:t>
            </a:r>
            <a:r>
              <a:rPr lang="en-US" dirty="0"/>
              <a:t>. The evil is actually in his own soul and </a:t>
            </a:r>
            <a:r>
              <a:rPr lang="en-US" dirty="0" err="1"/>
              <a:t>Mephistophilis</a:t>
            </a:r>
            <a:r>
              <a:rPr lang="en-US" dirty="0"/>
              <a:t> is the symbolic representation of it. He is nothing but a projection of the self of Faustus. We may also say with a critic that ‘he </a:t>
            </a:r>
            <a:r>
              <a:rPr lang="en-US" dirty="0" err="1"/>
              <a:t>symbolises</a:t>
            </a:r>
            <a:r>
              <a:rPr lang="en-US" dirty="0"/>
              <a:t> power without conscience, the danger of which is the motif of the play</a:t>
            </a:r>
            <a:r>
              <a:rPr lang="en-US" dirty="0" smtClean="0"/>
              <a:t>.’</a:t>
            </a:r>
            <a:endParaRPr lang="en-US" dirty="0"/>
          </a:p>
        </p:txBody>
      </p:sp>
    </p:spTree>
    <p:extLst>
      <p:ext uri="{BB962C8B-B14F-4D97-AF65-F5344CB8AC3E}">
        <p14:creationId xmlns="" xmlns:p14="http://schemas.microsoft.com/office/powerpoint/2010/main" val="550033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And this power without conscience ultimately brings about the downfall and eternal damnation of Doctor Faustus. If </a:t>
            </a:r>
            <a:r>
              <a:rPr lang="en-US" dirty="0" err="1"/>
              <a:t>Mephistophilis</a:t>
            </a:r>
            <a:r>
              <a:rPr lang="en-US" dirty="0"/>
              <a:t> sometimes warns him against the evils of </a:t>
            </a:r>
            <a:r>
              <a:rPr lang="en-US" dirty="0" err="1"/>
              <a:t>practising</a:t>
            </a:r>
            <a:r>
              <a:rPr lang="en-US" dirty="0"/>
              <a:t> the black art of magic, that is, the brighter aspect of Faustus’s mind, an acute struggle between the good and the evil rages in his soul. So </a:t>
            </a:r>
            <a:r>
              <a:rPr lang="en-US" dirty="0" err="1"/>
              <a:t>Mephistophilis</a:t>
            </a:r>
            <a:r>
              <a:rPr lang="en-US" dirty="0"/>
              <a:t> may also be said to be </a:t>
            </a:r>
            <a:r>
              <a:rPr lang="en-US" dirty="0" err="1"/>
              <a:t>externalising</a:t>
            </a:r>
            <a:r>
              <a:rPr lang="en-US" dirty="0"/>
              <a:t> the split conscience of Doctor Faustus.</a:t>
            </a:r>
          </a:p>
          <a:p>
            <a:endParaRPr lang="en-US" dirty="0"/>
          </a:p>
        </p:txBody>
      </p:sp>
    </p:spTree>
    <p:extLst>
      <p:ext uri="{BB962C8B-B14F-4D97-AF65-F5344CB8AC3E}">
        <p14:creationId xmlns="" xmlns:p14="http://schemas.microsoft.com/office/powerpoint/2010/main" val="13933189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a:t>Then again, we may also treat </a:t>
            </a:r>
            <a:r>
              <a:rPr lang="en-US" dirty="0" err="1"/>
              <a:t>Mephistophilis</a:t>
            </a:r>
            <a:r>
              <a:rPr lang="en-US" dirty="0"/>
              <a:t> as the symbol of dramatic irony in the play. Having bitter experiences of hell as a fallen angel, </a:t>
            </a:r>
            <a:r>
              <a:rPr lang="en-US" dirty="0" err="1"/>
              <a:t>Mephistophilis</a:t>
            </a:r>
            <a:r>
              <a:rPr lang="en-US" dirty="0"/>
              <a:t> warns Faustus of the evils of necromancy and the suffering in hell. But Faustus with his pride and ambition turns a deaf ear to all this, shuns the path of virtue and dreams of becoming ‘as great as Lucifer’ or to be as powerful ‘as Jove in the sky’ and ‘Lord and Commander of these elements.’ And thus </a:t>
            </a:r>
            <a:r>
              <a:rPr lang="en-US" dirty="0" err="1"/>
              <a:t>Mephistophilis</a:t>
            </a:r>
            <a:r>
              <a:rPr lang="en-US" dirty="0"/>
              <a:t> is made the symbol of dramatic irony that intensifies the tragic appeal of this great drama.</a:t>
            </a:r>
          </a:p>
        </p:txBody>
      </p:sp>
    </p:spTree>
    <p:extLst>
      <p:ext uri="{BB962C8B-B14F-4D97-AF65-F5344CB8AC3E}">
        <p14:creationId xmlns="" xmlns:p14="http://schemas.microsoft.com/office/powerpoint/2010/main" val="28989740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Biography</a:t>
            </a:r>
            <a:endParaRPr lang="en-US" dirty="0"/>
          </a:p>
        </p:txBody>
      </p:sp>
      <p:sp>
        <p:nvSpPr>
          <p:cNvPr id="3" name="Content Placeholder 2"/>
          <p:cNvSpPr>
            <a:spLocks noGrp="1"/>
          </p:cNvSpPr>
          <p:nvPr>
            <p:ph idx="1"/>
          </p:nvPr>
        </p:nvSpPr>
        <p:spPr/>
        <p:txBody>
          <a:bodyPr>
            <a:normAutofit/>
          </a:bodyPr>
          <a:lstStyle/>
          <a:p>
            <a:r>
              <a:rPr lang="en-US" dirty="0"/>
              <a:t>Christopher Marlowe (1564-1593), English poet and playwright, was the first great dramatist of the English theatre and the most important writer of tragedy plays before William Shakespeare. He is best known for the play Tamburlaine </a:t>
            </a:r>
          </a:p>
          <a:p>
            <a:pPr marL="0" indent="0">
              <a:buNone/>
            </a:pPr>
            <a:endParaRPr lang="en-US" dirty="0"/>
          </a:p>
        </p:txBody>
      </p:sp>
    </p:spTree>
    <p:extLst>
      <p:ext uri="{BB962C8B-B14F-4D97-AF65-F5344CB8AC3E}">
        <p14:creationId xmlns="" xmlns:p14="http://schemas.microsoft.com/office/powerpoint/2010/main" val="3589508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Early Years of Christopher Marlowe</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smtClean="0"/>
              <a:t>Marlowe </a:t>
            </a:r>
            <a:r>
              <a:rPr lang="en-US" dirty="0"/>
              <a:t>was the son of a shoemaker in the city of Canterbury and attended the King's School there. At 17 he went to Cambridge University on a scholarship. He graduated after three years and then stayed on to study for a higher degree. This was nearly refused because he was away too much, but the university relented when an official letter arrived saying he was on government business.</a:t>
            </a:r>
          </a:p>
          <a:p>
            <a:endParaRPr lang="en-US" dirty="0"/>
          </a:p>
          <a:p>
            <a:endParaRPr lang="en-US" dirty="0"/>
          </a:p>
          <a:p>
            <a:endParaRPr lang="en-US" dirty="0"/>
          </a:p>
        </p:txBody>
      </p:sp>
    </p:spTree>
    <p:extLst>
      <p:ext uri="{BB962C8B-B14F-4D97-AF65-F5344CB8AC3E}">
        <p14:creationId xmlns="" xmlns:p14="http://schemas.microsoft.com/office/powerpoint/2010/main" val="17391100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Marlowe the Playwright and Poet </a:t>
            </a:r>
            <a:br>
              <a:rPr lang="en-US" dirty="0"/>
            </a:br>
            <a:endParaRPr lang="en-US" dirty="0"/>
          </a:p>
        </p:txBody>
      </p:sp>
      <p:sp>
        <p:nvSpPr>
          <p:cNvPr id="3" name="Content Placeholder 2"/>
          <p:cNvSpPr>
            <a:spLocks noGrp="1"/>
          </p:cNvSpPr>
          <p:nvPr>
            <p:ph idx="1"/>
          </p:nvPr>
        </p:nvSpPr>
        <p:spPr/>
        <p:txBody>
          <a:bodyPr>
            <a:normAutofit fontScale="85000" lnSpcReduction="20000"/>
          </a:bodyPr>
          <a:lstStyle/>
          <a:p>
            <a:endParaRPr lang="en-US" dirty="0"/>
          </a:p>
          <a:p>
            <a:r>
              <a:rPr lang="en-US" dirty="0"/>
              <a:t>Marlowe first began to write plays and poems at university. It is not known exactly when his tragic plays were written. Both two parts of his greatest tragedy, Tamburlaine the Great, had been performed by the time he was 23. The first part of Tamburlaine the Great was a great success at the London Theatre. The second part met with equal success performed in the same year. Before his death, Marlowe spent time writing his narrative poem Hero and Leander, (1598), along with his poetic masterpiece "The Passionate Shepherd to His Love."</a:t>
            </a:r>
          </a:p>
          <a:p>
            <a:endParaRPr lang="en-US" dirty="0"/>
          </a:p>
          <a:p>
            <a:endParaRPr lang="en-US" dirty="0"/>
          </a:p>
        </p:txBody>
      </p:sp>
    </p:spTree>
    <p:extLst>
      <p:ext uri="{BB962C8B-B14F-4D97-AF65-F5344CB8AC3E}">
        <p14:creationId xmlns="" xmlns:p14="http://schemas.microsoft.com/office/powerpoint/2010/main" val="42887518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His plays often reflect on the aspirations of characters whose outright defiance of social, political and religious morality equally invites admiration and condemnation.</a:t>
            </a:r>
          </a:p>
          <a:p>
            <a:pPr marL="0" indent="0">
              <a:buNone/>
            </a:pPr>
            <a:endParaRPr lang="en-US" dirty="0"/>
          </a:p>
        </p:txBody>
      </p:sp>
    </p:spTree>
    <p:extLst>
      <p:ext uri="{BB962C8B-B14F-4D97-AF65-F5344CB8AC3E}">
        <p14:creationId xmlns="" xmlns:p14="http://schemas.microsoft.com/office/powerpoint/2010/main" val="7236594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a:normAutofit fontScale="90000"/>
          </a:bodyPr>
          <a:lstStyle/>
          <a:p>
            <a:r>
              <a:rPr lang="en-US" dirty="0"/>
              <a:t>Marlowe's Own Tragic Life </a:t>
            </a:r>
            <a:br>
              <a:rPr lang="en-US" dirty="0"/>
            </a:br>
            <a:endParaRPr lang="en-US" dirty="0"/>
          </a:p>
        </p:txBody>
      </p:sp>
      <p:sp>
        <p:nvSpPr>
          <p:cNvPr id="3" name="Content Placeholder 2"/>
          <p:cNvSpPr>
            <a:spLocks noGrp="1"/>
          </p:cNvSpPr>
          <p:nvPr>
            <p:ph idx="1"/>
          </p:nvPr>
        </p:nvSpPr>
        <p:spPr/>
        <p:txBody>
          <a:bodyPr>
            <a:normAutofit lnSpcReduction="10000"/>
          </a:bodyPr>
          <a:lstStyle/>
          <a:p>
            <a:endParaRPr lang="en-US" dirty="0"/>
          </a:p>
          <a:p>
            <a:r>
              <a:rPr lang="en-US" dirty="0"/>
              <a:t>Historians believe he was abroad working as a spy, and alleged that while still at the university, Marlowe became an agent of Francis </a:t>
            </a:r>
            <a:r>
              <a:rPr lang="en-US" dirty="0" err="1"/>
              <a:t>Walsingham</a:t>
            </a:r>
            <a:r>
              <a:rPr lang="en-US" dirty="0"/>
              <a:t>. The detail of any mission he undertook in the secret service of Queen Elizabeth I's great scheme is not known but an intelligent speculation leading to his early death.</a:t>
            </a:r>
          </a:p>
          <a:p>
            <a:pPr marL="0" indent="0">
              <a:buNone/>
            </a:pPr>
            <a:endParaRPr lang="en-US" dirty="0"/>
          </a:p>
        </p:txBody>
      </p:sp>
    </p:spTree>
    <p:extLst>
      <p:ext uri="{BB962C8B-B14F-4D97-AF65-F5344CB8AC3E}">
        <p14:creationId xmlns="" xmlns:p14="http://schemas.microsoft.com/office/powerpoint/2010/main" val="28252243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a:t>In London, Marlowe made important friends, including the famed English writer, poet and explorer, Sir Walter Raleigh, who started the first colony in Virginia. At the age of 25, Marlowe was imprisoned after a brawl in which a man was killed. He was involved in other street fights in between years, until in 1593, at 29, he was murdered in a dockside tavern. The official story released was that he had been stabbed in the eye during an argument over a bill, but a week earlier a warrant had been issued for Marlowe's arrest, and his former roommate, Tomas </a:t>
            </a:r>
            <a:r>
              <a:rPr lang="en-US" dirty="0" err="1"/>
              <a:t>Hyd</a:t>
            </a:r>
            <a:r>
              <a:rPr lang="en-US" dirty="0"/>
              <a:t>, had been tortured to make him give information about Marlowe.</a:t>
            </a:r>
          </a:p>
          <a:p>
            <a:endParaRPr lang="en-US" dirty="0"/>
          </a:p>
          <a:p>
            <a:endParaRPr lang="en-US" dirty="0"/>
          </a:p>
        </p:txBody>
      </p:sp>
    </p:spTree>
    <p:extLst>
      <p:ext uri="{BB962C8B-B14F-4D97-AF65-F5344CB8AC3E}">
        <p14:creationId xmlns="" xmlns:p14="http://schemas.microsoft.com/office/powerpoint/2010/main" val="16466392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Many people think that Marlowe was deliberately silenced to stop him exposing secrets about powerful people. His personal life, as a free-thinker and being indiscreet, added to his infamous reputation.</a:t>
            </a:r>
          </a:p>
          <a:p>
            <a:pPr marL="0" indent="0">
              <a:buNone/>
            </a:pPr>
            <a:endParaRPr lang="en-US" dirty="0"/>
          </a:p>
        </p:txBody>
      </p:sp>
    </p:spTree>
    <p:extLst>
      <p:ext uri="{BB962C8B-B14F-4D97-AF65-F5344CB8AC3E}">
        <p14:creationId xmlns="" xmlns:p14="http://schemas.microsoft.com/office/powerpoint/2010/main" val="18587435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A study of Marlowe’s great tragedies cannot but convince us that Marlowe possessed the power in its fullest degree of projecting himself into his chief characters. In fact one of the most remarkable elements in all his dramatic works is this subjective or autobiographical note. Herein also lies the great difference between Shakespeare and Marlowe as dramatists. There is a complete effacement of Shakespeare’s personality in his plays. </a:t>
            </a:r>
          </a:p>
          <a:p>
            <a:endParaRPr lang="en-US" dirty="0"/>
          </a:p>
        </p:txBody>
      </p:sp>
    </p:spTree>
    <p:extLst>
      <p:ext uri="{BB962C8B-B14F-4D97-AF65-F5344CB8AC3E}">
        <p14:creationId xmlns="" xmlns:p14="http://schemas.microsoft.com/office/powerpoint/2010/main" val="9752815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We can never assert that this play or that passage of Shakespeare reveals his mind or personality. But Marlowe could not but project his personality into the chief characters of his plays, especially in his four great tragedies: Tamburlaine, Doctor Faustus, The Jew of Malta and Edward II</a:t>
            </a:r>
            <a:r>
              <a:rPr lang="en-US" dirty="0" smtClean="0"/>
              <a:t>.</a:t>
            </a:r>
            <a:endParaRPr lang="en-US" dirty="0"/>
          </a:p>
        </p:txBody>
      </p:sp>
    </p:spTree>
    <p:extLst>
      <p:ext uri="{BB962C8B-B14F-4D97-AF65-F5344CB8AC3E}">
        <p14:creationId xmlns="" xmlns:p14="http://schemas.microsoft.com/office/powerpoint/2010/main" val="3179475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229600" cy="1143000"/>
          </a:xfrm>
        </p:spPr>
        <p:txBody>
          <a:bodyPr>
            <a:normAutofit fontScale="90000"/>
          </a:bodyPr>
          <a:lstStyle/>
          <a:p>
            <a:r>
              <a:rPr lang="en-US" dirty="0"/>
              <a:t>Marlowe’s Life and the Spirit of Renaissance</a:t>
            </a:r>
            <a:br>
              <a:rPr lang="en-US" dirty="0"/>
            </a:br>
            <a:r>
              <a:rPr lang="en-US" dirty="0"/>
              <a:t/>
            </a:r>
            <a:br>
              <a:rPr lang="en-US" dirty="0"/>
            </a:br>
            <a:endParaRPr lang="en-US" dirty="0"/>
          </a:p>
        </p:txBody>
      </p:sp>
      <p:sp>
        <p:nvSpPr>
          <p:cNvPr id="3" name="Content Placeholder 2"/>
          <p:cNvSpPr>
            <a:spLocks noGrp="1"/>
          </p:cNvSpPr>
          <p:nvPr>
            <p:ph idx="1"/>
          </p:nvPr>
        </p:nvSpPr>
        <p:spPr>
          <a:xfrm>
            <a:off x="457200" y="1447800"/>
            <a:ext cx="8229600" cy="4525963"/>
          </a:xfrm>
        </p:spPr>
        <p:txBody>
          <a:bodyPr>
            <a:normAutofit fontScale="77500" lnSpcReduction="20000"/>
          </a:bodyPr>
          <a:lstStyle/>
          <a:p>
            <a:r>
              <a:rPr lang="en-US" dirty="0" smtClean="0"/>
              <a:t>Before </a:t>
            </a:r>
            <a:r>
              <a:rPr lang="en-US" dirty="0"/>
              <a:t>taking up this note of subjectivity in Marlowe’s dramatic works we should have a fair idea of Marlowe’s life, career, the influence of the spirit of Renaissance on him and his ambitions and aspirations. Marlowe came of ‘parents base of stock’—he was the son of shoe-maker. But he was fortunate enough to have school education, had a chance to go to Cambridge to </a:t>
            </a:r>
            <a:r>
              <a:rPr lang="en-US" dirty="0" err="1"/>
              <a:t>specialise</a:t>
            </a:r>
            <a:r>
              <a:rPr lang="en-US" dirty="0"/>
              <a:t> in theology and got Doctorate in Divinity. As an Archbishop Parker’s scholar he was intended for a Church career. But he abandoned the holy order and joined the theatrical companies in London to become a dramatist. In Cambridge, he also studied classics and various other subjects and became an erudite scholar. </a:t>
            </a:r>
          </a:p>
        </p:txBody>
      </p:sp>
    </p:spTree>
    <p:extLst>
      <p:ext uri="{BB962C8B-B14F-4D97-AF65-F5344CB8AC3E}">
        <p14:creationId xmlns="" xmlns:p14="http://schemas.microsoft.com/office/powerpoint/2010/main" val="25987154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But here also he had the bitter experience of finding his young companions belonging to a wealthier class with much better status and a greater scope for enjoying pleasures of life, although they were much inferior to him in other respects. Probably, in his later life this was the main cause of his rebellion against the established order. He also imbibed his </a:t>
            </a:r>
            <a:r>
              <a:rPr lang="en-US" dirty="0" err="1"/>
              <a:t>sceptical</a:t>
            </a:r>
            <a:r>
              <a:rPr lang="en-US" dirty="0"/>
              <a:t> attitude to the established religion and religious authority and was reputed as an atheist by rejecting Christian dogma. </a:t>
            </a:r>
          </a:p>
        </p:txBody>
      </p:sp>
    </p:spTree>
    <p:extLst>
      <p:ext uri="{BB962C8B-B14F-4D97-AF65-F5344CB8AC3E}">
        <p14:creationId xmlns="" xmlns:p14="http://schemas.microsoft.com/office/powerpoint/2010/main" val="13697642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Marlowe also developed a dual personality—especially during his life in London. He was a poet, a dramatist as well as an agent of secret service. In London he freely mixed with many a reputed nobleman as well as shady characters of the under-world. He was to a great extent violent in temperament and Bohemian in character.</a:t>
            </a:r>
          </a:p>
          <a:p>
            <a:endParaRPr lang="en-US" dirty="0"/>
          </a:p>
        </p:txBody>
      </p:sp>
    </p:spTree>
    <p:extLst>
      <p:ext uri="{BB962C8B-B14F-4D97-AF65-F5344CB8AC3E}">
        <p14:creationId xmlns="" xmlns:p14="http://schemas.microsoft.com/office/powerpoint/2010/main" val="189771460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Then we are to remember that Marlowe was a man of the Renaissance and an embodiment of the spirit of his age. He was saturated with the spirit of Renaissance with its great yearning for knowledge and learning, with its hankering after sensual pleasure of life and with its inordinate ambition and supreme lust for power and pelf. He was also profoundly influenced by Machiavelli, the famous Italian social and political writer, who disregarded all conventional moral principles to achieve the end by any means, noble or ignoble, fair or foul.</a:t>
            </a:r>
          </a:p>
          <a:p>
            <a:endParaRPr lang="en-US" dirty="0"/>
          </a:p>
        </p:txBody>
      </p:sp>
    </p:spTree>
    <p:extLst>
      <p:ext uri="{BB962C8B-B14F-4D97-AF65-F5344CB8AC3E}">
        <p14:creationId xmlns="" xmlns:p14="http://schemas.microsoft.com/office/powerpoint/2010/main" val="8856342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1143000"/>
          </a:xfrm>
        </p:spPr>
        <p:txBody>
          <a:bodyPr>
            <a:normAutofit fontScale="90000"/>
          </a:bodyPr>
          <a:lstStyle/>
          <a:p>
            <a:r>
              <a:rPr lang="en-US" dirty="0"/>
              <a:t>Reflection of Marlowe’s Personality in His Tragic Heroes</a:t>
            </a:r>
            <a:br>
              <a:rPr lang="en-US" dirty="0"/>
            </a:br>
            <a:endParaRPr lang="en-US" dirty="0"/>
          </a:p>
        </p:txBody>
      </p:sp>
      <p:sp>
        <p:nvSpPr>
          <p:cNvPr id="3" name="Content Placeholder 2"/>
          <p:cNvSpPr>
            <a:spLocks noGrp="1"/>
          </p:cNvSpPr>
          <p:nvPr>
            <p:ph idx="1"/>
          </p:nvPr>
        </p:nvSpPr>
        <p:spPr>
          <a:xfrm>
            <a:off x="457200" y="1524000"/>
            <a:ext cx="8229600" cy="4525963"/>
          </a:xfrm>
        </p:spPr>
        <p:txBody>
          <a:bodyPr>
            <a:normAutofit fontScale="85000" lnSpcReduction="20000"/>
          </a:bodyPr>
          <a:lstStyle/>
          <a:p>
            <a:r>
              <a:rPr lang="en-US" dirty="0"/>
              <a:t>A close and critical study of works of Marlowe convinces us that all his tragic heroes clearly reveal the chief characteristics and temperament of the great dramatist. His great tragic heroes, Tamburlaine, Faustus, Jew of Malta, and Edward II—all are absolutely dominated by some uncontrollable passion for gaining some ideal or finding the </a:t>
            </a:r>
            <a:r>
              <a:rPr lang="en-US" dirty="0" err="1"/>
              <a:t>fulfilment</a:t>
            </a:r>
            <a:r>
              <a:rPr lang="en-US" dirty="0"/>
              <a:t> of some inordinate ambition. To achieve their end they throw overboard all established moral scruples or religious sanctions and never scruple to adopt even the most cruel and horrible means. His cruel, </a:t>
            </a:r>
            <a:r>
              <a:rPr lang="en-US" dirty="0" err="1"/>
              <a:t>tyrannic</a:t>
            </a:r>
            <a:r>
              <a:rPr lang="en-US" dirty="0"/>
              <a:t> Tamburlaine with his craze for limitless power defies all authorities on earth as well as in </a:t>
            </a:r>
            <a:r>
              <a:rPr lang="en-US" dirty="0" smtClean="0"/>
              <a:t>heaven</a:t>
            </a:r>
            <a:endParaRPr lang="en-US" dirty="0"/>
          </a:p>
        </p:txBody>
      </p:sp>
    </p:spTree>
    <p:extLst>
      <p:ext uri="{BB962C8B-B14F-4D97-AF65-F5344CB8AC3E}">
        <p14:creationId xmlns="" xmlns:p14="http://schemas.microsoft.com/office/powerpoint/2010/main" val="27871392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dirty="0" smtClean="0"/>
              <a:t> </a:t>
            </a:r>
            <a:r>
              <a:rPr lang="en-US" dirty="0"/>
              <a:t>His stone-hearted </a:t>
            </a:r>
            <a:r>
              <a:rPr lang="en-US" dirty="0" err="1"/>
              <a:t>Barabas</a:t>
            </a:r>
            <a:r>
              <a:rPr lang="en-US" dirty="0"/>
              <a:t> is dominated by a senseless craze for gold and does not shirk from committing the worst type of crimes to achieve his end. He seems to be an embodiment of Machiavellianism. To gain super human powers through knowledge, his Doctor Faustus, with his over-</a:t>
            </a:r>
            <a:r>
              <a:rPr lang="en-US" dirty="0" err="1"/>
              <a:t>weening</a:t>
            </a:r>
            <a:r>
              <a:rPr lang="en-US" dirty="0"/>
              <a:t> ambition takes to the study of the black art of necromancy and even sells his soul to the Devil to gain his </a:t>
            </a:r>
            <a:r>
              <a:rPr lang="en-US" dirty="0" smtClean="0"/>
              <a:t>end.</a:t>
            </a:r>
            <a:endParaRPr lang="en-US" dirty="0"/>
          </a:p>
        </p:txBody>
      </p:sp>
    </p:spTree>
    <p:extLst>
      <p:ext uri="{BB962C8B-B14F-4D97-AF65-F5344CB8AC3E}">
        <p14:creationId xmlns="" xmlns:p14="http://schemas.microsoft.com/office/powerpoint/2010/main" val="27884458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smtClean="0"/>
              <a:t>And </a:t>
            </a:r>
            <a:r>
              <a:rPr lang="en-US" dirty="0"/>
              <a:t>Edward II and Mortimer pay the heaviest price—the former for his passion for is base minions and the latter for his craze for power. Influenced by the spirit of Renaissance, Marlowe developed a deep sense of egotism. All his great creations are also deeply egotistical having the highest regard for their own power and personality. Hence, we find his Tamburlaine speaking thus:</a:t>
            </a:r>
          </a:p>
          <a:p>
            <a:endParaRPr lang="en-US" dirty="0"/>
          </a:p>
        </p:txBody>
      </p:sp>
    </p:spTree>
    <p:extLst>
      <p:ext uri="{BB962C8B-B14F-4D97-AF65-F5344CB8AC3E}">
        <p14:creationId xmlns="" xmlns:p14="http://schemas.microsoft.com/office/powerpoint/2010/main" val="94475158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I hold the Fates bound fast in iron chains. </a:t>
            </a:r>
          </a:p>
          <a:p>
            <a:r>
              <a:rPr lang="en-US" dirty="0"/>
              <a:t>And with my hand turns fortune’s wheel about.”</a:t>
            </a:r>
          </a:p>
          <a:p>
            <a:endParaRPr lang="en-US" dirty="0"/>
          </a:p>
          <a:p>
            <a:r>
              <a:rPr lang="en-US" dirty="0"/>
              <a:t>His heroes have also scant regard for religion or godliness. His spirit of the atheist is clearly revealed in the following line from the “Prologue to the Jew of Malta”:</a:t>
            </a:r>
          </a:p>
          <a:p>
            <a:endParaRPr lang="en-US" dirty="0"/>
          </a:p>
          <a:p>
            <a:r>
              <a:rPr lang="en-US" dirty="0"/>
              <a:t>“I count religion but a childish toy”</a:t>
            </a:r>
          </a:p>
          <a:p>
            <a:endParaRPr lang="en-US" dirty="0"/>
          </a:p>
          <a:p>
            <a:endParaRPr lang="en-US" dirty="0"/>
          </a:p>
        </p:txBody>
      </p:sp>
    </p:spTree>
    <p:extLst>
      <p:ext uri="{BB962C8B-B14F-4D97-AF65-F5344CB8AC3E}">
        <p14:creationId xmlns="" xmlns:p14="http://schemas.microsoft.com/office/powerpoint/2010/main" val="21075467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a:t>Another relevant point to note is that just like Marlowe all his great tragic heroes, excepting Edward II, are born of ‘parents base of stock’ with a great sense of superiority. Thus, proclaims Tamburlaine:</a:t>
            </a:r>
          </a:p>
          <a:p>
            <a:endParaRPr lang="en-US" dirty="0"/>
          </a:p>
          <a:p>
            <a:r>
              <a:rPr lang="en-US" dirty="0"/>
              <a:t>“I am a lord, for so my deeds will prove, </a:t>
            </a:r>
          </a:p>
          <a:p>
            <a:pPr marL="0" indent="0">
              <a:buNone/>
            </a:pPr>
            <a:r>
              <a:rPr lang="en-US" dirty="0" smtClean="0"/>
              <a:t>       And </a:t>
            </a:r>
            <a:r>
              <a:rPr lang="en-US" dirty="0"/>
              <a:t>yet a </a:t>
            </a:r>
            <a:r>
              <a:rPr lang="en-US" dirty="0" err="1"/>
              <a:t>shephered</a:t>
            </a:r>
            <a:r>
              <a:rPr lang="en-US" dirty="0"/>
              <a:t> by my Parentage.”</a:t>
            </a:r>
          </a:p>
          <a:p>
            <a:endParaRPr lang="en-US" dirty="0"/>
          </a:p>
          <a:p>
            <a:r>
              <a:rPr lang="en-US" dirty="0"/>
              <a:t>And </a:t>
            </a:r>
            <a:r>
              <a:rPr lang="en-US" dirty="0" err="1"/>
              <a:t>Baldock</a:t>
            </a:r>
            <a:r>
              <a:rPr lang="en-US" dirty="0"/>
              <a:t>, the clerk, in Edward II proudly asserts:</a:t>
            </a:r>
          </a:p>
          <a:p>
            <a:endParaRPr lang="en-US" dirty="0"/>
          </a:p>
          <a:p>
            <a:r>
              <a:rPr lang="en-US" dirty="0"/>
              <a:t>“My name is </a:t>
            </a:r>
            <a:r>
              <a:rPr lang="en-US" dirty="0" err="1"/>
              <a:t>Baldock</a:t>
            </a:r>
            <a:r>
              <a:rPr lang="en-US" dirty="0"/>
              <a:t>, and my gentry </a:t>
            </a:r>
          </a:p>
          <a:p>
            <a:pPr marL="0" indent="0">
              <a:buNone/>
            </a:pPr>
            <a:r>
              <a:rPr lang="en-US" dirty="0" smtClean="0"/>
              <a:t>       I </a:t>
            </a:r>
            <a:r>
              <a:rPr lang="en-US" dirty="0"/>
              <a:t>fetch from Oxford, not from Heraldry.”</a:t>
            </a:r>
          </a:p>
          <a:p>
            <a:endParaRPr lang="en-US" dirty="0"/>
          </a:p>
        </p:txBody>
      </p:sp>
    </p:spTree>
    <p:extLst>
      <p:ext uri="{BB962C8B-B14F-4D97-AF65-F5344CB8AC3E}">
        <p14:creationId xmlns="" xmlns:p14="http://schemas.microsoft.com/office/powerpoint/2010/main" val="321420561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Another significant point is that almost all the tragic heroes of Marlowe are poets and convey their feelings and emotions to the audience in the superb poetical language. And Marlowe himself was a great poet of passion. Hence, this lyrical quality of his great heroes reveal their creator’s moods and passions.</a:t>
            </a:r>
          </a:p>
          <a:p>
            <a:endParaRPr lang="en-US" dirty="0"/>
          </a:p>
        </p:txBody>
      </p:sp>
    </p:spTree>
    <p:extLst>
      <p:ext uri="{BB962C8B-B14F-4D97-AF65-F5344CB8AC3E}">
        <p14:creationId xmlns="" xmlns:p14="http://schemas.microsoft.com/office/powerpoint/2010/main" val="108317851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0"/>
            <a:ext cx="8229600" cy="1143000"/>
          </a:xfrm>
        </p:spPr>
        <p:txBody>
          <a:bodyPr>
            <a:normAutofit fontScale="90000"/>
          </a:bodyPr>
          <a:lstStyle/>
          <a:p>
            <a:r>
              <a:rPr lang="en-US" dirty="0"/>
              <a:t>Marlowe and Doctor Faustus—Striking Parallelism</a:t>
            </a:r>
            <a:br>
              <a:rPr lang="en-US" dirty="0"/>
            </a:br>
            <a:r>
              <a:rPr lang="en-US" dirty="0"/>
              <a:t/>
            </a:r>
            <a:br>
              <a:rPr lang="en-US" dirty="0"/>
            </a:br>
            <a:endParaRPr lang="en-US" dirty="0"/>
          </a:p>
        </p:txBody>
      </p:sp>
      <p:sp>
        <p:nvSpPr>
          <p:cNvPr id="3" name="Content Placeholder 2"/>
          <p:cNvSpPr>
            <a:spLocks noGrp="1"/>
          </p:cNvSpPr>
          <p:nvPr>
            <p:ph idx="1"/>
          </p:nvPr>
        </p:nvSpPr>
        <p:spPr>
          <a:xfrm>
            <a:off x="457200" y="1524000"/>
            <a:ext cx="8229600" cy="4525963"/>
          </a:xfrm>
        </p:spPr>
        <p:txBody>
          <a:bodyPr>
            <a:normAutofit fontScale="85000" lnSpcReduction="20000"/>
          </a:bodyPr>
          <a:lstStyle/>
          <a:p>
            <a:r>
              <a:rPr lang="en-US" dirty="0" smtClean="0"/>
              <a:t>Of </a:t>
            </a:r>
            <a:r>
              <a:rPr lang="en-US" dirty="0"/>
              <a:t>all Marlowe’s tragic heroes Doctor Faustus bears out the most striking reflection of Marlowe’s own self. After a close study of the play we are struck by the close similarity between the life and career of Marlowe and that of Doctor Faustus. We know that Marlowe was the second child of a Canterbury shoe-maker and in the very beginning of the play Doctor Faustus, the Chorus tells us of Faustus’s parentage:</a:t>
            </a:r>
          </a:p>
          <a:p>
            <a:endParaRPr lang="en-US" dirty="0"/>
          </a:p>
          <a:p>
            <a:r>
              <a:rPr lang="en-US" dirty="0"/>
              <a:t>“Now is he born, his parents base of stock.”</a:t>
            </a:r>
          </a:p>
          <a:p>
            <a:endParaRPr lang="en-US" dirty="0"/>
          </a:p>
          <a:p>
            <a:r>
              <a:rPr lang="en-US" dirty="0"/>
              <a:t>Harold Osborne has briefly pointed it out thus:</a:t>
            </a:r>
          </a:p>
          <a:p>
            <a:endParaRPr lang="en-US" dirty="0"/>
          </a:p>
        </p:txBody>
      </p:sp>
    </p:spTree>
    <p:extLst>
      <p:ext uri="{BB962C8B-B14F-4D97-AF65-F5344CB8AC3E}">
        <p14:creationId xmlns="" xmlns:p14="http://schemas.microsoft.com/office/powerpoint/2010/main" val="80109904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“Marlowe himself, like Faustus, came of parents of ‘base stock’ and was destined for the church but turned elsewhere; he was undoubtedly keenly interested in secular knowledge; was reputed as scoffer of religion and incurred the charge of blasphemy.”</a:t>
            </a:r>
          </a:p>
          <a:p>
            <a:endParaRPr lang="en-US" dirty="0"/>
          </a:p>
          <a:p>
            <a:r>
              <a:rPr lang="en-US" dirty="0"/>
              <a:t>We should not press the analogies too far. But we cannot ignore them as the parallelism is so very obvious.</a:t>
            </a:r>
          </a:p>
          <a:p>
            <a:endParaRPr lang="en-US" dirty="0"/>
          </a:p>
        </p:txBody>
      </p:sp>
    </p:spTree>
    <p:extLst>
      <p:ext uri="{BB962C8B-B14F-4D97-AF65-F5344CB8AC3E}">
        <p14:creationId xmlns="" xmlns:p14="http://schemas.microsoft.com/office/powerpoint/2010/main" val="381040660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r>
              <a:rPr lang="en-US" dirty="0"/>
              <a:t>Personal Tragedy: Spiritual Suffering</a:t>
            </a:r>
            <a:br>
              <a:rPr lang="en-US" dirty="0"/>
            </a:br>
            <a:r>
              <a:rPr lang="en-US" dirty="0"/>
              <a:t/>
            </a:r>
            <a:br>
              <a:rPr lang="en-US" dirty="0"/>
            </a:br>
            <a:endParaRPr lang="en-US" dirty="0"/>
          </a:p>
        </p:txBody>
      </p:sp>
      <p:sp>
        <p:nvSpPr>
          <p:cNvPr id="3" name="Content Placeholder 2"/>
          <p:cNvSpPr>
            <a:spLocks noGrp="1"/>
          </p:cNvSpPr>
          <p:nvPr>
            <p:ph idx="1"/>
          </p:nvPr>
        </p:nvSpPr>
        <p:spPr>
          <a:xfrm>
            <a:off x="457200" y="1219200"/>
            <a:ext cx="8229600" cy="4525963"/>
          </a:xfrm>
        </p:spPr>
        <p:txBody>
          <a:bodyPr>
            <a:normAutofit fontScale="92500" lnSpcReduction="20000"/>
          </a:bodyPr>
          <a:lstStyle/>
          <a:p>
            <a:r>
              <a:rPr lang="en-US" dirty="0"/>
              <a:t>Doctor Faustus expresses very powerfully Marlowe’s innermost thoughts and authentic experiences. So it can be regarded as the spiritual history of Marlowe himself. Marlowe’s inordinate ambition led him to revolt against religion and society, to defy the laws of man and laws of God. And such defiance is bound to bring about acute mental conflict resulting in deep despair and certain defeat. So, both Marlowe and his creation Doctor Faustus experience terrible mental pangs and agonies. Osborne has rightly said:</a:t>
            </a:r>
          </a:p>
        </p:txBody>
      </p:sp>
    </p:spTree>
    <p:extLst>
      <p:ext uri="{BB962C8B-B14F-4D97-AF65-F5344CB8AC3E}">
        <p14:creationId xmlns="" xmlns:p14="http://schemas.microsoft.com/office/powerpoint/2010/main" val="425636751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“The descriptions of Faustus’s repentance, despair and mental anguish are among the most vivid and poignant parts of the play. It is, of course, possible to suppose that Marlowe had passed through a stage of youthful </a:t>
            </a:r>
            <a:r>
              <a:rPr lang="en-US" dirty="0" err="1"/>
              <a:t>scepticism</a:t>
            </a:r>
            <a:r>
              <a:rPr lang="en-US" dirty="0"/>
              <a:t> in religion and that with a sounder and deeper faith he had come to the knowledge of repentance. Nor indeed is he ever the pure scoffer. It is certain that the author of “Faustus” must himself have walked some way along the path of religious doubts and </a:t>
            </a:r>
            <a:r>
              <a:rPr lang="en-US" dirty="0" err="1"/>
              <a:t>gropings</a:t>
            </a:r>
            <a:r>
              <a:rPr lang="en-US" dirty="0"/>
              <a:t> and must have known the sufferings attendant upon that journey</a:t>
            </a:r>
            <a:r>
              <a:rPr lang="en-US" dirty="0" smtClean="0"/>
              <a:t>.”</a:t>
            </a:r>
            <a:endParaRPr lang="en-US" dirty="0"/>
          </a:p>
        </p:txBody>
      </p:sp>
    </p:spTree>
    <p:extLst>
      <p:ext uri="{BB962C8B-B14F-4D97-AF65-F5344CB8AC3E}">
        <p14:creationId xmlns="" xmlns:p14="http://schemas.microsoft.com/office/powerpoint/2010/main" val="125842398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a:t>Hence, in Doctor Faustus we get a faithful portrait of an </a:t>
            </a:r>
            <a:r>
              <a:rPr lang="en-US" dirty="0" err="1"/>
              <a:t>agonised</a:t>
            </a:r>
            <a:r>
              <a:rPr lang="en-US" dirty="0"/>
              <a:t> condition of mind wavering between its ‘Good and Evil Angels, between God and the Devil.’ And it very much seems that Faustus is for Marlowe when he gives vent to his deep anguish of his soul before his scholar friends: “But Faustus’s offence can never be pardoned: the serpent that tempted Eve may be saved, but not Faustus....O, Would I have never seen Wittenberg, never read book and what wonders I have done, all Germany can witness, yea, all the world; for which Faustus hath lost both Germany and the world, yea, heaven itself………..”</a:t>
            </a:r>
          </a:p>
          <a:p>
            <a:endParaRPr lang="en-US" dirty="0"/>
          </a:p>
        </p:txBody>
      </p:sp>
    </p:spTree>
    <p:extLst>
      <p:ext uri="{BB962C8B-B14F-4D97-AF65-F5344CB8AC3E}">
        <p14:creationId xmlns="" xmlns:p14="http://schemas.microsoft.com/office/powerpoint/2010/main" val="319648405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The end of the play reveals the influence of Reformation on Marlowe. It seems in spite of all his great achievements, Marlowe, like Faustus, ultimately </a:t>
            </a:r>
            <a:r>
              <a:rPr lang="en-US" dirty="0" err="1"/>
              <a:t>realised</a:t>
            </a:r>
            <a:r>
              <a:rPr lang="en-US" dirty="0"/>
              <a:t> that they did not in any way helped to fortify his soul but to lose it as it was cut off from the rich natural resources of inspiration and faith.</a:t>
            </a:r>
          </a:p>
          <a:p>
            <a:endParaRPr lang="en-US" dirty="0"/>
          </a:p>
          <a:p>
            <a:endParaRPr lang="en-US" dirty="0"/>
          </a:p>
        </p:txBody>
      </p:sp>
    </p:spTree>
    <p:extLst>
      <p:ext uri="{BB962C8B-B14F-4D97-AF65-F5344CB8AC3E}">
        <p14:creationId xmlns="" xmlns:p14="http://schemas.microsoft.com/office/powerpoint/2010/main" val="254871768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143000"/>
          </a:xfrm>
        </p:spPr>
        <p:txBody>
          <a:bodyPr>
            <a:normAutofit fontScale="90000"/>
          </a:bodyPr>
          <a:lstStyle/>
          <a:p>
            <a:r>
              <a:rPr lang="en-US" dirty="0"/>
              <a:t>Hankering after Power, Knowledge and Sensuality</a:t>
            </a:r>
            <a:br>
              <a:rPr lang="en-US" dirty="0"/>
            </a:br>
            <a:endParaRPr lang="en-US" dirty="0"/>
          </a:p>
        </p:txBody>
      </p:sp>
      <p:sp>
        <p:nvSpPr>
          <p:cNvPr id="3" name="Content Placeholder 2"/>
          <p:cNvSpPr>
            <a:spLocks noGrp="1"/>
          </p:cNvSpPr>
          <p:nvPr>
            <p:ph idx="1"/>
          </p:nvPr>
        </p:nvSpPr>
        <p:spPr>
          <a:xfrm>
            <a:off x="457200" y="1524000"/>
            <a:ext cx="8229600" cy="4525963"/>
          </a:xfrm>
        </p:spPr>
        <p:txBody>
          <a:bodyPr>
            <a:normAutofit lnSpcReduction="10000"/>
          </a:bodyPr>
          <a:lstStyle/>
          <a:p>
            <a:r>
              <a:rPr lang="en-US" dirty="0"/>
              <a:t>As regards passion for knowledge and craving for sensual pleasure of the world there is remarkable affinity between Faustus and Marlowe. It is true that Marlowe lived a Bohemian, profligate and boisterous life. Marlowe who was to go for the Holy Orders gave up divinity for the career of a poet and a playwright. Faustus seeks knowledge just for the power it gives and to have opportunities for the gratification of sensual pleasures. </a:t>
            </a:r>
          </a:p>
        </p:txBody>
      </p:sp>
    </p:spTree>
    <p:extLst>
      <p:ext uri="{BB962C8B-B14F-4D97-AF65-F5344CB8AC3E}">
        <p14:creationId xmlns="" xmlns:p14="http://schemas.microsoft.com/office/powerpoint/2010/main" val="304760167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If Ellis is correct regarding the circumstances of Marlowe’s tragic death, then Faustus’s doting over the lips of Helen shortly before his death bears a very close resemblance with those of Marlowe’s death over ‘bought kisses.’</a:t>
            </a:r>
          </a:p>
          <a:p>
            <a:endParaRPr lang="en-US" dirty="0"/>
          </a:p>
        </p:txBody>
      </p:sp>
    </p:spTree>
    <p:extLst>
      <p:ext uri="{BB962C8B-B14F-4D97-AF65-F5344CB8AC3E}">
        <p14:creationId xmlns="" xmlns:p14="http://schemas.microsoft.com/office/powerpoint/2010/main" val="407227039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8229600" cy="1143000"/>
          </a:xfrm>
        </p:spPr>
        <p:txBody>
          <a:bodyPr>
            <a:normAutofit fontScale="90000"/>
          </a:bodyPr>
          <a:lstStyle/>
          <a:p>
            <a:r>
              <a:rPr lang="en-US" dirty="0"/>
              <a:t>Poetic Spirit</a:t>
            </a:r>
            <a:br>
              <a:rPr lang="en-US" dirty="0"/>
            </a:br>
            <a:endParaRPr lang="en-US" dirty="0"/>
          </a:p>
        </p:txBody>
      </p:sp>
      <p:sp>
        <p:nvSpPr>
          <p:cNvPr id="3" name="Content Placeholder 2"/>
          <p:cNvSpPr>
            <a:spLocks noGrp="1"/>
          </p:cNvSpPr>
          <p:nvPr>
            <p:ph idx="1"/>
          </p:nvPr>
        </p:nvSpPr>
        <p:spPr/>
        <p:txBody>
          <a:bodyPr>
            <a:normAutofit fontScale="77500" lnSpcReduction="20000"/>
          </a:bodyPr>
          <a:lstStyle/>
          <a:p>
            <a:endParaRPr lang="en-US" dirty="0"/>
          </a:p>
          <a:p>
            <a:r>
              <a:rPr lang="en-US" dirty="0"/>
              <a:t>All the tragic heroes of Marlowe are undoubtedly poets. But of all of them his Faustus is poet par-excellence just like Marlowe himself. The superb oft-quoted apostrophe to Helen beginning with the lines:—</a:t>
            </a:r>
          </a:p>
          <a:p>
            <a:endParaRPr lang="en-US" dirty="0"/>
          </a:p>
          <a:p>
            <a:r>
              <a:rPr lang="en-US" dirty="0"/>
              <a:t>“Was this the face that launched a thousand ships </a:t>
            </a:r>
          </a:p>
          <a:p>
            <a:r>
              <a:rPr lang="en-US" dirty="0"/>
              <a:t>And burnt the topless towers of Ilium?</a:t>
            </a:r>
          </a:p>
          <a:p>
            <a:endParaRPr lang="en-US" dirty="0"/>
          </a:p>
          <a:p>
            <a:r>
              <a:rPr lang="en-US" dirty="0"/>
              <a:t>reveals his wonderful poetic temperament. Wynne is perfectly correct in saying: “This passage has probably never been surpassed in its magic </a:t>
            </a:r>
            <a:r>
              <a:rPr lang="en-US" dirty="0" err="1"/>
              <a:t>idealisation</a:t>
            </a:r>
            <a:r>
              <a:rPr lang="en-US" dirty="0"/>
              <a:t> of that which is essentially base and carnal.”</a:t>
            </a:r>
          </a:p>
          <a:p>
            <a:endParaRPr lang="en-US" dirty="0"/>
          </a:p>
          <a:p>
            <a:endParaRPr lang="en-US" dirty="0"/>
          </a:p>
        </p:txBody>
      </p:sp>
    </p:spTree>
    <p:extLst>
      <p:ext uri="{BB962C8B-B14F-4D97-AF65-F5344CB8AC3E}">
        <p14:creationId xmlns="" xmlns:p14="http://schemas.microsoft.com/office/powerpoint/2010/main" val="296166020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Conclusion</a:t>
            </a:r>
            <a:br>
              <a:rPr lang="en-US" dirty="0"/>
            </a:br>
            <a:endParaRPr lang="en-US" dirty="0"/>
          </a:p>
        </p:txBody>
      </p:sp>
      <p:sp>
        <p:nvSpPr>
          <p:cNvPr id="3" name="Content Placeholder 2"/>
          <p:cNvSpPr>
            <a:spLocks noGrp="1"/>
          </p:cNvSpPr>
          <p:nvPr>
            <p:ph idx="1"/>
          </p:nvPr>
        </p:nvSpPr>
        <p:spPr/>
        <p:txBody>
          <a:bodyPr>
            <a:normAutofit fontScale="70000" lnSpcReduction="20000"/>
          </a:bodyPr>
          <a:lstStyle/>
          <a:p>
            <a:r>
              <a:rPr lang="en-US" dirty="0"/>
              <a:t>Even in their short span of life and in their tragic death there is real affinity between Marlowe and his creation, Doctor Faustus. After living twenty-four years a life of sensual pleasures and superhuman achievements, Faustus had to surrender his soul to the Devil for eternal damnation. Marlowe’s boisterous and </a:t>
            </a:r>
            <a:r>
              <a:rPr lang="en-US" dirty="0" err="1"/>
              <a:t>Bohemain</a:t>
            </a:r>
            <a:r>
              <a:rPr lang="en-US" dirty="0"/>
              <a:t> life also came to a tragic and premature end in a tavern brawl at the hands of a shady character of the London underworld at the age of twenty-nine. And there is really something occult in the mournful melody of the Chorus in the closing line of this tragedy:</a:t>
            </a:r>
          </a:p>
          <a:p>
            <a:endParaRPr lang="en-US" dirty="0"/>
          </a:p>
          <a:p>
            <a:r>
              <a:rPr lang="en-US" dirty="0"/>
              <a:t>“Cut is the branch that might have grown full straight,</a:t>
            </a:r>
          </a:p>
          <a:p>
            <a:r>
              <a:rPr lang="en-US" dirty="0"/>
              <a:t> And burned is Apollo’s laurel bough,</a:t>
            </a:r>
          </a:p>
          <a:p>
            <a:r>
              <a:rPr lang="en-US" dirty="0"/>
              <a:t> That sometimes grew within this learned man.”</a:t>
            </a:r>
          </a:p>
          <a:p>
            <a:endParaRPr lang="en-US" dirty="0"/>
          </a:p>
        </p:txBody>
      </p:sp>
    </p:spTree>
    <p:extLst>
      <p:ext uri="{BB962C8B-B14F-4D97-AF65-F5344CB8AC3E}">
        <p14:creationId xmlns="" xmlns:p14="http://schemas.microsoft.com/office/powerpoint/2010/main" val="390003216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It is given only to Shakespeare to write dozens of plays without projecting his personality into them in any detectable manner. He has so lost himself in his works and yet so </a:t>
            </a:r>
            <a:r>
              <a:rPr lang="en-US" dirty="0" err="1"/>
              <a:t>skilfully</a:t>
            </a:r>
            <a:r>
              <a:rPr lang="en-US" dirty="0"/>
              <a:t> kept himself away from them that it is almost impossible to say with any stress of certainty that a particular play or even isolated passage reveals his mind and personality. Marlowe does not share this unique privilege of Shakespeare. He is there in every play of his, and especially in his four great tragedies—Tamburlaine, Dr. Faustus, The Jew of Malta, and Edward II. </a:t>
            </a:r>
          </a:p>
        </p:txBody>
      </p:sp>
    </p:spTree>
    <p:extLst>
      <p:ext uri="{BB962C8B-B14F-4D97-AF65-F5344CB8AC3E}">
        <p14:creationId xmlns="" xmlns:p14="http://schemas.microsoft.com/office/powerpoint/2010/main" val="291659500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These plays give us not a shadowy idea but an intimate glimpse of the quivering personality of Marlowe and the intense thoughts that were his at the time of writing them. It is therefore neither desirable nor possible to separate Marlowe the poet and dramatist from Marlowe the man. His subjectivity, however, is not as obvious and insistent as that of Shelley, for instance. It is the subjectivity of the type that Milton gives us in his </a:t>
            </a:r>
            <a:r>
              <a:rPr lang="en-US" dirty="0" err="1"/>
              <a:t>Comus</a:t>
            </a:r>
            <a:r>
              <a:rPr lang="en-US" dirty="0"/>
              <a:t>, Paradise Lost and Samson </a:t>
            </a:r>
            <a:r>
              <a:rPr lang="en-US" dirty="0" err="1"/>
              <a:t>Agonistes</a:t>
            </a:r>
            <a:r>
              <a:rPr lang="en-US" dirty="0"/>
              <a:t>.</a:t>
            </a:r>
          </a:p>
          <a:p>
            <a:endParaRPr lang="en-US" dirty="0"/>
          </a:p>
        </p:txBody>
      </p:sp>
    </p:spTree>
    <p:extLst>
      <p:ext uri="{BB962C8B-B14F-4D97-AF65-F5344CB8AC3E}">
        <p14:creationId xmlns="" xmlns:p14="http://schemas.microsoft.com/office/powerpoint/2010/main" val="69193672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Doctor Faustus is strewn with unmistakable autobiographical suggestions. Reading the play we cannot refrain from concluding that it is the spontaneous expression of its writer’s innermost thoughts and authentic experiences. The storm of doubt and despair, of suffering and sin, that sweeps through the serious scenes of the play, does not seem to be the work of a mere imaginative artist who conjures it forth from the confines of his own mind, but of one who must have stood up to the chin in such experience. </a:t>
            </a:r>
          </a:p>
        </p:txBody>
      </p:sp>
    </p:spTree>
    <p:extLst>
      <p:ext uri="{BB962C8B-B14F-4D97-AF65-F5344CB8AC3E}">
        <p14:creationId xmlns="" xmlns:p14="http://schemas.microsoft.com/office/powerpoint/2010/main" val="344943260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There is no doubt that the writer of Doctor Faustus appears to be one who has experienced a great spiritual tragedy, one whose sense of harmony between his mind and the universal forces around him is shaken, one who is heavy with a feeling of loss. What his sufferings and losses are, the dramatist does not make clear. Caught in a chaotic maze of conflicting emotions, he is busy searching for the meaning of the calamity that has overtaken him. </a:t>
            </a:r>
          </a:p>
          <a:p>
            <a:endParaRPr lang="en-US" dirty="0"/>
          </a:p>
        </p:txBody>
      </p:sp>
    </p:spTree>
    <p:extLst>
      <p:ext uri="{BB962C8B-B14F-4D97-AF65-F5344CB8AC3E}">
        <p14:creationId xmlns="" xmlns:p14="http://schemas.microsoft.com/office/powerpoint/2010/main" val="295452348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Part of it he seems to discover in blind servitude to barren learning. Marlowe, like Faustus, seems to have </a:t>
            </a:r>
            <a:r>
              <a:rPr lang="en-US" dirty="0" err="1"/>
              <a:t>realised</a:t>
            </a:r>
            <a:r>
              <a:rPr lang="en-US" dirty="0"/>
              <a:t> that all he had learnt and known, all he had attempted and achieved with the help of his intellectual equipment, helped not to strengthen his soul but to lose it, by being cut off from the rich natural resources of inspiration and of faith.</a:t>
            </a:r>
          </a:p>
        </p:txBody>
      </p:sp>
    </p:spTree>
    <p:extLst>
      <p:ext uri="{BB962C8B-B14F-4D97-AF65-F5344CB8AC3E}">
        <p14:creationId xmlns="" xmlns:p14="http://schemas.microsoft.com/office/powerpoint/2010/main" val="40627555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Shakespeare vs. Marlowe</a:t>
            </a:r>
          </a:p>
        </p:txBody>
      </p:sp>
      <p:sp>
        <p:nvSpPr>
          <p:cNvPr id="3" name="Content Placeholder 2"/>
          <p:cNvSpPr>
            <a:spLocks noGrp="1"/>
          </p:cNvSpPr>
          <p:nvPr>
            <p:ph idx="1"/>
          </p:nvPr>
        </p:nvSpPr>
        <p:spPr/>
        <p:txBody>
          <a:bodyPr>
            <a:normAutofit fontScale="92500"/>
          </a:bodyPr>
          <a:lstStyle/>
          <a:p>
            <a:r>
              <a:rPr lang="en-US" dirty="0"/>
              <a:t>These two men supposedly</a:t>
            </a:r>
            <a:r>
              <a:rPr lang="en-US" dirty="0" smtClean="0"/>
              <a:t>:</a:t>
            </a:r>
            <a:endParaRPr lang="en-US" dirty="0"/>
          </a:p>
          <a:p>
            <a:pPr marL="0" indent="0">
              <a:buNone/>
            </a:pPr>
            <a:r>
              <a:rPr lang="en-US" dirty="0" smtClean="0"/>
              <a:t>      </a:t>
            </a:r>
            <a:r>
              <a:rPr lang="en-US" dirty="0"/>
              <a:t>Lived in the same town: London</a:t>
            </a:r>
          </a:p>
          <a:p>
            <a:r>
              <a:rPr lang="en-US" dirty="0"/>
              <a:t> At the same time</a:t>
            </a:r>
          </a:p>
          <a:p>
            <a:r>
              <a:rPr lang="en-US" dirty="0"/>
              <a:t> Worked at the same occupation: writing plays</a:t>
            </a:r>
          </a:p>
          <a:p>
            <a:r>
              <a:rPr lang="en-US" dirty="0"/>
              <a:t> At the same places: the few theatres of London</a:t>
            </a:r>
          </a:p>
          <a:p>
            <a:r>
              <a:rPr lang="en-US" dirty="0"/>
              <a:t> Worked with the same people</a:t>
            </a:r>
          </a:p>
          <a:p>
            <a:r>
              <a:rPr lang="en-US" dirty="0"/>
              <a:t> Each occupied the same prestigious position as foremost poet and playwright in all of England.</a:t>
            </a:r>
          </a:p>
          <a:p>
            <a:endParaRPr lang="en-US" dirty="0"/>
          </a:p>
        </p:txBody>
      </p:sp>
    </p:spTree>
    <p:extLst>
      <p:ext uri="{BB962C8B-B14F-4D97-AF65-F5344CB8AC3E}">
        <p14:creationId xmlns="" xmlns:p14="http://schemas.microsoft.com/office/powerpoint/2010/main" val="201692066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8229600" cy="1143000"/>
          </a:xfrm>
        </p:spPr>
        <p:txBody>
          <a:bodyPr>
            <a:normAutofit fontScale="90000"/>
          </a:bodyPr>
          <a:lstStyle/>
          <a:p>
            <a:r>
              <a:rPr lang="en-US" dirty="0"/>
              <a:t>And yet the contrasts are almost unbelievable.</a:t>
            </a:r>
            <a:br>
              <a:rPr lang="en-US" dirty="0"/>
            </a:br>
            <a:r>
              <a:rPr lang="en-US" dirty="0"/>
              <a:t> </a:t>
            </a:r>
            <a:br>
              <a:rPr lang="en-US" dirty="0"/>
            </a:br>
            <a:endParaRPr lang="en-US" dirty="0"/>
          </a:p>
        </p:txBody>
      </p:sp>
      <p:sp>
        <p:nvSpPr>
          <p:cNvPr id="3" name="Content Placeholder 2"/>
          <p:cNvSpPr>
            <a:spLocks noGrp="1"/>
          </p:cNvSpPr>
          <p:nvPr>
            <p:ph idx="1"/>
          </p:nvPr>
        </p:nvSpPr>
        <p:spPr>
          <a:xfrm>
            <a:off x="457200" y="1600200"/>
            <a:ext cx="8229600" cy="4525963"/>
          </a:xfrm>
        </p:spPr>
        <p:txBody>
          <a:bodyPr>
            <a:normAutofit fontScale="77500" lnSpcReduction="20000"/>
          </a:bodyPr>
          <a:lstStyle/>
          <a:p>
            <a:r>
              <a:rPr lang="en-US" dirty="0"/>
              <a:t>In spite of such narratives as the movie “Shakespeare In Love” and writings by Marlowe biographers (which tell in glowing detail how Shakespeare and Marlowe might have met), there is absolutely no record of the two of them meeting, or working together, or even crossing paths.</a:t>
            </a:r>
          </a:p>
          <a:p>
            <a:endParaRPr lang="en-US" dirty="0"/>
          </a:p>
          <a:p>
            <a:r>
              <a:rPr lang="en-US" dirty="0"/>
              <a:t>Park Honen writes in his highly regarded biography of Marlowe, “Christopher Marlowe, Poet and Spy,” discussing the two of them: “Did they meet? Or become intimate. Plainly, no record of their talk together survives. No obscure diary tell us of the meetings, though shreds of the truth can be discovered if we are willing to be patient, indirect, or somewhat roundabout in assessing Marlowe’s friendship with his prime contemporary.”</a:t>
            </a:r>
          </a:p>
          <a:p>
            <a:endParaRPr lang="en-US" dirty="0"/>
          </a:p>
          <a:p>
            <a:endParaRPr lang="en-US" dirty="0"/>
          </a:p>
        </p:txBody>
      </p:sp>
    </p:spTree>
    <p:extLst>
      <p:ext uri="{BB962C8B-B14F-4D97-AF65-F5344CB8AC3E}">
        <p14:creationId xmlns="" xmlns:p14="http://schemas.microsoft.com/office/powerpoint/2010/main" val="178632986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question arises: if the two greatest writers in England at that time ever met, wouldn’t there be some reference to it somewhere?</a:t>
            </a:r>
          </a:p>
          <a:p>
            <a:pPr marL="0" indent="0">
              <a:buNone/>
            </a:pPr>
            <a:endParaRPr lang="en-US" dirty="0"/>
          </a:p>
          <a:p>
            <a:endParaRPr lang="en-US" dirty="0"/>
          </a:p>
        </p:txBody>
      </p:sp>
    </p:spTree>
    <p:extLst>
      <p:ext uri="{BB962C8B-B14F-4D97-AF65-F5344CB8AC3E}">
        <p14:creationId xmlns="" xmlns:p14="http://schemas.microsoft.com/office/powerpoint/2010/main" val="82986065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All </a:t>
            </a:r>
            <a:r>
              <a:rPr lang="en-US" dirty="0"/>
              <a:t>the suppositions in the world regarding what might have occurred if Shakespeare and Marlowe met in no way indicate that they did. As a matter of fact, the very fact that there no existing references that England’s two major writers even cross paths, seems to be indicative that there never was such a meeting.</a:t>
            </a:r>
          </a:p>
          <a:p>
            <a:endParaRPr lang="en-US" dirty="0"/>
          </a:p>
          <a:p>
            <a:r>
              <a:rPr lang="en-US" dirty="0"/>
              <a:t>One must ask: why? The two most famous and highly regarded playwrights in England … never met?</a:t>
            </a:r>
          </a:p>
          <a:p>
            <a:endParaRPr lang="en-US" dirty="0"/>
          </a:p>
          <a:p>
            <a:endParaRPr lang="en-US" dirty="0"/>
          </a:p>
          <a:p>
            <a:endParaRPr lang="en-US" dirty="0"/>
          </a:p>
          <a:p>
            <a:endParaRPr lang="en-US" dirty="0"/>
          </a:p>
        </p:txBody>
      </p:sp>
    </p:spTree>
    <p:extLst>
      <p:ext uri="{BB962C8B-B14F-4D97-AF65-F5344CB8AC3E}">
        <p14:creationId xmlns="" xmlns:p14="http://schemas.microsoft.com/office/powerpoint/2010/main" val="291168436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Comparing The Two Men</a:t>
            </a:r>
            <a:r>
              <a:rPr lang="en-US" dirty="0"/>
              <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a:t>With so much in common, it’s amazing that the lives of these two men were so different. As stated above, they worked in the same profession, in the same town, at the same time, with the same people and in the same places (London theatres).</a:t>
            </a:r>
          </a:p>
          <a:p>
            <a:endParaRPr lang="en-US" dirty="0"/>
          </a:p>
          <a:p>
            <a:r>
              <a:rPr lang="en-US" dirty="0"/>
              <a:t>How could they not have met? Examining their differences may offer a clue.</a:t>
            </a:r>
          </a:p>
          <a:p>
            <a:pPr marL="0" indent="0">
              <a:buNone/>
            </a:pPr>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 xmlns:p14="http://schemas.microsoft.com/office/powerpoint/2010/main" val="424820231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Educationally they were a great contrast. Shakespeare had had little schooling, quitting school when he was fifteen years old. Marlowe, by comparison, had two degrees including a master’s from Corpus Christi College at Cambridge University.</a:t>
            </a:r>
          </a:p>
          <a:p>
            <a:pPr marL="0" indent="0">
              <a:buNone/>
            </a:pPr>
            <a:endParaRPr lang="en-US" dirty="0"/>
          </a:p>
          <a:p>
            <a:endParaRPr lang="en-US" dirty="0"/>
          </a:p>
        </p:txBody>
      </p:sp>
    </p:spTree>
    <p:extLst>
      <p:ext uri="{BB962C8B-B14F-4D97-AF65-F5344CB8AC3E}">
        <p14:creationId xmlns="" xmlns:p14="http://schemas.microsoft.com/office/powerpoint/2010/main" val="161510835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endParaRPr lang="en-US" dirty="0"/>
          </a:p>
          <a:p>
            <a:r>
              <a:rPr lang="en-US" dirty="0"/>
              <a:t>Shakespeare had had no opportunity to learn foreign languages though Marlowe was fluent in many. Marlowe had translated Ovid’s “</a:t>
            </a:r>
            <a:r>
              <a:rPr lang="en-US" dirty="0" err="1"/>
              <a:t>Amores</a:t>
            </a:r>
            <a:r>
              <a:rPr lang="en-US" dirty="0"/>
              <a:t>” while in college and later had done the first translation of Cervantes’s massive classic Don Quixote from Spanish to English. Many of the plays attributed to Shakespeare have reference to foreign cities and foreign </a:t>
            </a:r>
            <a:r>
              <a:rPr lang="en-US" dirty="0" smtClean="0"/>
              <a:t>languages</a:t>
            </a:r>
            <a:endParaRPr lang="en-US" dirty="0"/>
          </a:p>
          <a:p>
            <a:pPr marL="0" indent="0">
              <a:buNone/>
            </a:pPr>
            <a:endParaRPr lang="en-US" dirty="0"/>
          </a:p>
        </p:txBody>
      </p:sp>
    </p:spTree>
    <p:extLst>
      <p:ext uri="{BB962C8B-B14F-4D97-AF65-F5344CB8AC3E}">
        <p14:creationId xmlns="" xmlns:p14="http://schemas.microsoft.com/office/powerpoint/2010/main" val="301795483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In a similar manner, Shakespeare had had no opportunity to learn protocol of military life, legal matters or court manners, things in which Marlowe was proficient -- things that were frequently a part of many of the Shakespearean plays.</a:t>
            </a:r>
          </a:p>
          <a:p>
            <a:endParaRPr lang="en-US" dirty="0"/>
          </a:p>
          <a:p>
            <a:r>
              <a:rPr lang="en-US" dirty="0"/>
              <a:t>Marlowe had traveled to many countries. According to records, Shakespeare had never left England.</a:t>
            </a:r>
          </a:p>
          <a:p>
            <a:endParaRPr lang="en-US" dirty="0"/>
          </a:p>
          <a:p>
            <a:endParaRPr lang="en-US" dirty="0"/>
          </a:p>
          <a:p>
            <a:endParaRPr lang="en-US" dirty="0"/>
          </a:p>
        </p:txBody>
      </p:sp>
    </p:spTree>
    <p:extLst>
      <p:ext uri="{BB962C8B-B14F-4D97-AF65-F5344CB8AC3E}">
        <p14:creationId xmlns="" xmlns:p14="http://schemas.microsoft.com/office/powerpoint/2010/main" val="289859397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229600" cy="1143000"/>
          </a:xfrm>
        </p:spPr>
        <p:txBody>
          <a:bodyPr>
            <a:normAutofit fontScale="90000"/>
          </a:bodyPr>
          <a:lstStyle/>
          <a:p>
            <a:r>
              <a:rPr lang="en-US" dirty="0"/>
              <a:t>THEIR ONLY SIMILARITY?</a:t>
            </a:r>
            <a:br>
              <a:rPr lang="en-US" dirty="0"/>
            </a:br>
            <a:endParaRPr lang="en-US" dirty="0"/>
          </a:p>
        </p:txBody>
      </p:sp>
      <p:sp>
        <p:nvSpPr>
          <p:cNvPr id="3" name="Content Placeholder 2"/>
          <p:cNvSpPr>
            <a:spLocks noGrp="1"/>
          </p:cNvSpPr>
          <p:nvPr>
            <p:ph idx="1"/>
          </p:nvPr>
        </p:nvSpPr>
        <p:spPr/>
        <p:txBody>
          <a:bodyPr>
            <a:normAutofit fontScale="85000" lnSpcReduction="20000"/>
          </a:bodyPr>
          <a:lstStyle/>
          <a:p>
            <a:endParaRPr lang="en-US" dirty="0"/>
          </a:p>
          <a:p>
            <a:r>
              <a:rPr lang="en-US" dirty="0"/>
              <a:t>There is one area in which the two men share many traits. Their writings.</a:t>
            </a:r>
          </a:p>
          <a:p>
            <a:endParaRPr lang="en-US" dirty="0"/>
          </a:p>
          <a:p>
            <a:r>
              <a:rPr lang="en-US" dirty="0"/>
              <a:t>This is the primary impetus for the conspiracy theory that Marlowe may have written the works attributed to Shakespeare.</a:t>
            </a:r>
          </a:p>
          <a:p>
            <a:endParaRPr lang="en-US" dirty="0"/>
          </a:p>
          <a:p>
            <a:r>
              <a:rPr lang="en-US" dirty="0"/>
              <a:t>There are more than a hundred duplicate lines in the works of Shakespeare taken from previous writings of Marlowe. And more so, there are numerous references to Marlowe’s works in Shakespeare’s writings.</a:t>
            </a:r>
          </a:p>
          <a:p>
            <a:endParaRPr lang="en-US" dirty="0"/>
          </a:p>
          <a:p>
            <a:endParaRPr lang="en-US" dirty="0"/>
          </a:p>
        </p:txBody>
      </p:sp>
    </p:spTree>
    <p:extLst>
      <p:ext uri="{BB962C8B-B14F-4D97-AF65-F5344CB8AC3E}">
        <p14:creationId xmlns="" xmlns:p14="http://schemas.microsoft.com/office/powerpoint/2010/main" val="339973064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Some historians have pieced together these facts:</a:t>
            </a:r>
          </a:p>
          <a:p>
            <a:r>
              <a:rPr lang="en-US" dirty="0"/>
              <a:t> There is no record that the two greatest writers of the time ever met.</a:t>
            </a:r>
          </a:p>
          <a:p>
            <a:r>
              <a:rPr lang="en-US" dirty="0"/>
              <a:t> Marlowe’s death seems fabricated at best.</a:t>
            </a:r>
          </a:p>
          <a:p>
            <a:r>
              <a:rPr lang="en-US" dirty="0"/>
              <a:t> Shakespeare seems to be missing all the traits and experiences required to write such magnificent plays.</a:t>
            </a:r>
          </a:p>
          <a:p>
            <a:r>
              <a:rPr lang="en-US" dirty="0"/>
              <a:t> Maybe Marlowe did not die and continued to write under the name of William Shakespeare.</a:t>
            </a:r>
          </a:p>
          <a:p>
            <a:endParaRPr lang="en-US" dirty="0"/>
          </a:p>
        </p:txBody>
      </p:sp>
    </p:spTree>
    <p:extLst>
      <p:ext uri="{BB962C8B-B14F-4D97-AF65-F5344CB8AC3E}">
        <p14:creationId xmlns="" xmlns:p14="http://schemas.microsoft.com/office/powerpoint/2010/main" val="217026307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229600" cy="1143000"/>
          </a:xfrm>
        </p:spPr>
        <p:txBody>
          <a:bodyPr>
            <a:normAutofit fontScale="90000"/>
          </a:bodyPr>
          <a:lstStyle/>
          <a:p>
            <a:r>
              <a:rPr lang="en-US" dirty="0"/>
              <a:t>COUNTER ARGUMENTS</a:t>
            </a:r>
            <a:br>
              <a:rPr lang="en-US" dirty="0"/>
            </a:br>
            <a:r>
              <a:rPr lang="en-US" dirty="0"/>
              <a:t/>
            </a:r>
            <a:br>
              <a:rPr lang="en-US" dirty="0"/>
            </a:br>
            <a:endParaRPr lang="en-US" dirty="0"/>
          </a:p>
        </p:txBody>
      </p:sp>
      <p:sp>
        <p:nvSpPr>
          <p:cNvPr id="3" name="Content Placeholder 2"/>
          <p:cNvSpPr>
            <a:spLocks noGrp="1"/>
          </p:cNvSpPr>
          <p:nvPr>
            <p:ph idx="1"/>
          </p:nvPr>
        </p:nvSpPr>
        <p:spPr>
          <a:xfrm>
            <a:off x="457200" y="1066800"/>
            <a:ext cx="8229600" cy="4525963"/>
          </a:xfrm>
        </p:spPr>
        <p:txBody>
          <a:bodyPr>
            <a:normAutofit lnSpcReduction="10000"/>
          </a:bodyPr>
          <a:lstStyle/>
          <a:p>
            <a:r>
              <a:rPr lang="en-US" dirty="0" smtClean="0"/>
              <a:t>Some </a:t>
            </a:r>
            <a:r>
              <a:rPr lang="en-US" dirty="0"/>
              <a:t>historians have argued that Shakespeare’s lack of education, travel experiences, and military knowledge do not preclude his having written the works attributed to him.</a:t>
            </a:r>
          </a:p>
          <a:p>
            <a:endParaRPr lang="en-US" dirty="0"/>
          </a:p>
          <a:p>
            <a:r>
              <a:rPr lang="en-US" dirty="0"/>
              <a:t>But others have disputing these factors, when coupled with all the other peculiarities connected with Shakespeare’s life.</a:t>
            </a:r>
          </a:p>
          <a:p>
            <a:endParaRPr lang="en-US" dirty="0"/>
          </a:p>
          <a:p>
            <a:endParaRPr lang="en-US" dirty="0"/>
          </a:p>
          <a:p>
            <a:endParaRPr lang="en-US" dirty="0"/>
          </a:p>
        </p:txBody>
      </p:sp>
    </p:spTree>
    <p:extLst>
      <p:ext uri="{BB962C8B-B14F-4D97-AF65-F5344CB8AC3E}">
        <p14:creationId xmlns="" xmlns:p14="http://schemas.microsoft.com/office/powerpoint/2010/main" val="267994600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a:t>There are questions concerning if Shakespeare was literate. There are no copies of anything handwritten by him. His signature appears only once in a legal document and that one has raised some suspicions.</a:t>
            </a:r>
          </a:p>
          <a:p>
            <a:endParaRPr lang="en-US" dirty="0"/>
          </a:p>
          <a:p>
            <a:r>
              <a:rPr lang="en-US" dirty="0"/>
              <a:t>There are a multitude of questions concerning other issues: why there were no tributes to Shakespeare when he died … why did his plays kept appearing (fourteen in all) after his death … and why did his will list every pot and pan but no books, no quartos of his plays, and no willing to anyone of any present plays on which he was working when he died.</a:t>
            </a:r>
          </a:p>
          <a:p>
            <a:endParaRPr lang="en-US" dirty="0"/>
          </a:p>
        </p:txBody>
      </p:sp>
    </p:spTree>
    <p:extLst>
      <p:ext uri="{BB962C8B-B14F-4D97-AF65-F5344CB8AC3E}">
        <p14:creationId xmlns="" xmlns:p14="http://schemas.microsoft.com/office/powerpoint/2010/main" val="161957220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Two different men, with two contrasting lives: presenting more questions than solutions.</a:t>
            </a:r>
          </a:p>
          <a:p>
            <a:endParaRPr lang="en-US" dirty="0"/>
          </a:p>
          <a:p>
            <a:r>
              <a:rPr lang="en-US" dirty="0"/>
              <a:t>That is how conspiracy theories begin</a:t>
            </a:r>
            <a:r>
              <a:rPr lang="en-US" dirty="0" smtClean="0"/>
              <a:t>.</a:t>
            </a:r>
            <a:endParaRPr lang="en-US" dirty="0"/>
          </a:p>
        </p:txBody>
      </p:sp>
    </p:spTree>
    <p:extLst>
      <p:ext uri="{BB962C8B-B14F-4D97-AF65-F5344CB8AC3E}">
        <p14:creationId xmlns="" xmlns:p14="http://schemas.microsoft.com/office/powerpoint/2010/main" val="138210995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Quotes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“Marlowe </a:t>
            </a:r>
            <a:r>
              <a:rPr lang="en-US" dirty="0"/>
              <a:t>is the greatest discoverer, the most daring pioneer, in all our poetic literature. Before Marlowe there was no genuine blank verse and genuine tragedy in our language. After his arrival the way was prepared, the path made straight for Shakespeare. Marlowe differs from the other poets of his time not in degree, but in kind; not as an eagle differs from wrens and tit-mice, but as an eagle differs from frogs and tadpoles . . . he first, and he alone, gave wings to English poetry; he first brought into its serene and radiant atmosphere the new strange element of sublimity . . . Among all English poets he was the first full-grown man. Only young and immature by comparison </a:t>
            </a:r>
            <a:r>
              <a:rPr lang="en-US" dirty="0" err="1"/>
              <a:t>with‘such</a:t>
            </a:r>
            <a:r>
              <a:rPr lang="en-US" dirty="0"/>
              <a:t> disciples and successors as Shakespeare and Milton; but the first born among us of their kind."</a:t>
            </a:r>
          </a:p>
          <a:p>
            <a:pPr marL="0" indent="0">
              <a:buNone/>
            </a:pPr>
            <a:r>
              <a:rPr lang="en-US" dirty="0" smtClean="0"/>
              <a:t>                                                     </a:t>
            </a:r>
            <a:r>
              <a:rPr lang="en-US" dirty="0"/>
              <a:t>Algernon Charles Swinburne, 1914</a:t>
            </a:r>
          </a:p>
        </p:txBody>
      </p:sp>
    </p:spTree>
    <p:extLst>
      <p:ext uri="{BB962C8B-B14F-4D97-AF65-F5344CB8AC3E}">
        <p14:creationId xmlns="" xmlns:p14="http://schemas.microsoft.com/office/powerpoint/2010/main" val="77607378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Shakespeare, I suggest, only became Shakespeare because of the death of Marlowe. And he remained peculiarly haunted by that death."</a:t>
            </a:r>
          </a:p>
          <a:p>
            <a:pPr marL="0" indent="0">
              <a:buNone/>
            </a:pPr>
            <a:r>
              <a:rPr lang="en-US" dirty="0" smtClean="0"/>
              <a:t>                                        Jonathan </a:t>
            </a:r>
            <a:r>
              <a:rPr lang="en-US" dirty="0"/>
              <a:t>Bate, 1997</a:t>
            </a:r>
          </a:p>
          <a:p>
            <a:endParaRPr lang="en-US" dirty="0"/>
          </a:p>
        </p:txBody>
      </p:sp>
    </p:spTree>
    <p:extLst>
      <p:ext uri="{BB962C8B-B14F-4D97-AF65-F5344CB8AC3E}">
        <p14:creationId xmlns="" xmlns:p14="http://schemas.microsoft.com/office/powerpoint/2010/main" val="337960334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Allusions to Marlowe's work are prevalent in Shakespeare's plays. Here Shakespeare quotes directly a line from Marlowe's Hero and Leander (176): "Whoever </a:t>
            </a:r>
            <a:r>
              <a:rPr lang="en-US" dirty="0" err="1"/>
              <a:t>lov'd</a:t>
            </a:r>
            <a:r>
              <a:rPr lang="en-US" dirty="0"/>
              <a:t> that </a:t>
            </a:r>
            <a:r>
              <a:rPr lang="en-US" dirty="0" err="1"/>
              <a:t>lov'd</a:t>
            </a:r>
            <a:r>
              <a:rPr lang="en-US" dirty="0"/>
              <a:t> not at first sight?" (As You Like It, 3.5.81). It is argued that Shakespeare alludes to Marlowe's murder in As You Like It, 3.3.11-12: "it strikes a man more dead than a great reckoning in a little room", and apostrophizes his dead friend in A Midsummer Night's Dream: </a:t>
            </a:r>
          </a:p>
          <a:p>
            <a:endParaRPr lang="en-US" dirty="0"/>
          </a:p>
        </p:txBody>
      </p:sp>
    </p:spTree>
    <p:extLst>
      <p:ext uri="{BB962C8B-B14F-4D97-AF65-F5344CB8AC3E}">
        <p14:creationId xmlns="" xmlns:p14="http://schemas.microsoft.com/office/powerpoint/2010/main" val="238131576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lunatic, the lover and the poet </a:t>
            </a:r>
          </a:p>
          <a:p>
            <a:r>
              <a:rPr lang="en-US" dirty="0"/>
              <a:t>Are of imagination all compact: </a:t>
            </a:r>
          </a:p>
          <a:p>
            <a:r>
              <a:rPr lang="en-US" dirty="0"/>
              <a:t>One sees more devils than vast hell can hold,</a:t>
            </a:r>
          </a:p>
          <a:p>
            <a:r>
              <a:rPr lang="en-US" dirty="0"/>
              <a:t>That is, the madman: the lover, all as frantic, </a:t>
            </a:r>
          </a:p>
          <a:p>
            <a:r>
              <a:rPr lang="en-US" dirty="0"/>
              <a:t>Sees Helen's beauty in a brow of Egypt: </a:t>
            </a:r>
          </a:p>
        </p:txBody>
      </p:sp>
    </p:spTree>
    <p:extLst>
      <p:ext uri="{BB962C8B-B14F-4D97-AF65-F5344CB8AC3E}">
        <p14:creationId xmlns="" xmlns:p14="http://schemas.microsoft.com/office/powerpoint/2010/main" val="201635110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poet's eye, in fine frenzy rolling, </a:t>
            </a:r>
          </a:p>
          <a:p>
            <a:r>
              <a:rPr lang="en-US" dirty="0"/>
              <a:t>Doth glance from heaven to earth, from earth to heaven;</a:t>
            </a:r>
          </a:p>
          <a:p>
            <a:r>
              <a:rPr lang="en-US" dirty="0"/>
              <a:t>And as imagination bodies forth </a:t>
            </a:r>
          </a:p>
          <a:p>
            <a:r>
              <a:rPr lang="en-US" dirty="0"/>
              <a:t>The forms of things unknown, the poet's pen </a:t>
            </a:r>
          </a:p>
          <a:p>
            <a:r>
              <a:rPr lang="en-US" dirty="0"/>
              <a:t>Turns them to shapes and gives to airy nothing </a:t>
            </a:r>
          </a:p>
          <a:p>
            <a:r>
              <a:rPr lang="en-US" dirty="0"/>
              <a:t>A local habitation and a name. </a:t>
            </a:r>
            <a:r>
              <a:rPr lang="en-US" dirty="0" smtClean="0"/>
              <a:t> </a:t>
            </a:r>
            <a:endParaRPr lang="en-US" dirty="0"/>
          </a:p>
          <a:p>
            <a:endParaRPr lang="en-US" dirty="0"/>
          </a:p>
        </p:txBody>
      </p:sp>
    </p:spTree>
    <p:extLst>
      <p:ext uri="{BB962C8B-B14F-4D97-AF65-F5344CB8AC3E}">
        <p14:creationId xmlns="" xmlns:p14="http://schemas.microsoft.com/office/powerpoint/2010/main" val="121060056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Now, for those with lots of imagination: theory has it that, because he was about to be tried for heresy, Marlowe staged his death and fled to Italy. From there, Marlowe is supposed to have penned all the works attributed to Shakespeare and had them smuggled back to England. </a:t>
            </a:r>
            <a:r>
              <a:rPr lang="en-US" dirty="0" smtClean="0"/>
              <a:t> </a:t>
            </a:r>
            <a:endParaRPr lang="en-US" dirty="0"/>
          </a:p>
          <a:p>
            <a:endParaRPr lang="en-US" dirty="0"/>
          </a:p>
        </p:txBody>
      </p:sp>
    </p:spTree>
    <p:extLst>
      <p:ext uri="{BB962C8B-B14F-4D97-AF65-F5344CB8AC3E}">
        <p14:creationId xmlns="" xmlns:p14="http://schemas.microsoft.com/office/powerpoint/2010/main" val="48176544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Money can't buy love, but it improves your bargaining position.</a:t>
            </a:r>
          </a:p>
          <a:p>
            <a:pPr marL="0" indent="0">
              <a:buNone/>
            </a:pPr>
            <a:r>
              <a:rPr lang="en-US" dirty="0" smtClean="0"/>
              <a:t>                                 Christopher Marlowe</a:t>
            </a:r>
            <a:endParaRPr lang="en-US" dirty="0"/>
          </a:p>
        </p:txBody>
      </p:sp>
    </p:spTree>
    <p:extLst>
      <p:ext uri="{BB962C8B-B14F-4D97-AF65-F5344CB8AC3E}">
        <p14:creationId xmlns="" xmlns:p14="http://schemas.microsoft.com/office/powerpoint/2010/main" val="191491914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Hell hath no limits, nor is circumscribed In one self place, for where we are is hell, And where hell is there must we ever be.</a:t>
            </a:r>
          </a:p>
          <a:p>
            <a:pPr marL="0" indent="0">
              <a:buNone/>
            </a:pPr>
            <a:r>
              <a:rPr lang="en-US" dirty="0" smtClean="0"/>
              <a:t>                                    Christopher Marlowe</a:t>
            </a:r>
          </a:p>
          <a:p>
            <a:pPr marL="0" indent="0">
              <a:buNone/>
            </a:pPr>
            <a:r>
              <a:rPr lang="en-US" smtClean="0"/>
              <a:t>************************************************************************</a:t>
            </a:r>
            <a:endParaRPr lang="en-US" dirty="0"/>
          </a:p>
        </p:txBody>
      </p:sp>
    </p:spTree>
    <p:extLst>
      <p:ext uri="{BB962C8B-B14F-4D97-AF65-F5344CB8AC3E}">
        <p14:creationId xmlns="" xmlns:p14="http://schemas.microsoft.com/office/powerpoint/2010/main" val="17775676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456</TotalTime>
  <Words>5313</Words>
  <Application>Microsoft Office PowerPoint</Application>
  <PresentationFormat>On-screen Show (4:3)</PresentationFormat>
  <Paragraphs>187</Paragraphs>
  <Slides>71</Slides>
  <Notes>0</Notes>
  <HiddenSlides>0</HiddenSlides>
  <MMClips>0</MMClips>
  <ScaleCrop>false</ScaleCrop>
  <HeadingPairs>
    <vt:vector size="4" baseType="variant">
      <vt:variant>
        <vt:lpstr>Theme</vt:lpstr>
      </vt:variant>
      <vt:variant>
        <vt:i4>1</vt:i4>
      </vt:variant>
      <vt:variant>
        <vt:lpstr>Slide Titles</vt:lpstr>
      </vt:variant>
      <vt:variant>
        <vt:i4>71</vt:i4>
      </vt:variant>
    </vt:vector>
  </HeadingPairs>
  <TitlesOfParts>
    <vt:vector size="72" baseType="lpstr">
      <vt:lpstr>Office Theme</vt:lpstr>
      <vt:lpstr>Dr.Faustus</vt:lpstr>
      <vt:lpstr>Major Themes</vt:lpstr>
      <vt:lpstr>Harold Osborne</vt:lpstr>
      <vt:lpstr>Significance of Helen and the Old Man </vt:lpstr>
      <vt:lpstr>Slide 5</vt:lpstr>
      <vt:lpstr>Significance of the Show of the Seven Deadly Sins </vt:lpstr>
      <vt:lpstr>Slide 7</vt:lpstr>
      <vt:lpstr>Slide 8</vt:lpstr>
      <vt:lpstr>Slide 9</vt:lpstr>
      <vt:lpstr>Slide 10</vt:lpstr>
      <vt:lpstr>Significance of The Character of Mephistophilis </vt:lpstr>
      <vt:lpstr>Slide 12</vt:lpstr>
      <vt:lpstr>Slide 13</vt:lpstr>
      <vt:lpstr>Slide 14</vt:lpstr>
      <vt:lpstr>Slide 15</vt:lpstr>
      <vt:lpstr>Slide 16</vt:lpstr>
      <vt:lpstr>Biography</vt:lpstr>
      <vt:lpstr>Early Years of Christopher Marlowe </vt:lpstr>
      <vt:lpstr>Marlowe the Playwright and Poet  </vt:lpstr>
      <vt:lpstr>Slide 20</vt:lpstr>
      <vt:lpstr>Marlowe's Own Tragic Life  </vt:lpstr>
      <vt:lpstr>Slide 22</vt:lpstr>
      <vt:lpstr>Slide 23</vt:lpstr>
      <vt:lpstr>Slide 24</vt:lpstr>
      <vt:lpstr>Slide 25</vt:lpstr>
      <vt:lpstr>Marlowe’s Life and the Spirit of Renaissance  </vt:lpstr>
      <vt:lpstr>Slide 27</vt:lpstr>
      <vt:lpstr>Slide 28</vt:lpstr>
      <vt:lpstr>Slide 29</vt:lpstr>
      <vt:lpstr>Reflection of Marlowe’s Personality in His Tragic Heroes </vt:lpstr>
      <vt:lpstr>Slide 31</vt:lpstr>
      <vt:lpstr>Slide 32</vt:lpstr>
      <vt:lpstr>Slide 33</vt:lpstr>
      <vt:lpstr>Slide 34</vt:lpstr>
      <vt:lpstr>Slide 35</vt:lpstr>
      <vt:lpstr>Marlowe and Doctor Faustus—Striking Parallelism  </vt:lpstr>
      <vt:lpstr>Slide 37</vt:lpstr>
      <vt:lpstr>Personal Tragedy: Spiritual Suffering  </vt:lpstr>
      <vt:lpstr>Slide 39</vt:lpstr>
      <vt:lpstr>Slide 40</vt:lpstr>
      <vt:lpstr>Slide 41</vt:lpstr>
      <vt:lpstr>Hankering after Power, Knowledge and Sensuality </vt:lpstr>
      <vt:lpstr>Slide 43</vt:lpstr>
      <vt:lpstr>Poetic Spirit </vt:lpstr>
      <vt:lpstr>Conclusion </vt:lpstr>
      <vt:lpstr>Slide 46</vt:lpstr>
      <vt:lpstr>Slide 47</vt:lpstr>
      <vt:lpstr>Slide 48</vt:lpstr>
      <vt:lpstr>Slide 49</vt:lpstr>
      <vt:lpstr>Slide 50</vt:lpstr>
      <vt:lpstr>Shakespeare vs. Marlowe</vt:lpstr>
      <vt:lpstr>And yet the contrasts are almost unbelievable.   </vt:lpstr>
      <vt:lpstr>Slide 53</vt:lpstr>
      <vt:lpstr>Slide 54</vt:lpstr>
      <vt:lpstr>Comparing The Two Men </vt:lpstr>
      <vt:lpstr>Slide 56</vt:lpstr>
      <vt:lpstr>Slide 57</vt:lpstr>
      <vt:lpstr>Slide 58</vt:lpstr>
      <vt:lpstr>THEIR ONLY SIMILARITY? </vt:lpstr>
      <vt:lpstr>Slide 60</vt:lpstr>
      <vt:lpstr>COUNTER ARGUMENTS  </vt:lpstr>
      <vt:lpstr>Slide 62</vt:lpstr>
      <vt:lpstr>Slide 63</vt:lpstr>
      <vt:lpstr>Quotes</vt:lpstr>
      <vt:lpstr>Slide 65</vt:lpstr>
      <vt:lpstr>Slide 66</vt:lpstr>
      <vt:lpstr>Slide 67</vt:lpstr>
      <vt:lpstr>Slide 68</vt:lpstr>
      <vt:lpstr>Slide 69</vt:lpstr>
      <vt:lpstr>Slide 70</vt:lpstr>
      <vt:lpstr>Slide 71</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Dr.Faustus</dc:title>
  <dc:creator>MyUserName</dc:creator>
  <cp:lastModifiedBy>NTS</cp:lastModifiedBy>
  <cp:revision>129</cp:revision>
  <dcterms:created xsi:type="dcterms:W3CDTF">2013-01-05T09:19:59Z</dcterms:created>
  <dcterms:modified xsi:type="dcterms:W3CDTF">2013-01-22T05:19:24Z</dcterms:modified>
</cp:coreProperties>
</file>