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416" y="-10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 bwMode="ltGray">
          <a:xfrm>
            <a:off x="0" y="0"/>
            <a:ext cx="9143999" cy="5135430"/>
          </a:xfrm>
          <a:prstGeom prst="rect">
            <a:avLst/>
          </a:prstGeom>
          <a:solidFill>
            <a:srgbClr val="000000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3355848"/>
            <a:ext cx="8077200" cy="1673352"/>
          </a:xfrm>
        </p:spPr>
        <p:txBody>
          <a:bodyPr vert="horz" lIns="91440" tIns="0" rIns="45720" bIns="0" rtlCol="0" anchor="t">
            <a:normAutofit/>
            <a:scene3d>
              <a:camera prst="orthographicFront"/>
              <a:lightRig rig="threePt" dir="t">
                <a:rot lat="0" lon="0" rev="4800000"/>
              </a:lightRig>
            </a:scene3d>
            <a:sp3d prstMaterial="matte">
              <a:bevelT w="50800" h="10160"/>
            </a:sp3d>
          </a:bodyPr>
          <a:lstStyle>
            <a:lvl1pPr algn="l">
              <a:defRPr sz="4700" b="1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1828800"/>
            <a:ext cx="8077200" cy="1499616"/>
          </a:xfrm>
        </p:spPr>
        <p:txBody>
          <a:bodyPr lIns="118872" tIns="0" rIns="45720" bIns="0" anchor="b"/>
          <a:lstStyle>
            <a:lvl1pPr marL="0" indent="0" algn="l">
              <a:buNone/>
              <a:defRPr sz="2000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  <a:extLst/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78D515-4B01-4793-B3D3-3BD87FC82729}" type="datetimeFigureOut">
              <a:rPr lang="en-US" smtClean="0"/>
              <a:pPr/>
              <a:t>12/21/2012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1B38CE-F95C-4D95-AC9F-590F4AC46882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Rectangle 9"/>
          <p:cNvSpPr/>
          <p:nvPr/>
        </p:nvSpPr>
        <p:spPr bwMode="invGray">
          <a:xfrm>
            <a:off x="0" y="5128334"/>
            <a:ext cx="9144000" cy="4572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  <a:effectLst>
            <a:outerShdw blurRad="31750" dist="10160" dir="5400000" algn="tl" rotWithShape="0">
              <a:srgbClr val="000000">
                <a:alpha val="6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5448"/>
            <a:ext cx="8229600" cy="1252728"/>
          </a:xfrm>
        </p:spPr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78D515-4B01-4793-B3D3-3BD87FC82729}" type="datetimeFigureOut">
              <a:rPr lang="en-US" smtClean="0"/>
              <a:pPr/>
              <a:t>12/21/2012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1B38CE-F95C-4D95-AC9F-590F4AC4688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 bwMode="ltGray">
          <a:xfrm>
            <a:off x="0" y="1"/>
            <a:ext cx="9144000" cy="2602520"/>
          </a:xfrm>
          <a:prstGeom prst="rect">
            <a:avLst/>
          </a:prstGeom>
          <a:solidFill>
            <a:srgbClr val="000000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2" name="Rectangle 11"/>
          <p:cNvSpPr/>
          <p:nvPr/>
        </p:nvSpPr>
        <p:spPr bwMode="invGray">
          <a:xfrm>
            <a:off x="0" y="2602520"/>
            <a:ext cx="9144000" cy="4572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  <a:effectLst>
            <a:outerShdw blurRad="31750" dist="10160" dir="5400000" algn="tl" rotWithShape="0">
              <a:srgbClr val="000000">
                <a:alpha val="6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49808" y="118872"/>
            <a:ext cx="8013192" cy="1636776"/>
          </a:xfrm>
        </p:spPr>
        <p:txBody>
          <a:bodyPr vert="horz" lIns="91440" tIns="0" rIns="91440" bIns="0" rtlCol="0" anchor="b">
            <a:normAutofit/>
            <a:scene3d>
              <a:camera prst="orthographicFront"/>
              <a:lightRig rig="threePt" dir="t">
                <a:rot lat="0" lon="0" rev="4800000"/>
              </a:lightRig>
            </a:scene3d>
            <a:sp3d prstMaterial="matte">
              <a:bevelT w="50800" h="10160"/>
            </a:sp3d>
          </a:bodyPr>
          <a:lstStyle>
            <a:lvl1pPr algn="l">
              <a:defRPr sz="4700" b="1" cap="none" baseline="0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40664" y="1828800"/>
            <a:ext cx="8022336" cy="685800"/>
          </a:xfrm>
        </p:spPr>
        <p:txBody>
          <a:bodyPr lIns="146304" tIns="0" rIns="45720" bIns="0" anchor="t"/>
          <a:lstStyle>
            <a:lvl1pPr marL="0" indent="0">
              <a:buNone/>
              <a:defRPr sz="2000">
                <a:solidFill>
                  <a:srgbClr val="FFFFFF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78D515-4B01-4793-B3D3-3BD87FC82729}" type="datetimeFigureOut">
              <a:rPr lang="en-US" smtClean="0"/>
              <a:pPr/>
              <a:t>12/21/2012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1B38CE-F95C-4D95-AC9F-590F4AC4688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773936"/>
            <a:ext cx="4038600" cy="4623816"/>
          </a:xfrm>
        </p:spPr>
        <p:txBody>
          <a:bodyPr lIns="91440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773936"/>
            <a:ext cx="4038600" cy="462381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78D515-4B01-4793-B3D3-3BD87FC82729}" type="datetimeFigureOut">
              <a:rPr lang="en-US" smtClean="0"/>
              <a:pPr/>
              <a:t>12/21/2012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1B38CE-F95C-4D95-AC9F-590F4AC4688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98987"/>
            <a:ext cx="4040188" cy="715355"/>
          </a:xfrm>
        </p:spPr>
        <p:txBody>
          <a:bodyPr lIns="146304" anchor="ctr"/>
          <a:lstStyle>
            <a:lvl1pPr marL="0" indent="0">
              <a:buNone/>
              <a:defRPr sz="2300" b="1" cap="all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449512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698987"/>
            <a:ext cx="4041775" cy="715355"/>
          </a:xfrm>
        </p:spPr>
        <p:txBody>
          <a:bodyPr lIns="146304" anchor="ctr"/>
          <a:lstStyle>
            <a:lvl1pPr marL="0" indent="0">
              <a:buNone/>
              <a:defRPr sz="2300" b="1" cap="all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449512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78D515-4B01-4793-B3D3-3BD87FC82729}" type="datetimeFigureOut">
              <a:rPr lang="en-US" smtClean="0"/>
              <a:pPr/>
              <a:t>12/21/2012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1B38CE-F95C-4D95-AC9F-590F4AC4688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78D515-4B01-4793-B3D3-3BD87FC82729}" type="datetimeFigureOut">
              <a:rPr lang="en-US" smtClean="0"/>
              <a:pPr/>
              <a:t>12/21/2012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1B38CE-F95C-4D95-AC9F-590F4AC4688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78D515-4B01-4793-B3D3-3BD87FC82729}" type="datetimeFigureOut">
              <a:rPr lang="en-US" smtClean="0"/>
              <a:pPr/>
              <a:t>12/21/2012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1B38CE-F95C-4D95-AC9F-590F4AC4688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7838" y="152400"/>
            <a:ext cx="2523744" cy="978408"/>
          </a:xfrm>
        </p:spPr>
        <p:txBody>
          <a:bodyPr vert="horz" lIns="73152" rIns="45720" bIns="0" rtlCol="0" anchor="b">
            <a:normAutofit/>
            <a:sp3d prstMaterial="matte"/>
          </a:bodyPr>
          <a:lstStyle>
            <a:lvl1pPr algn="l">
              <a:defRPr sz="2000" b="0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19377" y="1743133"/>
            <a:ext cx="5920641" cy="455888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67838" y="1730018"/>
            <a:ext cx="2468880" cy="457200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78D515-4B01-4793-B3D3-3BD87FC82729}" type="datetimeFigureOut">
              <a:rPr lang="en-US" smtClean="0"/>
              <a:pPr/>
              <a:t>12/21/2012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1B38CE-F95C-4D95-AC9F-590F4AC46882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2" name="Rectangle 11"/>
          <p:cNvSpPr/>
          <p:nvPr/>
        </p:nvSpPr>
        <p:spPr bwMode="invGray">
          <a:xfrm>
            <a:off x="2855737" y="0"/>
            <a:ext cx="45720" cy="1453896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 bwMode="invGray">
          <a:xfrm>
            <a:off x="2855737" y="0"/>
            <a:ext cx="45720" cy="1453896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4592" y="155448"/>
            <a:ext cx="2525150" cy="978408"/>
          </a:xfrm>
        </p:spPr>
        <p:txBody>
          <a:bodyPr lIns="73152" bIns="0" anchor="b">
            <a:sp3d prstMaterial="matte"/>
          </a:bodyPr>
          <a:lstStyle>
            <a:lvl1pPr algn="l">
              <a:defRPr sz="2000" b="0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903805" y="1484808"/>
            <a:ext cx="6247397" cy="5373192"/>
          </a:xfrm>
          <a:solidFill>
            <a:schemeClr val="bg2">
              <a:shade val="75000"/>
            </a:schemeClr>
          </a:solidFill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  <a:extLst/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64592" y="1728216"/>
            <a:ext cx="2468880" cy="457200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164592" y="1170432"/>
            <a:ext cx="2523744" cy="201168"/>
          </a:xfrm>
        </p:spPr>
        <p:txBody>
          <a:bodyPr/>
          <a:lstStyle/>
          <a:p>
            <a:fld id="{5678D515-4B01-4793-B3D3-3BD87FC82729}" type="datetimeFigureOut">
              <a:rPr lang="en-US" smtClean="0"/>
              <a:pPr/>
              <a:t>12/21/2012</a:t>
            </a:fld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2855737" y="0"/>
            <a:ext cx="45720" cy="685800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 bwMode="invGray">
          <a:xfrm>
            <a:off x="2855737" y="0"/>
            <a:ext cx="45720" cy="685800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035808" y="1170432"/>
            <a:ext cx="5193792" cy="201168"/>
          </a:xfrm>
        </p:spPr>
        <p:txBody>
          <a:bodyPr/>
          <a:lstStyle>
            <a:lvl1pPr>
              <a:defRPr>
                <a:solidFill>
                  <a:schemeClr val="bg1">
                    <a:shade val="5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339328" y="1170432"/>
            <a:ext cx="733864" cy="201168"/>
          </a:xfrm>
        </p:spPr>
        <p:txBody>
          <a:bodyPr/>
          <a:lstStyle/>
          <a:p>
            <a:fld id="{471B38CE-F95C-4D95-AC9F-590F4AC4688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78D515-4B01-4793-B3D3-3BD87FC82729}" type="datetimeFigureOut">
              <a:rPr lang="en-US" smtClean="0"/>
              <a:pPr/>
              <a:t>12/21/2012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1B38CE-F95C-4D95-AC9F-590F4AC4688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 bwMode="invGray">
          <a:xfrm>
            <a:off x="6598920" y="0"/>
            <a:ext cx="45720" cy="685800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  <a:effectLst>
            <a:outerShdw blurRad="31750" dist="10160" dir="10800000" algn="tl" rotWithShape="0">
              <a:srgbClr val="000000">
                <a:alpha val="6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Rectangle 7"/>
          <p:cNvSpPr/>
          <p:nvPr/>
        </p:nvSpPr>
        <p:spPr bwMode="ltGray">
          <a:xfrm>
            <a:off x="6647687" y="0"/>
            <a:ext cx="2514601" cy="6858000"/>
          </a:xfrm>
          <a:prstGeom prst="rect">
            <a:avLst/>
          </a:prstGeom>
          <a:solidFill>
            <a:srgbClr val="000000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781800" y="274640"/>
            <a:ext cx="1905000" cy="5851525"/>
          </a:xfrm>
        </p:spPr>
        <p:txBody>
          <a:bodyPr vert="eaVert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304800"/>
            <a:ext cx="60198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78D515-4B01-4793-B3D3-3BD87FC82729}" type="datetimeFigureOut">
              <a:rPr lang="en-US" smtClean="0"/>
              <a:pPr/>
              <a:t>12/21/2012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640597" y="6377459"/>
            <a:ext cx="3836404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1B38CE-F95C-4D95-AC9F-590F4AC4688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 bwMode="invGray">
          <a:xfrm>
            <a:off x="0" y="1435895"/>
            <a:ext cx="9144000" cy="4572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  <a:effectLst>
            <a:outerShdw blurRad="31750" dist="10160" dir="5400000" algn="tl" rotWithShape="0">
              <a:srgbClr val="000000">
                <a:alpha val="6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7" name="Rectangle 6"/>
          <p:cNvSpPr/>
          <p:nvPr/>
        </p:nvSpPr>
        <p:spPr bwMode="ltGray">
          <a:xfrm>
            <a:off x="0" y="0"/>
            <a:ext cx="9143999" cy="1433733"/>
          </a:xfrm>
          <a:prstGeom prst="rect">
            <a:avLst/>
          </a:prstGeom>
          <a:solidFill>
            <a:srgbClr val="000000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251062"/>
          </a:xfrm>
          <a:prstGeom prst="rect">
            <a:avLst/>
          </a:prstGeom>
        </p:spPr>
        <p:txBody>
          <a:bodyPr vert="horz" lIns="91440" rIns="45720" rtlCol="0" anchor="ctr">
            <a:normAutofit/>
            <a:scene3d>
              <a:camera prst="orthographicFront"/>
              <a:lightRig rig="threePt" dir="t">
                <a:rot lat="0" lon="0" rev="4800000"/>
              </a:lightRig>
            </a:scene3d>
            <a:sp3d prstMaterial="matte">
              <a:bevelT w="50800" h="10160"/>
            </a:sp3d>
          </a:bodyPr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775191"/>
            <a:ext cx="8229600" cy="4625609"/>
          </a:xfrm>
          <a:prstGeom prst="rect">
            <a:avLst/>
          </a:prstGeom>
        </p:spPr>
        <p:txBody>
          <a:bodyPr vert="horz" lIns="54864" tIns="91440" rtlCol="0">
            <a:normAutofit/>
          </a:bodyPr>
          <a:lstStyle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476999"/>
            <a:ext cx="2133600" cy="274320"/>
          </a:xfrm>
          <a:prstGeom prst="rect">
            <a:avLst/>
          </a:prstGeom>
        </p:spPr>
        <p:txBody>
          <a:bodyPr vert="horz" lIns="109728" rIns="45720" bIns="0" rtlCol="0" anchor="b"/>
          <a:lstStyle>
            <a:lvl1pPr algn="l" eaLnBrk="1" latinLnBrk="0" hangingPunct="1">
              <a:defRPr kumimoji="0" sz="1200">
                <a:solidFill>
                  <a:schemeClr val="tx1">
                    <a:tint val="95000"/>
                  </a:schemeClr>
                </a:solidFill>
              </a:defRPr>
            </a:lvl1pPr>
            <a:extLst/>
          </a:lstStyle>
          <a:p>
            <a:fld id="{5678D515-4B01-4793-B3D3-3BD87FC82729}" type="datetimeFigureOut">
              <a:rPr lang="en-US" smtClean="0"/>
              <a:pPr/>
              <a:t>12/21/2012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640596" y="6476999"/>
            <a:ext cx="5507719" cy="274320"/>
          </a:xfrm>
          <a:prstGeom prst="rect">
            <a:avLst/>
          </a:prstGeom>
        </p:spPr>
        <p:txBody>
          <a:bodyPr vert="horz" lIns="45720" rIns="45720" bIns="0" rtlCol="0" anchor="b"/>
          <a:lstStyle>
            <a:lvl1pPr algn="l" eaLnBrk="1" latinLnBrk="0" hangingPunct="1">
              <a:defRPr kumimoji="0" sz="1200">
                <a:solidFill>
                  <a:schemeClr val="tx1">
                    <a:tint val="95000"/>
                  </a:schemeClr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204396" y="6476999"/>
            <a:ext cx="733864" cy="274320"/>
          </a:xfrm>
          <a:prstGeom prst="rect">
            <a:avLst/>
          </a:prstGeom>
        </p:spPr>
        <p:txBody>
          <a:bodyPr vert="horz" bIns="0" rtlCol="0" anchor="b"/>
          <a:lstStyle>
            <a:lvl1pPr algn="r" eaLnBrk="1" latinLnBrk="0" hangingPunct="1">
              <a:defRPr kumimoji="0" sz="1200">
                <a:solidFill>
                  <a:schemeClr val="tx1">
                    <a:tint val="95000"/>
                  </a:schemeClr>
                </a:solidFill>
              </a:defRPr>
            </a:lvl1pPr>
            <a:extLst/>
          </a:lstStyle>
          <a:p>
            <a:fld id="{471B38CE-F95C-4D95-AC9F-590F4AC46882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rtl="0" eaLnBrk="1" latinLnBrk="0" hangingPunct="1">
        <a:spcBef>
          <a:spcPct val="0"/>
        </a:spcBef>
        <a:buNone/>
        <a:defRPr kumimoji="0" sz="4500" b="1" kern="1200">
          <a:solidFill>
            <a:schemeClr val="accent1">
              <a:satMod val="150000"/>
            </a:schemeClr>
          </a:solidFill>
          <a:effectLst/>
          <a:latin typeface="+mj-lt"/>
          <a:ea typeface="+mj-ea"/>
          <a:cs typeface="+mj-cs"/>
        </a:defRPr>
      </a:lvl1pPr>
      <a:extLst/>
    </p:titleStyle>
    <p:bodyStyle>
      <a:lvl1pPr marL="438912" indent="-320040" algn="l" rtl="0" eaLnBrk="1" latinLnBrk="0" hangingPunct="1">
        <a:spcBef>
          <a:spcPts val="0"/>
        </a:spcBef>
        <a:buClr>
          <a:schemeClr val="accent1"/>
        </a:buClr>
        <a:buSzPct val="80000"/>
        <a:buFont typeface="Wingdings 2"/>
        <a:buChar char=""/>
        <a:defRPr kumimoji="0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31520" indent="-274320" algn="l" rtl="0" eaLnBrk="1" latinLnBrk="0" hangingPunct="1">
        <a:spcBef>
          <a:spcPct val="20000"/>
        </a:spcBef>
        <a:buClr>
          <a:schemeClr val="accent2"/>
        </a:buClr>
        <a:buSzPct val="90000"/>
        <a:buFont typeface="Wingdings"/>
        <a:buChar char="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996696" indent="-228600" algn="l" rtl="0" eaLnBrk="1" latinLnBrk="0" hangingPunct="1">
        <a:spcBef>
          <a:spcPct val="20000"/>
        </a:spcBef>
        <a:buClr>
          <a:schemeClr val="accent3"/>
        </a:buClr>
        <a:buFont typeface="Arial"/>
        <a:buChar char="▪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216152" indent="-182880" algn="l" rtl="0" eaLnBrk="1" latinLnBrk="0" hangingPunct="1">
        <a:spcBef>
          <a:spcPct val="20000"/>
        </a:spcBef>
        <a:buClr>
          <a:schemeClr val="accent4"/>
        </a:buClr>
        <a:buFont typeface="Arial"/>
        <a:buChar char="▪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26464" indent="-182880" algn="l" rtl="0" eaLnBrk="1" latinLnBrk="0" hangingPunct="1">
        <a:spcBef>
          <a:spcPct val="20000"/>
        </a:spcBef>
        <a:buClr>
          <a:schemeClr val="accent5"/>
        </a:buClr>
        <a:buFont typeface="Wingdings 3"/>
        <a:buChar char=""/>
        <a:defRPr kumimoji="0" lang="en-US" sz="2000" kern="1200" smtClean="0">
          <a:solidFill>
            <a:schemeClr val="tx1"/>
          </a:solidFill>
          <a:latin typeface="+mn-lt"/>
          <a:ea typeface="+mn-ea"/>
          <a:cs typeface="+mn-cs"/>
        </a:defRPr>
      </a:lvl5pPr>
      <a:lvl6pPr marL="1627632" indent="-182880" algn="l" rtl="0" eaLnBrk="1" latinLnBrk="0" hangingPunct="1">
        <a:spcBef>
          <a:spcPct val="20000"/>
        </a:spcBef>
        <a:buClr>
          <a:schemeClr val="accent6"/>
        </a:buClr>
        <a:buSzPct val="100000"/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182880" algn="l" rtl="0" eaLnBrk="1" latinLnBrk="0" hangingPunct="1">
        <a:spcBef>
          <a:spcPct val="20000"/>
        </a:spcBef>
        <a:buClr>
          <a:schemeClr val="accent1"/>
        </a:buClr>
        <a:buSzPct val="100000"/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2029968" indent="-182880" algn="l" rtl="0" eaLnBrk="1" latinLnBrk="0" hangingPunct="1">
        <a:spcBef>
          <a:spcPct val="20000"/>
        </a:spcBef>
        <a:buClr>
          <a:schemeClr val="accent2"/>
        </a:buClr>
        <a:buFont typeface="Wingdings 2" pitchFamily="18" charset="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2231136" indent="-182880" algn="l" rtl="0" eaLnBrk="1" latinLnBrk="0" hangingPunct="1">
        <a:spcBef>
          <a:spcPct val="20000"/>
        </a:spcBef>
        <a:buClr>
          <a:schemeClr val="accent3"/>
        </a:buClr>
        <a:buFont typeface="Wingdings 2" pitchFamily="18" charset="2"/>
        <a:buChar char="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33400" y="3355848"/>
            <a:ext cx="8077200" cy="1673352"/>
          </a:xfrm>
        </p:spPr>
        <p:txBody>
          <a:bodyPr>
            <a:normAutofit/>
          </a:bodyPr>
          <a:lstStyle/>
          <a:p>
            <a:pPr algn="ctr"/>
            <a:r>
              <a:rPr lang="en-US" sz="8000" dirty="0" smtClean="0"/>
              <a:t>Aristotle</a:t>
            </a:r>
            <a:endParaRPr lang="en-US" sz="80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5400" dirty="0" smtClean="0">
                <a:latin typeface="Adobe Fangsong Std R" pitchFamily="18" charset="-128"/>
                <a:ea typeface="Adobe Fangsong Std R" pitchFamily="18" charset="-128"/>
              </a:rPr>
              <a:t>LECTURE 03</a:t>
            </a:r>
            <a:endParaRPr lang="en-US" sz="5400" dirty="0">
              <a:latin typeface="Adobe Fangsong Std R" pitchFamily="18" charset="-128"/>
              <a:ea typeface="Adobe Fangsong Std R" pitchFamily="18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7277696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Born at </a:t>
            </a:r>
            <a:r>
              <a:rPr lang="en-US" dirty="0" err="1" smtClean="0"/>
              <a:t>Stagira,a</a:t>
            </a:r>
            <a:r>
              <a:rPr lang="en-US" dirty="0" smtClean="0"/>
              <a:t> Greek colonial town near Aegean in 384 B.C.</a:t>
            </a:r>
          </a:p>
          <a:p>
            <a:r>
              <a:rPr lang="en-US" dirty="0" smtClean="0"/>
              <a:t>He was a </a:t>
            </a:r>
            <a:r>
              <a:rPr lang="en-US" dirty="0" err="1" smtClean="0"/>
              <a:t>philosopher,psychologist,logician,moralist,political</a:t>
            </a:r>
            <a:r>
              <a:rPr lang="en-US" dirty="0" smtClean="0"/>
              <a:t> thinker and a founder of literary criticism.</a:t>
            </a:r>
          </a:p>
          <a:p>
            <a:r>
              <a:rPr lang="en-US" dirty="0" smtClean="0"/>
              <a:t>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9743994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Treatises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Logic</a:t>
            </a:r>
          </a:p>
          <a:p>
            <a:r>
              <a:rPr lang="en-US" dirty="0" smtClean="0"/>
              <a:t>Physics</a:t>
            </a:r>
          </a:p>
          <a:p>
            <a:r>
              <a:rPr lang="en-US" dirty="0" smtClean="0"/>
              <a:t>Psychology</a:t>
            </a:r>
          </a:p>
          <a:p>
            <a:r>
              <a:rPr lang="en-US" dirty="0" smtClean="0"/>
              <a:t>Biology</a:t>
            </a:r>
          </a:p>
          <a:p>
            <a:r>
              <a:rPr lang="en-US" dirty="0" smtClean="0"/>
              <a:t>Metaphysical</a:t>
            </a:r>
          </a:p>
          <a:p>
            <a:r>
              <a:rPr lang="en-US" dirty="0" smtClean="0"/>
              <a:t>Ethical</a:t>
            </a:r>
          </a:p>
          <a:p>
            <a:r>
              <a:rPr lang="en-US" dirty="0" smtClean="0"/>
              <a:t>Political</a:t>
            </a:r>
          </a:p>
          <a:p>
            <a:r>
              <a:rPr lang="en-US" dirty="0" smtClean="0"/>
              <a:t>Literary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4590435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The universe of A</a:t>
            </a:r>
            <a:r>
              <a:rPr lang="en-US" dirty="0" smtClean="0"/>
              <a:t>ristotle </a:t>
            </a:r>
            <a:r>
              <a:rPr lang="en-US" dirty="0" smtClean="0"/>
              <a:t>is </a:t>
            </a:r>
            <a:r>
              <a:rPr lang="en-US" dirty="0" err="1" smtClean="0"/>
              <a:t>Dynamic,his</a:t>
            </a:r>
            <a:r>
              <a:rPr lang="en-US" dirty="0" smtClean="0"/>
              <a:t> world is engaged in becoming</a:t>
            </a:r>
          </a:p>
          <a:p>
            <a:r>
              <a:rPr lang="en-US" dirty="0" smtClean="0"/>
              <a:t>The “Nature” of each thing is a potentiality which moves through a process of development to an actuality which is true, final and perfect.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0378807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God is not the creator of the universe but the cause of its motion</a:t>
            </a:r>
          </a:p>
          <a:p>
            <a:r>
              <a:rPr lang="en-US" dirty="0" smtClean="0"/>
              <a:t>A creator is a dreamer and a dreamer is a dissatisfied personality. </a:t>
            </a:r>
          </a:p>
          <a:p>
            <a:r>
              <a:rPr lang="en-US" dirty="0" smtClean="0"/>
              <a:t>An imperfect creature who aims at perfection</a:t>
            </a:r>
          </a:p>
          <a:p>
            <a:r>
              <a:rPr lang="en-US" dirty="0" smtClean="0"/>
              <a:t>But God is perfect and he cannot be dissatisfied or unhappy.</a:t>
            </a:r>
          </a:p>
          <a:p>
            <a:r>
              <a:rPr lang="en-US" dirty="0" smtClean="0"/>
              <a:t>He is therefore not the maker but the mover of the universe.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6629962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God is not interested in the world but the world is interested in God.</a:t>
            </a:r>
          </a:p>
          <a:p>
            <a:r>
              <a:rPr lang="en-US" dirty="0" smtClean="0"/>
              <a:t>God is passionless ,changeless ,perfect.</a:t>
            </a:r>
          </a:p>
          <a:p>
            <a:r>
              <a:rPr lang="en-US" dirty="0" smtClean="0"/>
              <a:t>He moves the world as a beloved object moves the lovers.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202455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Communism will destroy personal responsibility</a:t>
            </a:r>
          </a:p>
          <a:p>
            <a:r>
              <a:rPr lang="en-US" dirty="0" smtClean="0"/>
              <a:t>What everybody owns no body cares for.</a:t>
            </a:r>
          </a:p>
          <a:p>
            <a:r>
              <a:rPr lang="en-US" dirty="0" smtClean="0"/>
              <a:t>Advocates private ownership of each man’s property.</a:t>
            </a:r>
          </a:p>
          <a:p>
            <a:r>
              <a:rPr lang="en-US" dirty="0" smtClean="0"/>
              <a:t>Develop a “Cooperative Disposition”.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2109644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No distinction between classes</a:t>
            </a:r>
          </a:p>
          <a:p>
            <a:r>
              <a:rPr lang="en-US" dirty="0" smtClean="0"/>
              <a:t>The ruling class must be vitally concerned with the education of the young.</a:t>
            </a:r>
          </a:p>
          <a:p>
            <a:r>
              <a:rPr lang="en-US" dirty="0" smtClean="0"/>
              <a:t>Democracy</a:t>
            </a:r>
          </a:p>
          <a:p>
            <a:r>
              <a:rPr lang="en-US" dirty="0" smtClean="0"/>
              <a:t>Happiness</a:t>
            </a:r>
          </a:p>
          <a:p>
            <a:r>
              <a:rPr lang="en-US" dirty="0" smtClean="0"/>
              <a:t>Virtue</a:t>
            </a:r>
          </a:p>
          <a:p>
            <a:r>
              <a:rPr lang="en-US" dirty="0" smtClean="0"/>
              <a:t>The “Golden Mean” (choosing the moderate path in all the dealings)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6542924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Ideal Man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Does not expose himself unnecessarily to danger ,but is willing in great crisis to give his life.</a:t>
            </a:r>
          </a:p>
          <a:p>
            <a:r>
              <a:rPr lang="en-US" dirty="0" smtClean="0"/>
              <a:t>He takes joy in doing favors but feels shame in have favors done to him.</a:t>
            </a:r>
          </a:p>
          <a:p>
            <a:r>
              <a:rPr lang="en-US" dirty="0" smtClean="0"/>
              <a:t>The doing of kind deeds is not an act of self- sacrifice but of self-preservation.</a:t>
            </a:r>
          </a:p>
          <a:p>
            <a:r>
              <a:rPr lang="en-US" dirty="0" smtClean="0"/>
              <a:t>Every good deed is a profitable investment.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2788219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The ideal man is altruistic because he is wise </a:t>
            </a:r>
          </a:p>
          <a:p>
            <a:r>
              <a:rPr lang="en-US" dirty="0" smtClean="0"/>
              <a:t>He never feels malice and always forgets injuries </a:t>
            </a:r>
          </a:p>
          <a:p>
            <a:r>
              <a:rPr lang="en-US" dirty="0" smtClean="0"/>
              <a:t>He is his own best friend because he is a good friend to others.</a:t>
            </a:r>
          </a:p>
          <a:p>
            <a:r>
              <a:rPr lang="en-US" dirty="0" smtClean="0"/>
              <a:t>Believes in sincerity.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816395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Module">
  <a:themeElements>
    <a:clrScheme name="Essential">
      <a:dk1>
        <a:srgbClr val="000000"/>
      </a:dk1>
      <a:lt1>
        <a:srgbClr val="FFFFFF"/>
      </a:lt1>
      <a:dk2>
        <a:srgbClr val="D1282E"/>
      </a:dk2>
      <a:lt2>
        <a:srgbClr val="C8C8B1"/>
      </a:lt2>
      <a:accent1>
        <a:srgbClr val="7A7A7A"/>
      </a:accent1>
      <a:accent2>
        <a:srgbClr val="F5C201"/>
      </a:accent2>
      <a:accent3>
        <a:srgbClr val="526DB0"/>
      </a:accent3>
      <a:accent4>
        <a:srgbClr val="989AAC"/>
      </a:accent4>
      <a:accent5>
        <a:srgbClr val="DC5924"/>
      </a:accent5>
      <a:accent6>
        <a:srgbClr val="B4B392"/>
      </a:accent6>
      <a:hlink>
        <a:srgbClr val="CC9900"/>
      </a:hlink>
      <a:folHlink>
        <a:srgbClr val="969696"/>
      </a:folHlink>
    </a:clrScheme>
    <a:fontScheme name="Module">
      <a:majorFont>
        <a:latin typeface="Corbel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Corbel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Modul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47500"/>
                <a:satMod val="137000"/>
              </a:schemeClr>
            </a:gs>
            <a:gs pos="55000">
              <a:schemeClr val="phClr">
                <a:shade val="69000"/>
                <a:satMod val="137000"/>
              </a:schemeClr>
            </a:gs>
            <a:gs pos="100000">
              <a:schemeClr val="phClr">
                <a:shade val="98000"/>
                <a:satMod val="137000"/>
              </a:schemeClr>
            </a:gs>
          </a:gsLst>
          <a:lin ang="16200000" scaled="0"/>
        </a:gradFill>
      </a:fillStyleLst>
      <a:lnStyleLst>
        <a:ln w="6350" cap="rnd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48000" cap="flat" cmpd="thickThin" algn="ctr">
          <a:solidFill>
            <a:schemeClr val="phClr"/>
          </a:solidFill>
          <a:prstDash val="solid"/>
        </a:ln>
        <a:ln w="48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5000" dist="25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39000" dist="254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39000" dist="25400" dir="5400000" rotWithShape="0">
              <a:srgbClr val="000000">
                <a:alpha val="38000"/>
              </a:srgbClr>
            </a:outerShdw>
          </a:effectLst>
          <a:scene3d>
            <a:camera prst="orthographicFront" fov="0">
              <a:rot lat="0" lon="0" rev="0"/>
            </a:camera>
            <a:lightRig rig="threePt" dir="t">
              <a:rot lat="0" lon="0" rev="1800000"/>
            </a:lightRig>
          </a:scene3d>
          <a:sp3d prstMaterial="matte">
            <a:bevelT h="200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8000"/>
                <a:satMod val="300000"/>
              </a:schemeClr>
            </a:gs>
            <a:gs pos="12000">
              <a:schemeClr val="phClr">
                <a:tint val="48000"/>
                <a:satMod val="300000"/>
              </a:schemeClr>
            </a:gs>
            <a:gs pos="20000">
              <a:schemeClr val="phClr">
                <a:tint val="49000"/>
                <a:satMod val="30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10000" t="-25000" r="10000" b="125000"/>
          </a:path>
        </a:gradFill>
        <a:blipFill>
          <a:blip xmlns:r="http://schemas.openxmlformats.org/officeDocument/2006/relationships" r:embed="rId1">
            <a:duotone>
              <a:schemeClr val="phClr">
                <a:shade val="75000"/>
                <a:satMod val="105000"/>
              </a:schemeClr>
              <a:schemeClr val="phClr">
                <a:tint val="95000"/>
                <a:satMod val="105000"/>
              </a:schemeClr>
            </a:duotone>
          </a:blip>
          <a:tile tx="0" ty="0" sx="38000" sy="38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Module</Template>
  <TotalTime>273</TotalTime>
  <Words>332</Words>
  <Application>Microsoft Office PowerPoint</Application>
  <PresentationFormat>On-screen Show (4:3)</PresentationFormat>
  <Paragraphs>43</Paragraphs>
  <Slides>10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1" baseType="lpstr">
      <vt:lpstr>Module</vt:lpstr>
      <vt:lpstr>Aristotle</vt:lpstr>
      <vt:lpstr>Slide 2</vt:lpstr>
      <vt:lpstr>The Treatises</vt:lpstr>
      <vt:lpstr>Slide 4</vt:lpstr>
      <vt:lpstr>Slide 5</vt:lpstr>
      <vt:lpstr>Slide 6</vt:lpstr>
      <vt:lpstr>Slide 7</vt:lpstr>
      <vt:lpstr>Slide 8</vt:lpstr>
      <vt:lpstr>The Ideal Man</vt:lpstr>
      <vt:lpstr>Slide 10</vt:lpstr>
    </vt:vector>
  </TitlesOfParts>
  <Company>MyCompanyName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Aristotle</dc:title>
  <dc:creator>MyUserName</dc:creator>
  <cp:lastModifiedBy>vcomsats</cp:lastModifiedBy>
  <cp:revision>74</cp:revision>
  <dcterms:created xsi:type="dcterms:W3CDTF">2012-09-10T06:17:15Z</dcterms:created>
  <dcterms:modified xsi:type="dcterms:W3CDTF">2012-12-21T05:22:23Z</dcterms:modified>
</cp:coreProperties>
</file>