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9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05.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79.xml" ContentType="application/vnd.openxmlformats-officedocument.presentationml.slide+xml"/>
  <Override PartName="/ppt/slides/slide109.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86" r:id="rId4"/>
    <p:sldId id="287" r:id="rId5"/>
    <p:sldId id="269" r:id="rId6"/>
    <p:sldId id="258" r:id="rId7"/>
    <p:sldId id="270" r:id="rId8"/>
    <p:sldId id="261" r:id="rId9"/>
    <p:sldId id="271" r:id="rId10"/>
    <p:sldId id="259" r:id="rId11"/>
    <p:sldId id="288" r:id="rId12"/>
    <p:sldId id="272" r:id="rId13"/>
    <p:sldId id="273" r:id="rId14"/>
    <p:sldId id="274" r:id="rId15"/>
    <p:sldId id="260" r:id="rId16"/>
    <p:sldId id="275" r:id="rId17"/>
    <p:sldId id="276" r:id="rId18"/>
    <p:sldId id="262" r:id="rId19"/>
    <p:sldId id="277" r:id="rId20"/>
    <p:sldId id="278" r:id="rId21"/>
    <p:sldId id="263" r:id="rId22"/>
    <p:sldId id="279" r:id="rId23"/>
    <p:sldId id="289" r:id="rId24"/>
    <p:sldId id="264" r:id="rId25"/>
    <p:sldId id="280" r:id="rId26"/>
    <p:sldId id="281" r:id="rId27"/>
    <p:sldId id="265" r:id="rId28"/>
    <p:sldId id="282" r:id="rId29"/>
    <p:sldId id="266" r:id="rId30"/>
    <p:sldId id="285" r:id="rId31"/>
    <p:sldId id="283" r:id="rId32"/>
    <p:sldId id="267" r:id="rId33"/>
    <p:sldId id="284" r:id="rId34"/>
    <p:sldId id="268" r:id="rId35"/>
    <p:sldId id="290" r:id="rId36"/>
    <p:sldId id="291" r:id="rId37"/>
    <p:sldId id="292" r:id="rId38"/>
    <p:sldId id="293" r:id="rId39"/>
    <p:sldId id="294" r:id="rId40"/>
    <p:sldId id="295" r:id="rId41"/>
    <p:sldId id="296" r:id="rId42"/>
    <p:sldId id="297" r:id="rId43"/>
    <p:sldId id="353" r:id="rId44"/>
    <p:sldId id="298" r:id="rId45"/>
    <p:sldId id="364" r:id="rId46"/>
    <p:sldId id="299" r:id="rId47"/>
    <p:sldId id="365" r:id="rId48"/>
    <p:sldId id="300" r:id="rId49"/>
    <p:sldId id="301" r:id="rId50"/>
    <p:sldId id="366" r:id="rId51"/>
    <p:sldId id="302" r:id="rId52"/>
    <p:sldId id="354" r:id="rId53"/>
    <p:sldId id="303" r:id="rId54"/>
    <p:sldId id="304" r:id="rId55"/>
    <p:sldId id="355" r:id="rId56"/>
    <p:sldId id="305" r:id="rId57"/>
    <p:sldId id="306" r:id="rId58"/>
    <p:sldId id="307" r:id="rId59"/>
    <p:sldId id="308" r:id="rId60"/>
    <p:sldId id="356" r:id="rId61"/>
    <p:sldId id="309" r:id="rId62"/>
    <p:sldId id="322" r:id="rId63"/>
    <p:sldId id="357" r:id="rId64"/>
    <p:sldId id="310" r:id="rId65"/>
    <p:sldId id="358" r:id="rId66"/>
    <p:sldId id="311" r:id="rId67"/>
    <p:sldId id="323" r:id="rId68"/>
    <p:sldId id="367" r:id="rId69"/>
    <p:sldId id="312" r:id="rId70"/>
    <p:sldId id="313" r:id="rId71"/>
    <p:sldId id="324" r:id="rId72"/>
    <p:sldId id="359" r:id="rId73"/>
    <p:sldId id="314" r:id="rId74"/>
    <p:sldId id="360" r:id="rId75"/>
    <p:sldId id="325" r:id="rId76"/>
    <p:sldId id="315" r:id="rId77"/>
    <p:sldId id="326" r:id="rId78"/>
    <p:sldId id="316" r:id="rId79"/>
    <p:sldId id="317" r:id="rId80"/>
    <p:sldId id="327" r:id="rId81"/>
    <p:sldId id="318" r:id="rId82"/>
    <p:sldId id="328" r:id="rId83"/>
    <p:sldId id="361" r:id="rId84"/>
    <p:sldId id="319" r:id="rId85"/>
    <p:sldId id="329" r:id="rId86"/>
    <p:sldId id="320" r:id="rId87"/>
    <p:sldId id="330" r:id="rId88"/>
    <p:sldId id="321" r:id="rId89"/>
    <p:sldId id="331" r:id="rId90"/>
    <p:sldId id="362" r:id="rId91"/>
    <p:sldId id="332" r:id="rId92"/>
    <p:sldId id="337" r:id="rId93"/>
    <p:sldId id="338" r:id="rId94"/>
    <p:sldId id="334" r:id="rId95"/>
    <p:sldId id="339" r:id="rId96"/>
    <p:sldId id="342" r:id="rId97"/>
    <p:sldId id="335" r:id="rId98"/>
    <p:sldId id="340" r:id="rId99"/>
    <p:sldId id="336" r:id="rId100"/>
    <p:sldId id="343" r:id="rId101"/>
    <p:sldId id="341" r:id="rId102"/>
    <p:sldId id="344" r:id="rId103"/>
    <p:sldId id="363" r:id="rId104"/>
    <p:sldId id="345" r:id="rId105"/>
    <p:sldId id="346" r:id="rId106"/>
    <p:sldId id="347" r:id="rId107"/>
    <p:sldId id="352" r:id="rId108"/>
    <p:sldId id="351" r:id="rId109"/>
    <p:sldId id="348" r:id="rId110"/>
    <p:sldId id="349" r:id="rId111"/>
    <p:sldId id="350" r:id="rId1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41" y="-8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1EA358B-1CEC-46E0-9DF2-94646608892F}" type="datetimeFigureOut">
              <a:rPr lang="en-US" smtClean="0"/>
              <a:pPr/>
              <a:t>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EA358B-1CEC-46E0-9DF2-94646608892F}" type="datetimeFigureOut">
              <a:rPr lang="en-US" smtClean="0"/>
              <a:pPr/>
              <a:t>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EA358B-1CEC-46E0-9DF2-94646608892F}" type="datetimeFigureOut">
              <a:rPr lang="en-US" smtClean="0"/>
              <a:pPr/>
              <a:t>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1EA358B-1CEC-46E0-9DF2-94646608892F}" type="datetimeFigureOut">
              <a:rPr lang="en-US" smtClean="0"/>
              <a:pPr/>
              <a:t>1/18/2013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1EA358B-1CEC-46E0-9DF2-94646608892F}" type="datetimeFigureOut">
              <a:rPr lang="en-US" smtClean="0"/>
              <a:pPr/>
              <a:t>1/18/2013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1EA358B-1CEC-46E0-9DF2-94646608892F}" type="datetimeFigureOut">
              <a:rPr lang="en-US" smtClean="0"/>
              <a:pPr/>
              <a:t>1/18/2013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EA358B-1CEC-46E0-9DF2-94646608892F}" type="datetimeFigureOut">
              <a:rPr lang="en-US" smtClean="0"/>
              <a:pPr/>
              <a:t>1/18/2013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EA358B-1CEC-46E0-9DF2-94646608892F}" type="datetimeFigureOut">
              <a:rPr lang="en-US" smtClean="0"/>
              <a:pPr/>
              <a:t>1/18/2013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EA358B-1CEC-46E0-9DF2-94646608892F}" type="datetimeFigureOut">
              <a:rPr lang="en-US" smtClean="0"/>
              <a:pPr/>
              <a:t>1/18/2013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EA358B-1CEC-46E0-9DF2-94646608892F}" type="datetimeFigureOut">
              <a:rPr lang="en-US" smtClean="0"/>
              <a:pPr/>
              <a:t>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EA358B-1CEC-46E0-9DF2-94646608892F}" type="datetimeFigureOut">
              <a:rPr lang="en-US" smtClean="0"/>
              <a:pPr/>
              <a:t>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EA358B-1CEC-46E0-9DF2-94646608892F}" type="datetimeFigureOut">
              <a:rPr lang="en-US" smtClean="0"/>
              <a:pPr/>
              <a:t>1/18/2013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366568-B116-44C4-ADFF-6AB725C36DB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8000" b="1" dirty="0" err="1" smtClean="0"/>
              <a:t>Dr.Faustus</a:t>
            </a:r>
            <a:endParaRPr lang="en-US" sz="8000" b="1"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xmlns="" val="28719632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0"/>
            <a:ext cx="8229600" cy="1143000"/>
          </a:xfrm>
        </p:spPr>
        <p:txBody>
          <a:bodyPr>
            <a:normAutofit/>
          </a:bodyPr>
          <a:lstStyle/>
          <a:p>
            <a:r>
              <a:rPr lang="en-US" sz="6600" b="1" dirty="0" smtClean="0"/>
              <a:t>Major Themes</a:t>
            </a:r>
            <a:endParaRPr lang="en-US" sz="6600" b="1" dirty="0"/>
          </a:p>
        </p:txBody>
      </p:sp>
    </p:spTree>
    <p:extLst>
      <p:ext uri="{BB962C8B-B14F-4D97-AF65-F5344CB8AC3E}">
        <p14:creationId xmlns:p14="http://schemas.microsoft.com/office/powerpoint/2010/main" xmlns="" val="37084945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Man’s Limitations and Potential</a:t>
            </a:r>
            <a:endParaRPr lang="en-US" dirty="0"/>
          </a:p>
        </p:txBody>
      </p:sp>
      <p:sp>
        <p:nvSpPr>
          <p:cNvPr id="3" name="Content Placeholder 2"/>
          <p:cNvSpPr>
            <a:spLocks noGrp="1"/>
          </p:cNvSpPr>
          <p:nvPr>
            <p:ph idx="1"/>
          </p:nvPr>
        </p:nvSpPr>
        <p:spPr/>
        <p:txBody>
          <a:bodyPr>
            <a:normAutofit lnSpcReduction="10000"/>
          </a:bodyPr>
          <a:lstStyle/>
          <a:p>
            <a:r>
              <a:rPr lang="en-US" dirty="0" smtClean="0"/>
              <a:t>The </a:t>
            </a:r>
            <a:r>
              <a:rPr lang="en-US" dirty="0"/>
              <a:t>possible range of human accomplishment is at the heart of Doctor Faustus, and many of the other themes are auxiliary to this one. The axis of this theme is the conflict between Greek or Renaissance worldviews, and the Christian worldview that has held sway throughout the medieval period. As Europe emerged from the Middle Ages, contact with previously lost Greek learning had a revelatory effect on man's conception of himself. </a:t>
            </a:r>
          </a:p>
        </p:txBody>
      </p:sp>
    </p:spTree>
    <p:extLst>
      <p:ext uri="{BB962C8B-B14F-4D97-AF65-F5344CB8AC3E}">
        <p14:creationId xmlns:p14="http://schemas.microsoft.com/office/powerpoint/2010/main" xmlns="" val="31428261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While the Christian worldview places man below God, and requires obedience to him, the Greek worldview places man at the center of the universe. For the Greeks, man defies the gods at his own peril, but man has nobility that no deity can match.</a:t>
            </a:r>
          </a:p>
          <a:p>
            <a:pPr marL="0" indent="0">
              <a:buNone/>
            </a:pPr>
            <a:endParaRPr lang="en-US" dirty="0"/>
          </a:p>
        </p:txBody>
      </p:sp>
    </p:spTree>
    <p:extLst>
      <p:ext uri="{BB962C8B-B14F-4D97-AF65-F5344CB8AC3E}">
        <p14:creationId xmlns:p14="http://schemas.microsoft.com/office/powerpoint/2010/main" xmlns="" val="22095008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Doctor Faustus, scholar and lover of beauty, chafes at the bit of human limitation. He seeks to achieve godhood himself, and so he leaves behind the Christian conceptions of human limitation. Though he fancies himself to be a seeker of Greek greatness, we see quickly that he is not up to the task. </a:t>
            </a:r>
          </a:p>
          <a:p>
            <a:endParaRPr lang="en-US" dirty="0"/>
          </a:p>
        </p:txBody>
      </p:sp>
    </p:spTree>
    <p:extLst>
      <p:ext uri="{BB962C8B-B14F-4D97-AF65-F5344CB8AC3E}">
        <p14:creationId xmlns:p14="http://schemas.microsoft.com/office/powerpoint/2010/main" xmlns="" val="28909818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Pride and Sin</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Pride is one of the Seven Deadly Sins, arguable the one that leads to all the others. Within the Christian framework, pride is a lethal motivation because it makes the sinner forget his fallen state. For Christians, men are fallen since birth, because they carry with them the taint of original sin. A men made haughty with pride forgets that he shares Eve's sin, and must therefore be saved by the gift of grace. Only God, through Christ, can dispense this grace, and the man who forgets that fact deprives himself of the path to salvation.</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xmlns="" val="8973818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a:t>Faustus' first great sin is pride. He does not stop there. Reflecting the Christian view, pride gives rise to all of the other sins, and ends ironically with the proud man's abasement. Faustus goes quickly from pride to all of the other sins, becoming increasingly petty and low. </a:t>
            </a:r>
          </a:p>
          <a:p>
            <a:endParaRPr lang="en-US" dirty="0"/>
          </a:p>
        </p:txBody>
      </p:sp>
    </p:spTree>
    <p:extLst>
      <p:ext uri="{BB962C8B-B14F-4D97-AF65-F5344CB8AC3E}">
        <p14:creationId xmlns:p14="http://schemas.microsoft.com/office/powerpoint/2010/main" xmlns="" val="37655714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Flesh and Spirit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division between flesh and spirit was stronger in Greek thought than in Hebrew thought, but Christians adapted the divide into their own belief system. While Westerners now take this conception of being for granted, the flesh/spirit divide is not a feature of many of the world's major belief systems. Nor is the flesh/spirit divide necessary for belief in the afterlife: both Hindus and Buddhists conceive of the human entity differently, while retaining belief in life after death.</a:t>
            </a:r>
          </a:p>
          <a:p>
            <a:endParaRPr lang="en-US" dirty="0" smtClean="0"/>
          </a:p>
          <a:p>
            <a:endParaRPr lang="en-US" dirty="0"/>
          </a:p>
        </p:txBody>
      </p:sp>
    </p:spTree>
    <p:extLst>
      <p:ext uri="{BB962C8B-B14F-4D97-AF65-F5344CB8AC3E}">
        <p14:creationId xmlns:p14="http://schemas.microsoft.com/office/powerpoint/2010/main" xmlns="" val="33226880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In Christianity, flesh and spirit are divided to value the later and devalue the former. Faustus' problem is that he values his flesh, and the pleasure it can provide him, while failing to look after the state of his soul. </a:t>
            </a:r>
          </a:p>
          <a:p>
            <a:endParaRPr lang="en-US" dirty="0"/>
          </a:p>
        </p:txBody>
      </p:sp>
    </p:spTree>
    <p:extLst>
      <p:ext uri="{BB962C8B-B14F-4D97-AF65-F5344CB8AC3E}">
        <p14:creationId xmlns:p14="http://schemas.microsoft.com/office/powerpoint/2010/main" xmlns="" val="3961465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Damnation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Damnation is eternal. Eternal hell is another concept that Westerners take for granted as part of religion, but again this belief's uniqueness needs to be appreciated. While the Jewish view of the afterlife was somewhat vague, Christians developed the idea of judgment after death. Moslems adapted a similar conception of hell and heaven, and to this day eternal hell and eternal heaven remain an important feature of Christianity and Islam. </a:t>
            </a:r>
          </a:p>
        </p:txBody>
      </p:sp>
    </p:spTree>
    <p:extLst>
      <p:ext uri="{BB962C8B-B14F-4D97-AF65-F5344CB8AC3E}">
        <p14:creationId xmlns:p14="http://schemas.microsoft.com/office/powerpoint/2010/main" xmlns="" val="2092236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While Buddhists and Hindus have hell in their belief systems, for the most part in neither religion is hell considered eternal. For example, an eternal hell in Mahayana Buddhism would contradict Buddhist beliefs about transience and the saving power of Buddha's compassion.</a:t>
            </a:r>
          </a:p>
          <a:p>
            <a:pPr marL="0" indent="0">
              <a:buNone/>
            </a:pPr>
            <a:endParaRPr lang="en-US" dirty="0"/>
          </a:p>
        </p:txBody>
      </p:sp>
    </p:spTree>
    <p:extLst>
      <p:ext uri="{BB962C8B-B14F-4D97-AF65-F5344CB8AC3E}">
        <p14:creationId xmlns:p14="http://schemas.microsoft.com/office/powerpoint/2010/main" xmlns="" val="30023747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Not so in Christianity. If Faustus dies without repenting and accepting God, he will be damned forever. As we learn from </a:t>
            </a:r>
            <a:r>
              <a:rPr lang="en-US" dirty="0" err="1"/>
              <a:t>Mephostophilis</a:t>
            </a:r>
            <a:r>
              <a:rPr lang="en-US" dirty="0"/>
              <a:t>, hell is not merely a place, but separation from God's love. </a:t>
            </a:r>
          </a:p>
          <a:p>
            <a:endParaRPr lang="en-US" dirty="0"/>
          </a:p>
          <a:p>
            <a:endParaRPr lang="en-US" dirty="0"/>
          </a:p>
        </p:txBody>
      </p:sp>
    </p:spTree>
    <p:extLst>
      <p:ext uri="{BB962C8B-B14F-4D97-AF65-F5344CB8AC3E}">
        <p14:creationId xmlns:p14="http://schemas.microsoft.com/office/powerpoint/2010/main" xmlns="" val="8211638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Salvation, Mercy and Redemption</a:t>
            </a:r>
            <a:endParaRPr lang="en-US" dirty="0"/>
          </a:p>
        </p:txBody>
      </p:sp>
      <p:sp>
        <p:nvSpPr>
          <p:cNvPr id="3" name="Content Placeholder 2"/>
          <p:cNvSpPr>
            <a:spLocks noGrp="1"/>
          </p:cNvSpPr>
          <p:nvPr>
            <p:ph idx="1"/>
          </p:nvPr>
        </p:nvSpPr>
        <p:spPr/>
        <p:txBody>
          <a:bodyPr>
            <a:normAutofit fontScale="92500"/>
          </a:bodyPr>
          <a:lstStyle/>
          <a:p>
            <a:pPr marL="0" indent="0">
              <a:buNone/>
            </a:pPr>
            <a:endParaRPr lang="en-US" dirty="0"/>
          </a:p>
          <a:p>
            <a:r>
              <a:rPr lang="en-US" dirty="0"/>
              <a:t> Hell is eternal, but so is heaven. For a Christian, all that is necessary to be saved from eternal damnation is acceptance of Jesus Christ's grace. Even after signing away his soul to the devil, Faustus has the option of repentance that will save him from hell. But once he has committed himself to his own damnation, Faustus seems unable to change his course. </a:t>
            </a:r>
          </a:p>
        </p:txBody>
      </p:sp>
    </p:spTree>
    <p:extLst>
      <p:ext uri="{BB962C8B-B14F-4D97-AF65-F5344CB8AC3E}">
        <p14:creationId xmlns:p14="http://schemas.microsoft.com/office/powerpoint/2010/main" xmlns="" val="4192670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While Christianity seems to accept even a deathbed repentance as acceptable for the attainment of salvation, Marlowe plays with that idea, possibly rejecting it for his own thematic purposes. (See analysis of 5.2-end of the play).</a:t>
            </a:r>
          </a:p>
          <a:p>
            <a:endParaRPr lang="en-US" dirty="0"/>
          </a:p>
        </p:txBody>
      </p:sp>
    </p:spTree>
    <p:extLst>
      <p:ext uri="{BB962C8B-B14F-4D97-AF65-F5344CB8AC3E}">
        <p14:creationId xmlns:p14="http://schemas.microsoft.com/office/powerpoint/2010/main" xmlns="" val="680968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Valuing Knowledge over Wisdom</a:t>
            </a:r>
            <a:endParaRPr lang="en-US" dirty="0"/>
          </a:p>
        </p:txBody>
      </p:sp>
      <p:sp>
        <p:nvSpPr>
          <p:cNvPr id="3" name="Content Placeholder 2"/>
          <p:cNvSpPr>
            <a:spLocks noGrp="1"/>
          </p:cNvSpPr>
          <p:nvPr>
            <p:ph idx="1"/>
          </p:nvPr>
        </p:nvSpPr>
        <p:spPr/>
        <p:txBody>
          <a:bodyPr>
            <a:normAutofit fontScale="92500"/>
          </a:bodyPr>
          <a:lstStyle/>
          <a:p>
            <a:pPr marL="0" indent="0">
              <a:buNone/>
            </a:pPr>
            <a:endParaRPr lang="en-US" dirty="0" smtClean="0"/>
          </a:p>
          <a:p>
            <a:r>
              <a:rPr lang="en-US" dirty="0" smtClean="0"/>
              <a:t> Faustus has a thirst for knowledge, but he seems unable to acquire wisdom. Faustus' thirst for knowledge is impressive, but it is overshadowed by his complete inability to understand certain truths. Because of this weakness, Faustus cannot use his knowledge to better himself or his world. He ends life with a head full of facts, and vital understanding gained too late to save him.</a:t>
            </a:r>
          </a:p>
          <a:p>
            <a:pPr marL="0" indent="0">
              <a:buNone/>
            </a:pPr>
            <a:endParaRPr lang="en-US" dirty="0"/>
          </a:p>
        </p:txBody>
      </p:sp>
    </p:spTree>
    <p:extLst>
      <p:ext uri="{BB962C8B-B14F-4D97-AF65-F5344CB8AC3E}">
        <p14:creationId xmlns:p14="http://schemas.microsoft.com/office/powerpoint/2010/main" xmlns="" val="39901336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Talk and Action</a:t>
            </a:r>
            <a:endParaRPr lang="en-US" dirty="0"/>
          </a:p>
        </p:txBody>
      </p:sp>
      <p:sp>
        <p:nvSpPr>
          <p:cNvPr id="3" name="Content Placeholder 2"/>
          <p:cNvSpPr>
            <a:spLocks noGrp="1"/>
          </p:cNvSpPr>
          <p:nvPr>
            <p:ph idx="1"/>
          </p:nvPr>
        </p:nvSpPr>
        <p:spPr/>
        <p:txBody>
          <a:bodyPr>
            <a:normAutofit/>
          </a:bodyPr>
          <a:lstStyle/>
          <a:p>
            <a:r>
              <a:rPr lang="en-US" dirty="0" smtClean="0"/>
              <a:t> </a:t>
            </a:r>
            <a:r>
              <a:rPr lang="en-US" dirty="0"/>
              <a:t>Faustus is, with no exceptions, beautiful when he speaks and contemptible when he acts. His opening speeches about the uses to which he'll put his power are exhilarating, but once he gains near-omnipotence he squanders twenty-four years in debauchery and petty tricks. This gap between high talk and low action seems related to the fault of valuing knowledge over wisdom. </a:t>
            </a:r>
          </a:p>
          <a:p>
            <a:endParaRPr lang="en-US" dirty="0"/>
          </a:p>
        </p:txBody>
      </p:sp>
    </p:spTree>
    <p:extLst>
      <p:ext uri="{BB962C8B-B14F-4D97-AF65-F5344CB8AC3E}">
        <p14:creationId xmlns:p14="http://schemas.microsoft.com/office/powerpoint/2010/main" xmlns="" val="28943812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While Faustus has learned much of the Greek world's learning, he has not really understood what he's been reading. He can talk about potential and plans in terms of a Greek worldview, but he lacks the internal strength to follow through on his purported goals. </a:t>
            </a:r>
          </a:p>
          <a:p>
            <a:endParaRPr lang="en-US" dirty="0"/>
          </a:p>
        </p:txBody>
      </p:sp>
    </p:spTree>
    <p:extLst>
      <p:ext uri="{BB962C8B-B14F-4D97-AF65-F5344CB8AC3E}">
        <p14:creationId xmlns:p14="http://schemas.microsoft.com/office/powerpoint/2010/main" xmlns="" val="25282722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normAutofit fontScale="90000"/>
          </a:bodyPr>
          <a:lstStyle/>
          <a:p>
            <a:r>
              <a:rPr lang="en-US" dirty="0"/>
              <a:t>Doctor </a:t>
            </a:r>
            <a:r>
              <a:rPr lang="en-US" dirty="0" smtClean="0"/>
              <a:t>Faustus (Summary)</a:t>
            </a:r>
            <a:r>
              <a:rPr lang="en-US" dirty="0"/>
              <a:t/>
            </a:r>
            <a:br>
              <a:rPr lang="en-US" dirty="0"/>
            </a:br>
            <a:r>
              <a:rPr lang="en-US" dirty="0"/>
              <a:t> </a:t>
            </a:r>
            <a:br>
              <a:rPr lang="en-US" dirty="0"/>
            </a:br>
            <a:endParaRPr lang="en-US" dirty="0"/>
          </a:p>
        </p:txBody>
      </p:sp>
      <p:sp>
        <p:nvSpPr>
          <p:cNvPr id="3" name="Content Placeholder 2"/>
          <p:cNvSpPr>
            <a:spLocks noGrp="1"/>
          </p:cNvSpPr>
          <p:nvPr>
            <p:ph idx="1"/>
          </p:nvPr>
        </p:nvSpPr>
        <p:spPr/>
        <p:txBody>
          <a:bodyPr>
            <a:normAutofit lnSpcReduction="10000"/>
          </a:bodyPr>
          <a:lstStyle/>
          <a:p>
            <a:r>
              <a:rPr lang="en-US" dirty="0" smtClean="0"/>
              <a:t>Doctor Faustus, a talented German scholar at </a:t>
            </a:r>
            <a:r>
              <a:rPr lang="en-US" dirty="0" err="1" smtClean="0"/>
              <a:t>Wittenburg</a:t>
            </a:r>
            <a:r>
              <a:rPr lang="en-US" dirty="0" smtClean="0"/>
              <a:t>, rails against the limits of human knowledge. He has learned everything he can learn, or so he thinks, from the conventional academic disciplines. All of these things have left him unsatisfied, so now he turns to magic. A Good Angle and an Evil Angel arrive, representing Faustus' choice between Christian conscience and the path to damnation. The former advises him to leave</a:t>
            </a:r>
          </a:p>
        </p:txBody>
      </p:sp>
    </p:spTree>
    <p:extLst>
      <p:ext uri="{BB962C8B-B14F-4D97-AF65-F5344CB8AC3E}">
        <p14:creationId xmlns:p14="http://schemas.microsoft.com/office/powerpoint/2010/main" xmlns="" val="18130340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off this pursuit of magic, and the latter tempts him. From two fellow scholars, Valdes and Cornelius, Faustus learns the fundamentals of the black arts. He thrills at the power he will have, and the great feats he'll perform. He summons the devil </a:t>
            </a:r>
            <a:r>
              <a:rPr lang="en-US" dirty="0" err="1"/>
              <a:t>Mephostophilis</a:t>
            </a:r>
            <a:r>
              <a:rPr lang="en-US" dirty="0"/>
              <a:t>. They flesh out the terms of their agreement, with </a:t>
            </a:r>
            <a:r>
              <a:rPr lang="en-US" dirty="0" err="1"/>
              <a:t>Mephostophilis</a:t>
            </a:r>
            <a:r>
              <a:rPr lang="en-US" dirty="0"/>
              <a:t> representing Lucifer. Faustus will sell his soul, in exchange for twenty-four years of power, with </a:t>
            </a:r>
            <a:r>
              <a:rPr lang="en-US" dirty="0" err="1"/>
              <a:t>Mephostophilis</a:t>
            </a:r>
            <a:r>
              <a:rPr lang="en-US" dirty="0"/>
              <a:t> as servant to his every whim.</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xmlns="" val="17603285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In a comic relief scene, we learn that Faustus' servant Wagner has gleaned some magic learning. He uses it to convince Robin the Clown to be his servant.</a:t>
            </a:r>
          </a:p>
          <a:p>
            <a:endParaRPr lang="en-US" dirty="0"/>
          </a:p>
          <a:p>
            <a:endParaRPr lang="en-US" dirty="0"/>
          </a:p>
        </p:txBody>
      </p:sp>
    </p:spTree>
    <p:extLst>
      <p:ext uri="{BB962C8B-B14F-4D97-AF65-F5344CB8AC3E}">
        <p14:creationId xmlns:p14="http://schemas.microsoft.com/office/powerpoint/2010/main" xmlns="" val="8300458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Before the time comes to sign the contract, Faustus has misgivings, but he puts them aside. </a:t>
            </a:r>
            <a:r>
              <a:rPr lang="en-US" dirty="0" err="1" smtClean="0"/>
              <a:t>Mephostophilis</a:t>
            </a:r>
            <a:r>
              <a:rPr lang="en-US" dirty="0" smtClean="0"/>
              <a:t> returns, and Faustus signs away his soul, writing with his own blood. The words "Homo </a:t>
            </a:r>
            <a:r>
              <a:rPr lang="en-US" dirty="0" err="1" smtClean="0"/>
              <a:t>fuge</a:t>
            </a:r>
            <a:r>
              <a:rPr lang="en-US" dirty="0" smtClean="0"/>
              <a:t>" ("Fly, man) appear on his arm, and Faustus is seized by fear. </a:t>
            </a:r>
            <a:r>
              <a:rPr lang="en-US" dirty="0" err="1" smtClean="0"/>
              <a:t>Mephostophilis</a:t>
            </a:r>
            <a:r>
              <a:rPr lang="en-US" dirty="0" smtClean="0"/>
              <a:t> distracts him with a dance of devils. Faustus requests a wife, a demand </a:t>
            </a:r>
            <a:r>
              <a:rPr lang="en-US" dirty="0" err="1" smtClean="0"/>
              <a:t>Mephostophilis</a:t>
            </a:r>
            <a:r>
              <a:rPr lang="en-US" dirty="0" smtClean="0"/>
              <a:t> denies, but he does give Faustus books full of knowledge.</a:t>
            </a: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xmlns="" val="101252267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a:t>Some time has passed. Faustus curses </a:t>
            </a:r>
            <a:r>
              <a:rPr lang="en-US" dirty="0" err="1"/>
              <a:t>Mephostophilis</a:t>
            </a:r>
            <a:r>
              <a:rPr lang="en-US" dirty="0"/>
              <a:t> for depriving him of heaven, although he has seen many wonders. He manages to torment </a:t>
            </a:r>
            <a:r>
              <a:rPr lang="en-US" dirty="0" err="1"/>
              <a:t>Mephostophilis</a:t>
            </a:r>
            <a:r>
              <a:rPr lang="en-US" dirty="0"/>
              <a:t>, he can't stomach mention of God, and the devil flees. The Good Angel and Evil Angel arrive again. The Good Angel tells him to repent, and the Evil Angel tells him to stick to his wicked ways. Lucifer, </a:t>
            </a:r>
            <a:r>
              <a:rPr lang="en-US" dirty="0" err="1"/>
              <a:t>Belzebub</a:t>
            </a:r>
            <a:r>
              <a:rPr lang="en-US" dirty="0"/>
              <a:t>, and </a:t>
            </a:r>
            <a:r>
              <a:rPr lang="en-US" dirty="0" err="1"/>
              <a:t>Mephostophilis</a:t>
            </a:r>
            <a:r>
              <a:rPr lang="en-US" dirty="0"/>
              <a:t> return, to intimidate Faustus. </a:t>
            </a:r>
          </a:p>
        </p:txBody>
      </p:sp>
    </p:spTree>
    <p:extLst>
      <p:ext uri="{BB962C8B-B14F-4D97-AF65-F5344CB8AC3E}">
        <p14:creationId xmlns:p14="http://schemas.microsoft.com/office/powerpoint/2010/main" xmlns="" val="107815727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He is cowed by them, and agrees to speak and think no more of God. They delight him with a pageant of the Seven Deadly Sins, and then Lucifer promises to show Faustus hell. Meanwhile, Robin the Clown has gotten one of Faustus' magic books.</a:t>
            </a:r>
          </a:p>
          <a:p>
            <a:pPr marL="0" indent="0">
              <a:buNone/>
            </a:pPr>
            <a:endParaRPr lang="en-US" dirty="0"/>
          </a:p>
        </p:txBody>
      </p:sp>
    </p:spTree>
    <p:extLst>
      <p:ext uri="{BB962C8B-B14F-4D97-AF65-F5344CB8AC3E}">
        <p14:creationId xmlns:p14="http://schemas.microsoft.com/office/powerpoint/2010/main" xmlns="" val="7682529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Faustus has explored the heavens and the earth from a chariot drawn by dragons, and is now flying to Rome, where the feast honoring St. Peter is about to be celebrated. </a:t>
            </a:r>
            <a:r>
              <a:rPr lang="en-US" dirty="0" err="1" smtClean="0"/>
              <a:t>Mephostophilis</a:t>
            </a:r>
            <a:r>
              <a:rPr lang="en-US" dirty="0" smtClean="0"/>
              <a:t> and Faustus wait for the Pope, depicted as an arrogant, decidedly unholy man. They play a series of tricks, by using magic to disguise themselves and make themselves invisible, before leaving.</a:t>
            </a:r>
          </a:p>
          <a:p>
            <a:endParaRPr lang="en-US" dirty="0" smtClean="0"/>
          </a:p>
          <a:p>
            <a:endParaRPr lang="en-US" dirty="0" smtClean="0"/>
          </a:p>
        </p:txBody>
      </p:sp>
    </p:spTree>
    <p:extLst>
      <p:ext uri="{BB962C8B-B14F-4D97-AF65-F5344CB8AC3E}">
        <p14:creationId xmlns:p14="http://schemas.microsoft.com/office/powerpoint/2010/main" xmlns="" val="299080272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The Chorus returns to tell us that Faustus returns home, where his vast knowledge of astronomy and his abilities earn him wide renown. Meanwhile, Robin the Clown has also learned magic, and uses it to impress his friend </a:t>
            </a:r>
            <a:r>
              <a:rPr lang="en-US" dirty="0" err="1"/>
              <a:t>Rafe</a:t>
            </a:r>
            <a:r>
              <a:rPr lang="en-US" dirty="0"/>
              <a:t> and summon </a:t>
            </a:r>
            <a:r>
              <a:rPr lang="en-US" dirty="0" err="1"/>
              <a:t>Mephostophilis</a:t>
            </a:r>
            <a:r>
              <a:rPr lang="en-US" dirty="0"/>
              <a:t>, who doesn't seem too happy to be called.</a:t>
            </a:r>
          </a:p>
          <a:p>
            <a:endParaRPr lang="en-US" dirty="0"/>
          </a:p>
        </p:txBody>
      </p:sp>
    </p:spTree>
    <p:extLst>
      <p:ext uri="{BB962C8B-B14F-4D97-AF65-F5344CB8AC3E}">
        <p14:creationId xmlns:p14="http://schemas.microsoft.com/office/powerpoint/2010/main" xmlns="" val="40768623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At the court of Charles V, Faustus performs illusions that delight the Emperor. He also humiliates a knight named </a:t>
            </a:r>
            <a:r>
              <a:rPr lang="en-US" dirty="0" err="1"/>
              <a:t>Benvolio</a:t>
            </a:r>
            <a:r>
              <a:rPr lang="en-US" dirty="0"/>
              <a:t>. When </a:t>
            </a:r>
            <a:r>
              <a:rPr lang="en-US" dirty="0" err="1"/>
              <a:t>Benvolio</a:t>
            </a:r>
            <a:r>
              <a:rPr lang="en-US" dirty="0"/>
              <a:t> and his friends try to avenge the humiliation, Faustus has his devils hurt them and cruelly transform them, so that horns grow on their heads.</a:t>
            </a:r>
          </a:p>
          <a:p>
            <a:endParaRPr lang="en-US" dirty="0"/>
          </a:p>
          <a:p>
            <a:endParaRPr lang="en-US" dirty="0"/>
          </a:p>
        </p:txBody>
      </p:sp>
    </p:spTree>
    <p:extLst>
      <p:ext uri="{BB962C8B-B14F-4D97-AF65-F5344CB8AC3E}">
        <p14:creationId xmlns:p14="http://schemas.microsoft.com/office/powerpoint/2010/main" xmlns="" val="364397989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Faustus swindles a Horse-courser, and when the Horse-courser returns, Faustus plays a frightening trick on him. Faustus then goes off to serve the Duke of </a:t>
            </a:r>
            <a:r>
              <a:rPr lang="en-US" dirty="0" err="1" smtClean="0"/>
              <a:t>Vanholt</a:t>
            </a:r>
            <a:r>
              <a:rPr lang="en-US" dirty="0" smtClean="0"/>
              <a:t>. Robin the Clown, his friend Dick, the Horse-courser, and a Carter all meet. They all have been swindled or hurt by Faustus' magic. They go off to the court of the Duke to settle scores with Faustus.</a:t>
            </a:r>
          </a:p>
          <a:p>
            <a:endParaRPr lang="en-US" dirty="0" smtClean="0"/>
          </a:p>
          <a:p>
            <a:pPr marL="0" indent="0">
              <a:buNone/>
            </a:pPr>
            <a:endParaRPr lang="en-US" dirty="0" smtClean="0"/>
          </a:p>
          <a:p>
            <a:endParaRPr lang="en-US" dirty="0" smtClean="0"/>
          </a:p>
          <a:p>
            <a:endParaRPr lang="en-US" dirty="0"/>
          </a:p>
        </p:txBody>
      </p:sp>
    </p:spTree>
    <p:extLst>
      <p:ext uri="{BB962C8B-B14F-4D97-AF65-F5344CB8AC3E}">
        <p14:creationId xmlns:p14="http://schemas.microsoft.com/office/powerpoint/2010/main" xmlns="" val="106526159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Faustus entertains the Duke and Duchess with petty illusions, before Robin the Clown and his band of ruffians arrives. Faustus toys with them, besting them with magic, to the delight of the Duke and Duchess</a:t>
            </a:r>
          </a:p>
        </p:txBody>
      </p:sp>
    </p:spTree>
    <p:extLst>
      <p:ext uri="{BB962C8B-B14F-4D97-AF65-F5344CB8AC3E}">
        <p14:creationId xmlns:p14="http://schemas.microsoft.com/office/powerpoint/2010/main" xmlns="" val="150756574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Faustus' twenty-four years are running out. Wagner tells the audience that he thinks Faustus prepares for death. He has made his will, leaving all to Wagner. But even as death approaches, Faustus spends his days feasting and drinking with the other students. For the delight of his fellow scholars, Faustus summons a spirit to take the shape of Helen of Troy. </a:t>
            </a:r>
          </a:p>
          <a:p>
            <a:endParaRPr lang="en-US" dirty="0"/>
          </a:p>
        </p:txBody>
      </p:sp>
    </p:spTree>
    <p:extLst>
      <p:ext uri="{BB962C8B-B14F-4D97-AF65-F5344CB8AC3E}">
        <p14:creationId xmlns:p14="http://schemas.microsoft.com/office/powerpoint/2010/main" xmlns="" val="2027030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Later, an Old Man enters, warning Faustus to repent. Faustus opts for pleasure instead, and asks </a:t>
            </a:r>
            <a:r>
              <a:rPr lang="en-US" dirty="0" err="1"/>
              <a:t>Mephostophilis</a:t>
            </a:r>
            <a:r>
              <a:rPr lang="en-US" dirty="0"/>
              <a:t> to bring Helen of Troy to him, to be his love and comfort during these last days. </a:t>
            </a:r>
            <a:r>
              <a:rPr lang="en-US" dirty="0" err="1"/>
              <a:t>Mephostophilis</a:t>
            </a:r>
            <a:r>
              <a:rPr lang="en-US" dirty="0"/>
              <a:t> readily agrees.</a:t>
            </a:r>
          </a:p>
          <a:p>
            <a:endParaRPr lang="en-US" dirty="0"/>
          </a:p>
        </p:txBody>
      </p:sp>
    </p:spTree>
    <p:extLst>
      <p:ext uri="{BB962C8B-B14F-4D97-AF65-F5344CB8AC3E}">
        <p14:creationId xmlns:p14="http://schemas.microsoft.com/office/powerpoint/2010/main" xmlns="" val="343203652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Later, Faustus tells his scholar friends that he is damned, and that his power came at the price of his soul. Concerned, the Scholars exit, leaving Faustus to meet his fate.</a:t>
            </a:r>
          </a:p>
          <a:p>
            <a:endParaRPr lang="en-US" dirty="0"/>
          </a:p>
          <a:p>
            <a:endParaRPr lang="en-US" dirty="0"/>
          </a:p>
          <a:p>
            <a:endParaRPr lang="en-US" dirty="0"/>
          </a:p>
        </p:txBody>
      </p:sp>
    </p:spTree>
    <p:extLst>
      <p:ext uri="{BB962C8B-B14F-4D97-AF65-F5344CB8AC3E}">
        <p14:creationId xmlns:p14="http://schemas.microsoft.com/office/powerpoint/2010/main" xmlns="" val="360359768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As the hour approaches, </a:t>
            </a:r>
            <a:r>
              <a:rPr lang="en-US" dirty="0" err="1" smtClean="0"/>
              <a:t>Mephostophilis</a:t>
            </a:r>
            <a:r>
              <a:rPr lang="en-US" dirty="0" smtClean="0"/>
              <a:t> taunts Faustus. Faustus blames </a:t>
            </a:r>
            <a:r>
              <a:rPr lang="en-US" dirty="0" err="1" smtClean="0"/>
              <a:t>Mephostophilis</a:t>
            </a:r>
            <a:r>
              <a:rPr lang="en-US" dirty="0" smtClean="0"/>
              <a:t> for his damnation, and the devil proudly takes credit for it. The Good and Evil Angel arrive, and the Good Angel abandons Faustus. The gates of Hell open. The Evil Angel taunts Faustus, naming the horrible tortures seen there.</a:t>
            </a:r>
          </a:p>
          <a:p>
            <a:endParaRPr lang="en-US" dirty="0" smtClean="0"/>
          </a:p>
          <a:p>
            <a:endParaRPr lang="en-US" dirty="0" smtClean="0"/>
          </a:p>
        </p:txBody>
      </p:sp>
    </p:spTree>
    <p:extLst>
      <p:ext uri="{BB962C8B-B14F-4D97-AF65-F5344CB8AC3E}">
        <p14:creationId xmlns:p14="http://schemas.microsoft.com/office/powerpoint/2010/main" xmlns="" val="394578370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Clock strikes eleven. Faustus gives a final, frenzied monologue, regretting his choices. At midnight the devils enter. As Faustus begs God and the devil for mercy, the devils drag him away. Later, the Scholar friends find Faustus' body, torn to pieces.</a:t>
            </a:r>
          </a:p>
          <a:p>
            <a:endParaRPr lang="en-US" dirty="0"/>
          </a:p>
        </p:txBody>
      </p:sp>
    </p:spTree>
    <p:extLst>
      <p:ext uri="{BB962C8B-B14F-4D97-AF65-F5344CB8AC3E}">
        <p14:creationId xmlns:p14="http://schemas.microsoft.com/office/powerpoint/2010/main" xmlns="" val="332084406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Epilogue</a:t>
            </a:r>
            <a:endParaRPr lang="en-US" dirty="0"/>
          </a:p>
        </p:txBody>
      </p:sp>
      <p:sp>
        <p:nvSpPr>
          <p:cNvPr id="3" name="Content Placeholder 2"/>
          <p:cNvSpPr>
            <a:spLocks noGrp="1"/>
          </p:cNvSpPr>
          <p:nvPr>
            <p:ph idx="1"/>
          </p:nvPr>
        </p:nvSpPr>
        <p:spPr/>
        <p:txBody>
          <a:bodyPr/>
          <a:lstStyle/>
          <a:p>
            <a:r>
              <a:rPr lang="en-US" dirty="0" smtClean="0"/>
              <a:t>The Chorus emphasizes that Faustus is gone, his once-great potential wasted. The Chorus warns the audience to remember his fall, and the lessons it offers. </a:t>
            </a:r>
          </a:p>
          <a:p>
            <a:endParaRPr lang="en-US" dirty="0" smtClean="0"/>
          </a:p>
          <a:p>
            <a:endParaRPr lang="en-US" dirty="0"/>
          </a:p>
        </p:txBody>
      </p:sp>
    </p:spTree>
    <p:extLst>
      <p:ext uri="{BB962C8B-B14F-4D97-AF65-F5344CB8AC3E}">
        <p14:creationId xmlns:p14="http://schemas.microsoft.com/office/powerpoint/2010/main" xmlns="" val="204703151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Allegory</a:t>
            </a:r>
            <a:endParaRPr lang="en-US" dirty="0"/>
          </a:p>
        </p:txBody>
      </p:sp>
      <p:sp>
        <p:nvSpPr>
          <p:cNvPr id="3" name="Content Placeholder 2"/>
          <p:cNvSpPr>
            <a:spLocks noGrp="1"/>
          </p:cNvSpPr>
          <p:nvPr>
            <p:ph idx="1"/>
          </p:nvPr>
        </p:nvSpPr>
        <p:spPr/>
        <p:txBody>
          <a:bodyPr>
            <a:normAutofit fontScale="92500" lnSpcReduction="20000"/>
          </a:bodyPr>
          <a:lstStyle/>
          <a:p>
            <a:r>
              <a:rPr lang="en-US" dirty="0"/>
              <a:t>In Greek, ‘</a:t>
            </a:r>
            <a:r>
              <a:rPr lang="en-US" dirty="0" err="1"/>
              <a:t>Allegoria</a:t>
            </a:r>
            <a:r>
              <a:rPr lang="en-US" dirty="0"/>
              <a:t>’ means to imply something else. Allegory is just a form of art presenting a second meaning beneath the surface meaning. It may be taken as an extended metaphor in which the characters, action or ideas stand for some others. The meaning is always implied not expressively stated. Hence, the reader of an allegory is expected to get not only the apparent or surface meaning of the story but also the second meaning or the hidden truth lurking behind it.</a:t>
            </a:r>
          </a:p>
        </p:txBody>
      </p:sp>
    </p:spTree>
    <p:extLst>
      <p:ext uri="{BB962C8B-B14F-4D97-AF65-F5344CB8AC3E}">
        <p14:creationId xmlns:p14="http://schemas.microsoft.com/office/powerpoint/2010/main" xmlns="" val="239059159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Very often allegories are simple stories conveying metaphorically some spiritual or ethical ideas with a didactic purpose. All Morality plays in English literature are more or less allegorical. We also get allegories in the form of prose, poetry or drama. Spenser’s </a:t>
            </a:r>
            <a:r>
              <a:rPr lang="en-US" dirty="0" err="1"/>
              <a:t>Fairie</a:t>
            </a:r>
            <a:r>
              <a:rPr lang="en-US" dirty="0"/>
              <a:t> </a:t>
            </a:r>
            <a:r>
              <a:rPr lang="en-US" dirty="0" err="1"/>
              <a:t>Queene</a:t>
            </a:r>
            <a:r>
              <a:rPr lang="en-US" dirty="0"/>
              <a:t>, Dante’s Divine Comedy and Swift’s Tale of a Tub are outstanding works in this form of art.</a:t>
            </a:r>
          </a:p>
          <a:p>
            <a:endParaRPr lang="en-US" dirty="0"/>
          </a:p>
        </p:txBody>
      </p:sp>
    </p:spTree>
    <p:extLst>
      <p:ext uri="{BB962C8B-B14F-4D97-AF65-F5344CB8AC3E}">
        <p14:creationId xmlns:p14="http://schemas.microsoft.com/office/powerpoint/2010/main" xmlns="" val="355885745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Symbolism</a:t>
            </a:r>
            <a:endParaRPr lang="en-US" dirty="0"/>
          </a:p>
        </p:txBody>
      </p:sp>
      <p:sp>
        <p:nvSpPr>
          <p:cNvPr id="3" name="Content Placeholder 2"/>
          <p:cNvSpPr>
            <a:spLocks noGrp="1"/>
          </p:cNvSpPr>
          <p:nvPr>
            <p:ph idx="1"/>
          </p:nvPr>
        </p:nvSpPr>
        <p:spPr/>
        <p:txBody>
          <a:bodyPr>
            <a:normAutofit fontScale="85000" lnSpcReduction="20000"/>
          </a:bodyPr>
          <a:lstStyle/>
          <a:p>
            <a:r>
              <a:rPr lang="en-US" dirty="0"/>
              <a:t>Symbolism in general means the presentation of objects, moods and ideas through the medium of emblems or symbols. It is a conscious and deliberate technique of the use of symbols in art and literature. According to the Oxford Dictionary, the word ‘symbol’ means “thing regarded by general consent as naturally typifying or representing or recalling something by possession of analogous qualities or by association in fact or thought.” Thus lion </a:t>
            </a:r>
            <a:r>
              <a:rPr lang="en-US" dirty="0" err="1"/>
              <a:t>symbolises</a:t>
            </a:r>
            <a:r>
              <a:rPr lang="en-US" dirty="0"/>
              <a:t> courage, the moon </a:t>
            </a:r>
            <a:r>
              <a:rPr lang="en-US" dirty="0" err="1"/>
              <a:t>symbolises</a:t>
            </a:r>
            <a:r>
              <a:rPr lang="en-US" dirty="0"/>
              <a:t> a lovely face and the cross </a:t>
            </a:r>
            <a:r>
              <a:rPr lang="en-US" dirty="0" err="1"/>
              <a:t>symbolises</a:t>
            </a:r>
            <a:r>
              <a:rPr lang="en-US" dirty="0"/>
              <a:t> </a:t>
            </a:r>
            <a:r>
              <a:rPr lang="en-US" dirty="0" err="1"/>
              <a:t>Christanity</a:t>
            </a:r>
            <a:r>
              <a:rPr lang="en-US" dirty="0"/>
              <a:t>. So symbols are words that mean much more than their simple literal meaning.</a:t>
            </a:r>
          </a:p>
          <a:p>
            <a:endParaRPr lang="en-US" dirty="0"/>
          </a:p>
          <a:p>
            <a:endParaRPr lang="en-US" dirty="0"/>
          </a:p>
        </p:txBody>
      </p:sp>
    </p:spTree>
    <p:extLst>
      <p:ext uri="{BB962C8B-B14F-4D97-AF65-F5344CB8AC3E}">
        <p14:creationId xmlns:p14="http://schemas.microsoft.com/office/powerpoint/2010/main" xmlns="" val="250199814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8229600" cy="1143000"/>
          </a:xfrm>
        </p:spPr>
        <p:txBody>
          <a:bodyPr>
            <a:normAutofit fontScale="90000"/>
          </a:bodyPr>
          <a:lstStyle/>
          <a:p>
            <a:r>
              <a:rPr lang="en-US" dirty="0"/>
              <a:t>Moral Allegory in the Play</a:t>
            </a:r>
            <a:br>
              <a:rPr lang="en-US" dirty="0"/>
            </a:br>
            <a:r>
              <a:rPr lang="en-US" dirty="0"/>
              <a:t/>
            </a:r>
            <a:br>
              <a:rPr lang="en-US" dirty="0"/>
            </a:b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A </a:t>
            </a:r>
            <a:r>
              <a:rPr lang="en-US" dirty="0"/>
              <a:t>close and critical study of Doctor Faustus enables us to go deeper and get the hidden truth or moral allegory of the play that relates “the form of Faustus’s fortunes good or bad.”</a:t>
            </a:r>
          </a:p>
          <a:p>
            <a:endParaRPr lang="en-US" dirty="0"/>
          </a:p>
          <a:p>
            <a:r>
              <a:rPr lang="en-US" dirty="0"/>
              <a:t>This engrossing tale of a proud and an inordinately ambitious medieval magician who sold his soul to the Devil is undoubtedly allegorical. It has a moral allegory of universal significance. In spite of Marlowe’s agnosticism and </a:t>
            </a:r>
            <a:r>
              <a:rPr lang="en-US" dirty="0" err="1"/>
              <a:t>atheistical</a:t>
            </a:r>
            <a:r>
              <a:rPr lang="en-US" dirty="0"/>
              <a:t> inclinations his “</a:t>
            </a:r>
            <a:r>
              <a:rPr lang="en-US" dirty="0" err="1"/>
              <a:t>Tragical</a:t>
            </a:r>
            <a:r>
              <a:rPr lang="en-US" dirty="0"/>
              <a:t> History of Doctor Faustus” turns out to be a religious, rather Christian, moral sermon, and the sermon is that whoever shuns the path of virtue, denounces God and His laws, and aligns himself with the forces of the evil to gain limitless power and position is doomed to despair and eternal damnation. So Hudson has rightly said: “No finer sermon than Marlowe’s Faustus even came from the pulpit. What more fearsome exposure was ever offered of the punishment man brings upon himself by giving way to temptations of his grosser appetites?” And the mournful monody of the Chorus makes the moral allegory of the play crystal clear:</a:t>
            </a:r>
          </a:p>
        </p:txBody>
      </p:sp>
    </p:spTree>
    <p:extLst>
      <p:ext uri="{BB962C8B-B14F-4D97-AF65-F5344CB8AC3E}">
        <p14:creationId xmlns:p14="http://schemas.microsoft.com/office/powerpoint/2010/main" xmlns="" val="235400129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“Faustus is gone; regard his hellish fall, </a:t>
            </a:r>
          </a:p>
          <a:p>
            <a:r>
              <a:rPr lang="en-US" dirty="0"/>
              <a:t>Whose </a:t>
            </a:r>
            <a:r>
              <a:rPr lang="en-US" dirty="0" err="1"/>
              <a:t>fiendful</a:t>
            </a:r>
            <a:r>
              <a:rPr lang="en-US" dirty="0"/>
              <a:t> fortune may exhort the wise </a:t>
            </a:r>
          </a:p>
          <a:p>
            <a:r>
              <a:rPr lang="en-US" dirty="0"/>
              <a:t>Only to wonder at unlawful things, </a:t>
            </a:r>
          </a:p>
          <a:p>
            <a:r>
              <a:rPr lang="en-US" dirty="0"/>
              <a:t>Whose deepness doth entice such forward wits </a:t>
            </a:r>
          </a:p>
          <a:p>
            <a:r>
              <a:rPr lang="en-US" dirty="0"/>
              <a:t>To </a:t>
            </a:r>
            <a:r>
              <a:rPr lang="en-US" dirty="0" err="1"/>
              <a:t>practise</a:t>
            </a:r>
            <a:r>
              <a:rPr lang="en-US" dirty="0"/>
              <a:t> more than heavenly power permits.”</a:t>
            </a:r>
          </a:p>
        </p:txBody>
      </p:sp>
    </p:spTree>
    <p:extLst>
      <p:ext uri="{BB962C8B-B14F-4D97-AF65-F5344CB8AC3E}">
        <p14:creationId xmlns:p14="http://schemas.microsoft.com/office/powerpoint/2010/main" xmlns="" val="248388764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Then the introduction of the stock devices of the Miracle and Morality plays, such as the Good and Bad Angels, the Devils, the Old Man, The Seven Deadly Sins etc., clearly points out the moral and allegorical aspect of the play. All the above characters or apparitions deserve symbolical or allegorical interpretation. We may take them up one after another for such interpretation.</a:t>
            </a:r>
          </a:p>
        </p:txBody>
      </p:sp>
    </p:spTree>
    <p:extLst>
      <p:ext uri="{BB962C8B-B14F-4D97-AF65-F5344CB8AC3E}">
        <p14:creationId xmlns:p14="http://schemas.microsoft.com/office/powerpoint/2010/main" xmlns="" val="167913572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normAutofit fontScale="90000"/>
          </a:bodyPr>
          <a:lstStyle/>
          <a:p>
            <a:r>
              <a:rPr lang="en-US" dirty="0"/>
              <a:t>Significance of the Good and the Evil Angel</a:t>
            </a:r>
            <a:br>
              <a:rPr lang="en-US" dirty="0"/>
            </a:br>
            <a:endParaRPr lang="en-US" dirty="0"/>
          </a:p>
        </p:txBody>
      </p:sp>
      <p:sp>
        <p:nvSpPr>
          <p:cNvPr id="3" name="Content Placeholder 2"/>
          <p:cNvSpPr>
            <a:spLocks noGrp="1"/>
          </p:cNvSpPr>
          <p:nvPr>
            <p:ph idx="1"/>
          </p:nvPr>
        </p:nvSpPr>
        <p:spPr/>
        <p:txBody>
          <a:bodyPr>
            <a:normAutofit fontScale="70000" lnSpcReduction="20000"/>
          </a:bodyPr>
          <a:lstStyle/>
          <a:p>
            <a:endParaRPr lang="en-US" dirty="0"/>
          </a:p>
          <a:p>
            <a:r>
              <a:rPr lang="en-US" dirty="0"/>
              <a:t>Two Angels and Tragic Conflict</a:t>
            </a:r>
          </a:p>
          <a:p>
            <a:endParaRPr lang="en-US" dirty="0"/>
          </a:p>
          <a:p>
            <a:r>
              <a:rPr lang="en-US" dirty="0"/>
              <a:t>It should be noted that there is hardly any external action in the play. We find that the real action presented in the play is the spiritual conflict within the soul of the hero—a conflict, we may be sure, between law and desire, religion and </a:t>
            </a:r>
            <a:r>
              <a:rPr lang="en-US" dirty="0" err="1"/>
              <a:t>scepticism</a:t>
            </a:r>
            <a:r>
              <a:rPr lang="en-US" dirty="0"/>
              <a:t>, or between curiosity and conscience. Hence, Ellis </a:t>
            </a:r>
            <a:r>
              <a:rPr lang="en-US" dirty="0" err="1"/>
              <a:t>Fermor</a:t>
            </a:r>
            <a:r>
              <a:rPr lang="en-US" dirty="0"/>
              <a:t> rightly remarks that “the scene is set in no spot upon the physical earth but in the limitless regions of the mind and the battle is fought, not for kingdoms or crowns, but upon the question of man’s ultimate fate. Before him lies the possibility of escape to spiritual freedom or a doom of slavery to demoniac powers. </a:t>
            </a:r>
          </a:p>
        </p:txBody>
      </p:sp>
    </p:spTree>
    <p:extLst>
      <p:ext uri="{BB962C8B-B14F-4D97-AF65-F5344CB8AC3E}">
        <p14:creationId xmlns:p14="http://schemas.microsoft.com/office/powerpoint/2010/main" xmlns="" val="218632904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a:t>Thus, and in such terms is staged the greatest conflict that drama has ever undertaken to present.” And in the light of this remark Faustus may stand as the symbol of man in general with the strange admixture of virtue and vice in his soul. And then the Good and Evil Angels also appear in the play with their own symbolic significance personifying the two aspects of Faustus’s character. The former stands for order, virtue or goodness and the latter represents the baser spirit of Faustus, his indomitable passions and desires. One stands for his conscience and the other, his curiosity for ‘unlawful things.’ Hence, Harold Osborne has rightly observed</a:t>
            </a:r>
            <a:r>
              <a:rPr lang="en-US" dirty="0" smtClean="0"/>
              <a:t>:</a:t>
            </a:r>
            <a:endParaRPr lang="en-US" dirty="0"/>
          </a:p>
        </p:txBody>
      </p:sp>
    </p:spTree>
    <p:extLst>
      <p:ext uri="{BB962C8B-B14F-4D97-AF65-F5344CB8AC3E}">
        <p14:creationId xmlns:p14="http://schemas.microsoft.com/office/powerpoint/2010/main" xmlns="" val="148686465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Good and Evil Angels are really </a:t>
            </a:r>
            <a:r>
              <a:rPr lang="en-US" dirty="0" err="1"/>
              <a:t>externalisations</a:t>
            </a:r>
            <a:r>
              <a:rPr lang="en-US" dirty="0"/>
              <a:t> of the two aspects of Faustus’s own character on the one hand, conscience, and on the other, that aspiration to the novel and romantic that led to his downfall.” It may be noted that Marlowe is quite original in the use of his angels and they differ a lot from those abstract figures in the Morality plays.</a:t>
            </a:r>
          </a:p>
          <a:p>
            <a:endParaRPr lang="en-US" dirty="0"/>
          </a:p>
        </p:txBody>
      </p:sp>
    </p:spTree>
    <p:extLst>
      <p:ext uri="{BB962C8B-B14F-4D97-AF65-F5344CB8AC3E}">
        <p14:creationId xmlns:p14="http://schemas.microsoft.com/office/powerpoint/2010/main" xmlns="" val="247345597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Significance of Helen and the Old Man</a:t>
            </a:r>
            <a:br>
              <a:rPr lang="en-US" dirty="0"/>
            </a:br>
            <a:endParaRPr lang="en-US" dirty="0"/>
          </a:p>
        </p:txBody>
      </p:sp>
      <p:sp>
        <p:nvSpPr>
          <p:cNvPr id="3" name="Content Placeholder 2"/>
          <p:cNvSpPr>
            <a:spLocks noGrp="1"/>
          </p:cNvSpPr>
          <p:nvPr>
            <p:ph idx="1"/>
          </p:nvPr>
        </p:nvSpPr>
        <p:spPr/>
        <p:txBody>
          <a:bodyPr>
            <a:normAutofit/>
          </a:bodyPr>
          <a:lstStyle/>
          <a:p>
            <a:r>
              <a:rPr lang="en-US" dirty="0" smtClean="0"/>
              <a:t>As </a:t>
            </a:r>
            <a:r>
              <a:rPr lang="en-US" dirty="0"/>
              <a:t>Faustus’s fascination for Helen, the ‘only paragon of excellence’ reveals the Renaissance characteristic of love and adoration of classical art and beauty, Helen </a:t>
            </a:r>
            <a:r>
              <a:rPr lang="en-US" dirty="0" err="1"/>
              <a:t>epitomises</a:t>
            </a:r>
            <a:r>
              <a:rPr lang="en-US" dirty="0"/>
              <a:t> the charms of classical art, learning and beauty. And her shade or apparition may also be the symbol of sensual pleasures of life which are but transitory, and lead to despair and damnation. </a:t>
            </a:r>
          </a:p>
        </p:txBody>
      </p:sp>
    </p:spTree>
    <p:extLst>
      <p:ext uri="{BB962C8B-B14F-4D97-AF65-F5344CB8AC3E}">
        <p14:creationId xmlns:p14="http://schemas.microsoft.com/office/powerpoint/2010/main" xmlns="" val="154387129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If it is so, the Old Man represents Christian faith with its obedience to laws of God and its need for prayer and penitence that can assure eternal joy and bliss. The Old Man also represents another moral aspect; that is one who has firm faith in God can boldly face the temptations and tortures presented by the forces of Evil and ‘can ascend to heaven while the fiends sink back into hell.’</a:t>
            </a:r>
          </a:p>
          <a:p>
            <a:endParaRPr lang="en-US" dirty="0"/>
          </a:p>
        </p:txBody>
      </p:sp>
    </p:spTree>
    <p:extLst>
      <p:ext uri="{BB962C8B-B14F-4D97-AF65-F5344CB8AC3E}">
        <p14:creationId xmlns:p14="http://schemas.microsoft.com/office/powerpoint/2010/main" xmlns="" val="422767211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533400"/>
            <a:ext cx="8229600" cy="1143000"/>
          </a:xfrm>
        </p:spPr>
        <p:txBody>
          <a:bodyPr>
            <a:normAutofit fontScale="90000"/>
          </a:bodyPr>
          <a:lstStyle/>
          <a:p>
            <a:r>
              <a:rPr lang="en-US" dirty="0"/>
              <a:t>Significance of the Show of the Seven Deadly Sins</a:t>
            </a:r>
            <a:br>
              <a:rPr lang="en-US" dirty="0"/>
            </a:b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We </a:t>
            </a:r>
            <a:r>
              <a:rPr lang="en-US" dirty="0"/>
              <a:t>have this pageant of Seven Deadly Sins in the sixth scene or second scene of Act II. This spectacle also shows that Marlowe in his Doctor Faustus adopted some of the conventions of the old Miracle and Morality plays. So the Seven Deadly Sins—Pride, Covetousness, Wrath, Envy, Gluttony, Sloth and Lechery—of good old Morality plays are also very much here in this play in a grand spectacle to cheer up the wavering and dejected soul of Doctor Faustus. </a:t>
            </a:r>
          </a:p>
        </p:txBody>
      </p:sp>
    </p:spTree>
    <p:extLst>
      <p:ext uri="{BB962C8B-B14F-4D97-AF65-F5344CB8AC3E}">
        <p14:creationId xmlns:p14="http://schemas.microsoft.com/office/powerpoint/2010/main" xmlns="" val="49119553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But Marlowe is quite original in his treatment of the scene. In the ‘</a:t>
            </a:r>
            <a:r>
              <a:rPr lang="en-US" dirty="0" err="1"/>
              <a:t>Faustbuch</a:t>
            </a:r>
            <a:r>
              <a:rPr lang="en-US" dirty="0"/>
              <a:t>’, or ‘Faust Book’ it is a masque of the seven animal forms representing the seven principal Devils. We get this pageant of Seven Deadly Sins also in Spenser’s Faerie </a:t>
            </a:r>
            <a:r>
              <a:rPr lang="en-US" dirty="0" err="1"/>
              <a:t>Queene</a:t>
            </a:r>
            <a:r>
              <a:rPr lang="en-US" dirty="0"/>
              <a:t> and this also might have been a source for Marlowe.</a:t>
            </a:r>
          </a:p>
          <a:p>
            <a:endParaRPr lang="en-US" dirty="0"/>
          </a:p>
        </p:txBody>
      </p:sp>
    </p:spTree>
    <p:extLst>
      <p:ext uri="{BB962C8B-B14F-4D97-AF65-F5344CB8AC3E}">
        <p14:creationId xmlns:p14="http://schemas.microsoft.com/office/powerpoint/2010/main" xmlns="" val="78348690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Some critics are of the view that the show is meant for comic relief for the audience. But this is hard to accept. In fact the show is not meant for any comic relief but is really meant for bringing back Faustus to the path of hell when he was much irritated by </a:t>
            </a:r>
            <a:r>
              <a:rPr lang="en-US" dirty="0" err="1"/>
              <a:t>Mephistophilis</a:t>
            </a:r>
            <a:r>
              <a:rPr lang="en-US" dirty="0"/>
              <a:t> for not giving right answers to some of his questions related to the creation of this universe. And we find Lucifer, </a:t>
            </a:r>
            <a:r>
              <a:rPr lang="en-US" dirty="0" err="1"/>
              <a:t>Belzebub</a:t>
            </a:r>
            <a:r>
              <a:rPr lang="en-US" dirty="0"/>
              <a:t> </a:t>
            </a:r>
            <a:r>
              <a:rPr lang="en-US" dirty="0" err="1"/>
              <a:t>alongwith</a:t>
            </a:r>
            <a:r>
              <a:rPr lang="en-US" dirty="0"/>
              <a:t> </a:t>
            </a:r>
            <a:r>
              <a:rPr lang="en-US" dirty="0" err="1"/>
              <a:t>Mephistophilis</a:t>
            </a:r>
            <a:r>
              <a:rPr lang="en-US" dirty="0"/>
              <a:t> appearing on the stage, the moment, Faustus, to a great extent disillusioned, utters the name of Christ with a fervent appeal to save his soul:</a:t>
            </a:r>
          </a:p>
        </p:txBody>
      </p:sp>
    </p:spTree>
    <p:extLst>
      <p:ext uri="{BB962C8B-B14F-4D97-AF65-F5344CB8AC3E}">
        <p14:creationId xmlns:p14="http://schemas.microsoft.com/office/powerpoint/2010/main" xmlns="" val="82694100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Ah, Christ, my </a:t>
            </a:r>
            <a:r>
              <a:rPr lang="en-US" dirty="0" err="1"/>
              <a:t>saviour</a:t>
            </a:r>
            <a:r>
              <a:rPr lang="en-US" dirty="0"/>
              <a:t>,</a:t>
            </a:r>
          </a:p>
          <a:p>
            <a:r>
              <a:rPr lang="en-US" dirty="0"/>
              <a:t> Seek to save distressed Faustus’ Soul!”</a:t>
            </a:r>
          </a:p>
          <a:p>
            <a:endParaRPr lang="en-US" dirty="0"/>
          </a:p>
          <a:p>
            <a:r>
              <a:rPr lang="en-US" dirty="0"/>
              <a:t>They put up the show to cheer up his drooping mind and lure him back to the path of hell; and they succeed mightily when Faustus in rapture expresses his delight after the show:</a:t>
            </a:r>
          </a:p>
          <a:p>
            <a:endParaRPr lang="en-US" dirty="0"/>
          </a:p>
          <a:p>
            <a:r>
              <a:rPr lang="en-US" dirty="0"/>
              <a:t>“Oh, this feeds my soul!”</a:t>
            </a:r>
          </a:p>
          <a:p>
            <a:endParaRPr lang="en-US" dirty="0"/>
          </a:p>
        </p:txBody>
      </p:sp>
    </p:spTree>
    <p:extLst>
      <p:ext uri="{BB962C8B-B14F-4D97-AF65-F5344CB8AC3E}">
        <p14:creationId xmlns:p14="http://schemas.microsoft.com/office/powerpoint/2010/main" xmlns="" val="58214556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Symbolically it means Faustus’s abject surrender to these deadly sins who lead to the path of hell. In fact the sins are already there in his soul and the show of the sins simply </a:t>
            </a:r>
            <a:r>
              <a:rPr lang="en-US" dirty="0" err="1"/>
              <a:t>symbolises</a:t>
            </a:r>
            <a:r>
              <a:rPr lang="en-US" dirty="0"/>
              <a:t> or </a:t>
            </a:r>
            <a:r>
              <a:rPr lang="en-US" dirty="0" err="1"/>
              <a:t>externalises</a:t>
            </a:r>
            <a:r>
              <a:rPr lang="en-US" dirty="0"/>
              <a:t> them. Another point to note is that Pride leads the procession. In fact Pride deserves this, as Pride is the worst vice that brings about the downfall. And our Faustus was puffed up with pride to fly too near the Sun with ‘waxen wings’ to bring about his own ultimate doom and damnation.</a:t>
            </a:r>
          </a:p>
          <a:p>
            <a:endParaRPr lang="en-US" dirty="0"/>
          </a:p>
        </p:txBody>
      </p:sp>
    </p:spTree>
    <p:extLst>
      <p:ext uri="{BB962C8B-B14F-4D97-AF65-F5344CB8AC3E}">
        <p14:creationId xmlns:p14="http://schemas.microsoft.com/office/powerpoint/2010/main" xmlns="" val="401968301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533400"/>
            <a:ext cx="8229600" cy="1143000"/>
          </a:xfrm>
        </p:spPr>
        <p:txBody>
          <a:bodyPr>
            <a:normAutofit fontScale="90000"/>
          </a:bodyPr>
          <a:lstStyle/>
          <a:p>
            <a:r>
              <a:rPr lang="en-US" dirty="0"/>
              <a:t>Significance of The Character of </a:t>
            </a:r>
            <a:r>
              <a:rPr lang="en-US" dirty="0" err="1"/>
              <a:t>Mephistophilis</a:t>
            </a:r>
            <a:r>
              <a:rPr lang="en-US" dirty="0"/>
              <a:t/>
            </a:r>
            <a:br>
              <a:rPr lang="en-US" dirty="0"/>
            </a:br>
            <a:endParaRPr lang="en-US" dirty="0"/>
          </a:p>
        </p:txBody>
      </p:sp>
      <p:sp>
        <p:nvSpPr>
          <p:cNvPr id="3" name="Content Placeholder 2"/>
          <p:cNvSpPr>
            <a:spLocks noGrp="1"/>
          </p:cNvSpPr>
          <p:nvPr>
            <p:ph idx="1"/>
          </p:nvPr>
        </p:nvSpPr>
        <p:spPr>
          <a:xfrm>
            <a:off x="533400" y="1600200"/>
            <a:ext cx="8229600" cy="4525963"/>
          </a:xfrm>
        </p:spPr>
        <p:txBody>
          <a:bodyPr>
            <a:normAutofit lnSpcReduction="10000"/>
          </a:bodyPr>
          <a:lstStyle/>
          <a:p>
            <a:r>
              <a:rPr lang="en-US" dirty="0" smtClean="0"/>
              <a:t>If </a:t>
            </a:r>
            <a:r>
              <a:rPr lang="en-US" dirty="0"/>
              <a:t>in Doctor Faustus there is any other character other than Faustus that deserves some consideration, it is </a:t>
            </a:r>
            <a:r>
              <a:rPr lang="en-US" dirty="0" err="1"/>
              <a:t>Mephistophilis</a:t>
            </a:r>
            <a:r>
              <a:rPr lang="en-US" dirty="0"/>
              <a:t>. He is with Faustus from the very beginning of his proud career till his tragic downfall. He is considered to be one of the seven spirits of second rank. He is also called Lucifer’s vice-regent. But the </a:t>
            </a:r>
            <a:r>
              <a:rPr lang="en-US" dirty="0" err="1"/>
              <a:t>Mephistophilis</a:t>
            </a:r>
            <a:r>
              <a:rPr lang="en-US" dirty="0"/>
              <a:t> of Doctor Faustus with his ‘signs of remorse and passion’ is Marlowe’s unique creation.</a:t>
            </a:r>
          </a:p>
          <a:p>
            <a:endParaRPr lang="en-US" dirty="0"/>
          </a:p>
        </p:txBody>
      </p:sp>
    </p:spTree>
    <p:extLst>
      <p:ext uri="{BB962C8B-B14F-4D97-AF65-F5344CB8AC3E}">
        <p14:creationId xmlns:p14="http://schemas.microsoft.com/office/powerpoint/2010/main" xmlns="" val="289875188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Of course we may treat </a:t>
            </a:r>
            <a:r>
              <a:rPr lang="en-US" dirty="0" err="1"/>
              <a:t>Mephistophilis</a:t>
            </a:r>
            <a:r>
              <a:rPr lang="en-US" dirty="0"/>
              <a:t> as the villain of the play as it is he who seems to lure away Faustus to the path of hell. But a closer study reveals that Faustus himself with his extreme pride and inordinate ambition is the root cause of his own damnation. The point is made clear when </a:t>
            </a:r>
            <a:r>
              <a:rPr lang="en-US" dirty="0" err="1"/>
              <a:t>Mephistophilis</a:t>
            </a:r>
            <a:r>
              <a:rPr lang="en-US" dirty="0"/>
              <a:t> in the very third scene of the Act I tells Faustus in response to his query:</a:t>
            </a:r>
          </a:p>
          <a:p>
            <a:endParaRPr lang="en-US" dirty="0"/>
          </a:p>
        </p:txBody>
      </p:sp>
    </p:spTree>
    <p:extLst>
      <p:ext uri="{BB962C8B-B14F-4D97-AF65-F5344CB8AC3E}">
        <p14:creationId xmlns:p14="http://schemas.microsoft.com/office/powerpoint/2010/main" xmlns="" val="310934211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“For, when we hear one rack the name of God, </a:t>
            </a:r>
          </a:p>
          <a:p>
            <a:r>
              <a:rPr lang="en-US" dirty="0"/>
              <a:t>Abjure the scriptures and his </a:t>
            </a:r>
            <a:r>
              <a:rPr lang="en-US" dirty="0" err="1"/>
              <a:t>Saviour</a:t>
            </a:r>
            <a:r>
              <a:rPr lang="en-US" dirty="0"/>
              <a:t> Christ, </a:t>
            </a:r>
          </a:p>
          <a:p>
            <a:r>
              <a:rPr lang="en-US" dirty="0"/>
              <a:t>We fly in hope to get his soul; </a:t>
            </a:r>
          </a:p>
          <a:p>
            <a:r>
              <a:rPr lang="en-US" dirty="0"/>
              <a:t>Nor will we come, unless he uses such means </a:t>
            </a:r>
          </a:p>
          <a:p>
            <a:r>
              <a:rPr lang="en-US" dirty="0"/>
              <a:t>Whereby he is in danger to be </a:t>
            </a:r>
            <a:r>
              <a:rPr lang="en-US" dirty="0" err="1"/>
              <a:t>damn’d</a:t>
            </a:r>
            <a:r>
              <a:rPr lang="en-US" dirty="0"/>
              <a:t>.”</a:t>
            </a:r>
          </a:p>
        </p:txBody>
      </p:sp>
    </p:spTree>
    <p:extLst>
      <p:ext uri="{BB962C8B-B14F-4D97-AF65-F5344CB8AC3E}">
        <p14:creationId xmlns:p14="http://schemas.microsoft.com/office/powerpoint/2010/main" xmlns="" val="125609396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So it was Faustus who first racked the name of God and abjured ‘the scripture and his </a:t>
            </a:r>
            <a:r>
              <a:rPr lang="en-US" dirty="0" err="1"/>
              <a:t>Saviour</a:t>
            </a:r>
            <a:r>
              <a:rPr lang="en-US" dirty="0"/>
              <a:t> Christ’ and only then </a:t>
            </a:r>
            <a:r>
              <a:rPr lang="en-US" dirty="0" err="1"/>
              <a:t>Mephistophilis</a:t>
            </a:r>
            <a:r>
              <a:rPr lang="en-US" dirty="0"/>
              <a:t>, the Devil, flew ‘in hope to get his soul.’ And this leads to the symbolic significance of the character of </a:t>
            </a:r>
            <a:r>
              <a:rPr lang="en-US" dirty="0" err="1"/>
              <a:t>Mephistophilis</a:t>
            </a:r>
            <a:r>
              <a:rPr lang="en-US" dirty="0"/>
              <a:t>. The evil is actually in his own soul and </a:t>
            </a:r>
            <a:r>
              <a:rPr lang="en-US" dirty="0" err="1"/>
              <a:t>Mephistophilis</a:t>
            </a:r>
            <a:r>
              <a:rPr lang="en-US" dirty="0"/>
              <a:t> is the symbolic representation of it. He is nothing but a projection of the self of Faustus. We may also say with a critic that ‘he </a:t>
            </a:r>
            <a:r>
              <a:rPr lang="en-US" dirty="0" err="1"/>
              <a:t>symbolises</a:t>
            </a:r>
            <a:r>
              <a:rPr lang="en-US" dirty="0"/>
              <a:t> power without conscience, the danger of which is the motif of the play</a:t>
            </a:r>
            <a:r>
              <a:rPr lang="en-US" dirty="0" smtClean="0"/>
              <a:t>.’</a:t>
            </a:r>
            <a:endParaRPr lang="en-US" dirty="0"/>
          </a:p>
        </p:txBody>
      </p:sp>
    </p:spTree>
    <p:extLst>
      <p:ext uri="{BB962C8B-B14F-4D97-AF65-F5344CB8AC3E}">
        <p14:creationId xmlns:p14="http://schemas.microsoft.com/office/powerpoint/2010/main" xmlns="" val="5500332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a:t>And this power without conscience ultimately brings about the downfall and eternal damnation of Doctor Faustus. If </a:t>
            </a:r>
            <a:r>
              <a:rPr lang="en-US" dirty="0" err="1"/>
              <a:t>Mephistophilis</a:t>
            </a:r>
            <a:r>
              <a:rPr lang="en-US" dirty="0"/>
              <a:t> sometimes warns him against the evils of </a:t>
            </a:r>
            <a:r>
              <a:rPr lang="en-US" dirty="0" err="1"/>
              <a:t>practising</a:t>
            </a:r>
            <a:r>
              <a:rPr lang="en-US" dirty="0"/>
              <a:t> the black art of magic, that is, the brighter aspect of Faustus’s mind, an acute struggle between the good and the evil rages in his soul. So </a:t>
            </a:r>
            <a:r>
              <a:rPr lang="en-US" dirty="0" err="1"/>
              <a:t>Mephistophilis</a:t>
            </a:r>
            <a:r>
              <a:rPr lang="en-US" dirty="0"/>
              <a:t> may also be said to be </a:t>
            </a:r>
            <a:r>
              <a:rPr lang="en-US" dirty="0" err="1"/>
              <a:t>externalising</a:t>
            </a:r>
            <a:r>
              <a:rPr lang="en-US" dirty="0"/>
              <a:t> the split conscience of Doctor Faustus.</a:t>
            </a:r>
          </a:p>
          <a:p>
            <a:endParaRPr lang="en-US" dirty="0"/>
          </a:p>
        </p:txBody>
      </p:sp>
    </p:spTree>
    <p:extLst>
      <p:ext uri="{BB962C8B-B14F-4D97-AF65-F5344CB8AC3E}">
        <p14:creationId xmlns:p14="http://schemas.microsoft.com/office/powerpoint/2010/main" xmlns="" val="139331899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a:t>Then again, we may also treat </a:t>
            </a:r>
            <a:r>
              <a:rPr lang="en-US" dirty="0" err="1"/>
              <a:t>Mephistophilis</a:t>
            </a:r>
            <a:r>
              <a:rPr lang="en-US" dirty="0"/>
              <a:t> as the symbol of dramatic irony in the play. Having bitter experiences of hell as a fallen angel, </a:t>
            </a:r>
            <a:r>
              <a:rPr lang="en-US" dirty="0" err="1"/>
              <a:t>Mephistophilis</a:t>
            </a:r>
            <a:r>
              <a:rPr lang="en-US" dirty="0"/>
              <a:t> warns Faustus of the evils of necromancy and the suffering in hell. But Faustus with his pride and ambition turns a deaf ear to all this, shuns the path of virtue and dreams of becoming ‘as great as Lucifer’ or to be as powerful ‘as Jove in the sky’ and ‘Lord and Commander of these elements.’ And thus </a:t>
            </a:r>
            <a:r>
              <a:rPr lang="en-US" dirty="0" err="1"/>
              <a:t>Mephistophilis</a:t>
            </a:r>
            <a:r>
              <a:rPr lang="en-US" dirty="0"/>
              <a:t> is made the symbol of dramatic irony that intensifies the tragic appeal of this great drama.</a:t>
            </a:r>
          </a:p>
        </p:txBody>
      </p:sp>
    </p:spTree>
    <p:extLst>
      <p:ext uri="{BB962C8B-B14F-4D97-AF65-F5344CB8AC3E}">
        <p14:creationId xmlns:p14="http://schemas.microsoft.com/office/powerpoint/2010/main" xmlns="" val="289897407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Biography</a:t>
            </a:r>
            <a:endParaRPr lang="en-US" dirty="0"/>
          </a:p>
        </p:txBody>
      </p:sp>
      <p:sp>
        <p:nvSpPr>
          <p:cNvPr id="3" name="Content Placeholder 2"/>
          <p:cNvSpPr>
            <a:spLocks noGrp="1"/>
          </p:cNvSpPr>
          <p:nvPr>
            <p:ph idx="1"/>
          </p:nvPr>
        </p:nvSpPr>
        <p:spPr/>
        <p:txBody>
          <a:bodyPr>
            <a:normAutofit/>
          </a:bodyPr>
          <a:lstStyle/>
          <a:p>
            <a:r>
              <a:rPr lang="en-US" dirty="0"/>
              <a:t>Christopher Marlowe (1564-1593), English poet and playwright, was the first great dramatist of the English theatre and the most important writer of tragedy plays before William Shakespeare. He is best known for the play Tamburlaine </a:t>
            </a:r>
          </a:p>
          <a:p>
            <a:pPr marL="0" indent="0">
              <a:buNone/>
            </a:pPr>
            <a:endParaRPr lang="en-US" dirty="0"/>
          </a:p>
        </p:txBody>
      </p:sp>
    </p:spTree>
    <p:extLst>
      <p:ext uri="{BB962C8B-B14F-4D97-AF65-F5344CB8AC3E}">
        <p14:creationId xmlns:p14="http://schemas.microsoft.com/office/powerpoint/2010/main" xmlns="" val="35895089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Early Years of Christopher Marlowe</a:t>
            </a:r>
            <a:br>
              <a:rPr lang="en-US" dirty="0"/>
            </a:br>
            <a:endParaRPr lang="en-US" dirty="0"/>
          </a:p>
        </p:txBody>
      </p:sp>
      <p:sp>
        <p:nvSpPr>
          <p:cNvPr id="3" name="Content Placeholder 2"/>
          <p:cNvSpPr>
            <a:spLocks noGrp="1"/>
          </p:cNvSpPr>
          <p:nvPr>
            <p:ph idx="1"/>
          </p:nvPr>
        </p:nvSpPr>
        <p:spPr/>
        <p:txBody>
          <a:bodyPr>
            <a:normAutofit lnSpcReduction="10000"/>
          </a:bodyPr>
          <a:lstStyle/>
          <a:p>
            <a:r>
              <a:rPr lang="en-US" dirty="0" smtClean="0"/>
              <a:t>Marlowe </a:t>
            </a:r>
            <a:r>
              <a:rPr lang="en-US" dirty="0"/>
              <a:t>was the son of a shoemaker in the city of Canterbury and attended the King's School there. At 17 he went to Cambridge University on a scholarship. He graduated after three years and then stayed on to study for a higher degree. This was nearly refused because he was away too much, but the university relented when an official letter arrived saying he was on government business.</a:t>
            </a:r>
          </a:p>
          <a:p>
            <a:endParaRPr lang="en-US" dirty="0"/>
          </a:p>
          <a:p>
            <a:endParaRPr lang="en-US" dirty="0"/>
          </a:p>
          <a:p>
            <a:endParaRPr lang="en-US" dirty="0"/>
          </a:p>
        </p:txBody>
      </p:sp>
    </p:spTree>
    <p:extLst>
      <p:ext uri="{BB962C8B-B14F-4D97-AF65-F5344CB8AC3E}">
        <p14:creationId xmlns:p14="http://schemas.microsoft.com/office/powerpoint/2010/main" xmlns="" val="173911006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Marlowe the Playwright and Poet </a:t>
            </a:r>
            <a:br>
              <a:rPr lang="en-US" dirty="0"/>
            </a:br>
            <a:endParaRPr lang="en-US" dirty="0"/>
          </a:p>
        </p:txBody>
      </p:sp>
      <p:sp>
        <p:nvSpPr>
          <p:cNvPr id="3" name="Content Placeholder 2"/>
          <p:cNvSpPr>
            <a:spLocks noGrp="1"/>
          </p:cNvSpPr>
          <p:nvPr>
            <p:ph idx="1"/>
          </p:nvPr>
        </p:nvSpPr>
        <p:spPr/>
        <p:txBody>
          <a:bodyPr>
            <a:normAutofit fontScale="85000" lnSpcReduction="20000"/>
          </a:bodyPr>
          <a:lstStyle/>
          <a:p>
            <a:endParaRPr lang="en-US" dirty="0"/>
          </a:p>
          <a:p>
            <a:r>
              <a:rPr lang="en-US" dirty="0"/>
              <a:t>Marlowe first began to write plays and poems at university. It is not known exactly when his tragic plays were written. Both two parts of his greatest tragedy, Tamburlaine the Great, had been performed by the time he was 23. The first part of Tamburlaine the Great was a great success at the London Theatre. The second part met with equal success performed in the same year. Before his death, Marlowe spent time writing his narrative poem Hero and Leander, (1598), along with his poetic masterpiece "The Passionate Shepherd to His Love."</a:t>
            </a:r>
          </a:p>
          <a:p>
            <a:endParaRPr lang="en-US" dirty="0"/>
          </a:p>
          <a:p>
            <a:endParaRPr lang="en-US" dirty="0"/>
          </a:p>
        </p:txBody>
      </p:sp>
    </p:spTree>
    <p:extLst>
      <p:ext uri="{BB962C8B-B14F-4D97-AF65-F5344CB8AC3E}">
        <p14:creationId xmlns:p14="http://schemas.microsoft.com/office/powerpoint/2010/main" xmlns="" val="428875186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His plays often reflect on the aspirations of characters whose outright defiance of social, political and religious morality equally invites admiration and condemnation.</a:t>
            </a:r>
          </a:p>
          <a:p>
            <a:pPr marL="0" indent="0">
              <a:buNone/>
            </a:pPr>
            <a:endParaRPr lang="en-US" dirty="0"/>
          </a:p>
        </p:txBody>
      </p:sp>
    </p:spTree>
    <p:extLst>
      <p:ext uri="{BB962C8B-B14F-4D97-AF65-F5344CB8AC3E}">
        <p14:creationId xmlns:p14="http://schemas.microsoft.com/office/powerpoint/2010/main" xmlns="" val="72365942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143000"/>
          </a:xfrm>
        </p:spPr>
        <p:txBody>
          <a:bodyPr>
            <a:normAutofit fontScale="90000"/>
          </a:bodyPr>
          <a:lstStyle/>
          <a:p>
            <a:r>
              <a:rPr lang="en-US" dirty="0"/>
              <a:t>Marlowe's Own Tragic Life </a:t>
            </a:r>
            <a:br>
              <a:rPr lang="en-US" dirty="0"/>
            </a:br>
            <a:endParaRPr lang="en-US" dirty="0"/>
          </a:p>
        </p:txBody>
      </p:sp>
      <p:sp>
        <p:nvSpPr>
          <p:cNvPr id="3" name="Content Placeholder 2"/>
          <p:cNvSpPr>
            <a:spLocks noGrp="1"/>
          </p:cNvSpPr>
          <p:nvPr>
            <p:ph idx="1"/>
          </p:nvPr>
        </p:nvSpPr>
        <p:spPr/>
        <p:txBody>
          <a:bodyPr>
            <a:normAutofit lnSpcReduction="10000"/>
          </a:bodyPr>
          <a:lstStyle/>
          <a:p>
            <a:endParaRPr lang="en-US" dirty="0"/>
          </a:p>
          <a:p>
            <a:r>
              <a:rPr lang="en-US" dirty="0"/>
              <a:t>Historians believe he was abroad working as a spy, and alleged that while still at the university, Marlowe became an agent of Francis </a:t>
            </a:r>
            <a:r>
              <a:rPr lang="en-US" dirty="0" err="1"/>
              <a:t>Walsingham</a:t>
            </a:r>
            <a:r>
              <a:rPr lang="en-US" dirty="0"/>
              <a:t>. The detail of any mission he undertook in the secret service of Queen Elizabeth I's great scheme is not known but an intelligent speculation leading to his early death.</a:t>
            </a:r>
          </a:p>
          <a:p>
            <a:pPr marL="0" indent="0">
              <a:buNone/>
            </a:pPr>
            <a:endParaRPr lang="en-US" dirty="0"/>
          </a:p>
        </p:txBody>
      </p:sp>
    </p:spTree>
    <p:extLst>
      <p:ext uri="{BB962C8B-B14F-4D97-AF65-F5344CB8AC3E}">
        <p14:creationId xmlns:p14="http://schemas.microsoft.com/office/powerpoint/2010/main" xmlns="" val="282522435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a:t>In London, Marlowe made important friends, including the famed English writer, poet and explorer, Sir Walter Raleigh, who started the first colony in Virginia. At the age of 25, Marlowe was imprisoned after a brawl in which a man was killed. He was involved in other street fights in between years, until in 1593, at 29, he was murdered in a dockside tavern. The official story released was that he had been stabbed in the eye during an argument over a bill, but a week earlier a warrant had been issued for Marlowe's arrest, and his former roommate, Tomas </a:t>
            </a:r>
            <a:r>
              <a:rPr lang="en-US" dirty="0" err="1"/>
              <a:t>Hyd</a:t>
            </a:r>
            <a:r>
              <a:rPr lang="en-US" dirty="0"/>
              <a:t>, had been tortured to make him give information about Marlowe.</a:t>
            </a:r>
          </a:p>
          <a:p>
            <a:endParaRPr lang="en-US" dirty="0"/>
          </a:p>
          <a:p>
            <a:endParaRPr lang="en-US" dirty="0"/>
          </a:p>
        </p:txBody>
      </p:sp>
    </p:spTree>
    <p:extLst>
      <p:ext uri="{BB962C8B-B14F-4D97-AF65-F5344CB8AC3E}">
        <p14:creationId xmlns:p14="http://schemas.microsoft.com/office/powerpoint/2010/main" xmlns="" val="164663920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Many people think that Marlowe was deliberately silenced to stop him exposing secrets about powerful people. His personal life, as a free-thinker and being indiscreet, added to his infamous reputation.</a:t>
            </a:r>
          </a:p>
          <a:p>
            <a:pPr marL="0" indent="0">
              <a:buNone/>
            </a:pPr>
            <a:endParaRPr lang="en-US" dirty="0"/>
          </a:p>
        </p:txBody>
      </p:sp>
    </p:spTree>
    <p:extLst>
      <p:ext uri="{BB962C8B-B14F-4D97-AF65-F5344CB8AC3E}">
        <p14:creationId xmlns:p14="http://schemas.microsoft.com/office/powerpoint/2010/main" xmlns="" val="185874359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A study of Marlowe’s great tragedies cannot but convince us that Marlowe possessed the power in its fullest degree of projecting himself into his chief characters. In fact one of the most remarkable elements in all his dramatic works is this subjective or autobiographical note. Herein also lies the great difference between Shakespeare and Marlowe as dramatists. There is a complete effacement of Shakespeare’s personality in his plays. </a:t>
            </a:r>
          </a:p>
          <a:p>
            <a:endParaRPr lang="en-US" dirty="0"/>
          </a:p>
        </p:txBody>
      </p:sp>
    </p:spTree>
    <p:extLst>
      <p:ext uri="{BB962C8B-B14F-4D97-AF65-F5344CB8AC3E}">
        <p14:creationId xmlns:p14="http://schemas.microsoft.com/office/powerpoint/2010/main" xmlns="" val="97528154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We can never assert that this play or that passage of Shakespeare reveals his mind or personality. But Marlowe could not but project his personality into the chief characters of his plays, especially in his four great tragedies: Tamburlaine, Doctor Faustus, The Jew of Malta and Edward II</a:t>
            </a:r>
            <a:r>
              <a:rPr lang="en-US" dirty="0" smtClean="0"/>
              <a:t>.</a:t>
            </a:r>
            <a:endParaRPr lang="en-US" dirty="0"/>
          </a:p>
        </p:txBody>
      </p:sp>
    </p:spTree>
    <p:extLst>
      <p:ext uri="{BB962C8B-B14F-4D97-AF65-F5344CB8AC3E}">
        <p14:creationId xmlns:p14="http://schemas.microsoft.com/office/powerpoint/2010/main" xmlns="" val="31794758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85800"/>
            <a:ext cx="8229600" cy="1143000"/>
          </a:xfrm>
        </p:spPr>
        <p:txBody>
          <a:bodyPr>
            <a:normAutofit fontScale="90000"/>
          </a:bodyPr>
          <a:lstStyle/>
          <a:p>
            <a:r>
              <a:rPr lang="en-US" dirty="0"/>
              <a:t>Marlowe’s Life and the Spirit of Renaissance</a:t>
            </a:r>
            <a:br>
              <a:rPr lang="en-US" dirty="0"/>
            </a:br>
            <a:r>
              <a:rPr lang="en-US" dirty="0"/>
              <a:t/>
            </a:r>
            <a:br>
              <a:rPr lang="en-US" dirty="0"/>
            </a:br>
            <a:endParaRPr lang="en-US" dirty="0"/>
          </a:p>
        </p:txBody>
      </p:sp>
      <p:sp>
        <p:nvSpPr>
          <p:cNvPr id="3" name="Content Placeholder 2"/>
          <p:cNvSpPr>
            <a:spLocks noGrp="1"/>
          </p:cNvSpPr>
          <p:nvPr>
            <p:ph idx="1"/>
          </p:nvPr>
        </p:nvSpPr>
        <p:spPr>
          <a:xfrm>
            <a:off x="457200" y="1447800"/>
            <a:ext cx="8229600" cy="4525963"/>
          </a:xfrm>
        </p:spPr>
        <p:txBody>
          <a:bodyPr>
            <a:normAutofit fontScale="77500" lnSpcReduction="20000"/>
          </a:bodyPr>
          <a:lstStyle/>
          <a:p>
            <a:r>
              <a:rPr lang="en-US" dirty="0" smtClean="0"/>
              <a:t>Before </a:t>
            </a:r>
            <a:r>
              <a:rPr lang="en-US" dirty="0"/>
              <a:t>taking up this note of subjectivity in Marlowe’s dramatic works we should have a fair idea of Marlowe’s life, career, the influence of the spirit of Renaissance on him and his ambitions and aspirations. Marlowe came of ‘parents base of stock’—he was the son of shoe-maker. But he was fortunate enough to have school education, had a chance to go to Cambridge to </a:t>
            </a:r>
            <a:r>
              <a:rPr lang="en-US" dirty="0" err="1"/>
              <a:t>specialise</a:t>
            </a:r>
            <a:r>
              <a:rPr lang="en-US" dirty="0"/>
              <a:t> in theology and got Doctorate in Divinity. As an Archbishop Parker’s scholar he was intended for a Church career. But he abandoned the holy order and joined the theatrical companies in London to become a dramatist. In Cambridge, he also studied classics and various other subjects and became an erudite scholar. </a:t>
            </a:r>
          </a:p>
        </p:txBody>
      </p:sp>
    </p:spTree>
    <p:extLst>
      <p:ext uri="{BB962C8B-B14F-4D97-AF65-F5344CB8AC3E}">
        <p14:creationId xmlns:p14="http://schemas.microsoft.com/office/powerpoint/2010/main" xmlns="" val="259871544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But here also he had the bitter experience of finding his young companions belonging to a wealthier class with much better status and a greater scope for enjoying pleasures of life, although they were much inferior to him in other respects. Probably, in his later life this was the main cause of his rebellion against the established order. He also imbibed his </a:t>
            </a:r>
            <a:r>
              <a:rPr lang="en-US" dirty="0" err="1"/>
              <a:t>sceptical</a:t>
            </a:r>
            <a:r>
              <a:rPr lang="en-US" dirty="0"/>
              <a:t> attitude to the established religion and religious authority and was reputed as an atheist by rejecting Christian dogma. </a:t>
            </a:r>
          </a:p>
        </p:txBody>
      </p:sp>
    </p:spTree>
    <p:extLst>
      <p:ext uri="{BB962C8B-B14F-4D97-AF65-F5344CB8AC3E}">
        <p14:creationId xmlns:p14="http://schemas.microsoft.com/office/powerpoint/2010/main" xmlns="" val="136976423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Marlowe also developed a dual personality—especially during his life in London. He was a poet, a dramatist as well as an agent of secret service. In London he freely mixed with many a reputed nobleman as well as shady characters of the under-world. He was to a great extent violent in temperament and Bohemian in character.</a:t>
            </a:r>
          </a:p>
          <a:p>
            <a:endParaRPr lang="en-US" dirty="0"/>
          </a:p>
        </p:txBody>
      </p:sp>
    </p:spTree>
    <p:extLst>
      <p:ext uri="{BB962C8B-B14F-4D97-AF65-F5344CB8AC3E}">
        <p14:creationId xmlns:p14="http://schemas.microsoft.com/office/powerpoint/2010/main" xmlns="" val="189771460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Then we are to remember that Marlowe was a man of the Renaissance and an embodiment of the spirit of his age. He was saturated with the spirit of Renaissance with its great yearning for knowledge and learning, with its hankering after sensual pleasure of life and with its inordinate ambition and supreme lust for power and pelf. He was also profoundly influenced by Machiavelli, the famous Italian social and political writer, who disregarded all conventional moral principles to achieve the end by any means, noble or ignoble, fair or foul.</a:t>
            </a:r>
          </a:p>
          <a:p>
            <a:endParaRPr lang="en-US" dirty="0"/>
          </a:p>
        </p:txBody>
      </p:sp>
    </p:spTree>
    <p:extLst>
      <p:ext uri="{BB962C8B-B14F-4D97-AF65-F5344CB8AC3E}">
        <p14:creationId xmlns:p14="http://schemas.microsoft.com/office/powerpoint/2010/main" xmlns="" val="88563429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229600" cy="1143000"/>
          </a:xfrm>
        </p:spPr>
        <p:txBody>
          <a:bodyPr>
            <a:normAutofit fontScale="90000"/>
          </a:bodyPr>
          <a:lstStyle/>
          <a:p>
            <a:r>
              <a:rPr lang="en-US" dirty="0"/>
              <a:t>Reflection of Marlowe’s Personality in His Tragic Heroes</a:t>
            </a:r>
            <a:br>
              <a:rPr lang="en-US" dirty="0"/>
            </a:br>
            <a:endParaRPr lang="en-US" dirty="0"/>
          </a:p>
        </p:txBody>
      </p:sp>
      <p:sp>
        <p:nvSpPr>
          <p:cNvPr id="3" name="Content Placeholder 2"/>
          <p:cNvSpPr>
            <a:spLocks noGrp="1"/>
          </p:cNvSpPr>
          <p:nvPr>
            <p:ph idx="1"/>
          </p:nvPr>
        </p:nvSpPr>
        <p:spPr>
          <a:xfrm>
            <a:off x="457200" y="1524000"/>
            <a:ext cx="8229600" cy="4525963"/>
          </a:xfrm>
        </p:spPr>
        <p:txBody>
          <a:bodyPr>
            <a:normAutofit fontScale="85000" lnSpcReduction="20000"/>
          </a:bodyPr>
          <a:lstStyle/>
          <a:p>
            <a:r>
              <a:rPr lang="en-US" dirty="0"/>
              <a:t>A close and critical study of works of Marlowe convinces us that all his tragic heroes clearly reveal the chief characteristics and temperament of the great dramatist. His great tragic heroes, Tamburlaine, Faustus, Jew of Malta, and Edward II—all are absolutely dominated by some uncontrollable passion for gaining some ideal or finding the </a:t>
            </a:r>
            <a:r>
              <a:rPr lang="en-US" dirty="0" err="1"/>
              <a:t>fulfilment</a:t>
            </a:r>
            <a:r>
              <a:rPr lang="en-US" dirty="0"/>
              <a:t> of some inordinate ambition. To achieve their end they throw overboard all established moral scruples or religious sanctions and never scruple to adopt even the most cruel and horrible means. His cruel, </a:t>
            </a:r>
            <a:r>
              <a:rPr lang="en-US" dirty="0" err="1"/>
              <a:t>tyrannic</a:t>
            </a:r>
            <a:r>
              <a:rPr lang="en-US" dirty="0"/>
              <a:t> Tamburlaine with his craze for limitless power defies all authorities on earth as well as in </a:t>
            </a:r>
            <a:r>
              <a:rPr lang="en-US" dirty="0" smtClean="0"/>
              <a:t>heaven</a:t>
            </a:r>
            <a:endParaRPr lang="en-US" dirty="0"/>
          </a:p>
        </p:txBody>
      </p:sp>
    </p:spTree>
    <p:extLst>
      <p:ext uri="{BB962C8B-B14F-4D97-AF65-F5344CB8AC3E}">
        <p14:creationId xmlns:p14="http://schemas.microsoft.com/office/powerpoint/2010/main" xmlns="" val="278713925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dirty="0" smtClean="0"/>
              <a:t> </a:t>
            </a:r>
            <a:r>
              <a:rPr lang="en-US" dirty="0"/>
              <a:t>His stone-hearted </a:t>
            </a:r>
            <a:r>
              <a:rPr lang="en-US" dirty="0" err="1"/>
              <a:t>Barabas</a:t>
            </a:r>
            <a:r>
              <a:rPr lang="en-US" dirty="0"/>
              <a:t> is dominated by a senseless craze for gold and does not shirk from committing the worst type of crimes to achieve his end. He seems to be an embodiment of Machiavellianism. To gain super human powers through knowledge, his Doctor Faustus, with his over-</a:t>
            </a:r>
            <a:r>
              <a:rPr lang="en-US" dirty="0" err="1"/>
              <a:t>weening</a:t>
            </a:r>
            <a:r>
              <a:rPr lang="en-US" dirty="0"/>
              <a:t> ambition takes to the study of the black art of necromancy and even sells his soul to the Devil to gain his </a:t>
            </a:r>
            <a:r>
              <a:rPr lang="en-US" dirty="0" smtClean="0"/>
              <a:t>end.</a:t>
            </a:r>
            <a:endParaRPr lang="en-US" dirty="0"/>
          </a:p>
        </p:txBody>
      </p:sp>
    </p:spTree>
    <p:extLst>
      <p:ext uri="{BB962C8B-B14F-4D97-AF65-F5344CB8AC3E}">
        <p14:creationId xmlns:p14="http://schemas.microsoft.com/office/powerpoint/2010/main" xmlns="" val="278844583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dirty="0" smtClean="0"/>
              <a:t>And </a:t>
            </a:r>
            <a:r>
              <a:rPr lang="en-US" dirty="0"/>
              <a:t>Edward II and Mortimer pay the heaviest price—the former for his passion for is base minions and the latter for his craze for power. Influenced by the spirit of Renaissance, Marlowe developed a deep sense of egotism. All his great creations are also deeply egotistical having the highest regard for their own power and personality. Hence, we find his Tamburlaine speaking thus:</a:t>
            </a:r>
          </a:p>
          <a:p>
            <a:endParaRPr lang="en-US" dirty="0"/>
          </a:p>
        </p:txBody>
      </p:sp>
    </p:spTree>
    <p:extLst>
      <p:ext uri="{BB962C8B-B14F-4D97-AF65-F5344CB8AC3E}">
        <p14:creationId xmlns:p14="http://schemas.microsoft.com/office/powerpoint/2010/main" xmlns="" val="944751580"/>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I hold the Fates bound fast in iron chains. </a:t>
            </a:r>
          </a:p>
          <a:p>
            <a:r>
              <a:rPr lang="en-US" dirty="0"/>
              <a:t>And with my hand turns fortune’s wheel about.”</a:t>
            </a:r>
          </a:p>
          <a:p>
            <a:endParaRPr lang="en-US" dirty="0"/>
          </a:p>
          <a:p>
            <a:r>
              <a:rPr lang="en-US" dirty="0"/>
              <a:t>His heroes have also scant regard for religion or godliness. His spirit of the atheist is clearly revealed in the following line from the “Prologue to the Jew of Malta”:</a:t>
            </a:r>
          </a:p>
          <a:p>
            <a:endParaRPr lang="en-US" dirty="0"/>
          </a:p>
          <a:p>
            <a:r>
              <a:rPr lang="en-US" dirty="0"/>
              <a:t>“I count religion but a childish toy”</a:t>
            </a:r>
          </a:p>
          <a:p>
            <a:endParaRPr lang="en-US" dirty="0"/>
          </a:p>
          <a:p>
            <a:endParaRPr lang="en-US" dirty="0"/>
          </a:p>
        </p:txBody>
      </p:sp>
    </p:spTree>
    <p:extLst>
      <p:ext uri="{BB962C8B-B14F-4D97-AF65-F5344CB8AC3E}">
        <p14:creationId xmlns:p14="http://schemas.microsoft.com/office/powerpoint/2010/main" xmlns="" val="210754677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dirty="0"/>
              <a:t>Another relevant point to note is that just like Marlowe all his great tragic heroes, excepting Edward II, are born of ‘parents base of stock’ with a great sense of superiority. Thus, proclaims Tamburlaine:</a:t>
            </a:r>
          </a:p>
          <a:p>
            <a:endParaRPr lang="en-US" dirty="0"/>
          </a:p>
          <a:p>
            <a:r>
              <a:rPr lang="en-US" dirty="0"/>
              <a:t>“I am a lord, for so my deeds will prove, </a:t>
            </a:r>
          </a:p>
          <a:p>
            <a:pPr marL="0" indent="0">
              <a:buNone/>
            </a:pPr>
            <a:r>
              <a:rPr lang="en-US" dirty="0" smtClean="0"/>
              <a:t>       And </a:t>
            </a:r>
            <a:r>
              <a:rPr lang="en-US" dirty="0"/>
              <a:t>yet a </a:t>
            </a:r>
            <a:r>
              <a:rPr lang="en-US" dirty="0" err="1"/>
              <a:t>shephered</a:t>
            </a:r>
            <a:r>
              <a:rPr lang="en-US" dirty="0"/>
              <a:t> by my Parentage.”</a:t>
            </a:r>
          </a:p>
          <a:p>
            <a:endParaRPr lang="en-US" dirty="0"/>
          </a:p>
          <a:p>
            <a:r>
              <a:rPr lang="en-US" dirty="0"/>
              <a:t>And </a:t>
            </a:r>
            <a:r>
              <a:rPr lang="en-US" dirty="0" err="1"/>
              <a:t>Baldock</a:t>
            </a:r>
            <a:r>
              <a:rPr lang="en-US" dirty="0"/>
              <a:t>, the clerk, in Edward II proudly asserts:</a:t>
            </a:r>
          </a:p>
          <a:p>
            <a:endParaRPr lang="en-US" dirty="0"/>
          </a:p>
          <a:p>
            <a:r>
              <a:rPr lang="en-US" dirty="0"/>
              <a:t>“My name is </a:t>
            </a:r>
            <a:r>
              <a:rPr lang="en-US" dirty="0" err="1"/>
              <a:t>Baldock</a:t>
            </a:r>
            <a:r>
              <a:rPr lang="en-US" dirty="0"/>
              <a:t>, and my gentry </a:t>
            </a:r>
          </a:p>
          <a:p>
            <a:pPr marL="0" indent="0">
              <a:buNone/>
            </a:pPr>
            <a:r>
              <a:rPr lang="en-US" dirty="0" smtClean="0"/>
              <a:t>       I </a:t>
            </a:r>
            <a:r>
              <a:rPr lang="en-US" dirty="0"/>
              <a:t>fetch from Oxford, not from Heraldry.”</a:t>
            </a:r>
          </a:p>
          <a:p>
            <a:endParaRPr lang="en-US" dirty="0"/>
          </a:p>
        </p:txBody>
      </p:sp>
    </p:spTree>
    <p:extLst>
      <p:ext uri="{BB962C8B-B14F-4D97-AF65-F5344CB8AC3E}">
        <p14:creationId xmlns:p14="http://schemas.microsoft.com/office/powerpoint/2010/main" xmlns="" val="3214205616"/>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Another significant point is that almost all the tragic heroes of Marlowe are poets and convey their feelings and emotions to the audience in the superb poetical language. And Marlowe himself was a great poet of passion. Hence, this lyrical quality of his great heroes reveal their creator’s moods and passions.</a:t>
            </a:r>
          </a:p>
          <a:p>
            <a:endParaRPr lang="en-US" dirty="0"/>
          </a:p>
        </p:txBody>
      </p:sp>
    </p:spTree>
    <p:extLst>
      <p:ext uri="{BB962C8B-B14F-4D97-AF65-F5344CB8AC3E}">
        <p14:creationId xmlns:p14="http://schemas.microsoft.com/office/powerpoint/2010/main" xmlns="" val="1083178512"/>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0"/>
            <a:ext cx="8229600" cy="1143000"/>
          </a:xfrm>
        </p:spPr>
        <p:txBody>
          <a:bodyPr>
            <a:normAutofit fontScale="90000"/>
          </a:bodyPr>
          <a:lstStyle/>
          <a:p>
            <a:r>
              <a:rPr lang="en-US" dirty="0"/>
              <a:t>Marlowe and Doctor Faustus—Striking Parallelism</a:t>
            </a:r>
            <a:br>
              <a:rPr lang="en-US" dirty="0"/>
            </a:br>
            <a:r>
              <a:rPr lang="en-US" dirty="0"/>
              <a:t/>
            </a:r>
            <a:br>
              <a:rPr lang="en-US" dirty="0"/>
            </a:br>
            <a:endParaRPr lang="en-US" dirty="0"/>
          </a:p>
        </p:txBody>
      </p:sp>
      <p:sp>
        <p:nvSpPr>
          <p:cNvPr id="3" name="Content Placeholder 2"/>
          <p:cNvSpPr>
            <a:spLocks noGrp="1"/>
          </p:cNvSpPr>
          <p:nvPr>
            <p:ph idx="1"/>
          </p:nvPr>
        </p:nvSpPr>
        <p:spPr>
          <a:xfrm>
            <a:off x="457200" y="1524000"/>
            <a:ext cx="8229600" cy="4525963"/>
          </a:xfrm>
        </p:spPr>
        <p:txBody>
          <a:bodyPr>
            <a:normAutofit fontScale="85000" lnSpcReduction="20000"/>
          </a:bodyPr>
          <a:lstStyle/>
          <a:p>
            <a:r>
              <a:rPr lang="en-US" dirty="0" smtClean="0"/>
              <a:t>Of </a:t>
            </a:r>
            <a:r>
              <a:rPr lang="en-US" dirty="0"/>
              <a:t>all Marlowe’s tragic heroes Doctor Faustus bears out the most striking reflection of Marlowe’s own self. After a close study of the play we are struck by the close similarity between the life and career of Marlowe and that of Doctor Faustus. We know that Marlowe was the second child of a Canterbury shoe-maker and in the very beginning of the play Doctor Faustus, the Chorus tells us of Faustus’s parentage:</a:t>
            </a:r>
          </a:p>
          <a:p>
            <a:endParaRPr lang="en-US" dirty="0"/>
          </a:p>
          <a:p>
            <a:r>
              <a:rPr lang="en-US" dirty="0"/>
              <a:t>“Now is he born, his parents base of stock.”</a:t>
            </a:r>
          </a:p>
          <a:p>
            <a:endParaRPr lang="en-US" dirty="0"/>
          </a:p>
          <a:p>
            <a:r>
              <a:rPr lang="en-US" dirty="0"/>
              <a:t>Harold Osborne has briefly pointed it out thus:</a:t>
            </a:r>
          </a:p>
          <a:p>
            <a:endParaRPr lang="en-US" dirty="0"/>
          </a:p>
        </p:txBody>
      </p:sp>
    </p:spTree>
    <p:extLst>
      <p:ext uri="{BB962C8B-B14F-4D97-AF65-F5344CB8AC3E}">
        <p14:creationId xmlns:p14="http://schemas.microsoft.com/office/powerpoint/2010/main" xmlns="" val="801099047"/>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“Marlowe himself, like Faustus, came of parents of ‘base stock’ and was destined for the church but turned elsewhere; he was undoubtedly keenly interested in secular knowledge; was reputed as scoffer of religion and incurred the charge of blasphemy.”</a:t>
            </a:r>
          </a:p>
          <a:p>
            <a:endParaRPr lang="en-US" dirty="0"/>
          </a:p>
          <a:p>
            <a:r>
              <a:rPr lang="en-US" dirty="0"/>
              <a:t>We should not press the analogies too far. But we cannot ignore them as the parallelism is so very obvious.</a:t>
            </a:r>
          </a:p>
          <a:p>
            <a:endParaRPr lang="en-US" dirty="0"/>
          </a:p>
        </p:txBody>
      </p:sp>
    </p:spTree>
    <p:extLst>
      <p:ext uri="{BB962C8B-B14F-4D97-AF65-F5344CB8AC3E}">
        <p14:creationId xmlns:p14="http://schemas.microsoft.com/office/powerpoint/2010/main" xmlns="" val="3810406603"/>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rmAutofit fontScale="90000"/>
          </a:bodyPr>
          <a:lstStyle/>
          <a:p>
            <a:r>
              <a:rPr lang="en-US" dirty="0"/>
              <a:t>Personal Tragedy: Spiritual Suffering</a:t>
            </a:r>
            <a:br>
              <a:rPr lang="en-US" dirty="0"/>
            </a:br>
            <a:r>
              <a:rPr lang="en-US" dirty="0"/>
              <a:t/>
            </a:r>
            <a:br>
              <a:rPr lang="en-US" dirty="0"/>
            </a:br>
            <a:endParaRPr lang="en-US" dirty="0"/>
          </a:p>
        </p:txBody>
      </p:sp>
      <p:sp>
        <p:nvSpPr>
          <p:cNvPr id="3" name="Content Placeholder 2"/>
          <p:cNvSpPr>
            <a:spLocks noGrp="1"/>
          </p:cNvSpPr>
          <p:nvPr>
            <p:ph idx="1"/>
          </p:nvPr>
        </p:nvSpPr>
        <p:spPr>
          <a:xfrm>
            <a:off x="457200" y="1219200"/>
            <a:ext cx="8229600" cy="4525963"/>
          </a:xfrm>
        </p:spPr>
        <p:txBody>
          <a:bodyPr>
            <a:normAutofit fontScale="92500" lnSpcReduction="20000"/>
          </a:bodyPr>
          <a:lstStyle/>
          <a:p>
            <a:r>
              <a:rPr lang="en-US" dirty="0"/>
              <a:t>Doctor Faustus expresses very powerfully Marlowe’s innermost thoughts and authentic experiences. So it can be regarded as the spiritual history of Marlowe himself. Marlowe’s inordinate ambition led him to revolt against religion and society, to defy the laws of man and laws of God. And such defiance is bound to bring about acute mental conflict resulting in deep despair and certain defeat. So, both Marlowe and his creation Doctor Faustus experience terrible mental pangs and agonies. Osborne has rightly said:</a:t>
            </a:r>
          </a:p>
        </p:txBody>
      </p:sp>
    </p:spTree>
    <p:extLst>
      <p:ext uri="{BB962C8B-B14F-4D97-AF65-F5344CB8AC3E}">
        <p14:creationId xmlns:p14="http://schemas.microsoft.com/office/powerpoint/2010/main" xmlns="" val="425636751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“The descriptions of Faustus’s repentance, despair and mental anguish are among the most vivid and poignant parts of the play. It is, of course, possible to suppose that Marlowe had passed through a stage of youthful </a:t>
            </a:r>
            <a:r>
              <a:rPr lang="en-US" dirty="0" err="1"/>
              <a:t>scepticism</a:t>
            </a:r>
            <a:r>
              <a:rPr lang="en-US" dirty="0"/>
              <a:t> in religion and that with a sounder and deeper faith he had come to the knowledge of repentance. Nor indeed is he ever the pure scoffer. It is certain that the author of “Faustus” must himself have walked some way along the path of religious doubts and </a:t>
            </a:r>
            <a:r>
              <a:rPr lang="en-US" dirty="0" err="1"/>
              <a:t>gropings</a:t>
            </a:r>
            <a:r>
              <a:rPr lang="en-US" dirty="0"/>
              <a:t> and must have known the sufferings attendant upon that journey</a:t>
            </a:r>
            <a:r>
              <a:rPr lang="en-US" dirty="0" smtClean="0"/>
              <a:t>.”</a:t>
            </a:r>
            <a:endParaRPr lang="en-US" dirty="0"/>
          </a:p>
        </p:txBody>
      </p:sp>
    </p:spTree>
    <p:extLst>
      <p:ext uri="{BB962C8B-B14F-4D97-AF65-F5344CB8AC3E}">
        <p14:creationId xmlns:p14="http://schemas.microsoft.com/office/powerpoint/2010/main" xmlns="" val="1258423982"/>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a:t>Hence, in Doctor Faustus we get a faithful portrait of an </a:t>
            </a:r>
            <a:r>
              <a:rPr lang="en-US" dirty="0" err="1"/>
              <a:t>agonised</a:t>
            </a:r>
            <a:r>
              <a:rPr lang="en-US" dirty="0"/>
              <a:t> condition of mind wavering between its ‘Good and Evil Angels, between God and the Devil.’ And it very much seems that Faustus is for Marlowe when he gives vent to his deep anguish of his soul before his scholar friends: “But Faustus’s offence can never be pardoned: the serpent that tempted Eve may be saved, but not Faustus....O, Would I have never seen Wittenberg, never read book and what wonders I have done, all Germany can witness, yea, all the world; for which Faustus hath lost both Germany and the world, yea, heaven itself………..”</a:t>
            </a:r>
          </a:p>
          <a:p>
            <a:endParaRPr lang="en-US" dirty="0"/>
          </a:p>
        </p:txBody>
      </p:sp>
    </p:spTree>
    <p:extLst>
      <p:ext uri="{BB962C8B-B14F-4D97-AF65-F5344CB8AC3E}">
        <p14:creationId xmlns:p14="http://schemas.microsoft.com/office/powerpoint/2010/main" xmlns="" val="3196484058"/>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The end of the play reveals the influence of Reformation on Marlowe. It seems in spite of all his great achievements, Marlowe, like Faustus, ultimately </a:t>
            </a:r>
            <a:r>
              <a:rPr lang="en-US" dirty="0" err="1"/>
              <a:t>realised</a:t>
            </a:r>
            <a:r>
              <a:rPr lang="en-US" dirty="0"/>
              <a:t> that they did not in any way helped to fortify his soul but to lose it as it was cut off from the rich natural resources of inspiration and faith.</a:t>
            </a:r>
          </a:p>
          <a:p>
            <a:endParaRPr lang="en-US" dirty="0"/>
          </a:p>
          <a:p>
            <a:endParaRPr lang="en-US" dirty="0"/>
          </a:p>
        </p:txBody>
      </p:sp>
    </p:spTree>
    <p:extLst>
      <p:ext uri="{BB962C8B-B14F-4D97-AF65-F5344CB8AC3E}">
        <p14:creationId xmlns:p14="http://schemas.microsoft.com/office/powerpoint/2010/main" xmlns="" val="2548717687"/>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229600" cy="1143000"/>
          </a:xfrm>
        </p:spPr>
        <p:txBody>
          <a:bodyPr>
            <a:normAutofit fontScale="90000"/>
          </a:bodyPr>
          <a:lstStyle/>
          <a:p>
            <a:r>
              <a:rPr lang="en-US" dirty="0"/>
              <a:t>Hankering after Power, Knowledge and Sensuality</a:t>
            </a:r>
            <a:br>
              <a:rPr lang="en-US" dirty="0"/>
            </a:br>
            <a:endParaRPr lang="en-US" dirty="0"/>
          </a:p>
        </p:txBody>
      </p:sp>
      <p:sp>
        <p:nvSpPr>
          <p:cNvPr id="3" name="Content Placeholder 2"/>
          <p:cNvSpPr>
            <a:spLocks noGrp="1"/>
          </p:cNvSpPr>
          <p:nvPr>
            <p:ph idx="1"/>
          </p:nvPr>
        </p:nvSpPr>
        <p:spPr>
          <a:xfrm>
            <a:off x="457200" y="1524000"/>
            <a:ext cx="8229600" cy="4525963"/>
          </a:xfrm>
        </p:spPr>
        <p:txBody>
          <a:bodyPr>
            <a:normAutofit lnSpcReduction="10000"/>
          </a:bodyPr>
          <a:lstStyle/>
          <a:p>
            <a:r>
              <a:rPr lang="en-US" dirty="0"/>
              <a:t>As regards passion for knowledge and craving for sensual pleasure of the world there is remarkable affinity between Faustus and Marlowe. It is true that Marlowe lived a Bohemian, profligate and boisterous life. Marlowe who was to go for the Holy Orders gave up divinity for the career of a poet and a playwright. Faustus seeks knowledge just for the power it gives and to have opportunities for the gratification of sensual pleasures. </a:t>
            </a:r>
          </a:p>
        </p:txBody>
      </p:sp>
    </p:spTree>
    <p:extLst>
      <p:ext uri="{BB962C8B-B14F-4D97-AF65-F5344CB8AC3E}">
        <p14:creationId xmlns:p14="http://schemas.microsoft.com/office/powerpoint/2010/main" xmlns="" val="3047601675"/>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If Ellis is correct regarding the circumstances of Marlowe’s tragic death, then Faustus’s doting over the lips of Helen shortly before his death bears a very close resemblance with those of Marlowe’s death over ‘bought kisses.’</a:t>
            </a:r>
          </a:p>
          <a:p>
            <a:endParaRPr lang="en-US" dirty="0"/>
          </a:p>
        </p:txBody>
      </p:sp>
    </p:spTree>
    <p:extLst>
      <p:ext uri="{BB962C8B-B14F-4D97-AF65-F5344CB8AC3E}">
        <p14:creationId xmlns:p14="http://schemas.microsoft.com/office/powerpoint/2010/main" xmlns="" val="407227039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838200"/>
            <a:ext cx="8229600" cy="1143000"/>
          </a:xfrm>
        </p:spPr>
        <p:txBody>
          <a:bodyPr>
            <a:normAutofit fontScale="90000"/>
          </a:bodyPr>
          <a:lstStyle/>
          <a:p>
            <a:r>
              <a:rPr lang="en-US" dirty="0"/>
              <a:t>Poetic Spirit</a:t>
            </a:r>
            <a:br>
              <a:rPr lang="en-US" dirty="0"/>
            </a:br>
            <a:endParaRPr lang="en-US" dirty="0"/>
          </a:p>
        </p:txBody>
      </p:sp>
      <p:sp>
        <p:nvSpPr>
          <p:cNvPr id="3" name="Content Placeholder 2"/>
          <p:cNvSpPr>
            <a:spLocks noGrp="1"/>
          </p:cNvSpPr>
          <p:nvPr>
            <p:ph idx="1"/>
          </p:nvPr>
        </p:nvSpPr>
        <p:spPr/>
        <p:txBody>
          <a:bodyPr>
            <a:normAutofit fontScale="77500" lnSpcReduction="20000"/>
          </a:bodyPr>
          <a:lstStyle/>
          <a:p>
            <a:endParaRPr lang="en-US" dirty="0"/>
          </a:p>
          <a:p>
            <a:r>
              <a:rPr lang="en-US" dirty="0"/>
              <a:t>All the tragic heroes of Marlowe are undoubtedly poets. But of all of them his Faustus is poet par-excellence just like Marlowe himself. The superb oft-quoted apostrophe to Helen beginning with the lines:—</a:t>
            </a:r>
          </a:p>
          <a:p>
            <a:endParaRPr lang="en-US" dirty="0"/>
          </a:p>
          <a:p>
            <a:r>
              <a:rPr lang="en-US" dirty="0"/>
              <a:t>“Was this the face that launched a thousand ships </a:t>
            </a:r>
          </a:p>
          <a:p>
            <a:r>
              <a:rPr lang="en-US" dirty="0"/>
              <a:t>And burnt the topless towers of Ilium?</a:t>
            </a:r>
          </a:p>
          <a:p>
            <a:endParaRPr lang="en-US" dirty="0"/>
          </a:p>
          <a:p>
            <a:r>
              <a:rPr lang="en-US" dirty="0"/>
              <a:t>reveals his wonderful poetic temperament. Wynne is perfectly correct in saying: “This passage has probably never been surpassed in its magic </a:t>
            </a:r>
            <a:r>
              <a:rPr lang="en-US" dirty="0" err="1"/>
              <a:t>idealisation</a:t>
            </a:r>
            <a:r>
              <a:rPr lang="en-US" dirty="0"/>
              <a:t> of that which is essentially base and carnal.”</a:t>
            </a:r>
          </a:p>
          <a:p>
            <a:endParaRPr lang="en-US" dirty="0"/>
          </a:p>
          <a:p>
            <a:endParaRPr lang="en-US" dirty="0"/>
          </a:p>
        </p:txBody>
      </p:sp>
    </p:spTree>
    <p:extLst>
      <p:ext uri="{BB962C8B-B14F-4D97-AF65-F5344CB8AC3E}">
        <p14:creationId xmlns:p14="http://schemas.microsoft.com/office/powerpoint/2010/main" xmlns="" val="2961660200"/>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Conclusion</a:t>
            </a:r>
            <a:br>
              <a:rPr lang="en-US" dirty="0"/>
            </a:br>
            <a:endParaRPr lang="en-US" dirty="0"/>
          </a:p>
        </p:txBody>
      </p:sp>
      <p:sp>
        <p:nvSpPr>
          <p:cNvPr id="3" name="Content Placeholder 2"/>
          <p:cNvSpPr>
            <a:spLocks noGrp="1"/>
          </p:cNvSpPr>
          <p:nvPr>
            <p:ph idx="1"/>
          </p:nvPr>
        </p:nvSpPr>
        <p:spPr/>
        <p:txBody>
          <a:bodyPr>
            <a:normAutofit fontScale="70000" lnSpcReduction="20000"/>
          </a:bodyPr>
          <a:lstStyle/>
          <a:p>
            <a:r>
              <a:rPr lang="en-US" dirty="0"/>
              <a:t>Even in their short span of life and in their tragic death there is real affinity between Marlowe and his creation, Doctor Faustus. After living twenty-four years a life of sensual pleasures and superhuman achievements, Faustus had to surrender his soul to the Devil for eternal damnation. Marlowe’s boisterous and </a:t>
            </a:r>
            <a:r>
              <a:rPr lang="en-US" dirty="0" err="1"/>
              <a:t>Bohemain</a:t>
            </a:r>
            <a:r>
              <a:rPr lang="en-US" dirty="0"/>
              <a:t> life also came to a tragic and premature end in a tavern brawl at the hands of a shady character of the London underworld at the age of twenty-nine. And there is really something occult in the mournful melody of the Chorus in the closing line of this tragedy:</a:t>
            </a:r>
          </a:p>
          <a:p>
            <a:endParaRPr lang="en-US" dirty="0"/>
          </a:p>
          <a:p>
            <a:r>
              <a:rPr lang="en-US" dirty="0"/>
              <a:t>“Cut is the branch that might have grown full straight,</a:t>
            </a:r>
          </a:p>
          <a:p>
            <a:r>
              <a:rPr lang="en-US" dirty="0"/>
              <a:t> And burned is Apollo’s laurel bough,</a:t>
            </a:r>
          </a:p>
          <a:p>
            <a:r>
              <a:rPr lang="en-US" dirty="0"/>
              <a:t> That sometimes grew within this learned man.”</a:t>
            </a:r>
          </a:p>
          <a:p>
            <a:endParaRPr lang="en-US" dirty="0"/>
          </a:p>
        </p:txBody>
      </p:sp>
    </p:spTree>
    <p:extLst>
      <p:ext uri="{BB962C8B-B14F-4D97-AF65-F5344CB8AC3E}">
        <p14:creationId xmlns:p14="http://schemas.microsoft.com/office/powerpoint/2010/main" xmlns="" val="3900032164"/>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It is given only to Shakespeare to write dozens of plays without projecting his personality into them in any detectable manner. He has so lost himself in his works and yet so </a:t>
            </a:r>
            <a:r>
              <a:rPr lang="en-US" dirty="0" err="1"/>
              <a:t>skilfully</a:t>
            </a:r>
            <a:r>
              <a:rPr lang="en-US" dirty="0"/>
              <a:t> kept himself away from them that it is almost impossible to say with any stress of certainty that a particular play or even isolated passage reveals his mind and personality. Marlowe does not share this unique privilege of Shakespeare. He is there in every play of his, and especially in his four great tragedies—Tamburlaine, Dr. Faustus, The Jew of Malta, and Edward II. </a:t>
            </a:r>
          </a:p>
        </p:txBody>
      </p:sp>
    </p:spTree>
    <p:extLst>
      <p:ext uri="{BB962C8B-B14F-4D97-AF65-F5344CB8AC3E}">
        <p14:creationId xmlns:p14="http://schemas.microsoft.com/office/powerpoint/2010/main" xmlns="" val="2916595006"/>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These plays give us not a shadowy idea but an intimate glimpse of the quivering personality of Marlowe and the intense thoughts that were his at the time of writing them. It is therefore neither desirable nor possible to separate Marlowe the poet and dramatist from Marlowe the man. His subjectivity, however, is not as obvious and insistent as that of Shelley, for instance. It is the subjectivity of the type that Milton gives us in his </a:t>
            </a:r>
            <a:r>
              <a:rPr lang="en-US" dirty="0" err="1"/>
              <a:t>Comus</a:t>
            </a:r>
            <a:r>
              <a:rPr lang="en-US" dirty="0"/>
              <a:t>, Paradise Lost and Samson </a:t>
            </a:r>
            <a:r>
              <a:rPr lang="en-US" dirty="0" err="1"/>
              <a:t>Agonistes</a:t>
            </a:r>
            <a:r>
              <a:rPr lang="en-US" dirty="0"/>
              <a:t>.</a:t>
            </a:r>
          </a:p>
          <a:p>
            <a:endParaRPr lang="en-US" dirty="0"/>
          </a:p>
        </p:txBody>
      </p:sp>
    </p:spTree>
    <p:extLst>
      <p:ext uri="{BB962C8B-B14F-4D97-AF65-F5344CB8AC3E}">
        <p14:creationId xmlns:p14="http://schemas.microsoft.com/office/powerpoint/2010/main" xmlns="" val="691936726"/>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Doctor Faustus is strewn with unmistakable autobiographical suggestions. Reading the play we cannot refrain from concluding that it is the spontaneous expression of its writer’s innermost thoughts and authentic experiences. The storm of doubt and despair, of suffering and sin, that sweeps through the serious scenes of the play, does not seem to be the work of a mere imaginative artist who conjures it forth from the confines of his own mind, but of one who must have stood up to the chin in such experience. </a:t>
            </a:r>
          </a:p>
        </p:txBody>
      </p:sp>
    </p:spTree>
    <p:extLst>
      <p:ext uri="{BB962C8B-B14F-4D97-AF65-F5344CB8AC3E}">
        <p14:creationId xmlns:p14="http://schemas.microsoft.com/office/powerpoint/2010/main" xmlns="" val="3449432606"/>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There is no doubt that the writer of Doctor Faustus appears to be one who has experienced a great spiritual tragedy, one whose sense of harmony between his mind and the universal forces around him is shaken, one who is heavy with a feeling of loss. What his sufferings and losses are, the dramatist does not make clear. Caught in a chaotic maze of conflicting emotions, he is busy searching for the meaning of the calamity that has overtaken him. </a:t>
            </a:r>
          </a:p>
          <a:p>
            <a:endParaRPr lang="en-US" dirty="0"/>
          </a:p>
        </p:txBody>
      </p:sp>
    </p:spTree>
    <p:extLst>
      <p:ext uri="{BB962C8B-B14F-4D97-AF65-F5344CB8AC3E}">
        <p14:creationId xmlns:p14="http://schemas.microsoft.com/office/powerpoint/2010/main" xmlns="" val="2954523485"/>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Part of it he seems to discover in blind servitude to barren learning. Marlowe, like Faustus, seems to have </a:t>
            </a:r>
            <a:r>
              <a:rPr lang="en-US" dirty="0" err="1"/>
              <a:t>realised</a:t>
            </a:r>
            <a:r>
              <a:rPr lang="en-US" dirty="0"/>
              <a:t> that all he had learnt and known, all he had attempted and achieved with the help of his intellectual equipment, helped not to strengthen his soul but to lose it, by being cut off from the rich natural resources of inspiration and of faith.</a:t>
            </a:r>
          </a:p>
        </p:txBody>
      </p:sp>
    </p:spTree>
    <p:extLst>
      <p:ext uri="{BB962C8B-B14F-4D97-AF65-F5344CB8AC3E}">
        <p14:creationId xmlns:p14="http://schemas.microsoft.com/office/powerpoint/2010/main" xmlns="" val="406275555"/>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Shakespeare vs. Marlowe</a:t>
            </a:r>
          </a:p>
        </p:txBody>
      </p:sp>
      <p:sp>
        <p:nvSpPr>
          <p:cNvPr id="3" name="Content Placeholder 2"/>
          <p:cNvSpPr>
            <a:spLocks noGrp="1"/>
          </p:cNvSpPr>
          <p:nvPr>
            <p:ph idx="1"/>
          </p:nvPr>
        </p:nvSpPr>
        <p:spPr/>
        <p:txBody>
          <a:bodyPr>
            <a:normAutofit fontScale="92500"/>
          </a:bodyPr>
          <a:lstStyle/>
          <a:p>
            <a:r>
              <a:rPr lang="en-US" dirty="0"/>
              <a:t>These two men supposedly</a:t>
            </a:r>
            <a:r>
              <a:rPr lang="en-US" dirty="0" smtClean="0"/>
              <a:t>:</a:t>
            </a:r>
            <a:endParaRPr lang="en-US" dirty="0"/>
          </a:p>
          <a:p>
            <a:pPr marL="0" indent="0">
              <a:buNone/>
            </a:pPr>
            <a:r>
              <a:rPr lang="en-US" dirty="0" smtClean="0"/>
              <a:t>      </a:t>
            </a:r>
            <a:r>
              <a:rPr lang="en-US" dirty="0"/>
              <a:t>Lived in the same town: London</a:t>
            </a:r>
          </a:p>
          <a:p>
            <a:r>
              <a:rPr lang="en-US" dirty="0"/>
              <a:t> At the same time</a:t>
            </a:r>
          </a:p>
          <a:p>
            <a:r>
              <a:rPr lang="en-US" dirty="0"/>
              <a:t> Worked at the same occupation: writing plays</a:t>
            </a:r>
          </a:p>
          <a:p>
            <a:r>
              <a:rPr lang="en-US" dirty="0"/>
              <a:t> At the same places: the few theatres of London</a:t>
            </a:r>
          </a:p>
          <a:p>
            <a:r>
              <a:rPr lang="en-US" dirty="0"/>
              <a:t> Worked with the same people</a:t>
            </a:r>
          </a:p>
          <a:p>
            <a:r>
              <a:rPr lang="en-US" dirty="0"/>
              <a:t> Each occupied the same prestigious position as foremost poet and playwright in all of England.</a:t>
            </a:r>
          </a:p>
          <a:p>
            <a:endParaRPr lang="en-US" dirty="0"/>
          </a:p>
        </p:txBody>
      </p:sp>
    </p:spTree>
    <p:extLst>
      <p:ext uri="{BB962C8B-B14F-4D97-AF65-F5344CB8AC3E}">
        <p14:creationId xmlns:p14="http://schemas.microsoft.com/office/powerpoint/2010/main" xmlns="" val="2016920668"/>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8229600" cy="1143000"/>
          </a:xfrm>
        </p:spPr>
        <p:txBody>
          <a:bodyPr>
            <a:normAutofit fontScale="90000"/>
          </a:bodyPr>
          <a:lstStyle/>
          <a:p>
            <a:r>
              <a:rPr lang="en-US" dirty="0"/>
              <a:t>And yet the contrasts are almost unbelievable.</a:t>
            </a:r>
            <a:br>
              <a:rPr lang="en-US" dirty="0"/>
            </a:br>
            <a:r>
              <a:rPr lang="en-US" dirty="0"/>
              <a:t> </a:t>
            </a:r>
            <a:br>
              <a:rPr lang="en-US" dirty="0"/>
            </a:br>
            <a:endParaRPr lang="en-US" dirty="0"/>
          </a:p>
        </p:txBody>
      </p:sp>
      <p:sp>
        <p:nvSpPr>
          <p:cNvPr id="3" name="Content Placeholder 2"/>
          <p:cNvSpPr>
            <a:spLocks noGrp="1"/>
          </p:cNvSpPr>
          <p:nvPr>
            <p:ph idx="1"/>
          </p:nvPr>
        </p:nvSpPr>
        <p:spPr>
          <a:xfrm>
            <a:off x="457200" y="1600200"/>
            <a:ext cx="8229600" cy="4525963"/>
          </a:xfrm>
        </p:spPr>
        <p:txBody>
          <a:bodyPr>
            <a:normAutofit fontScale="77500" lnSpcReduction="20000"/>
          </a:bodyPr>
          <a:lstStyle/>
          <a:p>
            <a:r>
              <a:rPr lang="en-US" dirty="0"/>
              <a:t>In spite of such narratives as the movie “Shakespeare In Love” and writings by Marlowe biographers (which tell in glowing detail how Shakespeare and Marlowe might have met), there is absolutely no record of the two of them meeting, or working together, or even crossing paths.</a:t>
            </a:r>
          </a:p>
          <a:p>
            <a:endParaRPr lang="en-US" dirty="0"/>
          </a:p>
          <a:p>
            <a:r>
              <a:rPr lang="en-US" dirty="0"/>
              <a:t>Park Honen writes in his highly regarded biography of Marlowe, “Christopher Marlowe, Poet and Spy,” discussing the two of them: “Did they meet? Or become intimate. Plainly, no record of their talk together survives. No obscure diary tell us of the meetings, though shreds of the truth can be discovered if we are willing to be patient, indirect, or somewhat roundabout in assessing Marlowe’s friendship with his prime contemporary.”</a:t>
            </a:r>
          </a:p>
          <a:p>
            <a:endParaRPr lang="en-US" dirty="0"/>
          </a:p>
          <a:p>
            <a:endParaRPr lang="en-US" dirty="0"/>
          </a:p>
        </p:txBody>
      </p:sp>
    </p:spTree>
    <p:extLst>
      <p:ext uri="{BB962C8B-B14F-4D97-AF65-F5344CB8AC3E}">
        <p14:creationId xmlns:p14="http://schemas.microsoft.com/office/powerpoint/2010/main" xmlns="" val="1786329866"/>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question arises: if the two greatest writers in England at that time ever met, wouldn’t there be some reference to it somewhere?</a:t>
            </a:r>
          </a:p>
          <a:p>
            <a:pPr marL="0" indent="0">
              <a:buNone/>
            </a:pPr>
            <a:endParaRPr lang="en-US" dirty="0"/>
          </a:p>
          <a:p>
            <a:endParaRPr lang="en-US" dirty="0"/>
          </a:p>
        </p:txBody>
      </p:sp>
    </p:spTree>
    <p:extLst>
      <p:ext uri="{BB962C8B-B14F-4D97-AF65-F5344CB8AC3E}">
        <p14:creationId xmlns:p14="http://schemas.microsoft.com/office/powerpoint/2010/main" xmlns="" val="829860653"/>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All </a:t>
            </a:r>
            <a:r>
              <a:rPr lang="en-US" dirty="0"/>
              <a:t>the suppositions in the world regarding what might have occurred if Shakespeare and Marlowe met in no way indicate that they did. As a matter of fact, the very fact that there no existing references that England’s two major writers even cross paths, seems to be indicative that there never was such a meeting.</a:t>
            </a:r>
          </a:p>
          <a:p>
            <a:endParaRPr lang="en-US" dirty="0"/>
          </a:p>
          <a:p>
            <a:r>
              <a:rPr lang="en-US" dirty="0"/>
              <a:t>One must ask: why? The two most famous and highly regarded playwrights in England … never met?</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xmlns="" val="2911684361"/>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Comparing The Two Men</a:t>
            </a:r>
            <a:r>
              <a:rPr lang="en-US" dirty="0"/>
              <a:t/>
            </a:r>
            <a:br>
              <a:rPr lang="en-US" dirty="0"/>
            </a:br>
            <a:endParaRPr lang="en-US" dirty="0"/>
          </a:p>
        </p:txBody>
      </p:sp>
      <p:sp>
        <p:nvSpPr>
          <p:cNvPr id="3" name="Content Placeholder 2"/>
          <p:cNvSpPr>
            <a:spLocks noGrp="1"/>
          </p:cNvSpPr>
          <p:nvPr>
            <p:ph idx="1"/>
          </p:nvPr>
        </p:nvSpPr>
        <p:spPr/>
        <p:txBody>
          <a:bodyPr>
            <a:normAutofit lnSpcReduction="10000"/>
          </a:bodyPr>
          <a:lstStyle/>
          <a:p>
            <a:r>
              <a:rPr lang="en-US" dirty="0"/>
              <a:t>With so much in common, it’s amazing that the lives of these two men were so different. As stated above, they worked in the same profession, in the same town, at the same time, with the same people and in the same places (London theatres).</a:t>
            </a:r>
          </a:p>
          <a:p>
            <a:endParaRPr lang="en-US" dirty="0"/>
          </a:p>
          <a:p>
            <a:r>
              <a:rPr lang="en-US" dirty="0"/>
              <a:t>How could they not have met? Examining their differences may offer a clue.</a:t>
            </a:r>
          </a:p>
          <a:p>
            <a:pPr marL="0" indent="0">
              <a:buNone/>
            </a:pPr>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xmlns="" val="4248202310"/>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Educationally they were a great contrast. Shakespeare had had little schooling, quitting school when he was fifteen years old. Marlowe, by comparison, had two degrees including a master’s from Corpus Christi College at Cambridge University.</a:t>
            </a:r>
          </a:p>
          <a:p>
            <a:pPr marL="0" indent="0">
              <a:buNone/>
            </a:pPr>
            <a:endParaRPr lang="en-US" dirty="0"/>
          </a:p>
          <a:p>
            <a:endParaRPr lang="en-US" dirty="0"/>
          </a:p>
        </p:txBody>
      </p:sp>
    </p:spTree>
    <p:extLst>
      <p:ext uri="{BB962C8B-B14F-4D97-AF65-F5344CB8AC3E}">
        <p14:creationId xmlns:p14="http://schemas.microsoft.com/office/powerpoint/2010/main" xmlns="" val="1615108357"/>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endParaRPr lang="en-US" dirty="0"/>
          </a:p>
          <a:p>
            <a:r>
              <a:rPr lang="en-US" dirty="0"/>
              <a:t>Shakespeare had had no opportunity to learn foreign languages though Marlowe was fluent in many. Marlowe had translated Ovid’s “</a:t>
            </a:r>
            <a:r>
              <a:rPr lang="en-US" dirty="0" err="1"/>
              <a:t>Amores</a:t>
            </a:r>
            <a:r>
              <a:rPr lang="en-US" dirty="0"/>
              <a:t>” while in college and later had done the first translation of Cervantes’s massive classic Don Quixote from Spanish to English. Many of the plays attributed to Shakespeare have reference to foreign cities and foreign </a:t>
            </a:r>
            <a:r>
              <a:rPr lang="en-US" dirty="0" smtClean="0"/>
              <a:t>languages</a:t>
            </a:r>
            <a:endParaRPr lang="en-US" dirty="0"/>
          </a:p>
          <a:p>
            <a:pPr marL="0" indent="0">
              <a:buNone/>
            </a:pPr>
            <a:endParaRPr lang="en-US" dirty="0"/>
          </a:p>
        </p:txBody>
      </p:sp>
    </p:spTree>
    <p:extLst>
      <p:ext uri="{BB962C8B-B14F-4D97-AF65-F5344CB8AC3E}">
        <p14:creationId xmlns:p14="http://schemas.microsoft.com/office/powerpoint/2010/main" xmlns="" val="3017954833"/>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In a similar manner, Shakespeare had had no opportunity to learn protocol of military life, legal matters or court manners, things in which Marlowe was proficient -- things that were frequently a part of many of the Shakespearean plays.</a:t>
            </a:r>
          </a:p>
          <a:p>
            <a:endParaRPr lang="en-US" dirty="0"/>
          </a:p>
          <a:p>
            <a:r>
              <a:rPr lang="en-US" dirty="0"/>
              <a:t>Marlowe had traveled to many countries. According to records, Shakespeare had never left England.</a:t>
            </a:r>
          </a:p>
          <a:p>
            <a:endParaRPr lang="en-US" dirty="0"/>
          </a:p>
          <a:p>
            <a:endParaRPr lang="en-US" dirty="0"/>
          </a:p>
          <a:p>
            <a:endParaRPr lang="en-US" dirty="0"/>
          </a:p>
        </p:txBody>
      </p:sp>
    </p:spTree>
    <p:extLst>
      <p:ext uri="{BB962C8B-B14F-4D97-AF65-F5344CB8AC3E}">
        <p14:creationId xmlns:p14="http://schemas.microsoft.com/office/powerpoint/2010/main" xmlns="" val="2898593977"/>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0"/>
            <a:ext cx="8229600" cy="1143000"/>
          </a:xfrm>
        </p:spPr>
        <p:txBody>
          <a:bodyPr>
            <a:normAutofit fontScale="90000"/>
          </a:bodyPr>
          <a:lstStyle/>
          <a:p>
            <a:r>
              <a:rPr lang="en-US" dirty="0"/>
              <a:t>THEIR ONLY SIMILARITY?</a:t>
            </a:r>
            <a:br>
              <a:rPr lang="en-US" dirty="0"/>
            </a:br>
            <a:endParaRPr lang="en-US" dirty="0"/>
          </a:p>
        </p:txBody>
      </p:sp>
      <p:sp>
        <p:nvSpPr>
          <p:cNvPr id="3" name="Content Placeholder 2"/>
          <p:cNvSpPr>
            <a:spLocks noGrp="1"/>
          </p:cNvSpPr>
          <p:nvPr>
            <p:ph idx="1"/>
          </p:nvPr>
        </p:nvSpPr>
        <p:spPr/>
        <p:txBody>
          <a:bodyPr>
            <a:normAutofit fontScale="85000" lnSpcReduction="20000"/>
          </a:bodyPr>
          <a:lstStyle/>
          <a:p>
            <a:endParaRPr lang="en-US" dirty="0"/>
          </a:p>
          <a:p>
            <a:r>
              <a:rPr lang="en-US" dirty="0"/>
              <a:t>There is one area in which the two men share many traits. Their writings.</a:t>
            </a:r>
          </a:p>
          <a:p>
            <a:endParaRPr lang="en-US" dirty="0"/>
          </a:p>
          <a:p>
            <a:r>
              <a:rPr lang="en-US" dirty="0"/>
              <a:t>This is the primary impetus for the conspiracy theory that Marlowe may have written the works attributed to Shakespeare.</a:t>
            </a:r>
          </a:p>
          <a:p>
            <a:endParaRPr lang="en-US" dirty="0"/>
          </a:p>
          <a:p>
            <a:r>
              <a:rPr lang="en-US" dirty="0"/>
              <a:t>There are more than a hundred duplicate lines in the works of Shakespeare taken from previous writings of Marlowe. And more so, there are numerous references to Marlowe’s works in Shakespeare’s writings.</a:t>
            </a:r>
          </a:p>
          <a:p>
            <a:endParaRPr lang="en-US" dirty="0"/>
          </a:p>
          <a:p>
            <a:endParaRPr lang="en-US" dirty="0"/>
          </a:p>
        </p:txBody>
      </p:sp>
    </p:spTree>
    <p:extLst>
      <p:ext uri="{BB962C8B-B14F-4D97-AF65-F5344CB8AC3E}">
        <p14:creationId xmlns:p14="http://schemas.microsoft.com/office/powerpoint/2010/main" xmlns="" val="3399730644"/>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Some historians have pieced together these facts:</a:t>
            </a:r>
          </a:p>
          <a:p>
            <a:r>
              <a:rPr lang="en-US" dirty="0"/>
              <a:t> There is no record that the two greatest writers of the time ever met.</a:t>
            </a:r>
          </a:p>
          <a:p>
            <a:r>
              <a:rPr lang="en-US" dirty="0"/>
              <a:t> Marlowe’s death seems fabricated at best.</a:t>
            </a:r>
          </a:p>
          <a:p>
            <a:r>
              <a:rPr lang="en-US" dirty="0"/>
              <a:t> Shakespeare seems to be missing all the traits and experiences required to write such magnificent plays.</a:t>
            </a:r>
          </a:p>
          <a:p>
            <a:r>
              <a:rPr lang="en-US" dirty="0"/>
              <a:t> Maybe Marlowe did not die and continued to write under the name of William Shakespeare.</a:t>
            </a:r>
          </a:p>
          <a:p>
            <a:endParaRPr lang="en-US" dirty="0"/>
          </a:p>
        </p:txBody>
      </p:sp>
    </p:spTree>
    <p:extLst>
      <p:ext uri="{BB962C8B-B14F-4D97-AF65-F5344CB8AC3E}">
        <p14:creationId xmlns:p14="http://schemas.microsoft.com/office/powerpoint/2010/main" xmlns="" val="2170263071"/>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229600" cy="1143000"/>
          </a:xfrm>
        </p:spPr>
        <p:txBody>
          <a:bodyPr>
            <a:normAutofit fontScale="90000"/>
          </a:bodyPr>
          <a:lstStyle/>
          <a:p>
            <a:r>
              <a:rPr lang="en-US" dirty="0"/>
              <a:t>COUNTER ARGUMENTS</a:t>
            </a:r>
            <a:br>
              <a:rPr lang="en-US" dirty="0"/>
            </a:br>
            <a:r>
              <a:rPr lang="en-US" dirty="0"/>
              <a:t/>
            </a:r>
            <a:br>
              <a:rPr lang="en-US" dirty="0"/>
            </a:br>
            <a:endParaRPr lang="en-US" dirty="0"/>
          </a:p>
        </p:txBody>
      </p:sp>
      <p:sp>
        <p:nvSpPr>
          <p:cNvPr id="3" name="Content Placeholder 2"/>
          <p:cNvSpPr>
            <a:spLocks noGrp="1"/>
          </p:cNvSpPr>
          <p:nvPr>
            <p:ph idx="1"/>
          </p:nvPr>
        </p:nvSpPr>
        <p:spPr>
          <a:xfrm>
            <a:off x="457200" y="1066800"/>
            <a:ext cx="8229600" cy="4525963"/>
          </a:xfrm>
        </p:spPr>
        <p:txBody>
          <a:bodyPr>
            <a:normAutofit lnSpcReduction="10000"/>
          </a:bodyPr>
          <a:lstStyle/>
          <a:p>
            <a:r>
              <a:rPr lang="en-US" dirty="0" smtClean="0"/>
              <a:t>Some </a:t>
            </a:r>
            <a:r>
              <a:rPr lang="en-US" dirty="0"/>
              <a:t>historians have argued that Shakespeare’s lack of education, travel experiences, and military knowledge do not preclude his having written the works attributed to him.</a:t>
            </a:r>
          </a:p>
          <a:p>
            <a:endParaRPr lang="en-US" dirty="0"/>
          </a:p>
          <a:p>
            <a:r>
              <a:rPr lang="en-US" dirty="0"/>
              <a:t>But others have disputing these factors, when coupled with all the other peculiarities connected with Shakespeare’s life.</a:t>
            </a:r>
          </a:p>
          <a:p>
            <a:endParaRPr lang="en-US" dirty="0"/>
          </a:p>
          <a:p>
            <a:endParaRPr lang="en-US" dirty="0"/>
          </a:p>
          <a:p>
            <a:endParaRPr lang="en-US" dirty="0"/>
          </a:p>
        </p:txBody>
      </p:sp>
    </p:spTree>
    <p:extLst>
      <p:ext uri="{BB962C8B-B14F-4D97-AF65-F5344CB8AC3E}">
        <p14:creationId xmlns:p14="http://schemas.microsoft.com/office/powerpoint/2010/main" xmlns="" val="2679946001"/>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a:t>There are questions concerning if Shakespeare was literate. There are no copies of anything handwritten by him. His signature appears only once in a legal document and that one has raised some suspicions.</a:t>
            </a:r>
          </a:p>
          <a:p>
            <a:endParaRPr lang="en-US" dirty="0"/>
          </a:p>
          <a:p>
            <a:r>
              <a:rPr lang="en-US" dirty="0"/>
              <a:t>There are a multitude of questions concerning other issues: why there were no tributes to Shakespeare when he died … why did his plays kept appearing (fourteen in all) after his death … and why did his will list every pot and pan but no books, no quartos of his plays, and no willing to anyone of any present plays on which he was working when he died.</a:t>
            </a:r>
          </a:p>
          <a:p>
            <a:endParaRPr lang="en-US" dirty="0"/>
          </a:p>
        </p:txBody>
      </p:sp>
    </p:spTree>
    <p:extLst>
      <p:ext uri="{BB962C8B-B14F-4D97-AF65-F5344CB8AC3E}">
        <p14:creationId xmlns:p14="http://schemas.microsoft.com/office/powerpoint/2010/main" xmlns="" val="1619572204"/>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Two different men, with two contrasting lives: presenting more questions than solutions.</a:t>
            </a:r>
          </a:p>
          <a:p>
            <a:endParaRPr lang="en-US" dirty="0"/>
          </a:p>
          <a:p>
            <a:r>
              <a:rPr lang="en-US" dirty="0"/>
              <a:t>That is how conspiracy theories begin</a:t>
            </a:r>
            <a:r>
              <a:rPr lang="en-US" dirty="0" smtClean="0"/>
              <a:t>.</a:t>
            </a:r>
            <a:endParaRPr lang="en-US" dirty="0"/>
          </a:p>
        </p:txBody>
      </p:sp>
    </p:spTree>
    <p:extLst>
      <p:ext uri="{BB962C8B-B14F-4D97-AF65-F5344CB8AC3E}">
        <p14:creationId xmlns:p14="http://schemas.microsoft.com/office/powerpoint/2010/main" xmlns="" val="1382109950"/>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Quotes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“Marlowe </a:t>
            </a:r>
            <a:r>
              <a:rPr lang="en-US" dirty="0"/>
              <a:t>is the greatest discoverer, the most daring pioneer, in all our poetic literature. Before Marlowe there was no genuine blank verse and genuine tragedy in our language. After his arrival the way was prepared, the path made straight for Shakespeare. Marlowe differs from the other poets of his time not in degree, but in kind; not as an eagle differs from wrens and tit-mice, but as an eagle differs from frogs and tadpoles . . . he first, and he alone, gave wings to English poetry; he first brought into its serene and radiant atmosphere the new strange element of sublimity . . . Among all English poets he was the first full-grown man. Only young and immature by comparison </a:t>
            </a:r>
            <a:r>
              <a:rPr lang="en-US" dirty="0" err="1"/>
              <a:t>with‘such</a:t>
            </a:r>
            <a:r>
              <a:rPr lang="en-US" dirty="0"/>
              <a:t> disciples and successors as Shakespeare and Milton; but the first born among us of their kind."</a:t>
            </a:r>
          </a:p>
          <a:p>
            <a:pPr marL="0" indent="0">
              <a:buNone/>
            </a:pPr>
            <a:r>
              <a:rPr lang="en-US" dirty="0" smtClean="0"/>
              <a:t>                                                     </a:t>
            </a:r>
            <a:r>
              <a:rPr lang="en-US" dirty="0"/>
              <a:t>Algernon Charles Swinburne, 1914</a:t>
            </a:r>
          </a:p>
        </p:txBody>
      </p:sp>
    </p:spTree>
    <p:extLst>
      <p:ext uri="{BB962C8B-B14F-4D97-AF65-F5344CB8AC3E}">
        <p14:creationId xmlns:p14="http://schemas.microsoft.com/office/powerpoint/2010/main" xmlns="" val="776073785"/>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Shakespeare, I suggest, only became Shakespeare because of the death of Marlowe. And he remained peculiarly haunted by that death."</a:t>
            </a:r>
          </a:p>
          <a:p>
            <a:pPr marL="0" indent="0">
              <a:buNone/>
            </a:pPr>
            <a:r>
              <a:rPr lang="en-US" dirty="0" smtClean="0"/>
              <a:t>                                        Jonathan </a:t>
            </a:r>
            <a:r>
              <a:rPr lang="en-US" dirty="0"/>
              <a:t>Bate, 1997</a:t>
            </a:r>
          </a:p>
          <a:p>
            <a:endParaRPr lang="en-US" dirty="0"/>
          </a:p>
        </p:txBody>
      </p:sp>
    </p:spTree>
    <p:extLst>
      <p:ext uri="{BB962C8B-B14F-4D97-AF65-F5344CB8AC3E}">
        <p14:creationId xmlns:p14="http://schemas.microsoft.com/office/powerpoint/2010/main" xmlns="" val="3379603344"/>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a:t>Allusions to Marlowe's work are prevalent in Shakespeare's plays. Here Shakespeare quotes directly a line from Marlowe's Hero and Leander (176): "Whoever </a:t>
            </a:r>
            <a:r>
              <a:rPr lang="en-US" dirty="0" err="1"/>
              <a:t>lov'd</a:t>
            </a:r>
            <a:r>
              <a:rPr lang="en-US" dirty="0"/>
              <a:t> that </a:t>
            </a:r>
            <a:r>
              <a:rPr lang="en-US" dirty="0" err="1"/>
              <a:t>lov'd</a:t>
            </a:r>
            <a:r>
              <a:rPr lang="en-US" dirty="0"/>
              <a:t> not at first sight?" (As You Like It, 3.5.81). It is argued that Shakespeare alludes to Marlowe's murder in As You Like It, 3.3.11-12: "it strikes a man more dead than a great reckoning in a little room", and apostrophizes his dead friend in A Midsummer Night's Dream: </a:t>
            </a:r>
          </a:p>
          <a:p>
            <a:endParaRPr lang="en-US" dirty="0"/>
          </a:p>
        </p:txBody>
      </p:sp>
    </p:spTree>
    <p:extLst>
      <p:ext uri="{BB962C8B-B14F-4D97-AF65-F5344CB8AC3E}">
        <p14:creationId xmlns:p14="http://schemas.microsoft.com/office/powerpoint/2010/main" xmlns="" val="2381315763"/>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lunatic, the lover and the poet </a:t>
            </a:r>
          </a:p>
          <a:p>
            <a:r>
              <a:rPr lang="en-US" dirty="0"/>
              <a:t>Are of imagination all compact: </a:t>
            </a:r>
          </a:p>
          <a:p>
            <a:r>
              <a:rPr lang="en-US" dirty="0"/>
              <a:t>One sees more devils than vast hell can hold,</a:t>
            </a:r>
          </a:p>
          <a:p>
            <a:r>
              <a:rPr lang="en-US" dirty="0"/>
              <a:t>That is, the madman: the lover, all as frantic, </a:t>
            </a:r>
          </a:p>
          <a:p>
            <a:r>
              <a:rPr lang="en-US" dirty="0"/>
              <a:t>Sees Helen's beauty in a brow of Egypt: </a:t>
            </a:r>
          </a:p>
        </p:txBody>
      </p:sp>
    </p:spTree>
    <p:extLst>
      <p:ext uri="{BB962C8B-B14F-4D97-AF65-F5344CB8AC3E}">
        <p14:creationId xmlns:p14="http://schemas.microsoft.com/office/powerpoint/2010/main" xmlns="" val="2016351101"/>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poet's eye, in fine frenzy rolling, </a:t>
            </a:r>
          </a:p>
          <a:p>
            <a:r>
              <a:rPr lang="en-US" dirty="0"/>
              <a:t>Doth glance from heaven to earth, from earth to heaven;</a:t>
            </a:r>
          </a:p>
          <a:p>
            <a:r>
              <a:rPr lang="en-US" dirty="0"/>
              <a:t>And as imagination bodies forth </a:t>
            </a:r>
          </a:p>
          <a:p>
            <a:r>
              <a:rPr lang="en-US" dirty="0"/>
              <a:t>The forms of things unknown, the poet's pen </a:t>
            </a:r>
          </a:p>
          <a:p>
            <a:r>
              <a:rPr lang="en-US" dirty="0"/>
              <a:t>Turns them to shapes and gives to airy nothing </a:t>
            </a:r>
          </a:p>
          <a:p>
            <a:r>
              <a:rPr lang="en-US" dirty="0"/>
              <a:t>A local habitation and a name. </a:t>
            </a:r>
            <a:r>
              <a:rPr lang="en-US" dirty="0" smtClean="0"/>
              <a:t> </a:t>
            </a:r>
            <a:endParaRPr lang="en-US" dirty="0"/>
          </a:p>
          <a:p>
            <a:endParaRPr lang="en-US" dirty="0"/>
          </a:p>
        </p:txBody>
      </p:sp>
    </p:spTree>
    <p:extLst>
      <p:ext uri="{BB962C8B-B14F-4D97-AF65-F5344CB8AC3E}">
        <p14:creationId xmlns:p14="http://schemas.microsoft.com/office/powerpoint/2010/main" xmlns="" val="1210600560"/>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Now, for those with lots of imagination: theory has it that, because he was about to be tried for heresy, Marlowe staged his death and fled to Italy. From there, Marlowe is supposed to have penned all the works attributed to Shakespeare and had them smuggled back to England. </a:t>
            </a:r>
            <a:r>
              <a:rPr lang="en-US" dirty="0" smtClean="0"/>
              <a:t> </a:t>
            </a:r>
            <a:endParaRPr lang="en-US" dirty="0"/>
          </a:p>
          <a:p>
            <a:endParaRPr lang="en-US" dirty="0"/>
          </a:p>
        </p:txBody>
      </p:sp>
    </p:spTree>
    <p:extLst>
      <p:ext uri="{BB962C8B-B14F-4D97-AF65-F5344CB8AC3E}">
        <p14:creationId xmlns:p14="http://schemas.microsoft.com/office/powerpoint/2010/main" xmlns="" val="481765446"/>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Money can't buy love, but it improves your bargaining position.</a:t>
            </a:r>
          </a:p>
          <a:p>
            <a:pPr marL="0" indent="0">
              <a:buNone/>
            </a:pPr>
            <a:r>
              <a:rPr lang="en-US" dirty="0" smtClean="0"/>
              <a:t>                                 Christopher Marlowe</a:t>
            </a:r>
            <a:endParaRPr lang="en-US" dirty="0"/>
          </a:p>
        </p:txBody>
      </p:sp>
    </p:spTree>
    <p:extLst>
      <p:ext uri="{BB962C8B-B14F-4D97-AF65-F5344CB8AC3E}">
        <p14:creationId xmlns:p14="http://schemas.microsoft.com/office/powerpoint/2010/main" xmlns="" val="1914919146"/>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Hell hath no limits, nor is circumscribed In one self place, for where we are is hell, And where hell is there must we ever be.</a:t>
            </a:r>
          </a:p>
          <a:p>
            <a:pPr marL="0" indent="0">
              <a:buNone/>
            </a:pPr>
            <a:r>
              <a:rPr lang="en-US" dirty="0" smtClean="0"/>
              <a:t>                                    Christopher Marlowe</a:t>
            </a:r>
          </a:p>
          <a:p>
            <a:pPr marL="0" indent="0">
              <a:buNone/>
            </a:pPr>
            <a:r>
              <a:rPr lang="en-US" smtClean="0"/>
              <a:t>************************************************************************</a:t>
            </a:r>
            <a:endParaRPr lang="en-US" dirty="0"/>
          </a:p>
        </p:txBody>
      </p:sp>
    </p:spTree>
    <p:extLst>
      <p:ext uri="{BB962C8B-B14F-4D97-AF65-F5344CB8AC3E}">
        <p14:creationId xmlns:p14="http://schemas.microsoft.com/office/powerpoint/2010/main" xmlns="" val="177756768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222</TotalTime>
  <Words>8136</Words>
  <Application>Microsoft Office PowerPoint</Application>
  <PresentationFormat>On-screen Show (4:3)</PresentationFormat>
  <Paragraphs>263</Paragraphs>
  <Slides>111</Slides>
  <Notes>0</Notes>
  <HiddenSlides>0</HiddenSlides>
  <MMClips>0</MMClips>
  <ScaleCrop>false</ScaleCrop>
  <HeadingPairs>
    <vt:vector size="4" baseType="variant">
      <vt:variant>
        <vt:lpstr>Theme</vt:lpstr>
      </vt:variant>
      <vt:variant>
        <vt:i4>1</vt:i4>
      </vt:variant>
      <vt:variant>
        <vt:lpstr>Slide Titles</vt:lpstr>
      </vt:variant>
      <vt:variant>
        <vt:i4>111</vt:i4>
      </vt:variant>
    </vt:vector>
  </HeadingPairs>
  <TitlesOfParts>
    <vt:vector size="112" baseType="lpstr">
      <vt:lpstr>Office Theme</vt:lpstr>
      <vt:lpstr>Dr.Faustus</vt:lpstr>
      <vt:lpstr>Major Themes</vt:lpstr>
      <vt:lpstr>Man’s Limitations and Potential</vt:lpstr>
      <vt:lpstr>Slide 4</vt:lpstr>
      <vt:lpstr>Slide 5</vt:lpstr>
      <vt:lpstr>Pride and Sin</vt:lpstr>
      <vt:lpstr>Slide 7</vt:lpstr>
      <vt:lpstr>Flesh and Spirit </vt:lpstr>
      <vt:lpstr>Slide 9</vt:lpstr>
      <vt:lpstr>Damnation</vt:lpstr>
      <vt:lpstr>Slide 11</vt:lpstr>
      <vt:lpstr>Slide 12</vt:lpstr>
      <vt:lpstr>Salvation, Mercy and Redemption</vt:lpstr>
      <vt:lpstr>Slide 14</vt:lpstr>
      <vt:lpstr>Valuing Knowledge over Wisdom</vt:lpstr>
      <vt:lpstr>Talk and Action</vt:lpstr>
      <vt:lpstr>Slide 17</vt:lpstr>
      <vt:lpstr>Doctor Faustus (Summary)   </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Epilogue</vt:lpstr>
      <vt:lpstr>Allegory</vt:lpstr>
      <vt:lpstr>Slide 36</vt:lpstr>
      <vt:lpstr>Symbolism</vt:lpstr>
      <vt:lpstr>Moral Allegory in the Play  </vt:lpstr>
      <vt:lpstr>Slide 39</vt:lpstr>
      <vt:lpstr>Slide 40</vt:lpstr>
      <vt:lpstr>Significance of the Good and the Evil Angel </vt:lpstr>
      <vt:lpstr>Slide 42</vt:lpstr>
      <vt:lpstr>Slide 43</vt:lpstr>
      <vt:lpstr>Significance of Helen and the Old Man </vt:lpstr>
      <vt:lpstr>Slide 45</vt:lpstr>
      <vt:lpstr>Significance of the Show of the Seven Deadly Sins </vt:lpstr>
      <vt:lpstr>Slide 47</vt:lpstr>
      <vt:lpstr>Slide 48</vt:lpstr>
      <vt:lpstr>Slide 49</vt:lpstr>
      <vt:lpstr>Slide 50</vt:lpstr>
      <vt:lpstr>Significance of The Character of Mephistophilis </vt:lpstr>
      <vt:lpstr>Slide 52</vt:lpstr>
      <vt:lpstr>Slide 53</vt:lpstr>
      <vt:lpstr>Slide 54</vt:lpstr>
      <vt:lpstr>Slide 55</vt:lpstr>
      <vt:lpstr>Slide 56</vt:lpstr>
      <vt:lpstr>Biography</vt:lpstr>
      <vt:lpstr>Early Years of Christopher Marlowe </vt:lpstr>
      <vt:lpstr>Marlowe the Playwright and Poet  </vt:lpstr>
      <vt:lpstr>Slide 60</vt:lpstr>
      <vt:lpstr>Marlowe's Own Tragic Life  </vt:lpstr>
      <vt:lpstr>Slide 62</vt:lpstr>
      <vt:lpstr>Slide 63</vt:lpstr>
      <vt:lpstr>Slide 64</vt:lpstr>
      <vt:lpstr>Slide 65</vt:lpstr>
      <vt:lpstr>Marlowe’s Life and the Spirit of Renaissance  </vt:lpstr>
      <vt:lpstr>Slide 67</vt:lpstr>
      <vt:lpstr>Slide 68</vt:lpstr>
      <vt:lpstr>Slide 69</vt:lpstr>
      <vt:lpstr>Reflection of Marlowe’s Personality in His Tragic Heroes </vt:lpstr>
      <vt:lpstr>Slide 71</vt:lpstr>
      <vt:lpstr>Slide 72</vt:lpstr>
      <vt:lpstr>Slide 73</vt:lpstr>
      <vt:lpstr>Slide 74</vt:lpstr>
      <vt:lpstr>Slide 75</vt:lpstr>
      <vt:lpstr>Marlowe and Doctor Faustus—Striking Parallelism  </vt:lpstr>
      <vt:lpstr>Slide 77</vt:lpstr>
      <vt:lpstr>Personal Tragedy: Spiritual Suffering  </vt:lpstr>
      <vt:lpstr>Slide 79</vt:lpstr>
      <vt:lpstr>Slide 80</vt:lpstr>
      <vt:lpstr>Slide 81</vt:lpstr>
      <vt:lpstr>Hankering after Power, Knowledge and Sensuality </vt:lpstr>
      <vt:lpstr>Slide 83</vt:lpstr>
      <vt:lpstr>Poetic Spirit </vt:lpstr>
      <vt:lpstr>Conclusion </vt:lpstr>
      <vt:lpstr>Slide 86</vt:lpstr>
      <vt:lpstr>Slide 87</vt:lpstr>
      <vt:lpstr>Slide 88</vt:lpstr>
      <vt:lpstr>Slide 89</vt:lpstr>
      <vt:lpstr>Slide 90</vt:lpstr>
      <vt:lpstr>Shakespeare vs. Marlowe</vt:lpstr>
      <vt:lpstr>And yet the contrasts are almost unbelievable.   </vt:lpstr>
      <vt:lpstr>Slide 93</vt:lpstr>
      <vt:lpstr>Slide 94</vt:lpstr>
      <vt:lpstr>Comparing The Two Men </vt:lpstr>
      <vt:lpstr>Slide 96</vt:lpstr>
      <vt:lpstr>Slide 97</vt:lpstr>
      <vt:lpstr>Slide 98</vt:lpstr>
      <vt:lpstr>THEIR ONLY SIMILARITY? </vt:lpstr>
      <vt:lpstr>Slide 100</vt:lpstr>
      <vt:lpstr>COUNTER ARGUMENTS  </vt:lpstr>
      <vt:lpstr>Slide 102</vt:lpstr>
      <vt:lpstr>Slide 103</vt:lpstr>
      <vt:lpstr>Quotes</vt:lpstr>
      <vt:lpstr>Slide 105</vt:lpstr>
      <vt:lpstr>Slide 106</vt:lpstr>
      <vt:lpstr>Slide 107</vt:lpstr>
      <vt:lpstr>Slide 108</vt:lpstr>
      <vt:lpstr>Slide 109</vt:lpstr>
      <vt:lpstr>Slide 110</vt:lpstr>
      <vt:lpstr>Slide 111</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Dr.Faustus</dc:title>
  <dc:creator>MyUserName</dc:creator>
  <cp:lastModifiedBy>NTS</cp:lastModifiedBy>
  <cp:revision>119</cp:revision>
  <dcterms:created xsi:type="dcterms:W3CDTF">2013-01-05T09:19:59Z</dcterms:created>
  <dcterms:modified xsi:type="dcterms:W3CDTF">2013-01-18T09:21:56Z</dcterms:modified>
</cp:coreProperties>
</file>