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6" r:id="rId3"/>
    <p:sldId id="267" r:id="rId4"/>
    <p:sldId id="268" r:id="rId5"/>
    <p:sldId id="269" r:id="rId6"/>
    <p:sldId id="270" r:id="rId7"/>
    <p:sldId id="303" r:id="rId8"/>
    <p:sldId id="304" r:id="rId9"/>
    <p:sldId id="271" r:id="rId10"/>
    <p:sldId id="27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30"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A01C13-0FA8-4F3B-AE54-C8EF431EA1E0}" type="datetimeFigureOut">
              <a:rPr lang="en-US" smtClean="0"/>
              <a:pPr/>
              <a:t>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379521-063D-4C38-A3C3-AB0FBDFBD9B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CCD4FA28-61D5-4EC3-AE57-FDFEA67F2A7E}" type="datetimeFigureOut">
              <a:rPr lang="en-US" smtClean="0"/>
              <a:pPr/>
              <a:t>1/9/2013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E3A7E1F-05C0-4A51-B6C9-4873A85A710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4FA28-61D5-4EC3-AE57-FDFEA67F2A7E}"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D4FA28-61D5-4EC3-AE57-FDFEA67F2A7E}" type="datetimeFigureOut">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D4FA28-61D5-4EC3-AE57-FDFEA67F2A7E}" type="datetimeFigureOut">
              <a:rPr lang="en-US" smtClean="0"/>
              <a:pPr/>
              <a:t>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A7E1F-05C0-4A51-B6C9-4873A85A7109}"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D4FA28-61D5-4EC3-AE57-FDFEA67F2A7E}" type="datetimeFigureOut">
              <a:rPr lang="en-US" smtClean="0"/>
              <a:pPr/>
              <a:t>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A7E1F-05C0-4A51-B6C9-4873A85A7109}"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4FA28-61D5-4EC3-AE57-FDFEA67F2A7E}" type="datetimeFigureOut">
              <a:rPr lang="en-US" smtClean="0"/>
              <a:pPr/>
              <a:t>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CCD4FA28-61D5-4EC3-AE57-FDFEA67F2A7E}" type="datetimeFigureOut">
              <a:rPr lang="en-US" smtClean="0"/>
              <a:pPr/>
              <a:t>1/9/2013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E3A7E1F-05C0-4A51-B6C9-4873A85A71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King Lear/Hamlet </a:t>
            </a:r>
            <a:br>
              <a:rPr lang="en-US" dirty="0" smtClean="0"/>
            </a:br>
            <a:r>
              <a:rPr lang="en-US" dirty="0" smtClean="0"/>
              <a:t>Overview</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342859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Of </a:t>
            </a:r>
            <a:r>
              <a:rPr lang="en-US" dirty="0"/>
              <a:t>all of the play’s villains, Edmund is the most complex and sympathetic. He is a consummate schemer, a Machiavellian character eager to seize any opportunity and willing to do anything to achieve his goals. However, his ambition is interesting insofar as it reflects not only a thirst for land and power but also a desire for the recognition denied to him by his status as a bastard. His serial treachery is not merely self-interested; it is a conscious rebellion against the social order that has denied him the same status as Gloucester’s legitimate son, Edgar. “Now, gods, stand up for bastards,” Edmund commands, but in fact he depends not on divine aid but on his own initiative (1.2.22). He is the ultimate self-made man, and he is such a cold and capable villain that it is entertaining to watch him work, much as the audience can appreciate the clever wickedness of </a:t>
            </a:r>
            <a:r>
              <a:rPr lang="en-US" dirty="0" err="1"/>
              <a:t>Iago</a:t>
            </a:r>
            <a:r>
              <a:rPr lang="en-US" dirty="0"/>
              <a:t> in Othello. </a:t>
            </a:r>
          </a:p>
        </p:txBody>
      </p:sp>
      <p:sp>
        <p:nvSpPr>
          <p:cNvPr id="3" name="Title 2"/>
          <p:cNvSpPr>
            <a:spLocks noGrp="1"/>
          </p:cNvSpPr>
          <p:nvPr>
            <p:ph type="title"/>
          </p:nvPr>
        </p:nvSpPr>
        <p:spPr/>
        <p:txBody>
          <a:bodyPr/>
          <a:lstStyle/>
          <a:p>
            <a:r>
              <a:rPr lang="en-US" dirty="0" smtClean="0"/>
              <a:t>Edmund</a:t>
            </a:r>
            <a:endParaRPr lang="en-US" dirty="0"/>
          </a:p>
        </p:txBody>
      </p:sp>
    </p:spTree>
    <p:extLst>
      <p:ext uri="{BB962C8B-B14F-4D97-AF65-F5344CB8AC3E}">
        <p14:creationId xmlns="" xmlns:p14="http://schemas.microsoft.com/office/powerpoint/2010/main" val="3538263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Only at the close of the play does Edmund show a flicker of weakness. Mortally wounded, he sees that both </a:t>
            </a:r>
            <a:r>
              <a:rPr lang="en-US" dirty="0" err="1"/>
              <a:t>Goneril</a:t>
            </a:r>
            <a:r>
              <a:rPr lang="en-US" dirty="0"/>
              <a:t> and Regan have died for him, and whispers, “Yet Edmund was beloved” (5.3.238). After this ambiguous statement, he seems to repent of his villainy and admits to having ordered </a:t>
            </a:r>
            <a:r>
              <a:rPr lang="en-US" dirty="0" err="1"/>
              <a:t>Cordelia’s</a:t>
            </a:r>
            <a:r>
              <a:rPr lang="en-US" dirty="0"/>
              <a:t> death. His peculiar change of heart, rare among Shakespearean villains, is enough to make the audience wonder, amid the carnage, whether Edmund’s villainy sprang not from some innate cruelty but simply from a thwarted, misdirected desire for the familial love that he witnessed around him.</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 xmlns:p14="http://schemas.microsoft.com/office/powerpoint/2010/main" val="4151945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There is little good to be said for Lear’s older daughters, who are largely indistinguishable in their villainy and spite. </a:t>
            </a:r>
            <a:r>
              <a:rPr lang="en-US" dirty="0" err="1"/>
              <a:t>Goneril</a:t>
            </a:r>
            <a:r>
              <a:rPr lang="en-US" dirty="0"/>
              <a:t> and Regan are clever—or at least clever enough to flatter their father in the play’s opening scene—and, early in the play, their bad behavior toward Lear seems matched by his own pride and temper. But any sympathy that the audience can muster for them evaporates quickly, first when they turn their father out into the storm at the end of Act 2 and then when they viciously put out Gloucester’s eyes in Act 3. </a:t>
            </a:r>
          </a:p>
        </p:txBody>
      </p:sp>
      <p:sp>
        <p:nvSpPr>
          <p:cNvPr id="3" name="Title 2"/>
          <p:cNvSpPr>
            <a:spLocks noGrp="1"/>
          </p:cNvSpPr>
          <p:nvPr>
            <p:ph type="title"/>
          </p:nvPr>
        </p:nvSpPr>
        <p:spPr/>
        <p:txBody>
          <a:bodyPr/>
          <a:lstStyle/>
          <a:p>
            <a:r>
              <a:rPr lang="en-US" dirty="0" err="1" smtClean="0"/>
              <a:t>Goneril&amp;Regan</a:t>
            </a:r>
            <a:endParaRPr lang="en-US" dirty="0"/>
          </a:p>
        </p:txBody>
      </p:sp>
    </p:spTree>
    <p:extLst>
      <p:ext uri="{BB962C8B-B14F-4D97-AF65-F5344CB8AC3E}">
        <p14:creationId xmlns="" xmlns:p14="http://schemas.microsoft.com/office/powerpoint/2010/main" val="3463401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Goneril</a:t>
            </a:r>
            <a:r>
              <a:rPr lang="en-US" dirty="0"/>
              <a:t> and Regan are, in a sense, personifications of evil—they have no conscience, only appetite. It is this greedy ambition that enables them to crush all opposition and make themselves mistresses of Britain. Ultimately, however, this same appetite brings about their undoing. Their desire for power is satisfied, but both harbor sexual desire for Edmund, which destroys their alliance and eventually leads them to destroy each other. Evil, the play suggests, inevitably turns in on itself.</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 xmlns:p14="http://schemas.microsoft.com/office/powerpoint/2010/main" val="2572865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Themes are the fundamental and often universal ideas explored in a literary work.</a:t>
            </a:r>
          </a:p>
          <a:p>
            <a:endParaRPr lang="en-US" dirty="0"/>
          </a:p>
        </p:txBody>
      </p:sp>
      <p:sp>
        <p:nvSpPr>
          <p:cNvPr id="3" name="Title 2"/>
          <p:cNvSpPr>
            <a:spLocks noGrp="1"/>
          </p:cNvSpPr>
          <p:nvPr>
            <p:ph type="title"/>
          </p:nvPr>
        </p:nvSpPr>
        <p:spPr/>
        <p:txBody>
          <a:bodyPr/>
          <a:lstStyle/>
          <a:p>
            <a:r>
              <a:rPr lang="en-US" dirty="0" smtClean="0"/>
              <a:t>Themes Motifs &amp;Symbols</a:t>
            </a:r>
            <a:endParaRPr lang="en-US" dirty="0"/>
          </a:p>
        </p:txBody>
      </p:sp>
    </p:spTree>
    <p:extLst>
      <p:ext uri="{BB962C8B-B14F-4D97-AF65-F5344CB8AC3E}">
        <p14:creationId xmlns="" xmlns:p14="http://schemas.microsoft.com/office/powerpoint/2010/main" val="759012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 brutal play, filled with human cruelty and awful, seemingly meaningless disasters. The play’s succession of terrible events raises an obvious question for the characters—namely, whether there is any possibility of justice in the world, or whether the world is fundamentally indifferent or even hostile to humankind. Various characters offer their opinions: “As flies to wanton boys are we to the gods; / They kill us for their sport,” Gloucester muses, realizing it foolish for humankind to assume that the natural world works in parallel with socially or morally convenient notions of justice (4.1.37–38). </a:t>
            </a:r>
          </a:p>
          <a:p>
            <a:endParaRPr lang="en-US" dirty="0"/>
          </a:p>
        </p:txBody>
      </p:sp>
      <p:sp>
        <p:nvSpPr>
          <p:cNvPr id="3" name="Title 2"/>
          <p:cNvSpPr>
            <a:spLocks noGrp="1"/>
          </p:cNvSpPr>
          <p:nvPr>
            <p:ph type="title"/>
          </p:nvPr>
        </p:nvSpPr>
        <p:spPr/>
        <p:txBody>
          <a:bodyPr/>
          <a:lstStyle/>
          <a:p>
            <a:r>
              <a:rPr lang="en-US" dirty="0" smtClean="0"/>
              <a:t>Justice</a:t>
            </a:r>
            <a:endParaRPr lang="en-US" dirty="0"/>
          </a:p>
        </p:txBody>
      </p:sp>
    </p:spTree>
    <p:extLst>
      <p:ext uri="{BB962C8B-B14F-4D97-AF65-F5344CB8AC3E}">
        <p14:creationId xmlns="" xmlns:p14="http://schemas.microsoft.com/office/powerpoint/2010/main" val="1765957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Edgar, on the other hand, insists that “the gods are just,” believing that individuals get what they deserve (5.3.169). But, in the end, we are left with only a terrifying uncertainty—although the wicked die, the good die along with them, culminating in the awful image of Lear cradling </a:t>
            </a:r>
            <a:r>
              <a:rPr lang="en-US" dirty="0" err="1"/>
              <a:t>Cordelia’s</a:t>
            </a:r>
            <a:r>
              <a:rPr lang="en-US" dirty="0"/>
              <a:t> body in his arms. There is goodness in the world of the play, but there is also madness and death, and it is difficult to tell which triumphs in the end.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 xmlns:p14="http://schemas.microsoft.com/office/powerpoint/2010/main" val="41675821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about political authority as much as it is about family dynamics. Lear is not only a father but also a king, and when he gives away his authority to the unworthy and evil </a:t>
            </a:r>
            <a:r>
              <a:rPr lang="en-US" dirty="0" err="1"/>
              <a:t>Goneril</a:t>
            </a:r>
            <a:r>
              <a:rPr lang="en-US" dirty="0"/>
              <a:t> and Regan, he delivers not only himself and his family but all of Britain into chaos and cruelty. As the two wicked sisters indulge their appetite for power and Edmund begins his own ascension, the kingdom descends into civil strife, and we realize that Lear has destroyed not only his own authority but all authority in Britain. The stable, hierarchal order that Lear initially represents falls apart and disorder engulfs the realm.</a:t>
            </a:r>
          </a:p>
          <a:p>
            <a:pPr marL="0" indent="0">
              <a:buNone/>
            </a:pPr>
            <a:endParaRPr lang="en-US" dirty="0"/>
          </a:p>
        </p:txBody>
      </p:sp>
      <p:sp>
        <p:nvSpPr>
          <p:cNvPr id="3" name="Title 2"/>
          <p:cNvSpPr>
            <a:spLocks noGrp="1"/>
          </p:cNvSpPr>
          <p:nvPr>
            <p:ph type="title"/>
          </p:nvPr>
        </p:nvSpPr>
        <p:spPr/>
        <p:txBody>
          <a:bodyPr/>
          <a:lstStyle/>
          <a:p>
            <a:r>
              <a:rPr lang="en-US" dirty="0" smtClean="0"/>
              <a:t>Authority Versus Chaos</a:t>
            </a:r>
            <a:endParaRPr lang="en-US" dirty="0"/>
          </a:p>
        </p:txBody>
      </p:sp>
    </p:spTree>
    <p:extLst>
      <p:ext uri="{BB962C8B-B14F-4D97-AF65-F5344CB8AC3E}">
        <p14:creationId xmlns="" xmlns:p14="http://schemas.microsoft.com/office/powerpoint/2010/main" val="3562480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failure of authority in the face of chaos recurs in Lear’s wanderings on the heath during the storm. Witnessing the powerful forces of the natural world, Lear comes to understand that he, like the rest of humankind, is insignificant in the world. This realization proves much more important than the realization of his loss of political control, as it compels him to re-prioritize his values and become humble and caring. With this newfound understanding of himself, Lear hopes to be able to confront the chaos in the political realm as well.</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 xmlns:p14="http://schemas.microsoft.com/office/powerpoint/2010/main" val="30370555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279</TotalTime>
  <Words>927</Words>
  <Application>Microsoft Office PowerPoint</Application>
  <PresentationFormat>On-screen Show (4:3)</PresentationFormat>
  <Paragraphs>19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Hardcover</vt:lpstr>
      <vt:lpstr>King Lear/Hamlet  Overview</vt:lpstr>
      <vt:lpstr>Edmund</vt:lpstr>
      <vt:lpstr>Slide 3</vt:lpstr>
      <vt:lpstr>Goneril&amp;Regan</vt:lpstr>
      <vt:lpstr>Slide 5</vt:lpstr>
      <vt:lpstr>Themes Motifs &amp;Symbols</vt:lpstr>
      <vt:lpstr>Justice</vt:lpstr>
      <vt:lpstr>Slide 8</vt:lpstr>
      <vt:lpstr>Authority Versus Chaos</vt:lpstr>
      <vt:lpstr>Slide 10</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Lear  Overview</dc:title>
  <dc:creator>MyUserName</dc:creator>
  <cp:lastModifiedBy>NTS</cp:lastModifiedBy>
  <cp:revision>109</cp:revision>
  <dcterms:created xsi:type="dcterms:W3CDTF">2012-12-27T17:30:54Z</dcterms:created>
  <dcterms:modified xsi:type="dcterms:W3CDTF">2013-01-09T05:13:35Z</dcterms:modified>
</cp:coreProperties>
</file>