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6"/>
  </p:notes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303" r:id="rId16"/>
    <p:sldId id="304" r:id="rId17"/>
    <p:sldId id="271" r:id="rId18"/>
    <p:sldId id="272" r:id="rId19"/>
    <p:sldId id="273" r:id="rId20"/>
    <p:sldId id="274" r:id="rId21"/>
    <p:sldId id="275" r:id="rId22"/>
    <p:sldId id="305" r:id="rId23"/>
    <p:sldId id="306" r:id="rId24"/>
    <p:sldId id="276" r:id="rId25"/>
    <p:sldId id="307" r:id="rId26"/>
    <p:sldId id="277" r:id="rId27"/>
    <p:sldId id="308" r:id="rId28"/>
    <p:sldId id="309" r:id="rId29"/>
    <p:sldId id="278" r:id="rId30"/>
    <p:sldId id="279" r:id="rId31"/>
    <p:sldId id="310" r:id="rId32"/>
    <p:sldId id="280" r:id="rId33"/>
    <p:sldId id="311" r:id="rId34"/>
    <p:sldId id="282" r:id="rId35"/>
    <p:sldId id="281" r:id="rId36"/>
    <p:sldId id="283" r:id="rId37"/>
    <p:sldId id="284" r:id="rId38"/>
    <p:sldId id="312" r:id="rId39"/>
    <p:sldId id="285" r:id="rId40"/>
    <p:sldId id="313" r:id="rId41"/>
    <p:sldId id="286" r:id="rId42"/>
    <p:sldId id="287" r:id="rId43"/>
    <p:sldId id="314" r:id="rId44"/>
    <p:sldId id="288" r:id="rId45"/>
    <p:sldId id="315" r:id="rId46"/>
    <p:sldId id="289" r:id="rId47"/>
    <p:sldId id="290" r:id="rId48"/>
    <p:sldId id="291" r:id="rId49"/>
    <p:sldId id="292" r:id="rId50"/>
    <p:sldId id="293" r:id="rId51"/>
    <p:sldId id="316" r:id="rId52"/>
    <p:sldId id="294" r:id="rId53"/>
    <p:sldId id="295" r:id="rId54"/>
    <p:sldId id="317" r:id="rId55"/>
    <p:sldId id="296" r:id="rId56"/>
    <p:sldId id="318" r:id="rId57"/>
    <p:sldId id="298" r:id="rId58"/>
    <p:sldId id="299" r:id="rId59"/>
    <p:sldId id="319" r:id="rId60"/>
    <p:sldId id="300" r:id="rId61"/>
    <p:sldId id="301" r:id="rId62"/>
    <p:sldId id="320" r:id="rId63"/>
    <p:sldId id="261" r:id="rId64"/>
    <p:sldId id="302"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A01C13-0FA8-4F3B-AE54-C8EF431EA1E0}" type="datetimeFigureOut">
              <a:rPr lang="en-US" smtClean="0"/>
              <a:t>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379521-063D-4C38-A3C3-AB0FBDFBD9B2}"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7379521-063D-4C38-A3C3-AB0FBDFBD9B2}" type="slidenum">
              <a:rPr lang="en-US" smtClean="0"/>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CCD4FA28-61D5-4EC3-AE57-FDFEA67F2A7E}" type="datetimeFigureOut">
              <a:rPr lang="en-US" smtClean="0"/>
              <a:pPr/>
              <a:t>1/7/2013</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9E3A7E1F-05C0-4A51-B6C9-4873A85A7109}" type="slidenum">
              <a:rPr lang="en-US" smtClean="0"/>
              <a:pPr/>
              <a:t>‹#›</a:t>
            </a:fld>
            <a:endParaRPr lang="en-US"/>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endPar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4FA28-61D5-4EC3-AE57-FDFEA67F2A7E}" type="datetimeFigureOut">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A7E1F-05C0-4A51-B6C9-4873A85A7109}" type="slidenum">
              <a:rPr lang="en-US" smtClean="0"/>
              <a:pPr/>
              <a:t>‹#›</a:t>
            </a:fld>
            <a:endParaRPr lang="en-US"/>
          </a:p>
        </p:txBody>
      </p:sp>
      <p:sp>
        <p:nvSpPr>
          <p:cNvPr id="11" name="Title 10"/>
          <p:cNvSpPr>
            <a:spLocks noGrp="1"/>
          </p:cNvSpPr>
          <p:nvPr>
            <p:ph type="title"/>
          </p:nvPr>
        </p:nvSpPr>
        <p:spPr/>
        <p:txBody>
          <a:bodyPr/>
          <a:lstStyle/>
          <a:p>
            <a:r>
              <a:rPr lang="en-US" smtClean="0"/>
              <a:t>Click to edit Master title style</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D4FA28-61D5-4EC3-AE57-FDFEA67F2A7E}" type="datetimeFigureOut">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A7E1F-05C0-4A51-B6C9-4873A85A710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CD4FA28-61D5-4EC3-AE57-FDFEA67F2A7E}" type="datetimeFigureOut">
              <a:rPr lang="en-US" smtClean="0"/>
              <a:pPr/>
              <a:t>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A7E1F-05C0-4A51-B6C9-4873A85A7109}" type="slidenum">
              <a:rPr lang="en-US" smtClean="0"/>
              <a:pPr/>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D4FA28-61D5-4EC3-AE57-FDFEA67F2A7E}" type="datetimeFigureOut">
              <a:rPr lang="en-US" smtClean="0"/>
              <a:pPr/>
              <a:t>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3A7E1F-05C0-4A51-B6C9-4873A85A7109}" type="slidenum">
              <a:rPr lang="en-US" smtClean="0"/>
              <a:pPr/>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D4FA28-61D5-4EC3-AE57-FDFEA67F2A7E}" type="datetimeFigureOut">
              <a:rPr lang="en-US" smtClean="0"/>
              <a:pPr/>
              <a:t>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3A7E1F-05C0-4A51-B6C9-4873A85A7109}" type="slidenum">
              <a:rPr lang="en-US" smtClean="0"/>
              <a:pPr/>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D4FA28-61D5-4EC3-AE57-FDFEA67F2A7E}" type="datetimeFigureOut">
              <a:rPr lang="en-US" smtClean="0"/>
              <a:pPr/>
              <a:t>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3A7E1F-05C0-4A51-B6C9-4873A85A710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smtClean="0"/>
              <a:t>Click to edit Master title style</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D4FA28-61D5-4EC3-AE57-FDFEA67F2A7E}" type="datetimeFigureOut">
              <a:rPr lang="en-US" smtClean="0"/>
              <a:pPr/>
              <a:t>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A7E1F-05C0-4A51-B6C9-4873A85A71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smtClean="0"/>
              <a:t>Click to edit Master title style</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D4FA28-61D5-4EC3-AE57-FDFEA67F2A7E}" type="datetimeFigureOut">
              <a:rPr lang="en-US" smtClean="0"/>
              <a:pPr/>
              <a:t>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3A7E1F-05C0-4A51-B6C9-4873A85A710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4FA28-61D5-4EC3-AE57-FDFEA67F2A7E}" type="datetimeFigureOut">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A7E1F-05C0-4A51-B6C9-4873A85A7109}" type="slidenum">
              <a:rPr lang="en-US" smtClean="0"/>
              <a:pPr/>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4FA28-61D5-4EC3-AE57-FDFEA67F2A7E}" type="datetimeFigureOut">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3A7E1F-05C0-4A51-B6C9-4873A85A7109}" type="slidenum">
              <a:rPr lang="en-US" smtClean="0"/>
              <a:pPr/>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smtClean="0">
                  <a:solidFill>
                    <a:schemeClr val="tx2">
                      <a:lumMod val="60000"/>
                      <a:lumOff val="40000"/>
                    </a:schemeClr>
                  </a:solidFill>
                  <a:latin typeface="Wingdings" pitchFamily="2" charset="2"/>
                </a:rPr>
                <a:t></a:t>
              </a:r>
              <a:endParaRPr lang="en-US" sz="5400" dirty="0">
                <a:solidFill>
                  <a:schemeClr val="tx2">
                    <a:lumMod val="60000"/>
                    <a:lumOff val="40000"/>
                  </a:schemeClr>
                </a:solidFill>
                <a:latin typeface="Wingdings" pitchFamily="2" charset="2"/>
              </a:endParaRP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CCD4FA28-61D5-4EC3-AE57-FDFEA67F2A7E}" type="datetimeFigureOut">
              <a:rPr lang="en-US" smtClean="0"/>
              <a:pPr/>
              <a:t>1/7/2013</a:t>
            </a:fld>
            <a:endParaRPr lang="en-US"/>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9E3A7E1F-05C0-4A51-B6C9-4873A85A710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King Lear/Hamlet </a:t>
            </a:r>
            <a:br>
              <a:rPr lang="en-US" dirty="0" smtClean="0"/>
            </a:br>
            <a:r>
              <a:rPr lang="en-US" dirty="0" smtClean="0"/>
              <a:t>Overview</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23428598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Composition of the play 1605-1606</a:t>
            </a:r>
          </a:p>
          <a:p>
            <a:r>
              <a:rPr lang="en-US" dirty="0" err="1" smtClean="0"/>
              <a:t>Sources:Geoffrey</a:t>
            </a:r>
            <a:r>
              <a:rPr lang="en-US" dirty="0" smtClean="0"/>
              <a:t> of Monmouth’s </a:t>
            </a:r>
            <a:r>
              <a:rPr lang="en-US" dirty="0" err="1" smtClean="0"/>
              <a:t>Historia</a:t>
            </a:r>
            <a:r>
              <a:rPr lang="en-US" dirty="0" smtClean="0"/>
              <a:t> </a:t>
            </a:r>
            <a:r>
              <a:rPr lang="en-US" dirty="0" err="1" smtClean="0"/>
              <a:t>Britonum</a:t>
            </a:r>
            <a:r>
              <a:rPr lang="en-US" dirty="0" smtClean="0"/>
              <a:t> .</a:t>
            </a:r>
          </a:p>
          <a:p>
            <a:r>
              <a:rPr lang="en-US" dirty="0" smtClean="0"/>
              <a:t>Spencer’s “The </a:t>
            </a:r>
            <a:r>
              <a:rPr lang="en-US" dirty="0" err="1" smtClean="0"/>
              <a:t>Fairie</a:t>
            </a:r>
            <a:r>
              <a:rPr lang="en-US" dirty="0" smtClean="0"/>
              <a:t> </a:t>
            </a:r>
            <a:r>
              <a:rPr lang="en-US" dirty="0" err="1" smtClean="0"/>
              <a:t>Queene</a:t>
            </a:r>
            <a:r>
              <a:rPr lang="en-US" dirty="0" smtClean="0"/>
              <a:t>.</a:t>
            </a:r>
          </a:p>
          <a:p>
            <a:r>
              <a:rPr lang="en-US" dirty="0" smtClean="0"/>
              <a:t>An anonymous play called “The True </a:t>
            </a:r>
            <a:r>
              <a:rPr lang="en-US" dirty="0" err="1" smtClean="0"/>
              <a:t>Chronical</a:t>
            </a:r>
            <a:r>
              <a:rPr lang="en-US" dirty="0" smtClean="0"/>
              <a:t> History of King Lear”.</a:t>
            </a:r>
          </a:p>
          <a:p>
            <a:r>
              <a:rPr lang="en-US" dirty="0" smtClean="0"/>
              <a:t>Sir Philip Sidney’s “Arcadia”.</a:t>
            </a:r>
          </a:p>
          <a:p>
            <a:endParaRPr lang="en-US" dirty="0"/>
          </a:p>
        </p:txBody>
      </p:sp>
      <p:sp>
        <p:nvSpPr>
          <p:cNvPr id="2" name="Title 1"/>
          <p:cNvSpPr>
            <a:spLocks noGrp="1"/>
          </p:cNvSpPr>
          <p:nvPr>
            <p:ph type="title"/>
          </p:nvPr>
        </p:nvSpPr>
        <p:spPr/>
        <p:txBody>
          <a:bodyPr/>
          <a:lstStyle/>
          <a:p>
            <a:r>
              <a:rPr lang="en-US" dirty="0" smtClean="0"/>
              <a:t>King Lear</a:t>
            </a:r>
            <a:endParaRPr lang="en-US" dirty="0"/>
          </a:p>
        </p:txBody>
      </p:sp>
    </p:spTree>
    <p:extLst>
      <p:ext uri="{BB962C8B-B14F-4D97-AF65-F5344CB8AC3E}">
        <p14:creationId xmlns:p14="http://schemas.microsoft.com/office/powerpoint/2010/main" xmlns="" val="38178512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Themes of the play</a:t>
            </a:r>
          </a:p>
          <a:p>
            <a:r>
              <a:rPr lang="en-US" dirty="0" smtClean="0"/>
              <a:t>Reason in madness and madness in reason</a:t>
            </a:r>
          </a:p>
          <a:p>
            <a:r>
              <a:rPr lang="en-US" dirty="0" smtClean="0"/>
              <a:t>The double plot</a:t>
            </a:r>
          </a:p>
          <a:p>
            <a:r>
              <a:rPr lang="en-US" dirty="0" smtClean="0"/>
              <a:t>The unhappy ending</a:t>
            </a:r>
          </a:p>
          <a:p>
            <a:r>
              <a:rPr lang="en-US" dirty="0" smtClean="0"/>
              <a:t>Improbabilities in the play</a:t>
            </a:r>
          </a:p>
          <a:p>
            <a:r>
              <a:rPr lang="en-US" dirty="0" smtClean="0"/>
              <a:t>Character portrayal</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31255363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fool and his function</a:t>
            </a:r>
          </a:p>
          <a:p>
            <a:r>
              <a:rPr lang="en-US" dirty="0" smtClean="0"/>
              <a:t>Dramatic and melodramatic situations</a:t>
            </a:r>
          </a:p>
          <a:p>
            <a:r>
              <a:rPr lang="en-US" dirty="0" smtClean="0"/>
              <a:t>A typical tragedy</a:t>
            </a:r>
          </a:p>
          <a:p>
            <a:r>
              <a:rPr lang="en-US" dirty="0" smtClean="0"/>
              <a:t>Dramatic irony</a:t>
            </a:r>
          </a:p>
          <a:p>
            <a:r>
              <a:rPr lang="en-US" dirty="0" smtClean="0"/>
              <a:t>As a stage play</a:t>
            </a:r>
          </a:p>
          <a:p>
            <a:r>
              <a:rPr lang="en-US" dirty="0" smtClean="0"/>
              <a:t>A dramatization of a moral problem</a:t>
            </a:r>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17022511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err="1" smtClean="0"/>
              <a:t>Cordelia’s</a:t>
            </a:r>
            <a:r>
              <a:rPr lang="en-US" dirty="0" smtClean="0"/>
              <a:t> blunt and unvarnished statement</a:t>
            </a:r>
          </a:p>
          <a:p>
            <a:r>
              <a:rPr lang="en-US" dirty="0" smtClean="0"/>
              <a:t>Lear’s vanity and impulsiveness</a:t>
            </a:r>
          </a:p>
          <a:p>
            <a:r>
              <a:rPr lang="en-US" dirty="0" smtClean="0"/>
              <a:t>Hypocrisy of </a:t>
            </a:r>
            <a:r>
              <a:rPr lang="en-US" dirty="0" err="1" smtClean="0"/>
              <a:t>Goneril</a:t>
            </a:r>
            <a:r>
              <a:rPr lang="en-US" dirty="0" smtClean="0"/>
              <a:t> and Regan</a:t>
            </a:r>
          </a:p>
          <a:p>
            <a:r>
              <a:rPr lang="en-US" dirty="0" smtClean="0"/>
              <a:t>Edmund’s grievance against society</a:t>
            </a:r>
          </a:p>
          <a:p>
            <a:r>
              <a:rPr lang="en-US" dirty="0" smtClean="0"/>
              <a:t>Theme of Renunciation</a:t>
            </a:r>
          </a:p>
          <a:p>
            <a:endParaRPr lang="en-US" dirty="0"/>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xmlns="" val="15696350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endParaRPr lang="en-US" dirty="0"/>
          </a:p>
          <a:p>
            <a:r>
              <a:rPr lang="en-US" dirty="0"/>
              <a:t>Lear’s basic flaw at the beginning of the play is that he values appearances above reality. He wants to be treated as a king and to enjoy the title, but he doesn’t want to fulfill a king’s obligations of governing for the good of his subjects. Similarly, his test of his daughters demonstrates that he values a flattering public display of love over real love. He doesn’t ask “which of you doth love us most,” but rather, “which of you shall we say doth love us most?” (1.1.49). Most readers conclude that Lear is simply blind to the truth, but </a:t>
            </a:r>
            <a:r>
              <a:rPr lang="en-US" dirty="0" err="1"/>
              <a:t>Cordelia</a:t>
            </a:r>
            <a:r>
              <a:rPr lang="en-US" dirty="0"/>
              <a:t> is already his favorite daughter at the beginning of the play, so presumably he knows that she loves him the most. Nevertheless, Lear values </a:t>
            </a:r>
            <a:r>
              <a:rPr lang="en-US" dirty="0" err="1"/>
              <a:t>Goneril</a:t>
            </a:r>
            <a:r>
              <a:rPr lang="en-US" dirty="0"/>
              <a:t> and Regan’s fawning over </a:t>
            </a:r>
            <a:r>
              <a:rPr lang="en-US" dirty="0" err="1"/>
              <a:t>Cordelia’s</a:t>
            </a:r>
            <a:r>
              <a:rPr lang="en-US" dirty="0"/>
              <a:t> sincere sense of filial duty.</a:t>
            </a:r>
          </a:p>
          <a:p>
            <a:endParaRPr lang="en-US" dirty="0"/>
          </a:p>
          <a:p>
            <a:endParaRPr lang="en-US" dirty="0"/>
          </a:p>
          <a:p>
            <a:endParaRPr lang="en-US" dirty="0"/>
          </a:p>
          <a:p>
            <a:endParaRPr lang="en-US" dirty="0"/>
          </a:p>
        </p:txBody>
      </p:sp>
      <p:sp>
        <p:nvSpPr>
          <p:cNvPr id="3" name="Title 2"/>
          <p:cNvSpPr>
            <a:spLocks noGrp="1"/>
          </p:cNvSpPr>
          <p:nvPr>
            <p:ph type="title"/>
          </p:nvPr>
        </p:nvSpPr>
        <p:spPr/>
        <p:txBody>
          <a:bodyPr/>
          <a:lstStyle/>
          <a:p>
            <a:r>
              <a:rPr lang="en-US" dirty="0" smtClean="0"/>
              <a:t>King Lear</a:t>
            </a:r>
            <a:endParaRPr lang="en-US" dirty="0"/>
          </a:p>
        </p:txBody>
      </p:sp>
    </p:spTree>
    <p:extLst>
      <p:ext uri="{BB962C8B-B14F-4D97-AF65-F5344CB8AC3E}">
        <p14:creationId xmlns:p14="http://schemas.microsoft.com/office/powerpoint/2010/main" xmlns="" val="22590040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An important question to ask is whether Lear develops as a character—whether he learns from his mistakes and becomes a better and more insightful human being. In some ways the answer is no: he doesn’t completely recover his sanity and emerge as a better king. But his values do change over the course of the play. As he realizes his weakness and insignificance in comparison to the awesome forces of the natural world, he becomes a humble and caring individual. He comes to cherish </a:t>
            </a:r>
            <a:r>
              <a:rPr lang="en-US" dirty="0" err="1"/>
              <a:t>Cordelia</a:t>
            </a:r>
            <a:r>
              <a:rPr lang="en-US" dirty="0"/>
              <a:t> above everything else and to place his own love for </a:t>
            </a:r>
            <a:r>
              <a:rPr lang="en-US" dirty="0" err="1"/>
              <a:t>Cordelia</a:t>
            </a:r>
            <a:r>
              <a:rPr lang="en-US" dirty="0"/>
              <a:t> above every other consideration, to the point that he would rather live in prison with her than rule as a king again.</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13897435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endParaRPr lang="en-US" dirty="0"/>
          </a:p>
          <a:p>
            <a:r>
              <a:rPr lang="en-US" dirty="0" err="1"/>
              <a:t>Cordelia’s</a:t>
            </a:r>
            <a:r>
              <a:rPr lang="en-US" dirty="0"/>
              <a:t> chief characteristics are devotion, kindness, beauty, and honesty—honesty to a fault, perhaps. She is contrasted throughout the play with </a:t>
            </a:r>
            <a:r>
              <a:rPr lang="en-US" dirty="0" err="1"/>
              <a:t>Goneril</a:t>
            </a:r>
            <a:r>
              <a:rPr lang="en-US" dirty="0"/>
              <a:t> and Regan, who are neither honest nor loving, and who manipulate their father for their own ends. By refusing to take part in Lear’s love test at the beginning of the play, </a:t>
            </a:r>
            <a:r>
              <a:rPr lang="en-US" dirty="0" err="1"/>
              <a:t>Cordelia</a:t>
            </a:r>
            <a:r>
              <a:rPr lang="en-US" dirty="0"/>
              <a:t> establishes herself as a repository of virtue, and the obvious authenticity of her love for Lear makes clear the extent of the king’s error in banishing her. For most of the middle section of the play, she is offstage, but as we observe the depredations of </a:t>
            </a:r>
            <a:r>
              <a:rPr lang="en-US" dirty="0" err="1"/>
              <a:t>Goneril</a:t>
            </a:r>
            <a:r>
              <a:rPr lang="en-US" dirty="0"/>
              <a:t> and Regan and watch Lear’s descent into madness, </a:t>
            </a:r>
          </a:p>
        </p:txBody>
      </p:sp>
      <p:sp>
        <p:nvSpPr>
          <p:cNvPr id="3" name="Title 2"/>
          <p:cNvSpPr>
            <a:spLocks noGrp="1"/>
          </p:cNvSpPr>
          <p:nvPr>
            <p:ph type="title"/>
          </p:nvPr>
        </p:nvSpPr>
        <p:spPr/>
        <p:txBody>
          <a:bodyPr/>
          <a:lstStyle/>
          <a:p>
            <a:r>
              <a:rPr lang="en-US" dirty="0" err="1" smtClean="0"/>
              <a:t>Cordelia</a:t>
            </a:r>
            <a:endParaRPr lang="en-US" dirty="0"/>
          </a:p>
        </p:txBody>
      </p:sp>
    </p:spTree>
    <p:extLst>
      <p:ext uri="{BB962C8B-B14F-4D97-AF65-F5344CB8AC3E}">
        <p14:creationId xmlns:p14="http://schemas.microsoft.com/office/powerpoint/2010/main" xmlns="" val="15326724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err="1"/>
              <a:t>Cordelia</a:t>
            </a:r>
            <a:r>
              <a:rPr lang="en-US" dirty="0"/>
              <a:t> is never far from the audience’s thoughts, and her beauty is venerably described in religious terms. Indeed, rumors of her return to Britain begin to surface almost immediately, and once she lands at Dover, the action of the play begins to move toward her, as all the characters converge on the coast. </a:t>
            </a:r>
            <a:r>
              <a:rPr lang="en-US" dirty="0" err="1"/>
              <a:t>Cordelia’s</a:t>
            </a:r>
            <a:r>
              <a:rPr lang="en-US" dirty="0"/>
              <a:t> reunion with Lear marks the apparent restoration of order in the kingdom and the triumph of love and forgiveness over hatred and spite. This fleeting moment of familial happiness makes the devastating finale of King Lear that much more cruel, as </a:t>
            </a:r>
            <a:r>
              <a:rPr lang="en-US" dirty="0" err="1"/>
              <a:t>Cordelia</a:t>
            </a:r>
            <a:r>
              <a:rPr lang="en-US" dirty="0"/>
              <a:t>, the personification of kindness and virtue, becomes a literal sacrifice to the heartlessness of an apparently unjust world.</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15288800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smtClean="0"/>
              <a:t>Of </a:t>
            </a:r>
            <a:r>
              <a:rPr lang="en-US" dirty="0"/>
              <a:t>all of the play’s villains, Edmund is the most complex and sympathetic. He is a consummate schemer, a Machiavellian character eager to seize any opportunity and willing to do anything to achieve his goals. However, his ambition is interesting insofar as it reflects not only a thirst for land and power but also a desire for the recognition denied to him by his status as a bastard. His serial treachery is not merely self-interested; it is a conscious rebellion against the social order that has denied him the same status as Gloucester’s legitimate son, Edgar. “Now, gods, stand up for bastards,” Edmund commands, but in fact he depends not on divine aid but on his own initiative (1.2.22). He is the ultimate self-made man, and he is such a cold and capable villain that it is entertaining to watch him work, much as the audience can appreciate the clever wickedness of </a:t>
            </a:r>
            <a:r>
              <a:rPr lang="en-US" dirty="0" err="1"/>
              <a:t>Iago</a:t>
            </a:r>
            <a:r>
              <a:rPr lang="en-US" dirty="0"/>
              <a:t> in Othello. </a:t>
            </a:r>
          </a:p>
        </p:txBody>
      </p:sp>
      <p:sp>
        <p:nvSpPr>
          <p:cNvPr id="3" name="Title 2"/>
          <p:cNvSpPr>
            <a:spLocks noGrp="1"/>
          </p:cNvSpPr>
          <p:nvPr>
            <p:ph type="title"/>
          </p:nvPr>
        </p:nvSpPr>
        <p:spPr/>
        <p:txBody>
          <a:bodyPr/>
          <a:lstStyle/>
          <a:p>
            <a:r>
              <a:rPr lang="en-US" dirty="0" smtClean="0"/>
              <a:t>Edmund</a:t>
            </a:r>
            <a:endParaRPr lang="en-US" dirty="0"/>
          </a:p>
        </p:txBody>
      </p:sp>
    </p:spTree>
    <p:extLst>
      <p:ext uri="{BB962C8B-B14F-4D97-AF65-F5344CB8AC3E}">
        <p14:creationId xmlns:p14="http://schemas.microsoft.com/office/powerpoint/2010/main" xmlns="" val="35382631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a:t>Only at the close of the play does Edmund show a flicker of weakness. Mortally wounded, he sees that both </a:t>
            </a:r>
            <a:r>
              <a:rPr lang="en-US" dirty="0" err="1"/>
              <a:t>Goneril</a:t>
            </a:r>
            <a:r>
              <a:rPr lang="en-US" dirty="0"/>
              <a:t> and Regan have died for him, and whispers, “Yet Edmund was beloved” (5.3.238). After this ambiguous statement, he seems to repent of his villainy and admits to having ordered </a:t>
            </a:r>
            <a:r>
              <a:rPr lang="en-US" dirty="0" err="1"/>
              <a:t>Cordelia’s</a:t>
            </a:r>
            <a:r>
              <a:rPr lang="en-US" dirty="0"/>
              <a:t> death. His peculiar change of heart, rare among Shakespearean villains, is enough to make the audience wonder, amid the carnage, whether Edmund’s villainy sprang not from some innate cruelty but simply from a thwarted, misdirected desire for the familial love that he witnessed around him.</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41519454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endParaRPr lang="en-US" dirty="0"/>
          </a:p>
          <a:p>
            <a:r>
              <a:rPr lang="en-US" dirty="0"/>
              <a:t>There is little good to be said for Lear’s older daughters, who are largely indistinguishable in their villainy and spite. </a:t>
            </a:r>
            <a:r>
              <a:rPr lang="en-US" dirty="0" err="1"/>
              <a:t>Goneril</a:t>
            </a:r>
            <a:r>
              <a:rPr lang="en-US" dirty="0"/>
              <a:t> and Regan are clever—or at least clever enough to flatter their father in the play’s opening scene—and, early in the play, their bad behavior toward Lear seems matched by his own pride and temper. But any sympathy that the audience can muster for them evaporates quickly, first when they turn their father out into the storm at the end of Act 2 and then when they viciously put out Gloucester’s eyes in Act 3. </a:t>
            </a:r>
          </a:p>
        </p:txBody>
      </p:sp>
      <p:sp>
        <p:nvSpPr>
          <p:cNvPr id="3" name="Title 2"/>
          <p:cNvSpPr>
            <a:spLocks noGrp="1"/>
          </p:cNvSpPr>
          <p:nvPr>
            <p:ph type="title"/>
          </p:nvPr>
        </p:nvSpPr>
        <p:spPr/>
        <p:txBody>
          <a:bodyPr/>
          <a:lstStyle/>
          <a:p>
            <a:r>
              <a:rPr lang="en-US" dirty="0" err="1" smtClean="0"/>
              <a:t>Goneril&amp;Regan</a:t>
            </a:r>
            <a:endParaRPr lang="en-US" dirty="0"/>
          </a:p>
        </p:txBody>
      </p:sp>
    </p:spTree>
    <p:extLst>
      <p:ext uri="{BB962C8B-B14F-4D97-AF65-F5344CB8AC3E}">
        <p14:creationId xmlns:p14="http://schemas.microsoft.com/office/powerpoint/2010/main" xmlns="" val="34634011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err="1"/>
              <a:t>Goneril</a:t>
            </a:r>
            <a:r>
              <a:rPr lang="en-US" dirty="0"/>
              <a:t> and Regan are, in a sense, personifications of evil—they have no conscience, only appetite. It is this greedy ambition that enables them to crush all opposition and make themselves mistresses of Britain. Ultimately, however, this same appetite brings about their undoing. Their desire for power is satisfied, but both harbor sexual desire for Edmund, which destroys their alliance and eventually leads them to destroy each other. Evil, the play suggests, inevitably turns in on itself.</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25728657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dirty="0"/>
          </a:p>
          <a:p>
            <a:r>
              <a:rPr lang="en-US" dirty="0"/>
              <a:t>Themes are the fundamental and often universal ideas explored in a literary work.</a:t>
            </a:r>
          </a:p>
          <a:p>
            <a:endParaRPr lang="en-US" dirty="0"/>
          </a:p>
        </p:txBody>
      </p:sp>
      <p:sp>
        <p:nvSpPr>
          <p:cNvPr id="3" name="Title 2"/>
          <p:cNvSpPr>
            <a:spLocks noGrp="1"/>
          </p:cNvSpPr>
          <p:nvPr>
            <p:ph type="title"/>
          </p:nvPr>
        </p:nvSpPr>
        <p:spPr/>
        <p:txBody>
          <a:bodyPr/>
          <a:lstStyle/>
          <a:p>
            <a:r>
              <a:rPr lang="en-US" dirty="0" smtClean="0"/>
              <a:t>Themes Motifs &amp;Symbols</a:t>
            </a:r>
            <a:endParaRPr lang="en-US" dirty="0"/>
          </a:p>
        </p:txBody>
      </p:sp>
    </p:spTree>
    <p:extLst>
      <p:ext uri="{BB962C8B-B14F-4D97-AF65-F5344CB8AC3E}">
        <p14:creationId xmlns:p14="http://schemas.microsoft.com/office/powerpoint/2010/main" xmlns="" val="7590129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endParaRPr lang="en-US" dirty="0"/>
          </a:p>
          <a:p>
            <a:r>
              <a:rPr lang="en-US" dirty="0"/>
              <a:t>King Lear is a brutal play, filled with human cruelty and awful, seemingly meaningless disasters. The play’s succession of terrible events raises an obvious question for the characters—namely, whether there is any possibility of justice in the world, or whether the world is fundamentally indifferent or even hostile to humankind. Various characters offer their opinions: “As flies to wanton boys are we to the gods; / They kill us for their sport,” Gloucester muses, realizing it foolish for humankind to assume that the natural world works in parallel with socially or morally convenient notions of justice (4.1.37–38). </a:t>
            </a:r>
          </a:p>
          <a:p>
            <a:endParaRPr lang="en-US" dirty="0"/>
          </a:p>
        </p:txBody>
      </p:sp>
      <p:sp>
        <p:nvSpPr>
          <p:cNvPr id="3" name="Title 2"/>
          <p:cNvSpPr>
            <a:spLocks noGrp="1"/>
          </p:cNvSpPr>
          <p:nvPr>
            <p:ph type="title"/>
          </p:nvPr>
        </p:nvSpPr>
        <p:spPr/>
        <p:txBody>
          <a:bodyPr/>
          <a:lstStyle/>
          <a:p>
            <a:r>
              <a:rPr lang="en-US" dirty="0" smtClean="0"/>
              <a:t>Justice</a:t>
            </a:r>
            <a:endParaRPr lang="en-US" dirty="0"/>
          </a:p>
        </p:txBody>
      </p:sp>
    </p:spTree>
    <p:extLst>
      <p:ext uri="{BB962C8B-B14F-4D97-AF65-F5344CB8AC3E}">
        <p14:creationId xmlns:p14="http://schemas.microsoft.com/office/powerpoint/2010/main" xmlns="" val="17659575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Edgar, on the other hand, insists that “the gods are just,” believing that individuals get what they deserve (5.3.169). But, in the end, we are left with only a terrifying uncertainty—although the wicked die, the good die along with them, culminating in the awful image of Lear cradling </a:t>
            </a:r>
            <a:r>
              <a:rPr lang="en-US" dirty="0" err="1"/>
              <a:t>Cordelia’s</a:t>
            </a:r>
            <a:r>
              <a:rPr lang="en-US" dirty="0"/>
              <a:t> body in his arms. There is goodness in the world of the play, but there is also madness and death, and it is difficult to tell which triumphs in the end.</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41675821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endParaRPr lang="en-US" dirty="0"/>
          </a:p>
          <a:p>
            <a:r>
              <a:rPr lang="en-US" dirty="0"/>
              <a:t>King Lear is about political authority as much as it is about family dynamics. Lear is not only a father but also a king, and when he gives away his authority to the unworthy and evil </a:t>
            </a:r>
            <a:r>
              <a:rPr lang="en-US" dirty="0" err="1"/>
              <a:t>Goneril</a:t>
            </a:r>
            <a:r>
              <a:rPr lang="en-US" dirty="0"/>
              <a:t> and Regan, he delivers not only himself and his family but all of Britain into chaos and cruelty. As the two wicked sisters indulge their appetite for power and Edmund begins his own ascension, the kingdom descends into civil strife, and we realize that Lear has destroyed not only his own authority but all authority in Britain. The stable, hierarchal order that Lear initially represents falls apart and disorder engulfs the realm.</a:t>
            </a:r>
          </a:p>
          <a:p>
            <a:pPr marL="0" indent="0">
              <a:buNone/>
            </a:pPr>
            <a:endParaRPr lang="en-US" dirty="0"/>
          </a:p>
        </p:txBody>
      </p:sp>
      <p:sp>
        <p:nvSpPr>
          <p:cNvPr id="3" name="Title 2"/>
          <p:cNvSpPr>
            <a:spLocks noGrp="1"/>
          </p:cNvSpPr>
          <p:nvPr>
            <p:ph type="title"/>
          </p:nvPr>
        </p:nvSpPr>
        <p:spPr/>
        <p:txBody>
          <a:bodyPr/>
          <a:lstStyle/>
          <a:p>
            <a:r>
              <a:rPr lang="en-US" dirty="0" smtClean="0"/>
              <a:t>Authority Versus Chaos</a:t>
            </a:r>
            <a:endParaRPr lang="en-US" dirty="0"/>
          </a:p>
        </p:txBody>
      </p:sp>
    </p:spTree>
    <p:extLst>
      <p:ext uri="{BB962C8B-B14F-4D97-AF65-F5344CB8AC3E}">
        <p14:creationId xmlns:p14="http://schemas.microsoft.com/office/powerpoint/2010/main" xmlns="" val="35624807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The failure of authority in the face of chaos recurs in Lear’s wanderings on the heath during the storm. Witnessing the powerful forces of the natural world, Lear comes to understand that he, like the rest of humankind, is insignificant in the world. This realization proves much more important than the realization of his loss of political control, as it compels him to re-prioritize his values and become humble and caring. With this newfound understanding of himself, Lear hopes to be able to confront the chaos in the political realm as well.</a:t>
            </a:r>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0370555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smtClean="0"/>
              <a:t> </a:t>
            </a:r>
            <a:endParaRPr lang="en-US" dirty="0"/>
          </a:p>
          <a:p>
            <a:r>
              <a:rPr lang="en-US" dirty="0"/>
              <a:t>Darkness and unhappiness pervade King Lear, and the devastating Act 5 represents one of the most tragic endings in all of literature. Nevertheless, the play presents the central relationship—that between Lear and </a:t>
            </a:r>
            <a:r>
              <a:rPr lang="en-US" dirty="0" err="1"/>
              <a:t>Cordelia</a:t>
            </a:r>
            <a:r>
              <a:rPr lang="en-US" dirty="0"/>
              <a:t>—as a dramatic embodiment of true, self-sacrificing love. Rather than despising Lear for banishing her, </a:t>
            </a:r>
            <a:r>
              <a:rPr lang="en-US" dirty="0" err="1"/>
              <a:t>Cordelia</a:t>
            </a:r>
            <a:r>
              <a:rPr lang="en-US" dirty="0"/>
              <a:t> remains devoted, even from afar, and eventually brings an army from a foreign country to rescue him from his tormentors. Lear, meanwhile, learns a tremendously cruel lesson in humility and eventually reaches the point where he can reunite joyfully with </a:t>
            </a:r>
            <a:r>
              <a:rPr lang="en-US" dirty="0" err="1"/>
              <a:t>Cordelia</a:t>
            </a:r>
            <a:r>
              <a:rPr lang="en-US" dirty="0"/>
              <a:t> and experience the balm of her forgiving love. </a:t>
            </a:r>
          </a:p>
        </p:txBody>
      </p:sp>
      <p:sp>
        <p:nvSpPr>
          <p:cNvPr id="3" name="Title 2"/>
          <p:cNvSpPr>
            <a:spLocks noGrp="1"/>
          </p:cNvSpPr>
          <p:nvPr>
            <p:ph type="title"/>
          </p:nvPr>
        </p:nvSpPr>
        <p:spPr/>
        <p:txBody>
          <a:bodyPr/>
          <a:lstStyle/>
          <a:p>
            <a:r>
              <a:rPr lang="en-US" dirty="0" smtClean="0"/>
              <a:t>Reconciliation</a:t>
            </a:r>
            <a:endParaRPr lang="en-US" dirty="0"/>
          </a:p>
        </p:txBody>
      </p:sp>
    </p:spTree>
    <p:extLst>
      <p:ext uri="{BB962C8B-B14F-4D97-AF65-F5344CB8AC3E}">
        <p14:creationId xmlns:p14="http://schemas.microsoft.com/office/powerpoint/2010/main" xmlns="" val="32233155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Lear’s recognition of the error of his ways is an ingredient vital to reconciliation with </a:t>
            </a:r>
            <a:r>
              <a:rPr lang="en-US" dirty="0" err="1"/>
              <a:t>Cordelia</a:t>
            </a:r>
            <a:r>
              <a:rPr lang="en-US" dirty="0"/>
              <a:t>, not because </a:t>
            </a:r>
            <a:r>
              <a:rPr lang="en-US" dirty="0" err="1"/>
              <a:t>Cordelia</a:t>
            </a:r>
            <a:r>
              <a:rPr lang="en-US" dirty="0"/>
              <a:t> feels wronged by him but because he has understood the sincerity and depth of her love for him. His maturation enables him to bring </a:t>
            </a:r>
            <a:r>
              <a:rPr lang="en-US" dirty="0" err="1"/>
              <a:t>Cordelia</a:t>
            </a:r>
            <a:r>
              <a:rPr lang="en-US" dirty="0"/>
              <a:t> back into his good graces, a testament to love’s ability to flourish, even if only fleetingly, amid the horror and chaos that engulf the rest of the play.</a:t>
            </a:r>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7443685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dirty="0"/>
          </a:p>
          <a:p>
            <a:r>
              <a:rPr lang="en-US" dirty="0"/>
              <a:t>Motifs are recurring structures, contrasts, and literary devices that can help to develop and inform the text’s major themes.</a:t>
            </a:r>
          </a:p>
          <a:p>
            <a:endParaRPr lang="en-US" dirty="0"/>
          </a:p>
        </p:txBody>
      </p:sp>
      <p:sp>
        <p:nvSpPr>
          <p:cNvPr id="3" name="Title 2"/>
          <p:cNvSpPr>
            <a:spLocks noGrp="1"/>
          </p:cNvSpPr>
          <p:nvPr>
            <p:ph type="title"/>
          </p:nvPr>
        </p:nvSpPr>
        <p:spPr/>
        <p:txBody>
          <a:bodyPr/>
          <a:lstStyle/>
          <a:p>
            <a:r>
              <a:rPr lang="en-US" dirty="0" smtClean="0"/>
              <a:t>Motifs</a:t>
            </a:r>
            <a:endParaRPr lang="en-US" dirty="0"/>
          </a:p>
        </p:txBody>
      </p:sp>
    </p:spTree>
    <p:extLst>
      <p:ext uri="{BB962C8B-B14F-4D97-AF65-F5344CB8AC3E}">
        <p14:creationId xmlns:p14="http://schemas.microsoft.com/office/powerpoint/2010/main" xmlns="" val="6645586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endParaRPr lang="en-US" dirty="0"/>
          </a:p>
          <a:p>
            <a:endParaRPr lang="en-US" dirty="0"/>
          </a:p>
          <a:p>
            <a:r>
              <a:rPr lang="en-US" dirty="0"/>
              <a:t>Insanity occupies a central place in the play and is associated with both disorder and hidden wisdom. The Fool, who offers Lear insight in the early sections of the play, offers his counsel in a seemingly mad babble. Later, when Lear himself goes mad, the turmoil in his mind mirrors the chaos that has descended upon his kingdom. At the same time, however, it also provides him with important wisdom by reducing him to his bare humanity, stripped of all royal pretensions. </a:t>
            </a:r>
          </a:p>
          <a:p>
            <a:endParaRPr lang="en-US" dirty="0"/>
          </a:p>
        </p:txBody>
      </p:sp>
      <p:sp>
        <p:nvSpPr>
          <p:cNvPr id="3" name="Title 2"/>
          <p:cNvSpPr>
            <a:spLocks noGrp="1"/>
          </p:cNvSpPr>
          <p:nvPr>
            <p:ph type="title"/>
          </p:nvPr>
        </p:nvSpPr>
        <p:spPr/>
        <p:txBody>
          <a:bodyPr/>
          <a:lstStyle/>
          <a:p>
            <a:r>
              <a:rPr lang="en-US" dirty="0" smtClean="0"/>
              <a:t>Madness</a:t>
            </a:r>
            <a:endParaRPr lang="en-US" dirty="0"/>
          </a:p>
        </p:txBody>
      </p:sp>
    </p:spTree>
    <p:extLst>
      <p:ext uri="{BB962C8B-B14F-4D97-AF65-F5344CB8AC3E}">
        <p14:creationId xmlns:p14="http://schemas.microsoft.com/office/powerpoint/2010/main" xmlns="" val="5484078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Lear thus learns humility. He is joined in his real madness by Edgar’s feigned insanity, which also contains nuggets of wisdom for the king to mine. Meanwhile, Edgar’s time as a supposedly insane beggar hardens him and prepares him to defeat Edmund at the close of the play.</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22875735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dirty="0"/>
          </a:p>
          <a:p>
            <a:r>
              <a:rPr lang="en-US" dirty="0"/>
              <a:t>Betrayals play a critical role in the play and show the workings of wickedness in both the familial and political realms—here, brothers betray brothers and children betray fathers. </a:t>
            </a:r>
            <a:r>
              <a:rPr lang="en-US" dirty="0" err="1"/>
              <a:t>Goneril</a:t>
            </a:r>
            <a:r>
              <a:rPr lang="en-US" dirty="0"/>
              <a:t> and Regan’s betrayal of Lear raises them to power in Britain, where Edmund, who has betrayed both Edgar and Gloucester, joins them. However, the play suggests that betrayers inevitably turn on one another, </a:t>
            </a:r>
          </a:p>
        </p:txBody>
      </p:sp>
      <p:sp>
        <p:nvSpPr>
          <p:cNvPr id="3" name="Title 2"/>
          <p:cNvSpPr>
            <a:spLocks noGrp="1"/>
          </p:cNvSpPr>
          <p:nvPr>
            <p:ph type="title"/>
          </p:nvPr>
        </p:nvSpPr>
        <p:spPr/>
        <p:txBody>
          <a:bodyPr/>
          <a:lstStyle/>
          <a:p>
            <a:r>
              <a:rPr lang="en-US" dirty="0" smtClean="0"/>
              <a:t>Betrayal</a:t>
            </a:r>
            <a:endParaRPr lang="en-US" dirty="0"/>
          </a:p>
        </p:txBody>
      </p:sp>
    </p:spTree>
    <p:extLst>
      <p:ext uri="{BB962C8B-B14F-4D97-AF65-F5344CB8AC3E}">
        <p14:creationId xmlns:p14="http://schemas.microsoft.com/office/powerpoint/2010/main" xmlns="" val="13647719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showing how </a:t>
            </a:r>
            <a:r>
              <a:rPr lang="en-US" dirty="0" err="1"/>
              <a:t>Goneril</a:t>
            </a:r>
            <a:r>
              <a:rPr lang="en-US" dirty="0"/>
              <a:t> and Regan fall out when they both become attracted to Edmund, and how their jealousies of one another ultimately lead to mutual destruction. Additionally, it is important to remember that the entire play is set in motion by Lear’s blind, foolish betrayal of </a:t>
            </a:r>
            <a:r>
              <a:rPr lang="en-US" dirty="0" err="1"/>
              <a:t>Cordelia’s</a:t>
            </a:r>
            <a:r>
              <a:rPr lang="en-US" dirty="0"/>
              <a:t> love for him, which reinforces that at the heart of every betrayal lies a skewed set of values.</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42524747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 </a:t>
            </a:r>
            <a:endParaRPr lang="en-US" dirty="0"/>
          </a:p>
          <a:p>
            <a:r>
              <a:rPr lang="en-US" dirty="0"/>
              <a:t>Symbols are objects, characters, figures, and colors used to represent abstract ideas or concepts.</a:t>
            </a:r>
          </a:p>
          <a:p>
            <a:endParaRPr lang="en-US" dirty="0"/>
          </a:p>
          <a:p>
            <a:endParaRPr lang="en-US" dirty="0"/>
          </a:p>
        </p:txBody>
      </p:sp>
      <p:sp>
        <p:nvSpPr>
          <p:cNvPr id="3" name="Title 2"/>
          <p:cNvSpPr>
            <a:spLocks noGrp="1"/>
          </p:cNvSpPr>
          <p:nvPr>
            <p:ph type="title"/>
          </p:nvPr>
        </p:nvSpPr>
        <p:spPr/>
        <p:txBody>
          <a:bodyPr/>
          <a:lstStyle/>
          <a:p>
            <a:r>
              <a:rPr lang="en-US" dirty="0" smtClean="0"/>
              <a:t>Symbols</a:t>
            </a:r>
            <a:endParaRPr lang="en-US" dirty="0"/>
          </a:p>
        </p:txBody>
      </p:sp>
    </p:spTree>
    <p:extLst>
      <p:ext uri="{BB962C8B-B14F-4D97-AF65-F5344CB8AC3E}">
        <p14:creationId xmlns:p14="http://schemas.microsoft.com/office/powerpoint/2010/main" xmlns="" val="10894732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endParaRPr lang="en-US" dirty="0"/>
          </a:p>
          <a:p>
            <a:endParaRPr lang="en-US" dirty="0"/>
          </a:p>
          <a:p>
            <a:r>
              <a:rPr lang="en-US" dirty="0"/>
              <a:t>As Lear wanders about a desolate heath in Act 3, a terrible storm, strongly but ambiguously symbolic, rages overhead. In part, the storm echoes Lear’s inner turmoil and mounting madness: it is a physical, turbulent natural reflection of Lear’s internal confusion. At the same time, the storm embodies the awesome power of nature, which forces the powerless king to recognize his own mortality and human frailty and to cultivate a sense of humility for the first time. </a:t>
            </a:r>
          </a:p>
        </p:txBody>
      </p:sp>
      <p:sp>
        <p:nvSpPr>
          <p:cNvPr id="3" name="Title 2"/>
          <p:cNvSpPr>
            <a:spLocks noGrp="1"/>
          </p:cNvSpPr>
          <p:nvPr>
            <p:ph type="title"/>
          </p:nvPr>
        </p:nvSpPr>
        <p:spPr/>
        <p:txBody>
          <a:bodyPr/>
          <a:lstStyle/>
          <a:p>
            <a:r>
              <a:rPr lang="en-US" dirty="0" smtClean="0"/>
              <a:t>The Storm</a:t>
            </a:r>
            <a:endParaRPr lang="en-US" dirty="0"/>
          </a:p>
        </p:txBody>
      </p:sp>
    </p:spTree>
    <p:extLst>
      <p:ext uri="{BB962C8B-B14F-4D97-AF65-F5344CB8AC3E}">
        <p14:creationId xmlns:p14="http://schemas.microsoft.com/office/powerpoint/2010/main" xmlns="" val="23034477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storm may also symbolize some kind of divine justice, as if nature itself is angry about the events in the play. Finally, the meteorological chaos also symbolizes the political disarray that has engulfed Lear’s Britain.</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14045761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smtClean="0"/>
              <a:t> </a:t>
            </a:r>
            <a:endParaRPr lang="en-US" dirty="0"/>
          </a:p>
          <a:p>
            <a:r>
              <a:rPr lang="en-US" dirty="0"/>
              <a:t>Gloucester’s physical blindness symbolizes the metaphorical blindness that grips both Gloucester and the play’s other father figure, Lear. The parallels between the two men are clear: both have loyal children and disloyal children, both are blind to the truth, and both end up banishing the loyal children and making the wicked one(s) their heir(s). Only when Gloucester has lost the use of his eyes and Lear has gone mad does each realize his tremendous error. It is appropriate that the play brings them together near Dover in Act 4 to commiserate about how their blindness to the truth about their children has cost them dearly.</a:t>
            </a:r>
          </a:p>
          <a:p>
            <a:endParaRPr lang="en-US" dirty="0"/>
          </a:p>
        </p:txBody>
      </p:sp>
      <p:sp>
        <p:nvSpPr>
          <p:cNvPr id="3" name="Title 2"/>
          <p:cNvSpPr>
            <a:spLocks noGrp="1"/>
          </p:cNvSpPr>
          <p:nvPr>
            <p:ph type="title"/>
          </p:nvPr>
        </p:nvSpPr>
        <p:spPr/>
        <p:txBody>
          <a:bodyPr/>
          <a:lstStyle/>
          <a:p>
            <a:r>
              <a:rPr lang="en-US" dirty="0" smtClean="0"/>
              <a:t>Blindness</a:t>
            </a:r>
            <a:endParaRPr lang="en-US" dirty="0"/>
          </a:p>
        </p:txBody>
      </p:sp>
    </p:spTree>
    <p:extLst>
      <p:ext uri="{BB962C8B-B14F-4D97-AF65-F5344CB8AC3E}">
        <p14:creationId xmlns:p14="http://schemas.microsoft.com/office/powerpoint/2010/main" xmlns="" val="9861766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marL="0" indent="0">
              <a:buNone/>
            </a:pPr>
            <a:endParaRPr lang="en-US" dirty="0"/>
          </a:p>
          <a:p>
            <a:r>
              <a:rPr lang="en-US" dirty="0"/>
              <a:t>Hamlet has fascinated audiences and readers for centuries, and the first thing to point out about him is that he is enigmatic. There is always more to him than the other characters in the play can figure out; even the most careful and clever readers come away with the sense that they don’t know everything there is to know about this character. Hamlet actually tells other characters that there is more to him than meets the eye—notably, his mother, and Rosencrantz and Guildenstern—but his fascination involves much more than this. </a:t>
            </a:r>
          </a:p>
          <a:p>
            <a:endParaRPr lang="en-US" dirty="0"/>
          </a:p>
          <a:p>
            <a:endParaRPr lang="en-US" dirty="0"/>
          </a:p>
        </p:txBody>
      </p:sp>
      <p:sp>
        <p:nvSpPr>
          <p:cNvPr id="3" name="Title 2"/>
          <p:cNvSpPr>
            <a:spLocks noGrp="1"/>
          </p:cNvSpPr>
          <p:nvPr>
            <p:ph type="title"/>
          </p:nvPr>
        </p:nvSpPr>
        <p:spPr/>
        <p:txBody>
          <a:bodyPr/>
          <a:lstStyle/>
          <a:p>
            <a:r>
              <a:rPr lang="en-US" dirty="0" smtClean="0"/>
              <a:t>Hamlet</a:t>
            </a:r>
            <a:endParaRPr lang="en-US" dirty="0"/>
          </a:p>
        </p:txBody>
      </p:sp>
    </p:spTree>
    <p:extLst>
      <p:ext uri="{BB962C8B-B14F-4D97-AF65-F5344CB8AC3E}">
        <p14:creationId xmlns:p14="http://schemas.microsoft.com/office/powerpoint/2010/main" xmlns="" val="27163984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When he speaks, he sounds as if there’s something important he’s not saying, maybe something even he is not aware of. The ability to write soliloquies and dialogues that create this effect is one of Shakespeare’s most impressive achievements.</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4969073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A university student whose studies are interrupted by his father’s death, Hamlet is extremely philosophical and contemplative. He is particularly drawn to difficult questions or questions that cannot be answered with any certainty. Faced with evidence that his uncle murdered his father, evidence that any other character in a play would believe, Hamlet becomes obsessed with proving his uncle’s guilt before trying to act.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8709216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standard of “beyond a reasonable doubt” is simply unacceptable to him. He is equally plagued with questions about the afterlife, about the wisdom of suicide, about what happens to bodies after they die—the list is extensive.</a:t>
            </a:r>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29686869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But even though he is thoughtful to the point of obsession, Hamlet also behaves rashly and impulsively. When he does act, it is with surprising swiftness and little or no premeditation, as when he stabs Polonius through a curtain without even checking to see who he is. He seems to step very easily into the role of a madman, behaving erratically and upsetting the other characters with his wild speech and pointed innuendos.</a:t>
            </a:r>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3605028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It is also important to note that Hamlet is extremely melancholy and discontented with the state of affairs in Denmark and in his own family—indeed, in the world at large. He is extremely disappointed with his mother for marrying his uncle so quickly, and he repudiates Ophelia, a woman he once claimed to love, in the harshest terms. His words often indicate his disgust with and distrust of women in general. At a number of points in the play, he contemplates his own death and even the option of suicide.</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42991820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But, despite all of the things with which Hamlet professes dissatisfaction, it is remarkable that the prince and heir apparent of Denmark should think about these problems only in personal and philosophical terms. He spends relatively little time thinking about the threats to Denmark’s national security from without or the threats to its stability from within (some of which he helps to create through his own carelessness).</a:t>
            </a:r>
          </a:p>
          <a:p>
            <a:endParaRPr lang="en-US" dirty="0"/>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44759319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endParaRPr lang="en-US" dirty="0"/>
          </a:p>
          <a:p>
            <a:r>
              <a:rPr lang="en-US" dirty="0"/>
              <a:t>Hamlet’s major antagonist is a shrewd, lustful, conniving king who contrasts sharply with the other male characters in the play. Whereas most of the other important men in Hamlet are preoccupied with ideas of justice, revenge, and moral balance, Claudius is bent upon maintaining his own power. The old King Hamlet was apparently a stern warrior, but Claudius is a corrupt politician whose main weapon is his ability to manipulate others through his skillful use of language. </a:t>
            </a:r>
          </a:p>
        </p:txBody>
      </p:sp>
      <p:sp>
        <p:nvSpPr>
          <p:cNvPr id="3" name="Title 2"/>
          <p:cNvSpPr>
            <a:spLocks noGrp="1"/>
          </p:cNvSpPr>
          <p:nvPr>
            <p:ph type="title"/>
          </p:nvPr>
        </p:nvSpPr>
        <p:spPr/>
        <p:txBody>
          <a:bodyPr/>
          <a:lstStyle/>
          <a:p>
            <a:r>
              <a:rPr lang="en-US" dirty="0" smtClean="0"/>
              <a:t>Claudius</a:t>
            </a:r>
            <a:endParaRPr lang="en-US" dirty="0"/>
          </a:p>
        </p:txBody>
      </p:sp>
    </p:spTree>
    <p:extLst>
      <p:ext uri="{BB962C8B-B14F-4D97-AF65-F5344CB8AC3E}">
        <p14:creationId xmlns:p14="http://schemas.microsoft.com/office/powerpoint/2010/main" xmlns="" val="24309655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Claudius’s speech is compared to poison being poured in the ear—the method he used to murder Hamlet’s father. Claudius’s love for Gertrude may be sincere, but it also seems likely that he married her as a strategic move, to help him win the throne away from Hamlet after the death of the king. As the play progresses, </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0898764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Claudius’s mounting fear of Hamlet’s insanity leads him to ever greater self-preoccupation; when Gertrude tells him that Hamlet has killed Polonius, Claudius does not remark that Gertrude might have been in danger, but only that he would have been in danger had he been in the room. He tells Laertes the same thing as he attempts to soothe the young man’s anger after his father’s death. Claudius is ultimately too crafty for his own good.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21370019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In Act V, scene ii, rather than allowing Laertes only two methods of killing Hamlet, the sharpened sword and the poison on the blade, Claudius insists on a third, the poisoned goblet. When Gertrude inadvertently drinks the poison and dies, Hamlet is at last able to bring himself to kill Claudius, and the king is felled by his own cowardly machination.</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542653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0" indent="0">
              <a:buNone/>
            </a:pPr>
            <a:r>
              <a:rPr lang="en-US" dirty="0" smtClean="0"/>
              <a:t> </a:t>
            </a:r>
            <a:endParaRPr lang="en-US" dirty="0"/>
          </a:p>
          <a:p>
            <a:endParaRPr lang="en-US" dirty="0"/>
          </a:p>
          <a:p>
            <a:endParaRPr lang="en-US" dirty="0"/>
          </a:p>
          <a:p>
            <a:r>
              <a:rPr lang="en-US" dirty="0"/>
              <a:t>Few Shakespearean characters have caused as much uncertainty as Gertrude, the beautiful Queen of Denmark. The play seems to raise more questions about Gertrude than it answers, including: Was she involved with Claudius before the death of her husband? Did she love her husband? Did she know about Claudius’s plan to commit the murder? Did she love Claudius, or did she marry him simply to keep her high station in Denmark? Does she believe Hamlet when he insists that he is not mad, or does she pretend to believe him simply to protect herself? Does she intentionally betray Hamlet to Claudius, or does she believe that she is protecting her son’s secret</a:t>
            </a:r>
            <a:r>
              <a:rPr lang="en-US" dirty="0" smtClean="0"/>
              <a:t>?</a:t>
            </a:r>
            <a:endParaRPr lang="en-US" dirty="0"/>
          </a:p>
          <a:p>
            <a:endParaRPr lang="en-US" dirty="0"/>
          </a:p>
        </p:txBody>
      </p:sp>
      <p:sp>
        <p:nvSpPr>
          <p:cNvPr id="3" name="Title 2"/>
          <p:cNvSpPr>
            <a:spLocks noGrp="1"/>
          </p:cNvSpPr>
          <p:nvPr>
            <p:ph type="title"/>
          </p:nvPr>
        </p:nvSpPr>
        <p:spPr/>
        <p:txBody>
          <a:bodyPr/>
          <a:lstStyle/>
          <a:p>
            <a:r>
              <a:rPr lang="en-US" dirty="0" smtClean="0"/>
              <a:t>Gertrude</a:t>
            </a:r>
            <a:endParaRPr lang="en-US" dirty="0"/>
          </a:p>
        </p:txBody>
      </p:sp>
    </p:spTree>
    <p:extLst>
      <p:ext uri="{BB962C8B-B14F-4D97-AF65-F5344CB8AC3E}">
        <p14:creationId xmlns:p14="http://schemas.microsoft.com/office/powerpoint/2010/main" xmlns="" val="8729327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These questions can be answered in numerous ways, depending upon one’s reading of the play. The Gertrude who does emerge clearly in Hamlet is a woman defined by her desire for station and affection, as well as by her tendency to use men to fulfill her instinct for self-preservation—which, of course, makes her extremely dependent upon the men in her life. Hamlet’s most famous comment about Gertrude is his furious condemnation of women in general: “Frailty, thy name is woman!” (I.ii.146). </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26684639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This comment is as much indicative of Hamlet’s agonized state of mind as of anything else, but to a great extent Gertrude does seem morally frail. She never exhibits the ability to think critically about her situation, but seems merely to move instinctively toward seemingly safe choices, as when she immediately runs to Claudius after her confrontation with Hamlet. She is at her best in social situations (</a:t>
            </a:r>
            <a:r>
              <a:rPr lang="en-US" dirty="0" err="1"/>
              <a:t>I.ii</a:t>
            </a:r>
            <a:r>
              <a:rPr lang="en-US" dirty="0"/>
              <a:t> and </a:t>
            </a:r>
            <a:r>
              <a:rPr lang="en-US" dirty="0" err="1"/>
              <a:t>V.ii</a:t>
            </a:r>
            <a:r>
              <a:rPr lang="en-US" dirty="0"/>
              <a:t>), when her natural grace and charm seem to indicate a rich, rounded personality. At times it seems that her grace and charm are her only characteristics, and her reliance on men appears to be her sole way of capitalizing on her abilities.</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94753157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dirty="0"/>
          </a:p>
          <a:p>
            <a:endParaRPr lang="en-US" dirty="0"/>
          </a:p>
          <a:p>
            <a:r>
              <a:rPr lang="en-US" dirty="0" smtClean="0"/>
              <a:t>Themes</a:t>
            </a:r>
            <a:endParaRPr lang="en-US" dirty="0"/>
          </a:p>
          <a:p>
            <a:r>
              <a:rPr lang="en-US" dirty="0"/>
              <a:t>Themes are the fundamental and often universal ideas explored in a literary work.</a:t>
            </a:r>
          </a:p>
          <a:p>
            <a:endParaRPr lang="en-US" dirty="0"/>
          </a:p>
          <a:p>
            <a:endParaRPr lang="en-US" dirty="0"/>
          </a:p>
        </p:txBody>
      </p:sp>
      <p:sp>
        <p:nvSpPr>
          <p:cNvPr id="3" name="Title 2"/>
          <p:cNvSpPr>
            <a:spLocks noGrp="1"/>
          </p:cNvSpPr>
          <p:nvPr>
            <p:ph type="title"/>
          </p:nvPr>
        </p:nvSpPr>
        <p:spPr/>
        <p:txBody>
          <a:bodyPr/>
          <a:lstStyle/>
          <a:p>
            <a:r>
              <a:rPr lang="en-US" dirty="0" smtClean="0"/>
              <a:t>Themes ,Motifs &amp;Symbols</a:t>
            </a:r>
            <a:endParaRPr lang="en-US" dirty="0"/>
          </a:p>
        </p:txBody>
      </p:sp>
    </p:spTree>
    <p:extLst>
      <p:ext uri="{BB962C8B-B14F-4D97-AF65-F5344CB8AC3E}">
        <p14:creationId xmlns:p14="http://schemas.microsoft.com/office/powerpoint/2010/main" xmlns="" val="1257742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endParaRPr lang="en-US" dirty="0"/>
          </a:p>
          <a:p>
            <a:r>
              <a:rPr lang="en-US" dirty="0"/>
              <a:t>What separates Hamlet from other revenge plays (and maybe from every play written before it) is that the action we expect to see, particularly from Hamlet himself, is continually postponed while Hamlet tries to obtain more certain knowledge about what he is doing. This play poses many questions that other plays would simply take for granted. Can we have certain knowledge about ghosts? Is the ghost what it appears to be, or is it really a misleading fiend? Does the ghost have reliable knowledge about its own death, or is the ghost itself deluded? </a:t>
            </a:r>
          </a:p>
          <a:p>
            <a:endParaRPr lang="en-US" dirty="0"/>
          </a:p>
          <a:p>
            <a:endParaRPr lang="en-US" dirty="0"/>
          </a:p>
        </p:txBody>
      </p:sp>
      <p:sp>
        <p:nvSpPr>
          <p:cNvPr id="3" name="Title 2"/>
          <p:cNvSpPr>
            <a:spLocks noGrp="1"/>
          </p:cNvSpPr>
          <p:nvPr>
            <p:ph type="title"/>
          </p:nvPr>
        </p:nvSpPr>
        <p:spPr/>
        <p:txBody>
          <a:bodyPr/>
          <a:lstStyle/>
          <a:p>
            <a:r>
              <a:rPr lang="en-US" dirty="0" smtClean="0"/>
              <a:t>The Impossibility of </a:t>
            </a:r>
            <a:r>
              <a:rPr lang="en-US" dirty="0" err="1" smtClean="0"/>
              <a:t>Certinity</a:t>
            </a:r>
            <a:endParaRPr lang="en-US" dirty="0"/>
          </a:p>
        </p:txBody>
      </p:sp>
    </p:spTree>
    <p:extLst>
      <p:ext uri="{BB962C8B-B14F-4D97-AF65-F5344CB8AC3E}">
        <p14:creationId xmlns:p14="http://schemas.microsoft.com/office/powerpoint/2010/main" xmlns="" val="62527466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endParaRPr lang="en-US" dirty="0"/>
          </a:p>
          <a:p>
            <a:r>
              <a:rPr lang="en-US" dirty="0"/>
              <a:t>Moving to more earthly matters: How can we know for certain the facts about a crime that has no witnesses? Can Hamlet know the state of Claudius’s soul by watching his behavior? If so, can he know the facts of what Claudius did by observing the state of his soul? Can Claudius (or the audience) know the state of Hamlet’s mind by observing his behavior and listening to his speech? Can we know whether our actions will have the consequences we want them to have? Can we know anything about the afterlife?</a:t>
            </a:r>
          </a:p>
          <a:p>
            <a:endParaRPr lang="en-US" dirty="0"/>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133734096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Many people have seen Hamlet as a play about indecisiveness, and thus about Hamlet’s failure to act appropriately. It might be more interesting to consider that the play shows us how many uncertainties our lives are built upon, how many unknown quantities are taken for granted when people act or when they evaluate one another’s actions.</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58578384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endParaRPr lang="en-US" dirty="0"/>
          </a:p>
          <a:p>
            <a:r>
              <a:rPr lang="en-US" dirty="0"/>
              <a:t>Directly related to the theme of certainty is the theme of action. How is it possible to take reasonable, effective, purposeful action? In Hamlet, the question of how to act is affected not only by rational considerations, such as the need for certainty, but also by emotional, ethical, and psychological factors. Hamlet himself appears to distrust the idea that it’s even possible to act in a controlled, purposeful way. When he does act, he prefers to do it blindly, recklessly, and violently. </a:t>
            </a:r>
          </a:p>
        </p:txBody>
      </p:sp>
      <p:sp>
        <p:nvSpPr>
          <p:cNvPr id="3" name="Title 2"/>
          <p:cNvSpPr>
            <a:spLocks noGrp="1"/>
          </p:cNvSpPr>
          <p:nvPr>
            <p:ph type="title"/>
          </p:nvPr>
        </p:nvSpPr>
        <p:spPr/>
        <p:txBody>
          <a:bodyPr/>
          <a:lstStyle/>
          <a:p>
            <a:r>
              <a:rPr lang="en-US" dirty="0" smtClean="0"/>
              <a:t>The Complexity of Action</a:t>
            </a:r>
            <a:endParaRPr lang="en-US" dirty="0"/>
          </a:p>
        </p:txBody>
      </p:sp>
    </p:spTree>
    <p:extLst>
      <p:ext uri="{BB962C8B-B14F-4D97-AF65-F5344CB8AC3E}">
        <p14:creationId xmlns:p14="http://schemas.microsoft.com/office/powerpoint/2010/main" xmlns="" val="225804652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The other characters obviously think much less about “action” in the abstract than Hamlet does, and are therefore less troubled about the possibility of acting effectively. They simply act as they feel is appropriate. But in some sense they prove that Hamlet is right, because all of their actions miscarry. Claudius possesses himself of queen and crown through bold action, but his conscience torments him, and he is beset by threats to his authority (and, of course, he dies). Laertes resolves that nothing will distract him from acting out his revenge, but he is easily influenced and manipulated into serving Claudius’s ends, and his poisoned rapier is turned back upon himself.</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300960917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r>
              <a:rPr lang="en-US" dirty="0" smtClean="0"/>
              <a:t> </a:t>
            </a:r>
            <a:endParaRPr lang="en-US" dirty="0"/>
          </a:p>
          <a:p>
            <a:r>
              <a:rPr lang="en-US" dirty="0"/>
              <a:t>In the aftermath of his father’s murder, Hamlet is obsessed with the idea of death, and over the course of the play he considers death from a great many perspectives. He ponders both the spiritual aftermath of death, embodied in the ghost, and the physical remainders of the dead, such as by </a:t>
            </a:r>
            <a:r>
              <a:rPr lang="en-US" dirty="0" err="1"/>
              <a:t>Yorick’s</a:t>
            </a:r>
            <a:r>
              <a:rPr lang="en-US" dirty="0"/>
              <a:t> skull and the decaying corpses in the cemetery. Throughout, the idea of death is closely tied to the themes of spirituality, truth, and uncertainty in that death may bring the answers to Hamlet’s deepest questions, ending once and for all the problem of trying to determine truth in an ambiguous </a:t>
            </a:r>
            <a:r>
              <a:rPr lang="en-US" dirty="0" smtClean="0"/>
              <a:t>world</a:t>
            </a:r>
            <a:endParaRPr lang="en-US" dirty="0"/>
          </a:p>
          <a:p>
            <a:endParaRPr lang="en-US" dirty="0"/>
          </a:p>
        </p:txBody>
      </p:sp>
      <p:sp>
        <p:nvSpPr>
          <p:cNvPr id="3" name="Title 2"/>
          <p:cNvSpPr>
            <a:spLocks noGrp="1"/>
          </p:cNvSpPr>
          <p:nvPr>
            <p:ph type="title"/>
          </p:nvPr>
        </p:nvSpPr>
        <p:spPr/>
        <p:txBody>
          <a:bodyPr/>
          <a:lstStyle/>
          <a:p>
            <a:r>
              <a:rPr lang="en-US" dirty="0" smtClean="0"/>
              <a:t>The Mystery of Death</a:t>
            </a:r>
            <a:endParaRPr lang="en-US" dirty="0"/>
          </a:p>
        </p:txBody>
      </p:sp>
    </p:spTree>
    <p:extLst>
      <p:ext uri="{BB962C8B-B14F-4D97-AF65-F5344CB8AC3E}">
        <p14:creationId xmlns:p14="http://schemas.microsoft.com/office/powerpoint/2010/main" xmlns="" val="92249023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 And, since death is both the cause and the consequence of revenge, it is intimately tied to the theme of revenge and justice—Claudius’s murder of King Hamlet initiates Hamlet’s quest for revenge, and Claudius’s death is the end of that quest.</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170419562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The question of his own death plagues Hamlet as well, as he repeatedly contemplates whether or not suicide is a morally legitimate action in an unbearably painful world. Hamlet’s grief and misery is such that he frequently longs for death to end his suffering, but he fears that if he commits suicide, he will be consigned to eternal suffering in hell because of the Christian religion’s prohibition of suicide. In his famous “To be or not to be” soliloquy (</a:t>
            </a:r>
            <a:r>
              <a:rPr lang="en-US" dirty="0" err="1"/>
              <a:t>III.i</a:t>
            </a:r>
            <a:r>
              <a:rPr lang="en-US" dirty="0"/>
              <a:t>), Hamlet philosophically concludes that no one would choose to endure the pain of life if he or she were not afraid of what will come after death, and that it is this fear which causes complex moral considerations to interfere with the capacity for action.</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141613748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endParaRPr lang="en-US" dirty="0"/>
          </a:p>
          <a:p>
            <a:r>
              <a:rPr lang="en-US" dirty="0"/>
              <a:t>Everything is connected in Hamlet, including the welfare of the royal family and the health of the state as a whole. The play’s early scenes explore the sense of anxiety and dread that surrounds the transfer of power from one ruler to the next. Throughout the play, characters draw explicit connections between the moral legitimacy of a ruler and the health of the nation. Denmark is frequently described as a physical body made ill by the moral corruption of Claudius and Gertrude, and many observers interpret the presence of the ghost as a supernatural omen indicating that “[s]</a:t>
            </a:r>
            <a:r>
              <a:rPr lang="en-US" dirty="0" err="1"/>
              <a:t>omething</a:t>
            </a:r>
            <a:r>
              <a:rPr lang="en-US" dirty="0"/>
              <a:t> is rotten in the state of Denmark” (I.iv.67). </a:t>
            </a:r>
          </a:p>
        </p:txBody>
      </p:sp>
      <p:sp>
        <p:nvSpPr>
          <p:cNvPr id="3" name="Title 2"/>
          <p:cNvSpPr>
            <a:spLocks noGrp="1"/>
          </p:cNvSpPr>
          <p:nvPr>
            <p:ph type="title"/>
          </p:nvPr>
        </p:nvSpPr>
        <p:spPr/>
        <p:txBody>
          <a:bodyPr/>
          <a:lstStyle/>
          <a:p>
            <a:r>
              <a:rPr lang="en-US" dirty="0" smtClean="0"/>
              <a:t>The Nation as a Diseased Body</a:t>
            </a:r>
            <a:endParaRPr lang="en-US" dirty="0"/>
          </a:p>
        </p:txBody>
      </p:sp>
    </p:spTree>
    <p:extLst>
      <p:ext uri="{BB962C8B-B14F-4D97-AF65-F5344CB8AC3E}">
        <p14:creationId xmlns:p14="http://schemas.microsoft.com/office/powerpoint/2010/main" xmlns="" val="273863924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dead King Hamlet is portrayed as a strong, forthright ruler under whose guard the state was in good health, while Claudius, a wicked politician, has corrupted and compromised Denmark to satisfy his own appetites. At the end of the play, the rise to power of the upright </a:t>
            </a:r>
            <a:r>
              <a:rPr lang="en-US" dirty="0" err="1"/>
              <a:t>Fortinbras</a:t>
            </a:r>
            <a:r>
              <a:rPr lang="en-US" dirty="0"/>
              <a:t> suggests that Denmark will be strengthened once again.</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86043163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dirty="0"/>
          </a:p>
          <a:p>
            <a:r>
              <a:rPr lang="en-US" dirty="0"/>
              <a:t>Motifs are recurring structures, contrasts, and literary devices that can help to develop and inform the text’s major themes.</a:t>
            </a:r>
          </a:p>
          <a:p>
            <a:endParaRPr lang="en-US" dirty="0"/>
          </a:p>
          <a:p>
            <a:endParaRPr lang="en-US" dirty="0"/>
          </a:p>
          <a:p>
            <a:endParaRPr lang="en-US" dirty="0"/>
          </a:p>
          <a:p>
            <a:endParaRPr lang="en-US" dirty="0"/>
          </a:p>
        </p:txBody>
      </p:sp>
      <p:sp>
        <p:nvSpPr>
          <p:cNvPr id="3" name="Title 2"/>
          <p:cNvSpPr>
            <a:spLocks noGrp="1"/>
          </p:cNvSpPr>
          <p:nvPr>
            <p:ph type="title"/>
          </p:nvPr>
        </p:nvSpPr>
        <p:spPr/>
        <p:txBody>
          <a:bodyPr/>
          <a:lstStyle/>
          <a:p>
            <a:r>
              <a:rPr lang="en-US" dirty="0" smtClean="0"/>
              <a:t>Motifs</a:t>
            </a:r>
            <a:endParaRPr lang="en-US" dirty="0"/>
          </a:p>
        </p:txBody>
      </p:sp>
    </p:spTree>
    <p:extLst>
      <p:ext uri="{BB962C8B-B14F-4D97-AF65-F5344CB8AC3E}">
        <p14:creationId xmlns:p14="http://schemas.microsoft.com/office/powerpoint/2010/main" xmlns="" val="66673726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0" indent="0">
              <a:buNone/>
            </a:pPr>
            <a:endParaRPr lang="en-US" dirty="0" smtClean="0"/>
          </a:p>
          <a:p>
            <a:r>
              <a:rPr lang="en-US" dirty="0"/>
              <a:t>The motif of incest runs throughout the play and is frequently alluded to by Hamlet and the ghost, most obviously in conversations about Gertrude and Claudius, the former brother-in-law and sister-in-law who are now married. A subtle motif of incestuous desire can be found in the relationship of Laertes and Ophelia, as Laertes sometimes speaks to his sister in suggestively sexual terms and, at her funeral, leaps into her grave to hold her in his arms. However, the strongest overtones of incestuous desire arise in the relationship of Hamlet and Gertrude, in Hamlet’s fixation on Gertrude’s sex life with Claudius and his preoccupation with her in general. </a:t>
            </a:r>
          </a:p>
          <a:p>
            <a:endParaRPr lang="en-US" dirty="0"/>
          </a:p>
          <a:p>
            <a:endParaRPr lang="en-US" dirty="0"/>
          </a:p>
        </p:txBody>
      </p:sp>
      <p:sp>
        <p:nvSpPr>
          <p:cNvPr id="3" name="Title 2"/>
          <p:cNvSpPr>
            <a:spLocks noGrp="1"/>
          </p:cNvSpPr>
          <p:nvPr>
            <p:ph type="title"/>
          </p:nvPr>
        </p:nvSpPr>
        <p:spPr/>
        <p:txBody>
          <a:bodyPr/>
          <a:lstStyle/>
          <a:p>
            <a:r>
              <a:rPr lang="en-US" dirty="0" smtClean="0"/>
              <a:t>Incest and incestuous Desires</a:t>
            </a:r>
            <a:endParaRPr lang="en-US" dirty="0"/>
          </a:p>
        </p:txBody>
      </p:sp>
    </p:spTree>
    <p:extLst>
      <p:ext uri="{BB962C8B-B14F-4D97-AF65-F5344CB8AC3E}">
        <p14:creationId xmlns:p14="http://schemas.microsoft.com/office/powerpoint/2010/main" xmlns="" val="179082090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endParaRPr lang="en-US" dirty="0"/>
          </a:p>
          <a:p>
            <a:r>
              <a:rPr lang="en-US" dirty="0"/>
              <a:t>Shattered by his mother’s decision to marry Claudius so soon after her husband’s death, Hamlet becomes cynical about women in general, showing a particular obsession with what he perceives to be a connection between female sexuality and moral corruption. This motif of misogyny, or hatred of women, occurs sporadically throughout the play, but it is an important inhibiting factor in Hamlet’s relationships with Ophelia and Gertrude. He urges Ophelia to go to a nunnery rather than experience the corruptions of sexuality and exclaims of Gertrude, “Frailty, thy name is woman” (I.ii.146).</a:t>
            </a:r>
          </a:p>
          <a:p>
            <a:endParaRPr lang="en-US" dirty="0"/>
          </a:p>
        </p:txBody>
      </p:sp>
      <p:sp>
        <p:nvSpPr>
          <p:cNvPr id="3" name="Title 2"/>
          <p:cNvSpPr>
            <a:spLocks noGrp="1"/>
          </p:cNvSpPr>
          <p:nvPr>
            <p:ph type="title"/>
          </p:nvPr>
        </p:nvSpPr>
        <p:spPr/>
        <p:txBody>
          <a:bodyPr/>
          <a:lstStyle/>
          <a:p>
            <a:r>
              <a:rPr lang="en-US" dirty="0" smtClean="0"/>
              <a:t>Misogyny</a:t>
            </a:r>
            <a:endParaRPr lang="en-US" dirty="0"/>
          </a:p>
        </p:txBody>
      </p:sp>
    </p:spTree>
    <p:extLst>
      <p:ext uri="{BB962C8B-B14F-4D97-AF65-F5344CB8AC3E}">
        <p14:creationId xmlns:p14="http://schemas.microsoft.com/office/powerpoint/2010/main" xmlns="" val="149500108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dirty="0" smtClean="0"/>
              <a:t> </a:t>
            </a:r>
            <a:endParaRPr lang="en-US" dirty="0"/>
          </a:p>
          <a:p>
            <a:r>
              <a:rPr lang="en-US" dirty="0"/>
              <a:t>One facet of Hamlet’s exploration of the difficulty of attaining true knowledge is slipperiness of language. Words are used to communicate ideas, but they can also be used to distort the truth, manipulate other people, and serve as tools in corrupt quests for power. Claudius, the shrewd politician, is the most obvious example of a man who manipulates words to enhance his own power. </a:t>
            </a:r>
          </a:p>
        </p:txBody>
      </p:sp>
      <p:sp>
        <p:nvSpPr>
          <p:cNvPr id="3" name="Title 2"/>
          <p:cNvSpPr>
            <a:spLocks noGrp="1"/>
          </p:cNvSpPr>
          <p:nvPr>
            <p:ph type="title"/>
          </p:nvPr>
        </p:nvSpPr>
        <p:spPr/>
        <p:txBody>
          <a:bodyPr/>
          <a:lstStyle/>
          <a:p>
            <a:r>
              <a:rPr lang="en-US" dirty="0" smtClean="0"/>
              <a:t>Ears and Hearings</a:t>
            </a:r>
            <a:endParaRPr lang="en-US" dirty="0"/>
          </a:p>
        </p:txBody>
      </p:sp>
    </p:spTree>
    <p:extLst>
      <p:ext uri="{BB962C8B-B14F-4D97-AF65-F5344CB8AC3E}">
        <p14:creationId xmlns:p14="http://schemas.microsoft.com/office/powerpoint/2010/main" xmlns="" val="8968680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The sinister uses of words are represented by images of ears and hearing, from Claudius’s murder of the king by pouring poison into his ear to Hamlet’s claim to Horatio that “I have words to speak in </a:t>
            </a:r>
            <a:r>
              <a:rPr lang="en-US" dirty="0" err="1"/>
              <a:t>thine</a:t>
            </a:r>
            <a:r>
              <a:rPr lang="en-US" dirty="0"/>
              <a:t> ear will make thee dumb” (IV.vi.21). The poison poured in the king’s ear by Claudius is used by the ghost to symbolize the corrosive effect of Claudius’s dishonesty on the health of Denmark. Declaring that the story that he was killed by a snake is a lie, he says that “the whole ear of Denmark” is “Rankly abused. . . .” (I.v.36–38).</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20421259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endParaRPr lang="en-US" dirty="0"/>
          </a:p>
          <a:p>
            <a:r>
              <a:rPr lang="en-US" dirty="0"/>
              <a:t>Symbols are objects, characters, figures, and colors used to represent abstract ideas or concepts.</a:t>
            </a:r>
          </a:p>
          <a:p>
            <a:endParaRPr lang="en-US" dirty="0"/>
          </a:p>
          <a:p>
            <a:pPr marL="0" indent="0">
              <a:buNone/>
            </a:pPr>
            <a:endParaRPr lang="en-US" dirty="0"/>
          </a:p>
        </p:txBody>
      </p:sp>
      <p:sp>
        <p:nvSpPr>
          <p:cNvPr id="3" name="Title 2"/>
          <p:cNvSpPr>
            <a:spLocks noGrp="1"/>
          </p:cNvSpPr>
          <p:nvPr>
            <p:ph type="title"/>
          </p:nvPr>
        </p:nvSpPr>
        <p:spPr/>
        <p:txBody>
          <a:bodyPr/>
          <a:lstStyle/>
          <a:p>
            <a:r>
              <a:rPr lang="en-US" dirty="0" smtClean="0"/>
              <a:t>Symbols</a:t>
            </a:r>
            <a:endParaRPr lang="en-US" dirty="0"/>
          </a:p>
        </p:txBody>
      </p:sp>
    </p:spTree>
    <p:extLst>
      <p:ext uri="{BB962C8B-B14F-4D97-AF65-F5344CB8AC3E}">
        <p14:creationId xmlns:p14="http://schemas.microsoft.com/office/powerpoint/2010/main" xmlns="" val="355457093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In Hamlet, physical objects are rarely used to represent thematic ideas. One important exception is </a:t>
            </a:r>
            <a:r>
              <a:rPr lang="en-US" dirty="0" err="1"/>
              <a:t>Yorick’s</a:t>
            </a:r>
            <a:r>
              <a:rPr lang="en-US" dirty="0"/>
              <a:t> skull, which Hamlet discovers in the graveyard in the first scene of Act V. As Hamlet speaks to the skull and about the skull of the king’s former jester, he fixates on death’s inevitability and the disintegration of the body. He urges the skull to “get you to my lady’s chamber, and tell her, let her paint an inch thick, to this favor she must come”—no one can avoid death (V.i.178–179). He traces the skull’s mouth and says, “Here hung those lips that I have kissed I know not how oft,” indicating his fascination with the physical consequences of death (V.i.174–175). </a:t>
            </a:r>
          </a:p>
          <a:p>
            <a:endParaRPr lang="en-US" dirty="0"/>
          </a:p>
        </p:txBody>
      </p:sp>
      <p:sp>
        <p:nvSpPr>
          <p:cNvPr id="3" name="Title 2"/>
          <p:cNvSpPr>
            <a:spLocks noGrp="1"/>
          </p:cNvSpPr>
          <p:nvPr>
            <p:ph type="title"/>
          </p:nvPr>
        </p:nvSpPr>
        <p:spPr/>
        <p:txBody>
          <a:bodyPr/>
          <a:lstStyle/>
          <a:p>
            <a:r>
              <a:rPr lang="en-US" dirty="0" err="1"/>
              <a:t>Yorick’s</a:t>
            </a:r>
            <a:r>
              <a:rPr lang="en-US" dirty="0"/>
              <a:t> Skull</a:t>
            </a:r>
            <a:br>
              <a:rPr lang="en-US" dirty="0"/>
            </a:br>
            <a:endParaRPr lang="en-US" dirty="0"/>
          </a:p>
        </p:txBody>
      </p:sp>
    </p:spTree>
    <p:extLst>
      <p:ext uri="{BB962C8B-B14F-4D97-AF65-F5344CB8AC3E}">
        <p14:creationId xmlns:p14="http://schemas.microsoft.com/office/powerpoint/2010/main" xmlns="" val="105795598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This latter idea is an important motif throughout the play, as Hamlet frequently makes comments referring to every human body’s eventual decay, noting that Polonius will be eaten by worms, that even kings are eaten by worms, and that dust from the decayed body of Alexander the Great might be used to stop a hole in a beer barrel.</a:t>
            </a:r>
          </a:p>
          <a:p>
            <a:endParaRPr lang="en-US" dirty="0"/>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xmlns="" val="51040143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Reference to the context of any play.</a:t>
            </a:r>
          </a:p>
          <a:p>
            <a:r>
              <a:rPr lang="en-US" dirty="0" smtClean="0"/>
              <a:t>Character is destiny, how far is this applicable to King Lear?</a:t>
            </a:r>
          </a:p>
          <a:p>
            <a:r>
              <a:rPr lang="en-US" dirty="0" smtClean="0"/>
              <a:t>Do you think that, with all his faults ,Lear is every inch a king?</a:t>
            </a:r>
          </a:p>
          <a:p>
            <a:r>
              <a:rPr lang="en-US" dirty="0" smtClean="0"/>
              <a:t>What is the dramatic purpose of King Lear’s madness.</a:t>
            </a:r>
          </a:p>
          <a:p>
            <a:pPr marL="0" indent="0">
              <a:buNone/>
            </a:pPr>
            <a:endParaRPr lang="en-US" dirty="0"/>
          </a:p>
        </p:txBody>
      </p:sp>
      <p:sp>
        <p:nvSpPr>
          <p:cNvPr id="2" name="Title 1"/>
          <p:cNvSpPr>
            <a:spLocks noGrp="1"/>
          </p:cNvSpPr>
          <p:nvPr>
            <p:ph type="title"/>
          </p:nvPr>
        </p:nvSpPr>
        <p:spPr/>
        <p:txBody>
          <a:bodyPr/>
          <a:lstStyle/>
          <a:p>
            <a:r>
              <a:rPr lang="en-US" dirty="0" smtClean="0"/>
              <a:t>University Questions</a:t>
            </a:r>
            <a:endParaRPr lang="en-US" dirty="0"/>
          </a:p>
        </p:txBody>
      </p:sp>
    </p:spTree>
    <p:extLst>
      <p:ext uri="{BB962C8B-B14F-4D97-AF65-F5344CB8AC3E}">
        <p14:creationId xmlns:p14="http://schemas.microsoft.com/office/powerpoint/2010/main" xmlns="" val="103314448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Critically examine Hamlet as a Shakespearian tragedy .Is character or destiny responsible for the tragedy of Hamlet.?</a:t>
            </a:r>
          </a:p>
          <a:p>
            <a:r>
              <a:rPr lang="en-US" dirty="0" smtClean="0"/>
              <a:t>Write a note on Shakespearian tragedy with special reference to Hamlet?</a:t>
            </a:r>
          </a:p>
          <a:p>
            <a:r>
              <a:rPr lang="en-US" dirty="0" smtClean="0"/>
              <a:t>How would you read Hamlet as a tragedy or a problem play?</a:t>
            </a:r>
          </a:p>
          <a:p>
            <a:r>
              <a:rPr lang="en-US" dirty="0" smtClean="0"/>
              <a:t>Hamlet is not a tragedy of reflection but a tragedy of diseased thoughts. </a:t>
            </a:r>
            <a:r>
              <a:rPr lang="en-US" smtClean="0"/>
              <a:t>Discuss</a:t>
            </a:r>
            <a:r>
              <a:rPr lang="en-US" dirty="0" smtClean="0"/>
              <a:t>? </a:t>
            </a:r>
          </a:p>
          <a:p>
            <a:pPr marL="0" indent="0">
              <a:buNone/>
            </a:pPr>
            <a:r>
              <a:rPr lang="en-US" dirty="0" smtClean="0"/>
              <a:t>**************************************************************</a:t>
            </a:r>
          </a:p>
          <a:p>
            <a:endParaRPr lang="en-US" dirty="0" smtClean="0"/>
          </a:p>
          <a:p>
            <a:endParaRPr lang="en-US" dirty="0"/>
          </a:p>
        </p:txBody>
      </p:sp>
      <p:sp>
        <p:nvSpPr>
          <p:cNvPr id="3" name="Title 2"/>
          <p:cNvSpPr>
            <a:spLocks noGrp="1"/>
          </p:cNvSpPr>
          <p:nvPr>
            <p:ph type="title"/>
          </p:nvPr>
        </p:nvSpPr>
        <p:spPr/>
        <p:txBody>
          <a:bodyPr/>
          <a:lstStyle/>
          <a:p>
            <a:endParaRPr lang="en-US" dirty="0"/>
          </a:p>
        </p:txBody>
      </p:sp>
    </p:spTree>
    <p:extLst>
      <p:ext uri="{BB962C8B-B14F-4D97-AF65-F5344CB8AC3E}">
        <p14:creationId xmlns:p14="http://schemas.microsoft.com/office/powerpoint/2010/main" xmlns="" val="346718770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194</TotalTime>
  <Words>5258</Words>
  <Application>Microsoft Office PowerPoint</Application>
  <PresentationFormat>On-screen Show (4:3)</PresentationFormat>
  <Paragraphs>158</Paragraphs>
  <Slides>64</Slides>
  <Notes>1</Notes>
  <HiddenSlides>0</HiddenSlides>
  <MMClips>0</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Hardcover</vt:lpstr>
      <vt:lpstr>King Lear/Hamlet  Overview</vt:lpstr>
      <vt:lpstr>King Lear</vt:lpstr>
      <vt:lpstr>Slide 3</vt:lpstr>
      <vt:lpstr>Slide 4</vt:lpstr>
      <vt:lpstr>Slide 5</vt:lpstr>
      <vt:lpstr>King Lear</vt:lpstr>
      <vt:lpstr>Slide 7</vt:lpstr>
      <vt:lpstr>Cordelia</vt:lpstr>
      <vt:lpstr>Slide 9</vt:lpstr>
      <vt:lpstr>Edmund</vt:lpstr>
      <vt:lpstr>Slide 11</vt:lpstr>
      <vt:lpstr>Goneril&amp;Regan</vt:lpstr>
      <vt:lpstr>Slide 13</vt:lpstr>
      <vt:lpstr>Themes Motifs &amp;Symbols</vt:lpstr>
      <vt:lpstr>Justice</vt:lpstr>
      <vt:lpstr>Slide 16</vt:lpstr>
      <vt:lpstr>Authority Versus Chaos</vt:lpstr>
      <vt:lpstr>Slide 18</vt:lpstr>
      <vt:lpstr>Reconciliation</vt:lpstr>
      <vt:lpstr>Slide 20</vt:lpstr>
      <vt:lpstr>Motifs</vt:lpstr>
      <vt:lpstr>Madness</vt:lpstr>
      <vt:lpstr>Slide 23</vt:lpstr>
      <vt:lpstr>Betrayal</vt:lpstr>
      <vt:lpstr>Slide 25</vt:lpstr>
      <vt:lpstr>Symbols</vt:lpstr>
      <vt:lpstr>The Storm</vt:lpstr>
      <vt:lpstr>Slide 28</vt:lpstr>
      <vt:lpstr>Blindness</vt:lpstr>
      <vt:lpstr>Hamlet</vt:lpstr>
      <vt:lpstr>Slide 31</vt:lpstr>
      <vt:lpstr>Slide 32</vt:lpstr>
      <vt:lpstr>Slide 33</vt:lpstr>
      <vt:lpstr>Slide 34</vt:lpstr>
      <vt:lpstr>Slide 35</vt:lpstr>
      <vt:lpstr>Slide 36</vt:lpstr>
      <vt:lpstr>Claudius</vt:lpstr>
      <vt:lpstr>Slide 38</vt:lpstr>
      <vt:lpstr>Slide 39</vt:lpstr>
      <vt:lpstr>Slide 40</vt:lpstr>
      <vt:lpstr>Gertrude</vt:lpstr>
      <vt:lpstr>Slide 42</vt:lpstr>
      <vt:lpstr>Slide 43</vt:lpstr>
      <vt:lpstr>Themes ,Motifs &amp;Symbols</vt:lpstr>
      <vt:lpstr>The Impossibility of Certinity</vt:lpstr>
      <vt:lpstr>Slide 46</vt:lpstr>
      <vt:lpstr>Slide 47</vt:lpstr>
      <vt:lpstr>The Complexity of Action</vt:lpstr>
      <vt:lpstr>Slide 49</vt:lpstr>
      <vt:lpstr>The Mystery of Death</vt:lpstr>
      <vt:lpstr>Slide 51</vt:lpstr>
      <vt:lpstr>Slide 52</vt:lpstr>
      <vt:lpstr>The Nation as a Diseased Body</vt:lpstr>
      <vt:lpstr>Slide 54</vt:lpstr>
      <vt:lpstr>Motifs</vt:lpstr>
      <vt:lpstr>Incest and incestuous Desires</vt:lpstr>
      <vt:lpstr>Misogyny</vt:lpstr>
      <vt:lpstr>Ears and Hearings</vt:lpstr>
      <vt:lpstr>Slide 59</vt:lpstr>
      <vt:lpstr>Symbols</vt:lpstr>
      <vt:lpstr>Yorick’s Skull </vt:lpstr>
      <vt:lpstr>Slide 62</vt:lpstr>
      <vt:lpstr>University Questions</vt:lpstr>
      <vt:lpstr>Slide 64</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King Lear  Overview</dc:title>
  <dc:creator>MyUserName</dc:creator>
  <cp:lastModifiedBy>NTS</cp:lastModifiedBy>
  <cp:revision>106</cp:revision>
  <dcterms:created xsi:type="dcterms:W3CDTF">2012-12-27T17:30:54Z</dcterms:created>
  <dcterms:modified xsi:type="dcterms:W3CDTF">2013-01-07T05:28:34Z</dcterms:modified>
</cp:coreProperties>
</file>