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8"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37" d="100"/>
          <a:sy n="37" d="100"/>
        </p:scale>
        <p:origin x="-1184"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727210E4-25A6-4C3D-8A9B-88B02ECF2215}" type="datetimeFigureOut">
              <a:rPr lang="en-US" smtClean="0"/>
              <a:t>12/18/2012</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9DE77AC8-1D1C-4CD5-B570-F683202C7895}"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27210E4-25A6-4C3D-8A9B-88B02ECF2215}" type="datetimeFigureOut">
              <a:rPr lang="en-US" smtClean="0"/>
              <a:t>12/18/2012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E77AC8-1D1C-4CD5-B570-F683202C789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7210E4-25A6-4C3D-8A9B-88B02ECF2215}" type="datetimeFigureOut">
              <a:rPr lang="en-US" smtClean="0"/>
              <a:t>12/18/2012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E77AC8-1D1C-4CD5-B570-F683202C7895}"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727210E4-25A6-4C3D-8A9B-88B02ECF2215}" type="datetimeFigureOut">
              <a:rPr lang="en-US" smtClean="0"/>
              <a:t>12/18/2012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E77AC8-1D1C-4CD5-B570-F683202C7895}"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27210E4-25A6-4C3D-8A9B-88B02ECF2215}" type="datetimeFigureOut">
              <a:rPr lang="en-US" smtClean="0"/>
              <a:t>12/18/2012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E77AC8-1D1C-4CD5-B570-F683202C7895}"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27210E4-25A6-4C3D-8A9B-88B02ECF2215}" type="datetimeFigureOut">
              <a:rPr lang="en-US" smtClean="0"/>
              <a:t>12/18/2012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E77AC8-1D1C-4CD5-B570-F683202C789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7210E4-25A6-4C3D-8A9B-88B02ECF2215}" type="datetimeFigureOut">
              <a:rPr lang="en-US" smtClean="0"/>
              <a:t>12/18/2012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DE77AC8-1D1C-4CD5-B570-F683202C789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727210E4-25A6-4C3D-8A9B-88B02ECF2215}" type="datetimeFigureOut">
              <a:rPr lang="en-US" smtClean="0"/>
              <a:t>12/18/2012</a:t>
            </a:fld>
            <a:endParaRPr lang="en-US"/>
          </a:p>
        </p:txBody>
      </p:sp>
      <p:sp>
        <p:nvSpPr>
          <p:cNvPr id="7" name="Slide Number Placeholder 6"/>
          <p:cNvSpPr>
            <a:spLocks noGrp="1"/>
          </p:cNvSpPr>
          <p:nvPr>
            <p:ph type="sldNum" sz="quarter" idx="12"/>
          </p:nvPr>
        </p:nvSpPr>
        <p:spPr/>
        <p:txBody>
          <a:bodyPr/>
          <a:lstStyle/>
          <a:p>
            <a:fld id="{9DE77AC8-1D1C-4CD5-B570-F683202C7895}"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7210E4-25A6-4C3D-8A9B-88B02ECF2215}" type="datetimeFigureOut">
              <a:rPr lang="en-US" smtClean="0"/>
              <a:t>12/18/2012</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9DE77AC8-1D1C-4CD5-B570-F683202C789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7210E4-25A6-4C3D-8A9B-88B02ECF2215}" type="datetimeFigureOut">
              <a:rPr lang="en-US" smtClean="0"/>
              <a:t>12/18/2012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E77AC8-1D1C-4CD5-B570-F683202C789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7210E4-25A6-4C3D-8A9B-88B02ECF2215}" type="datetimeFigureOut">
              <a:rPr lang="en-US" smtClean="0"/>
              <a:t>12/18/2012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E77AC8-1D1C-4CD5-B570-F683202C789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727210E4-25A6-4C3D-8A9B-88B02ECF2215}" type="datetimeFigureOut">
              <a:rPr lang="en-US" smtClean="0"/>
              <a:t>12/18/2012</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9DE77AC8-1D1C-4CD5-B570-F683202C7895}"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Greek Literature</a:t>
            </a:r>
            <a:endParaRPr lang="en-US" dirty="0"/>
          </a:p>
        </p:txBody>
      </p:sp>
      <p:sp>
        <p:nvSpPr>
          <p:cNvPr id="3" name="Subtitle 2"/>
          <p:cNvSpPr>
            <a:spLocks noGrp="1"/>
          </p:cNvSpPr>
          <p:nvPr>
            <p:ph type="subTitle" idx="1"/>
          </p:nvPr>
        </p:nvSpPr>
        <p:spPr/>
        <p:txBody>
          <a:bodyPr/>
          <a:lstStyle/>
          <a:p>
            <a:r>
              <a:rPr lang="en-US" dirty="0" smtClean="0"/>
              <a:t>Lecture 1</a:t>
            </a:r>
          </a:p>
          <a:p>
            <a:r>
              <a:rPr lang="en-US" dirty="0" smtClean="0"/>
              <a:t>M.A English (Drama)</a:t>
            </a:r>
            <a:endParaRPr lang="en-US" dirty="0"/>
          </a:p>
        </p:txBody>
      </p:sp>
    </p:spTree>
    <p:extLst>
      <p:ext uri="{BB962C8B-B14F-4D97-AF65-F5344CB8AC3E}">
        <p14:creationId xmlns:p14="http://schemas.microsoft.com/office/powerpoint/2010/main" val="2993319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Contents</a:t>
            </a:r>
            <a:endParaRPr lang="en-US" dirty="0"/>
          </a:p>
        </p:txBody>
      </p:sp>
      <p:sp>
        <p:nvSpPr>
          <p:cNvPr id="3" name="Content Placeholder 2"/>
          <p:cNvSpPr>
            <a:spLocks noGrp="1"/>
          </p:cNvSpPr>
          <p:nvPr>
            <p:ph idx="1"/>
          </p:nvPr>
        </p:nvSpPr>
        <p:spPr/>
        <p:txBody>
          <a:bodyPr/>
          <a:lstStyle/>
          <a:p>
            <a:r>
              <a:rPr lang="en-US" dirty="0" smtClean="0"/>
              <a:t>Introduction to Drama</a:t>
            </a:r>
          </a:p>
          <a:p>
            <a:r>
              <a:rPr lang="en-US" dirty="0" smtClean="0"/>
              <a:t>King Lear</a:t>
            </a:r>
          </a:p>
          <a:p>
            <a:r>
              <a:rPr lang="en-US" dirty="0" smtClean="0"/>
              <a:t>Dr. Faustus</a:t>
            </a:r>
          </a:p>
          <a:p>
            <a:r>
              <a:rPr lang="en-US" dirty="0" smtClean="0"/>
              <a:t>Hamlet</a:t>
            </a:r>
            <a:endParaRPr lang="en-US" dirty="0"/>
          </a:p>
        </p:txBody>
      </p:sp>
    </p:spTree>
    <p:extLst>
      <p:ext uri="{BB962C8B-B14F-4D97-AF65-F5344CB8AC3E}">
        <p14:creationId xmlns:p14="http://schemas.microsoft.com/office/powerpoint/2010/main" val="17849819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Classical and Pre-Classical Antiquity</a:t>
            </a:r>
            <a:endParaRPr lang="en-US" dirty="0"/>
          </a:p>
        </p:txBody>
      </p:sp>
      <p:sp>
        <p:nvSpPr>
          <p:cNvPr id="3" name="Content Placeholder 2"/>
          <p:cNvSpPr>
            <a:spLocks noGrp="1"/>
          </p:cNvSpPr>
          <p:nvPr>
            <p:ph idx="1"/>
          </p:nvPr>
        </p:nvSpPr>
        <p:spPr/>
        <p:txBody>
          <a:bodyPr/>
          <a:lstStyle/>
          <a:p>
            <a:r>
              <a:rPr lang="en-US" dirty="0" smtClean="0"/>
              <a:t>The period of Greek literature stretches from Homer until the 4</a:t>
            </a:r>
            <a:r>
              <a:rPr lang="en-US" baseline="30000" dirty="0" smtClean="0"/>
              <a:t>th</a:t>
            </a:r>
            <a:r>
              <a:rPr lang="en-US" dirty="0" smtClean="0"/>
              <a:t> century.</a:t>
            </a:r>
          </a:p>
          <a:p>
            <a:r>
              <a:rPr lang="en-US" dirty="0" smtClean="0"/>
              <a:t>The Greek world of thought was so far ranging that ideas discussed today are also the fractions of it.</a:t>
            </a:r>
          </a:p>
          <a:p>
            <a:r>
              <a:rPr lang="en-US" dirty="0" smtClean="0"/>
              <a:t>Mycenaean literature was linear B </a:t>
            </a:r>
            <a:r>
              <a:rPr lang="en-US" dirty="0" err="1" smtClean="0"/>
              <a:t>syllabary</a:t>
            </a:r>
            <a:r>
              <a:rPr lang="en-US" dirty="0" smtClean="0"/>
              <a:t> on clay tablets. </a:t>
            </a:r>
            <a:endParaRPr lang="en-US" dirty="0"/>
          </a:p>
        </p:txBody>
      </p:sp>
    </p:spTree>
    <p:extLst>
      <p:ext uri="{BB962C8B-B14F-4D97-AF65-F5344CB8AC3E}">
        <p14:creationId xmlns:p14="http://schemas.microsoft.com/office/powerpoint/2010/main" val="5797054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The first division was between prose and poetry. Fictional literature was written in verse, while scientific literature was in prose. Within the poetry there were three super-genres: epic, lyric and drama. We can observe here that the Greek terminology has became the common European terminology about literary genres. Lyric and drama were further divided into more genres:</a:t>
            </a:r>
            <a:endParaRPr lang="en-US" dirty="0"/>
          </a:p>
        </p:txBody>
      </p:sp>
    </p:spTree>
    <p:extLst>
      <p:ext uri="{BB962C8B-B14F-4D97-AF65-F5344CB8AC3E}">
        <p14:creationId xmlns:p14="http://schemas.microsoft.com/office/powerpoint/2010/main" val="21108012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lyric in four (elegiac, iambic, </a:t>
            </a:r>
            <a:r>
              <a:rPr lang="en-US" dirty="0" err="1" smtClean="0"/>
              <a:t>monodic</a:t>
            </a:r>
            <a:r>
              <a:rPr lang="en-US" dirty="0" smtClean="0"/>
              <a:t> lyric and choral lyric); drama in three (tragedy, comedy and pastoral drama). About literature in prose there was more freedom; the main areas were historiography, philosophy and political rhetoric.</a:t>
            </a:r>
          </a:p>
          <a:p>
            <a:endParaRPr lang="en-US" dirty="0"/>
          </a:p>
        </p:txBody>
      </p:sp>
    </p:spTree>
    <p:extLst>
      <p:ext uri="{BB962C8B-B14F-4D97-AF65-F5344CB8AC3E}">
        <p14:creationId xmlns:p14="http://schemas.microsoft.com/office/powerpoint/2010/main" val="30057619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Epic Poetry</a:t>
            </a:r>
            <a:endParaRPr lang="en-US" dirty="0"/>
          </a:p>
        </p:txBody>
      </p:sp>
      <p:sp>
        <p:nvSpPr>
          <p:cNvPr id="3" name="Content Placeholder 2"/>
          <p:cNvSpPr>
            <a:spLocks noGrp="1"/>
          </p:cNvSpPr>
          <p:nvPr>
            <p:ph idx="1"/>
          </p:nvPr>
        </p:nvSpPr>
        <p:spPr/>
        <p:txBody>
          <a:bodyPr/>
          <a:lstStyle/>
          <a:p>
            <a:r>
              <a:rPr lang="en-US" dirty="0" smtClean="0"/>
              <a:t>At the beginning of Greek literature stand the two monumental works of Homer, the Iliad and the Odyssey. The figure of Homer is shrouded in mystery. Although the works as they now stand are credited to him, it is certain that their roots reach far back before his time.</a:t>
            </a:r>
            <a:endParaRPr lang="en-US" dirty="0"/>
          </a:p>
        </p:txBody>
      </p:sp>
    </p:spTree>
    <p:extLst>
      <p:ext uri="{BB962C8B-B14F-4D97-AF65-F5344CB8AC3E}">
        <p14:creationId xmlns:p14="http://schemas.microsoft.com/office/powerpoint/2010/main" val="29960828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The Iliad is the famous story about the Trojan War. It centers on the person of Achilles, who embodied the Greek heroic ideal.</a:t>
            </a:r>
          </a:p>
          <a:p>
            <a:r>
              <a:rPr lang="en-US" dirty="0" smtClean="0"/>
              <a:t>The Iliad is pure tragedy, the Odyssey is a mixture of tragedy and comedy. It is the story of Odysseus, one of the warriors at Troy. After ten years fighting the war, he spends another ten years sailing back home to his wife and family. </a:t>
            </a:r>
            <a:endParaRPr lang="en-US" dirty="0"/>
          </a:p>
        </p:txBody>
      </p:sp>
    </p:spTree>
    <p:extLst>
      <p:ext uri="{BB962C8B-B14F-4D97-AF65-F5344CB8AC3E}">
        <p14:creationId xmlns:p14="http://schemas.microsoft.com/office/powerpoint/2010/main" val="16085936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During his ten-year voyage, he loses all of his comrades and ships and makes his way home to Ithaca disguised as a beggar. Both of these works were based on ancient legends.</a:t>
            </a:r>
          </a:p>
          <a:p>
            <a:r>
              <a:rPr lang="en-US" dirty="0" smtClean="0"/>
              <a:t>The other great poet of the Pre-classical period was Hesiod.</a:t>
            </a:r>
            <a:endParaRPr lang="en-US" dirty="0"/>
          </a:p>
        </p:txBody>
      </p:sp>
    </p:spTree>
    <p:extLst>
      <p:ext uri="{BB962C8B-B14F-4D97-AF65-F5344CB8AC3E}">
        <p14:creationId xmlns:p14="http://schemas.microsoft.com/office/powerpoint/2010/main" val="42456947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His two works were Works and Days and </a:t>
            </a:r>
            <a:r>
              <a:rPr lang="en-US" dirty="0" err="1" smtClean="0"/>
              <a:t>Theogony</a:t>
            </a:r>
            <a:r>
              <a:rPr lang="en-US" dirty="0" smtClean="0"/>
              <a:t>. The first is a faithful depiction of the poverty-stricken country life he knew so well, and it sets forth principles and rules for farmers. </a:t>
            </a:r>
            <a:r>
              <a:rPr lang="en-US" dirty="0" err="1" smtClean="0"/>
              <a:t>Theogony</a:t>
            </a:r>
            <a:r>
              <a:rPr lang="en-US" dirty="0" smtClean="0"/>
              <a:t> is a systematic account of creation and of the gods. It vividly describes the ages of mankind, beginning with a long-past Golden Age. Together the works of Homer and Hesiod comprised a kind of Bible for the Greeks.</a:t>
            </a:r>
            <a:endParaRPr lang="en-US" dirty="0"/>
          </a:p>
        </p:txBody>
      </p:sp>
    </p:spTree>
    <p:extLst>
      <p:ext uri="{BB962C8B-B14F-4D97-AF65-F5344CB8AC3E}">
        <p14:creationId xmlns:p14="http://schemas.microsoft.com/office/powerpoint/2010/main" val="31286963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Lyric Poetry</a:t>
            </a:r>
            <a:endParaRPr lang="en-US" dirty="0"/>
          </a:p>
        </p:txBody>
      </p:sp>
      <p:sp>
        <p:nvSpPr>
          <p:cNvPr id="3" name="Content Placeholder 2"/>
          <p:cNvSpPr>
            <a:spLocks noGrp="1"/>
          </p:cNvSpPr>
          <p:nvPr>
            <p:ph idx="1"/>
          </p:nvPr>
        </p:nvSpPr>
        <p:spPr/>
        <p:txBody>
          <a:bodyPr>
            <a:normAutofit lnSpcReduction="10000"/>
          </a:bodyPr>
          <a:lstStyle/>
          <a:p>
            <a:r>
              <a:rPr lang="en-US" dirty="0" smtClean="0"/>
              <a:t>The type of poetry called lyric got its name from the fact that it was originally sung by individuals or a chorus accompanied by the instrument called the lyre. Although, despite the name, the lyric poetry in this general meaning was divided in four genres, two of which were not accompanied by cithara, but by flute. These two latters genres were the elegiac poetry and the iambic poetry.</a:t>
            </a:r>
            <a:endParaRPr lang="en-US" dirty="0"/>
          </a:p>
        </p:txBody>
      </p:sp>
    </p:spTree>
    <p:extLst>
      <p:ext uri="{BB962C8B-B14F-4D97-AF65-F5344CB8AC3E}">
        <p14:creationId xmlns:p14="http://schemas.microsoft.com/office/powerpoint/2010/main" val="30893096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Drama</a:t>
            </a:r>
            <a:endParaRPr lang="en-US" dirty="0"/>
          </a:p>
        </p:txBody>
      </p:sp>
      <p:sp>
        <p:nvSpPr>
          <p:cNvPr id="3" name="Content Placeholder 2"/>
          <p:cNvSpPr>
            <a:spLocks noGrp="1"/>
          </p:cNvSpPr>
          <p:nvPr>
            <p:ph idx="1"/>
          </p:nvPr>
        </p:nvSpPr>
        <p:spPr/>
        <p:txBody>
          <a:bodyPr/>
          <a:lstStyle/>
          <a:p>
            <a:r>
              <a:rPr lang="en-US" dirty="0" smtClean="0"/>
              <a:t>Ancient Greek drama developed around Greece's theater culture. Drama was particularly developed in Athens, so works are written in Attic dialect. The dialogues are in iambic tri-meter, while chorus are in the meters of choral lyric.</a:t>
            </a:r>
            <a:endParaRPr lang="en-US" dirty="0"/>
          </a:p>
        </p:txBody>
      </p:sp>
    </p:spTree>
    <p:extLst>
      <p:ext uri="{BB962C8B-B14F-4D97-AF65-F5344CB8AC3E}">
        <p14:creationId xmlns:p14="http://schemas.microsoft.com/office/powerpoint/2010/main" val="21809901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In the age that followed the Greco-Persian Wars, the awakened national spirit of Athens was expressed in hundreds of superb tragedies based on heroic and legendary themes of the past. The tragic plays grew out of simple choral songs and dialogues performed at festivals of the god Dionysus</a:t>
            </a:r>
            <a:endParaRPr lang="en-US" dirty="0"/>
          </a:p>
        </p:txBody>
      </p:sp>
    </p:spTree>
    <p:extLst>
      <p:ext uri="{BB962C8B-B14F-4D97-AF65-F5344CB8AC3E}">
        <p14:creationId xmlns:p14="http://schemas.microsoft.com/office/powerpoint/2010/main" val="138638440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Wealthy citizens were chosen to bear the expense of costuming and training the chorus as a public and religious duty. Attendance at the festival performances was regarded as an act of worship. Performances were held in the great open-air theater of Dionysus in Athens. All of the greatest poets competed for the prizes offered for the best plays.</a:t>
            </a:r>
            <a:endParaRPr lang="en-US" dirty="0"/>
          </a:p>
        </p:txBody>
      </p:sp>
    </p:spTree>
    <p:extLst>
      <p:ext uri="{BB962C8B-B14F-4D97-AF65-F5344CB8AC3E}">
        <p14:creationId xmlns:p14="http://schemas.microsoft.com/office/powerpoint/2010/main" val="39555423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smtClean="0"/>
              <a:t>The three best authors are Aeschylus, Sophocles and Euripides. From Aeschylus, we still have seven tragedies, among which the only surviving series of three tragedies performed together, the so-called Oresteia. Seven works of Sophocles have survived, the most important of which are Oedipus Rex and Antigone. From Euripides, seventeen tragedies have survived, among them Medea and The </a:t>
            </a:r>
            <a:r>
              <a:rPr lang="en-US" dirty="0" err="1" smtClean="0"/>
              <a:t>Bacchae</a:t>
            </a:r>
            <a:r>
              <a:rPr lang="en-US" dirty="0" smtClean="0"/>
              <a:t>.</a:t>
            </a:r>
            <a:endParaRPr lang="en-US" dirty="0"/>
          </a:p>
        </p:txBody>
      </p:sp>
    </p:spTree>
    <p:extLst>
      <p:ext uri="{BB962C8B-B14F-4D97-AF65-F5344CB8AC3E}">
        <p14:creationId xmlns:p14="http://schemas.microsoft.com/office/powerpoint/2010/main" val="40213579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Philosophy</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greatest achievement of the 4th century was in philosophy. There were many Greek philosophers, but Socrates, Plato, and Aristotle tower above the rest and had enormous influence on Western society. Socrates himself wrote nothing, but his thought is believed to be given by Plato's early Socratic dialogues. Aristotle is virtually without rivals among scientists and philosophers. The first sentence of his Metaphysics reads: "All men by nature desire to know." </a:t>
            </a:r>
            <a:endParaRPr lang="en-US" dirty="0"/>
          </a:p>
        </p:txBody>
      </p:sp>
    </p:spTree>
    <p:extLst>
      <p:ext uri="{BB962C8B-B14F-4D97-AF65-F5344CB8AC3E}">
        <p14:creationId xmlns:p14="http://schemas.microsoft.com/office/powerpoint/2010/main" val="4688409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smtClean="0"/>
              <a:t>He has, therefore, been called the "Father of those who know." His medieval disciple Thomas Aquinas referred to him simply as “The Philosopher." Aristotle was a student at Plato's Academy, and it is known that like his teacher he wrote dialogues, or conversations. None of these exist today. The body of writings that has come down to the present probably represents lectures that he delivered at his own school in Athens, the Lyceum.</a:t>
            </a:r>
            <a:endParaRPr lang="en-US" dirty="0"/>
          </a:p>
        </p:txBody>
      </p:sp>
    </p:spTree>
    <p:extLst>
      <p:ext uri="{BB962C8B-B14F-4D97-AF65-F5344CB8AC3E}">
        <p14:creationId xmlns:p14="http://schemas.microsoft.com/office/powerpoint/2010/main" val="5883631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Even from these books the enormous range of his interests is evident. He explored matters other than those that are today considered philosophical. </a:t>
            </a:r>
            <a:endParaRPr lang="en-US" dirty="0"/>
          </a:p>
        </p:txBody>
      </p:sp>
    </p:spTree>
    <p:extLst>
      <p:ext uri="{BB962C8B-B14F-4D97-AF65-F5344CB8AC3E}">
        <p14:creationId xmlns:p14="http://schemas.microsoft.com/office/powerpoint/2010/main" val="40277917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The treatises that exist cover logic, the physical and biological sciences, ethics, politics, and constitutional government. There are also treatises on The Soul and Rhetoric. His Poetics has had an enormous influence on literary theory and served as an interpretation of tragedy for more than 2,000 years. With his death in 322 BC, the classical era of Greek literature drew to a close.</a:t>
            </a:r>
          </a:p>
          <a:p>
            <a:endParaRPr lang="en-US" dirty="0"/>
          </a:p>
        </p:txBody>
      </p:sp>
    </p:spTree>
    <p:extLst>
      <p:ext uri="{BB962C8B-B14F-4D97-AF65-F5344CB8AC3E}">
        <p14:creationId xmlns:p14="http://schemas.microsoft.com/office/powerpoint/2010/main" val="34350090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Hellenistic Age</a:t>
            </a:r>
            <a:endParaRPr lang="en-US" dirty="0"/>
          </a:p>
        </p:txBody>
      </p:sp>
      <p:sp>
        <p:nvSpPr>
          <p:cNvPr id="3" name="Content Placeholder 2"/>
          <p:cNvSpPr>
            <a:spLocks noGrp="1"/>
          </p:cNvSpPr>
          <p:nvPr>
            <p:ph idx="1"/>
          </p:nvPr>
        </p:nvSpPr>
        <p:spPr/>
        <p:txBody>
          <a:bodyPr/>
          <a:lstStyle/>
          <a:p>
            <a:r>
              <a:rPr lang="en-US" dirty="0" smtClean="0"/>
              <a:t>By 338 BC all of the Greek city-states except Sparta had been conquered by Philip II of Macedon. Philip's son Alexander the Great extended his father's conquests greatly. Athens lost its preeminent status as the leader of Greek culture, and it was replaced temporarily by Alexandria, Egypt.</a:t>
            </a:r>
            <a:endParaRPr lang="en-US" dirty="0"/>
          </a:p>
        </p:txBody>
      </p:sp>
    </p:spTree>
    <p:extLst>
      <p:ext uri="{BB962C8B-B14F-4D97-AF65-F5344CB8AC3E}">
        <p14:creationId xmlns:p14="http://schemas.microsoft.com/office/powerpoint/2010/main" val="412171711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The city of Alexandria in northern Egypt became, from the 3rd century BC, the outstanding center of Greek culture. It also soon attracted a large Jewish population, making it the largest center for Jewish scholarship in the ancient world. In addition, it later became a major focal point for the development of Christian thought. The Museum, or Shrine to the Muses, which included the library and school, was founded by Ptolemy </a:t>
            </a:r>
            <a:endParaRPr lang="en-US" dirty="0"/>
          </a:p>
        </p:txBody>
      </p:sp>
    </p:spTree>
    <p:extLst>
      <p:ext uri="{BB962C8B-B14F-4D97-AF65-F5344CB8AC3E}">
        <p14:creationId xmlns:p14="http://schemas.microsoft.com/office/powerpoint/2010/main" val="227294777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Poetry flourished in Alexandria in the third century BC. The chief Alexandrian poets were Theocritus, Callimachus, and Apollonius of Rhodes. Theocritus, who lived from about 310 to 250 BC, invented a new genre of poetry—bucolic, a genre that the Roman Virgil would later imitate in his Eclogues.</a:t>
            </a:r>
            <a:endParaRPr lang="en-US" dirty="0"/>
          </a:p>
        </p:txBody>
      </p:sp>
    </p:spTree>
    <p:extLst>
      <p:ext uri="{BB962C8B-B14F-4D97-AF65-F5344CB8AC3E}">
        <p14:creationId xmlns:p14="http://schemas.microsoft.com/office/powerpoint/2010/main" val="369623589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While the transition from city-state to empire affected philosophy a great deal, shifting the emphasis from political theory to personal ethics, Greek letters continued to flourish both under the Successors (especially the </a:t>
            </a:r>
            <a:r>
              <a:rPr lang="en-US" dirty="0" err="1" smtClean="0"/>
              <a:t>Ptolemies</a:t>
            </a:r>
            <a:r>
              <a:rPr lang="en-US" dirty="0" smtClean="0"/>
              <a:t>) and under Roman rule. Romans of literary or rhetorical inclination looked to Greek models, and Greek literature of all types continued to be read and produced both by native speakers of Greek and later by Roman authors as well.</a:t>
            </a:r>
            <a:endParaRPr lang="en-US" dirty="0"/>
          </a:p>
        </p:txBody>
      </p:sp>
    </p:spTree>
    <p:extLst>
      <p:ext uri="{BB962C8B-B14F-4D97-AF65-F5344CB8AC3E}">
        <p14:creationId xmlns:p14="http://schemas.microsoft.com/office/powerpoint/2010/main" val="140277366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Historiography</a:t>
            </a:r>
            <a:endParaRPr lang="en-US" dirty="0"/>
          </a:p>
        </p:txBody>
      </p:sp>
      <p:sp>
        <p:nvSpPr>
          <p:cNvPr id="3" name="Content Placeholder 2"/>
          <p:cNvSpPr>
            <a:spLocks noGrp="1"/>
          </p:cNvSpPr>
          <p:nvPr>
            <p:ph idx="1"/>
          </p:nvPr>
        </p:nvSpPr>
        <p:spPr/>
        <p:txBody>
          <a:bodyPr>
            <a:normAutofit fontScale="92500"/>
          </a:bodyPr>
          <a:lstStyle/>
          <a:p>
            <a:r>
              <a:rPr lang="en-US" dirty="0" err="1" smtClean="0"/>
              <a:t>Timaeus</a:t>
            </a:r>
            <a:r>
              <a:rPr lang="en-US" dirty="0" smtClean="0"/>
              <a:t> was born in Sicily but spent most of his life in Athens. His History, though lost, is significant because of its influence on Polybius. In 38 books it covered the history of Sicily and Italy to the year 264 BC, which is where Polybius began his work. </a:t>
            </a:r>
            <a:r>
              <a:rPr lang="en-US" dirty="0" err="1" smtClean="0"/>
              <a:t>Timaeus</a:t>
            </a:r>
            <a:r>
              <a:rPr lang="en-US" dirty="0" smtClean="0"/>
              <a:t> also wrote the </a:t>
            </a:r>
            <a:r>
              <a:rPr lang="en-US" dirty="0" err="1" smtClean="0"/>
              <a:t>Olympionikai</a:t>
            </a:r>
            <a:r>
              <a:rPr lang="en-US" dirty="0" smtClean="0"/>
              <a:t>, a valuable chronological study of the Olympic Games. Polybius was born about 200 BC. He was brought to Rome as a hostage in 168. </a:t>
            </a:r>
            <a:endParaRPr lang="en-US" dirty="0"/>
          </a:p>
        </p:txBody>
      </p:sp>
    </p:spTree>
    <p:extLst>
      <p:ext uri="{BB962C8B-B14F-4D97-AF65-F5344CB8AC3E}">
        <p14:creationId xmlns:p14="http://schemas.microsoft.com/office/powerpoint/2010/main" val="349843428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smtClean="0"/>
              <a:t>At Rome he became a friend of the general Scipio </a:t>
            </a:r>
            <a:r>
              <a:rPr lang="en-US" dirty="0" err="1" smtClean="0"/>
              <a:t>Aemilianus</a:t>
            </a:r>
            <a:r>
              <a:rPr lang="en-US" dirty="0" smtClean="0"/>
              <a:t>. He probably accompanied the general to Spain and North Africa in the wars against Carthage. He was with Scipio at the destruction of Carthage in 146. The history on which his reputation rests consisted of 40 books, five of which have been preserved along with various excerpts. They are a vivid recreation of Rome's rise to world power. A lost book, Tactics, was on military matters.</a:t>
            </a:r>
            <a:endParaRPr lang="en-US" dirty="0"/>
          </a:p>
        </p:txBody>
      </p:sp>
    </p:spTree>
    <p:extLst>
      <p:ext uri="{BB962C8B-B14F-4D97-AF65-F5344CB8AC3E}">
        <p14:creationId xmlns:p14="http://schemas.microsoft.com/office/powerpoint/2010/main" val="151162615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Science and Mathematics</a:t>
            </a:r>
            <a:endParaRPr lang="en-US" dirty="0"/>
          </a:p>
        </p:txBody>
      </p:sp>
      <p:sp>
        <p:nvSpPr>
          <p:cNvPr id="3" name="Content Placeholder 2"/>
          <p:cNvSpPr>
            <a:spLocks noGrp="1"/>
          </p:cNvSpPr>
          <p:nvPr>
            <p:ph idx="1"/>
          </p:nvPr>
        </p:nvSpPr>
        <p:spPr/>
        <p:txBody>
          <a:bodyPr>
            <a:normAutofit/>
          </a:bodyPr>
          <a:lstStyle/>
          <a:p>
            <a:r>
              <a:rPr lang="en-US" dirty="0" smtClean="0"/>
              <a:t>Eratosthenes of Alexandria, who died in 194 BC, wrote on astronomy and geography, but his work is known mainly from later summaries. He is credited with being the first person to measure the Earth's circumference. Much that was written by the mathematicians Euclid and Archimedes has been preserved.</a:t>
            </a:r>
          </a:p>
          <a:p>
            <a:endParaRPr lang="en-US" dirty="0"/>
          </a:p>
        </p:txBody>
      </p:sp>
    </p:spTree>
    <p:extLst>
      <p:ext uri="{BB962C8B-B14F-4D97-AF65-F5344CB8AC3E}">
        <p14:creationId xmlns:p14="http://schemas.microsoft.com/office/powerpoint/2010/main" val="409461631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Euclid is known for his Elements, much of which was drawn from his predecessor </a:t>
            </a:r>
            <a:r>
              <a:rPr lang="en-US" dirty="0" err="1" smtClean="0"/>
              <a:t>Eudoxus</a:t>
            </a:r>
            <a:r>
              <a:rPr lang="en-US" dirty="0" smtClean="0"/>
              <a:t> of Cnidus. The Elements is a treatise on geometry, and it has exerted a continuing influence on mathematics. From Archimedes several treatises have come down to the present. Among them are Measurement of the Circle, in which he worked out the value of pi; The Method of Mechanical Theorems, on his work in mechanics; The Sand Reckoner; and On Floating Bodies. A manuscript of his works is currently being studied.</a:t>
            </a:r>
            <a:endParaRPr lang="en-US" dirty="0"/>
          </a:p>
        </p:txBody>
      </p:sp>
    </p:spTree>
    <p:extLst>
      <p:ext uri="{BB962C8B-B14F-4D97-AF65-F5344CB8AC3E}">
        <p14:creationId xmlns:p14="http://schemas.microsoft.com/office/powerpoint/2010/main" val="383393588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Philosophy</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Epictetus, who died about AD 135, was associated with the moral philosophy of the Stoics. His teachings were collected by his pupil </a:t>
            </a:r>
            <a:r>
              <a:rPr lang="en-US" dirty="0" err="1" smtClean="0"/>
              <a:t>Arrian</a:t>
            </a:r>
            <a:r>
              <a:rPr lang="en-US" dirty="0" smtClean="0"/>
              <a:t> in the Discourses and the </a:t>
            </a:r>
            <a:r>
              <a:rPr lang="en-US" dirty="0" err="1" smtClean="0"/>
              <a:t>Encheiridion</a:t>
            </a:r>
            <a:r>
              <a:rPr lang="en-US" dirty="0" smtClean="0"/>
              <a:t> (Manual of Study). Diogenes </a:t>
            </a:r>
            <a:r>
              <a:rPr lang="en-US" dirty="0" err="1" smtClean="0"/>
              <a:t>Laertius</a:t>
            </a:r>
            <a:r>
              <a:rPr lang="en-US" dirty="0" smtClean="0"/>
              <a:t>, who lived in the 3rd century, wrote on Lives, Teachings, and Sayings of Famous Philosophers, a useful, though often unreliable, sourcebook. Another major philosopher of his period was Plotinus. He transformed Plato's philosophy into a school called </a:t>
            </a:r>
            <a:r>
              <a:rPr lang="en-US" dirty="0" err="1" smtClean="0"/>
              <a:t>Neoplatonism</a:t>
            </a:r>
            <a:r>
              <a:rPr lang="en-US" dirty="0" smtClean="0"/>
              <a:t>. His Enneads had a wide-ranging influence on European thought until at least the 17th century.</a:t>
            </a:r>
          </a:p>
          <a:p>
            <a:endParaRPr lang="en-US" dirty="0"/>
          </a:p>
        </p:txBody>
      </p:sp>
    </p:spTree>
    <p:extLst>
      <p:ext uri="{BB962C8B-B14F-4D97-AF65-F5344CB8AC3E}">
        <p14:creationId xmlns:p14="http://schemas.microsoft.com/office/powerpoint/2010/main" val="97650077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Legacy</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influence of Ancient Greek Literature on Western Literature has been enormous. In fact, the frame of Greek literary genres has been almost perfectly adopted by Latin literature, firstly, and then by the European literatures, until the 18th century. The Greek works were well known by Roman writers, as well as by European writers since Renaissance. These works, particularly the Homeric poems and the tragedies were the model for the successive writers of the same genres.</a:t>
            </a:r>
            <a:endParaRPr lang="en-US" dirty="0"/>
          </a:p>
        </p:txBody>
      </p:sp>
    </p:spTree>
    <p:extLst>
      <p:ext uri="{BB962C8B-B14F-4D97-AF65-F5344CB8AC3E}">
        <p14:creationId xmlns:p14="http://schemas.microsoft.com/office/powerpoint/2010/main" val="422655406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In this influence was determining the fact that, since Renaissance, the Greek Literature was taught in the European high schools, along with Latin literature, and still is in some countries, like Germany, Austria and Italy. So, the influence of Greek literature exceeded literature proper and also hit, for instance, philosophy (like in the thought of </a:t>
            </a:r>
            <a:r>
              <a:rPr lang="en-US" dirty="0" err="1" smtClean="0"/>
              <a:t>Søren</a:t>
            </a:r>
            <a:r>
              <a:rPr lang="en-US" dirty="0" smtClean="0"/>
              <a:t> Kierkegaard and Friedrich Nietzsche) and psychology (like in the theories of Sigmund Freud).</a:t>
            </a:r>
            <a:endParaRPr lang="en-US" dirty="0"/>
          </a:p>
        </p:txBody>
      </p:sp>
    </p:spTree>
    <p:extLst>
      <p:ext uri="{BB962C8B-B14F-4D97-AF65-F5344CB8AC3E}">
        <p14:creationId xmlns:p14="http://schemas.microsoft.com/office/powerpoint/2010/main" val="203043190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Anybody can become angry--that is easy, but to be angry with the right person and to the right degree and at the right time and for the right purpose, and in the right way--that is not within everybody's power and is not easy."</a:t>
            </a:r>
          </a:p>
          <a:p>
            <a:pPr marL="0" indent="0">
              <a:buNone/>
            </a:pPr>
            <a:r>
              <a:rPr lang="en-US" dirty="0" smtClean="0"/>
              <a:t>                                                                 Aristotle</a:t>
            </a:r>
          </a:p>
          <a:p>
            <a:endParaRPr lang="en-US" dirty="0"/>
          </a:p>
        </p:txBody>
      </p:sp>
    </p:spTree>
    <p:extLst>
      <p:ext uri="{BB962C8B-B14F-4D97-AF65-F5344CB8AC3E}">
        <p14:creationId xmlns:p14="http://schemas.microsoft.com/office/powerpoint/2010/main" val="297199363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smtClean="0"/>
              <a:t>“Dignity consists not in possessing honors, but in the consciousness that we deserve them."</a:t>
            </a:r>
          </a:p>
          <a:p>
            <a:pPr marL="0" indent="0">
              <a:buNone/>
            </a:pPr>
            <a:r>
              <a:rPr lang="en-US" dirty="0"/>
              <a:t> </a:t>
            </a:r>
            <a:r>
              <a:rPr lang="en-US" dirty="0" smtClean="0"/>
              <a:t>                                                                  Aristotle</a:t>
            </a:r>
          </a:p>
          <a:p>
            <a:r>
              <a:rPr lang="en-US" dirty="0" smtClean="0"/>
              <a:t>“I count him braver who overcomes his desires than him who overcomes his enemies."</a:t>
            </a:r>
          </a:p>
          <a:p>
            <a:pPr marL="0" indent="0">
              <a:buNone/>
            </a:pPr>
            <a:r>
              <a:rPr lang="en-US" dirty="0"/>
              <a:t> </a:t>
            </a:r>
            <a:r>
              <a:rPr lang="en-US" dirty="0" smtClean="0"/>
              <a:t>                                                                   Aristotle</a:t>
            </a:r>
          </a:p>
          <a:p>
            <a:endParaRPr lang="en-US" dirty="0"/>
          </a:p>
        </p:txBody>
      </p:sp>
    </p:spTree>
    <p:extLst>
      <p:ext uri="{BB962C8B-B14F-4D97-AF65-F5344CB8AC3E}">
        <p14:creationId xmlns:p14="http://schemas.microsoft.com/office/powerpoint/2010/main" val="382009844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"In the arena of human life the honors and rewards fall to those who show their good qualities. </a:t>
            </a:r>
          </a:p>
          <a:p>
            <a:r>
              <a:rPr lang="en-US" dirty="0" smtClean="0"/>
              <a:t>“What is a friend? One soul inhabiting two bodies."</a:t>
            </a:r>
          </a:p>
          <a:p>
            <a:pPr marL="0" indent="0">
              <a:buNone/>
            </a:pPr>
            <a:r>
              <a:rPr lang="en-US" dirty="0"/>
              <a:t> </a:t>
            </a:r>
            <a:r>
              <a:rPr lang="en-US" dirty="0" smtClean="0"/>
              <a:t>                                                                Aristotle</a:t>
            </a:r>
          </a:p>
          <a:p>
            <a:pPr marL="0" indent="0">
              <a:buNone/>
            </a:pPr>
            <a:r>
              <a:rPr lang="en-US" dirty="0" smtClean="0"/>
              <a:t>**************************************************</a:t>
            </a:r>
          </a:p>
          <a:p>
            <a:endParaRPr lang="en-US" dirty="0"/>
          </a:p>
        </p:txBody>
      </p:sp>
    </p:spTree>
    <p:extLst>
      <p:ext uri="{BB962C8B-B14F-4D97-AF65-F5344CB8AC3E}">
        <p14:creationId xmlns:p14="http://schemas.microsoft.com/office/powerpoint/2010/main" val="318382147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120</TotalTime>
  <Words>1995</Words>
  <Application>Microsoft Office PowerPoint</Application>
  <PresentationFormat>On-screen Show (4:3)</PresentationFormat>
  <Paragraphs>59</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Austin</vt:lpstr>
      <vt:lpstr>Greek Literature</vt:lpstr>
      <vt:lpstr>Course Contents</vt:lpstr>
      <vt:lpstr>Classical and Pre-Classical Antiquity</vt:lpstr>
      <vt:lpstr>PowerPoint Presentation</vt:lpstr>
      <vt:lpstr>PowerPoint Presentation</vt:lpstr>
      <vt:lpstr>Epic Poetry</vt:lpstr>
      <vt:lpstr>PowerPoint Presentation</vt:lpstr>
      <vt:lpstr>PowerPoint Presentation</vt:lpstr>
      <vt:lpstr>PowerPoint Presentation</vt:lpstr>
      <vt:lpstr>Lyric Poetry</vt:lpstr>
      <vt:lpstr>Drama</vt:lpstr>
      <vt:lpstr>PowerPoint Presentation</vt:lpstr>
      <vt:lpstr>PowerPoint Presentation</vt:lpstr>
      <vt:lpstr>PowerPoint Presentation</vt:lpstr>
      <vt:lpstr>Philosophy</vt:lpstr>
      <vt:lpstr>PowerPoint Presentation</vt:lpstr>
      <vt:lpstr>PowerPoint Presentation</vt:lpstr>
      <vt:lpstr>PowerPoint Presentation</vt:lpstr>
      <vt:lpstr>Hellenistic Age</vt:lpstr>
      <vt:lpstr>PowerPoint Presentation</vt:lpstr>
      <vt:lpstr>PowerPoint Presentation</vt:lpstr>
      <vt:lpstr>PowerPoint Presentation</vt:lpstr>
      <vt:lpstr>Historiography</vt:lpstr>
      <vt:lpstr>PowerPoint Presentation</vt:lpstr>
      <vt:lpstr>Science and Mathematics</vt:lpstr>
      <vt:lpstr>PowerPoint Presentation</vt:lpstr>
      <vt:lpstr>Philosophy</vt:lpstr>
      <vt:lpstr>Legacy</vt:lpstr>
      <vt:lpstr>PowerPoint Presentation</vt:lpstr>
      <vt:lpstr>PowerPoint Presentation</vt:lpstr>
      <vt:lpstr>PowerPoint Presentation</vt:lpstr>
      <vt:lpstr>PowerPoint Presentation</vt:lpstr>
    </vt:vector>
  </TitlesOfParts>
  <Company>MyCompanyName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Greek Literature</dc:title>
  <dc:creator>MyUserName</dc:creator>
  <cp:lastModifiedBy>MyUserName</cp:lastModifiedBy>
  <cp:revision>70</cp:revision>
  <dcterms:created xsi:type="dcterms:W3CDTF">2012-09-10T03:32:07Z</dcterms:created>
  <dcterms:modified xsi:type="dcterms:W3CDTF">2012-12-18T06:53:18Z</dcterms:modified>
</cp:coreProperties>
</file>