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8" r:id="rId4"/>
    <p:sldId id="258" r:id="rId5"/>
    <p:sldId id="286" r:id="rId6"/>
    <p:sldId id="279" r:id="rId7"/>
    <p:sldId id="288" r:id="rId8"/>
    <p:sldId id="259" r:id="rId9"/>
    <p:sldId id="273" r:id="rId10"/>
    <p:sldId id="260" r:id="rId11"/>
    <p:sldId id="261" r:id="rId12"/>
    <p:sldId id="263" r:id="rId13"/>
    <p:sldId id="280" r:id="rId14"/>
    <p:sldId id="264" r:id="rId15"/>
    <p:sldId id="265" r:id="rId16"/>
    <p:sldId id="275" r:id="rId17"/>
    <p:sldId id="277" r:id="rId18"/>
    <p:sldId id="276" r:id="rId19"/>
    <p:sldId id="281" r:id="rId20"/>
    <p:sldId id="282" r:id="rId21"/>
    <p:sldId id="283" r:id="rId22"/>
    <p:sldId id="266" r:id="rId23"/>
    <p:sldId id="267" r:id="rId24"/>
    <p:sldId id="268" r:id="rId25"/>
    <p:sldId id="269" r:id="rId26"/>
    <p:sldId id="270" r:id="rId27"/>
    <p:sldId id="271" r:id="rId28"/>
    <p:sldId id="272" r:id="rId29"/>
    <p:sldId id="274" r:id="rId30"/>
    <p:sldId id="284" r:id="rId31"/>
    <p:sldId id="285"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12/22/2012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12/22/2012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Vikings and Their Influence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Vikings and Their Influence</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By the end of the eighth century, England was the most prosperous country in Europe. The coincidence of the medieval warming period and the separation of the island from some of the continental wars allowed an unprecedented level of intellectual and artistic growth as well as economic development.</a:t>
            </a:r>
          </a:p>
          <a:p>
            <a:pPr algn="just"/>
            <a:r>
              <a:rPr lang="en-US" dirty="0" smtClean="0"/>
              <a:t>But in 793, the Vikings, marauders from Scandinavia, sacked and burned the monastery of </a:t>
            </a:r>
            <a:r>
              <a:rPr lang="en-US" dirty="0" err="1" smtClean="0"/>
              <a:t>Lindisfarne</a:t>
            </a:r>
            <a:r>
              <a:rPr lang="en-US" dirty="0" smtClean="0"/>
              <a:t>, beginning a century of destruction and cultural collapse.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strength of Vikings</a:t>
            </a:r>
            <a:endParaRPr lang="en-US" dirty="0"/>
          </a:p>
        </p:txBody>
      </p:sp>
      <p:sp>
        <p:nvSpPr>
          <p:cNvPr id="3" name="Content Placeholder 2"/>
          <p:cNvSpPr>
            <a:spLocks noGrp="1"/>
          </p:cNvSpPr>
          <p:nvPr>
            <p:ph idx="1"/>
          </p:nvPr>
        </p:nvSpPr>
        <p:spPr>
          <a:xfrm>
            <a:off x="457200" y="1600200"/>
            <a:ext cx="8229600" cy="4800600"/>
          </a:xfrm>
        </p:spPr>
        <p:txBody>
          <a:bodyPr>
            <a:normAutofit fontScale="85000" lnSpcReduction="20000"/>
          </a:bodyPr>
          <a:lstStyle/>
          <a:p>
            <a:pPr algn="just"/>
            <a:r>
              <a:rPr lang="en-US" dirty="0" smtClean="0"/>
              <a:t>The Vikings were possessed of superior technology and military organization, and their </a:t>
            </a:r>
            <a:r>
              <a:rPr lang="en-US" dirty="0" err="1" smtClean="0"/>
              <a:t>warbands</a:t>
            </a:r>
            <a:r>
              <a:rPr lang="en-US" dirty="0" smtClean="0"/>
              <a:t> ravaged England (and much of the rest of Europe). </a:t>
            </a:r>
          </a:p>
          <a:p>
            <a:pPr algn="just"/>
            <a:endParaRPr lang="en-US" dirty="0" smtClean="0"/>
          </a:p>
          <a:p>
            <a:pPr algn="just"/>
            <a:r>
              <a:rPr lang="en-US" dirty="0" smtClean="0"/>
              <a:t>At first the attacks were small-scale, leading to the destruction of individual monasteries, but in 850, large Danish fleets began to arrive in England, and the Vikings began to conquer as well as pillage. </a:t>
            </a:r>
          </a:p>
          <a:p>
            <a:pPr algn="just"/>
            <a:endParaRPr lang="en-US" dirty="0" smtClean="0"/>
          </a:p>
          <a:p>
            <a:pPr algn="just"/>
            <a:r>
              <a:rPr lang="en-US" dirty="0" smtClean="0"/>
              <a:t>Eventually almost all of northern and eastern England was under their control, with York (</a:t>
            </a:r>
            <a:r>
              <a:rPr lang="en-US" dirty="0" err="1" smtClean="0"/>
              <a:t>Jarvik</a:t>
            </a:r>
            <a:r>
              <a:rPr lang="en-US" dirty="0" smtClean="0"/>
              <a:t>) and Dublin in Ireland being major Viking centers of control.</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lnSpcReduction="10000"/>
          </a:bodyPr>
          <a:lstStyle/>
          <a:p>
            <a:r>
              <a:rPr lang="en-US" dirty="0" smtClean="0"/>
              <a:t>The resistance from the English was badly organized and often ineffective. The lack of unity in England made it a great deal easier for the Vikings to roam and raid the countryside. </a:t>
            </a:r>
          </a:p>
          <a:p>
            <a:endParaRPr lang="en-US" dirty="0" smtClean="0"/>
          </a:p>
          <a:p>
            <a:r>
              <a:rPr lang="en-US" dirty="0" smtClean="0"/>
              <a:t>The Vikings, usually referred to as ‘Danes’, successfully took control of large parts of England, and towards the end of the ninth century their eyes turned to </a:t>
            </a:r>
            <a:r>
              <a:rPr lang="en-US" dirty="0" err="1" smtClean="0"/>
              <a:t>Wessex</a:t>
            </a:r>
            <a:r>
              <a:rPr lang="en-US" dirty="0" smtClean="0"/>
              <a:t>, the strongest of the Saxon kingdoms not yet under Danish control.</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4294967295"/>
          </p:nvPr>
        </p:nvPicPr>
        <p:blipFill>
          <a:blip r:embed="rId3"/>
          <a:srcRect/>
          <a:stretch>
            <a:fillRect/>
          </a:stretch>
        </p:blipFill>
        <p:spPr bwMode="auto">
          <a:xfrm>
            <a:off x="1676400" y="0"/>
            <a:ext cx="58674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Conquering England</a:t>
            </a:r>
            <a:endParaRPr lang="en-US" dirty="0"/>
          </a:p>
        </p:txBody>
      </p:sp>
      <p:sp>
        <p:nvSpPr>
          <p:cNvPr id="3" name="Content Placeholder 2"/>
          <p:cNvSpPr>
            <a:spLocks noGrp="1"/>
          </p:cNvSpPr>
          <p:nvPr>
            <p:ph idx="1"/>
          </p:nvPr>
        </p:nvSpPr>
        <p:spPr/>
        <p:txBody>
          <a:bodyPr>
            <a:noAutofit/>
          </a:bodyPr>
          <a:lstStyle/>
          <a:p>
            <a:pPr algn="just">
              <a:buNone/>
            </a:pPr>
            <a:r>
              <a:rPr lang="en-US" sz="2400" dirty="0" smtClean="0"/>
              <a:t>	In the 870s it looked as if the Vikings would completely conquer England. Alfred, the king of </a:t>
            </a:r>
            <a:r>
              <a:rPr lang="en-US" sz="2400" dirty="0" err="1" smtClean="0"/>
              <a:t>Wessex</a:t>
            </a:r>
            <a:r>
              <a:rPr lang="en-US" sz="2400" dirty="0" smtClean="0"/>
              <a:t>, was reduced to skulking in the Somerset marshes with a small band of men. </a:t>
            </a:r>
          </a:p>
          <a:p>
            <a:pPr algn="just">
              <a:buNone/>
            </a:pPr>
            <a:endParaRPr lang="en-US" sz="2400" dirty="0" smtClean="0"/>
          </a:p>
          <a:p>
            <a:pPr algn="just">
              <a:buNone/>
            </a:pPr>
            <a:r>
              <a:rPr lang="en-US" sz="2400" dirty="0" smtClean="0"/>
              <a:t>	But Alfred was able to rally his kingdom and defeat the Vikings at the battle of </a:t>
            </a:r>
            <a:r>
              <a:rPr lang="en-US" sz="2400" dirty="0" err="1" smtClean="0"/>
              <a:t>Edington</a:t>
            </a:r>
            <a:r>
              <a:rPr lang="en-US" sz="2400" dirty="0" smtClean="0"/>
              <a:t>. </a:t>
            </a:r>
          </a:p>
          <a:p>
            <a:pPr algn="just">
              <a:buNone/>
            </a:pPr>
            <a:endParaRPr lang="en-US" sz="2400" dirty="0" smtClean="0"/>
          </a:p>
          <a:p>
            <a:pPr algn="just">
              <a:buNone/>
            </a:pPr>
            <a:r>
              <a:rPr lang="en-US" sz="2400" dirty="0" smtClean="0"/>
              <a:t>	This led to a treaty between the Viking king </a:t>
            </a:r>
            <a:r>
              <a:rPr lang="en-US" sz="2400" dirty="0" err="1" smtClean="0"/>
              <a:t>Guthrum</a:t>
            </a:r>
            <a:r>
              <a:rPr lang="en-US" sz="2400" dirty="0" smtClean="0"/>
              <a:t> and Alfred in which, among other things, </a:t>
            </a:r>
            <a:r>
              <a:rPr lang="en-US" sz="2400" dirty="0" err="1" smtClean="0"/>
              <a:t>Guthrum</a:t>
            </a:r>
            <a:r>
              <a:rPr lang="en-US" sz="2400" dirty="0" smtClean="0"/>
              <a:t> agreed to be baptized and Alfred recognized that the Danes would stay in England (though outside of his areas of control). </a:t>
            </a:r>
            <a:endParaRPr lang="en-US" sz="1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533400" y="685800"/>
            <a:ext cx="8042275" cy="4657725"/>
          </a:xfrm>
          <a:prstGeom prst="rect">
            <a:avLst/>
          </a:prstGeom>
          <a:noFill/>
        </p:spPr>
      </p:pic>
      <p:sp>
        <p:nvSpPr>
          <p:cNvPr id="7171" name="Text Box 3"/>
          <p:cNvSpPr txBox="1">
            <a:spLocks noChangeArrowheads="1"/>
          </p:cNvSpPr>
          <p:nvPr/>
        </p:nvSpPr>
        <p:spPr bwMode="auto">
          <a:xfrm>
            <a:off x="822324" y="5622925"/>
            <a:ext cx="7635875" cy="369332"/>
          </a:xfrm>
          <a:prstGeom prst="rect">
            <a:avLst/>
          </a:prstGeom>
          <a:noFill/>
          <a:ln w="9525">
            <a:noFill/>
            <a:miter lim="800000"/>
            <a:headEnd/>
            <a:tailEnd/>
          </a:ln>
          <a:effectLst/>
        </p:spPr>
        <p:txBody>
          <a:bodyPr wrap="square">
            <a:spAutoFit/>
          </a:bodyPr>
          <a:lstStyle/>
          <a:p>
            <a:r>
              <a:rPr lang="en-US" dirty="0"/>
              <a:t>Bayeux Tapestry: </a:t>
            </a:r>
            <a:r>
              <a:rPr lang="en-US" i="1" dirty="0" err="1"/>
              <a:t>harold</a:t>
            </a:r>
            <a:r>
              <a:rPr lang="en-US" i="1" dirty="0"/>
              <a:t> </a:t>
            </a:r>
            <a:r>
              <a:rPr lang="en-US" i="1" dirty="0" err="1"/>
              <a:t>rex</a:t>
            </a:r>
            <a:r>
              <a:rPr lang="en-US" i="1" dirty="0"/>
              <a:t> </a:t>
            </a:r>
            <a:r>
              <a:rPr lang="en-US" i="1" dirty="0" err="1"/>
              <a:t>interfectus</a:t>
            </a:r>
            <a:r>
              <a:rPr lang="en-US" i="1" dirty="0"/>
              <a:t> </a:t>
            </a:r>
            <a:r>
              <a:rPr lang="en-US" i="1" dirty="0" err="1"/>
              <a:t>est</a:t>
            </a:r>
            <a:r>
              <a:rPr lang="en-US" dirty="0"/>
              <a:t> (King </a:t>
            </a:r>
            <a:r>
              <a:rPr lang="en-US" dirty="0" smtClean="0"/>
              <a:t>Harold gets </a:t>
            </a:r>
            <a:r>
              <a:rPr lang="en-US" dirty="0"/>
              <a:t>killed)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Conquering England</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pPr>
              <a:buNone/>
            </a:pPr>
            <a:endParaRPr lang="en-US" dirty="0" smtClean="0"/>
          </a:p>
          <a:p>
            <a:r>
              <a:rPr lang="en-US" dirty="0" smtClean="0"/>
              <a:t> Alfred and the Viking leader </a:t>
            </a:r>
            <a:r>
              <a:rPr lang="en-US" dirty="0" err="1" smtClean="0"/>
              <a:t>Guthrum</a:t>
            </a:r>
            <a:r>
              <a:rPr lang="en-US" dirty="0" smtClean="0"/>
              <a:t> reached an agreement, called the Treaty of </a:t>
            </a:r>
            <a:r>
              <a:rPr lang="en-US" dirty="0" err="1" smtClean="0"/>
              <a:t>Wedmore</a:t>
            </a:r>
            <a:r>
              <a:rPr lang="en-US" dirty="0" smtClean="0"/>
              <a:t>, where the Vikings promised to leave </a:t>
            </a:r>
            <a:r>
              <a:rPr lang="en-US" dirty="0" err="1" smtClean="0"/>
              <a:t>Wessex</a:t>
            </a:r>
            <a:r>
              <a:rPr lang="en-US" dirty="0" smtClean="0"/>
              <a:t> alone and to accept Christianity.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p:cNvPicPr>
            <a:picLocks noGrp="1" noChangeAspect="1" noChangeArrowheads="1"/>
          </p:cNvPicPr>
          <p:nvPr>
            <p:ph idx="1"/>
          </p:nvPr>
        </p:nvPicPr>
        <p:blipFill>
          <a:blip r:embed="rId3"/>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northern and eastern counties already belonged to the Danes, and now a southern boundary was drawn. This area was what would be called the </a:t>
            </a:r>
            <a:r>
              <a:rPr lang="en-US" i="1" dirty="0" err="1" smtClean="0"/>
              <a:t>Danelaw</a:t>
            </a:r>
            <a:r>
              <a:rPr lang="en-US" i="1" dirty="0" smtClean="0"/>
              <a:t>.</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i="1" dirty="0" smtClean="0"/>
              <a:t>Distribution of place names with Scandinavian origins and the </a:t>
            </a:r>
            <a:r>
              <a:rPr lang="en-US" i="1" dirty="0" err="1" smtClean="0"/>
              <a:t>Danelaw</a:t>
            </a:r>
            <a:endParaRPr lang="en-US" dirty="0"/>
          </a:p>
        </p:txBody>
      </p:sp>
      <p:pic>
        <p:nvPicPr>
          <p:cNvPr id="1026" name="Picture 2"/>
          <p:cNvPicPr>
            <a:picLocks noGrp="1" noChangeAspect="1" noChangeArrowheads="1"/>
          </p:cNvPicPr>
          <p:nvPr>
            <p:ph idx="1"/>
          </p:nvPr>
        </p:nvPicPr>
        <p:blipFill>
          <a:blip r:embed="rId3"/>
          <a:srcRect/>
          <a:stretch>
            <a:fillRect/>
          </a:stretch>
        </p:blipFill>
        <p:spPr bwMode="auto">
          <a:xfrm>
            <a:off x="0" y="1600200"/>
            <a:ext cx="9144000" cy="5257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a:blip r:embed="rId3"/>
          <a:srcRect/>
          <a:stretch>
            <a:fillRect/>
          </a:stretch>
        </p:blipFill>
        <p:spPr bwMode="auto">
          <a:xfrm>
            <a:off x="152400" y="0"/>
            <a:ext cx="89916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Cultural Integration</a:t>
            </a:r>
            <a:endParaRPr lang="en-US" dirty="0"/>
          </a:p>
        </p:txBody>
      </p:sp>
      <p:sp>
        <p:nvSpPr>
          <p:cNvPr id="3" name="Content Placeholder 2"/>
          <p:cNvSpPr>
            <a:spLocks noGrp="1"/>
          </p:cNvSpPr>
          <p:nvPr>
            <p:ph idx="1"/>
          </p:nvPr>
        </p:nvSpPr>
        <p:spPr>
          <a:xfrm>
            <a:off x="457200" y="1600200"/>
            <a:ext cx="8229600" cy="4724400"/>
          </a:xfrm>
        </p:spPr>
        <p:txBody>
          <a:bodyPr>
            <a:normAutofit fontScale="85000" lnSpcReduction="10000"/>
          </a:bodyPr>
          <a:lstStyle/>
          <a:p>
            <a:r>
              <a:rPr lang="en-US" dirty="0" smtClean="0"/>
              <a:t>Although there were massacres on occasion, in general the English and the </a:t>
            </a:r>
            <a:r>
              <a:rPr lang="en-US" dirty="0" err="1" smtClean="0"/>
              <a:t>Danesin</a:t>
            </a:r>
            <a:r>
              <a:rPr lang="en-US" dirty="0" smtClean="0"/>
              <a:t> the </a:t>
            </a:r>
            <a:r>
              <a:rPr lang="en-US" dirty="0" err="1" smtClean="0"/>
              <a:t>Danelaw</a:t>
            </a:r>
            <a:r>
              <a:rPr lang="en-US" dirty="0" smtClean="0"/>
              <a:t> thoroughly mixed with each other, both through intermarriage and in culture. The conversion of </a:t>
            </a:r>
            <a:r>
              <a:rPr lang="en-US" dirty="0" err="1" smtClean="0"/>
              <a:t>Guthrum</a:t>
            </a:r>
            <a:r>
              <a:rPr lang="en-US" dirty="0" smtClean="0"/>
              <a:t> to Christianity meant that the religion of the Danes and the English in England was the same, leading to greater cultural integration. In addition, the language of the Vikings was a North Germanic language and possibly was understandable to the people who spoke the </a:t>
            </a:r>
            <a:r>
              <a:rPr lang="en-US" dirty="0" err="1" smtClean="0"/>
              <a:t>Anglian</a:t>
            </a:r>
            <a:r>
              <a:rPr lang="en-US" dirty="0" smtClean="0"/>
              <a:t> dialect of Old English—a West Germanic language. Most of the English in the </a:t>
            </a:r>
            <a:r>
              <a:rPr lang="en-US" dirty="0" err="1" smtClean="0"/>
              <a:t>Danelaw</a:t>
            </a:r>
            <a:r>
              <a:rPr lang="en-US" dirty="0" smtClean="0"/>
              <a:t> were </a:t>
            </a:r>
            <a:r>
              <a:rPr lang="en-US" dirty="0" err="1" smtClean="0"/>
              <a:t>Anglian</a:t>
            </a:r>
            <a:r>
              <a:rPr lang="en-US" dirty="0" smtClean="0"/>
              <a:t> speakers.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Naturally, the massive migration and settlement that the Scandinavians undertook led to extensive use of the Norse (Scandinavian) tongue in the area of the </a:t>
            </a:r>
            <a:r>
              <a:rPr lang="en-US" dirty="0" err="1" smtClean="0"/>
              <a:t>Danelaw</a:t>
            </a:r>
            <a:r>
              <a:rPr lang="en-US" dirty="0" smtClean="0"/>
              <a:t>, and we can see evidence of it even today through its influences on the English language.</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Similarity in Anglo-Saxons and Vikings</a:t>
            </a:r>
            <a:endParaRPr lang="en-US" dirty="0"/>
          </a:p>
        </p:txBody>
      </p:sp>
      <p:sp>
        <p:nvSpPr>
          <p:cNvPr id="3" name="Content Placeholder 2"/>
          <p:cNvSpPr>
            <a:spLocks noGrp="1"/>
          </p:cNvSpPr>
          <p:nvPr>
            <p:ph idx="1"/>
          </p:nvPr>
        </p:nvSpPr>
        <p:spPr/>
        <p:txBody>
          <a:bodyPr/>
          <a:lstStyle/>
          <a:p>
            <a:r>
              <a:rPr lang="en-US" dirty="0" smtClean="0"/>
              <a:t>The Anglo Saxons and the Vikings were culturally quite similar. They spoke similar languages and had similar traditions and it appears that the Vikings soon started integrating with the Anglo Saxons.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943600"/>
          </a:xfrm>
        </p:spPr>
        <p:txBody>
          <a:bodyPr>
            <a:noAutofit/>
          </a:bodyPr>
          <a:lstStyle/>
          <a:p>
            <a:pPr algn="just">
              <a:buNone/>
            </a:pPr>
            <a:r>
              <a:rPr lang="en-US" sz="2400" dirty="0" smtClean="0"/>
              <a:t>	All languages borrow words from other languages, but English has been especially prolific in its adoption of new words from outside sources. </a:t>
            </a:r>
          </a:p>
          <a:p>
            <a:pPr algn="just">
              <a:buNone/>
            </a:pPr>
            <a:endParaRPr lang="en-US" sz="2400" dirty="0" smtClean="0"/>
          </a:p>
          <a:p>
            <a:pPr algn="just">
              <a:buNone/>
            </a:pPr>
            <a:r>
              <a:rPr lang="en-US" sz="2400" dirty="0" smtClean="0"/>
              <a:t>	Even at the very beginning, when the Anglo-Saxons were an obscure group of continental “barbarians” at the fringes of the Roman Empire, a few Latin words managed to work their way into Old English. </a:t>
            </a:r>
          </a:p>
          <a:p>
            <a:pPr algn="just">
              <a:buNone/>
            </a:pPr>
            <a:endParaRPr lang="en-US" sz="2400" dirty="0" smtClean="0"/>
          </a:p>
          <a:p>
            <a:pPr algn="just">
              <a:buNone/>
            </a:pPr>
            <a:r>
              <a:rPr lang="en-US" sz="2400" dirty="0" smtClean="0"/>
              <a:t>	We recognize these particular words because they underwent the same sound-shifts as did native words. We surmise that the Anglo-Saxons took names from the Romans for things that they did not have in their own culture, in particular items of trade. </a:t>
            </a:r>
          </a:p>
          <a:p>
            <a:pPr algn="just">
              <a:buNone/>
            </a:pPr>
            <a:endParaRPr lang="en-US" sz="24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19800"/>
          </a:xfrm>
        </p:spPr>
        <p:txBody>
          <a:bodyPr>
            <a:normAutofit/>
          </a:bodyPr>
          <a:lstStyle/>
          <a:p>
            <a:pPr algn="just">
              <a:buNone/>
            </a:pPr>
            <a:r>
              <a:rPr lang="en-US" dirty="0" smtClean="0"/>
              <a:t>Thus we find “win” (“wine,” from Latin “</a:t>
            </a:r>
            <a:r>
              <a:rPr lang="en-US" dirty="0" err="1" smtClean="0"/>
              <a:t>vinus</a:t>
            </a:r>
            <a:r>
              <a:rPr lang="en-US" dirty="0" smtClean="0"/>
              <a:t>”; this word was borrowed again later, which is why “wine,” which is consonant-shifted, comes from a “vineyard,” which is not), “</a:t>
            </a:r>
            <a:r>
              <a:rPr lang="en-US" dirty="0" err="1" smtClean="0"/>
              <a:t>ceap</a:t>
            </a:r>
            <a:r>
              <a:rPr lang="en-US" dirty="0" smtClean="0"/>
              <a:t>” (“bargain,” the origin of our Modern English “cheap”; Old English “c” before front vowels is pronounced “</a:t>
            </a:r>
            <a:r>
              <a:rPr lang="en-US" dirty="0" err="1" smtClean="0"/>
              <a:t>ch</a:t>
            </a:r>
            <a:r>
              <a:rPr lang="en-US" dirty="0" smtClean="0"/>
              <a:t>”), “linen,” “</a:t>
            </a:r>
            <a:r>
              <a:rPr lang="en-US" dirty="0" err="1" smtClean="0"/>
              <a:t>cires</a:t>
            </a:r>
            <a:r>
              <a:rPr lang="en-US" dirty="0" smtClean="0"/>
              <a:t>” (cherry), “</a:t>
            </a:r>
            <a:r>
              <a:rPr lang="en-US" dirty="0" err="1" smtClean="0"/>
              <a:t>popig</a:t>
            </a:r>
            <a:r>
              <a:rPr lang="en-US" dirty="0" smtClean="0"/>
              <a:t>” (poppy; Old English “g” before and after front vowels is pronounced “y”), “</a:t>
            </a:r>
            <a:r>
              <a:rPr lang="en-US" dirty="0" err="1" smtClean="0"/>
              <a:t>cytel</a:t>
            </a:r>
            <a:r>
              <a:rPr lang="en-US" dirty="0" smtClean="0"/>
              <a:t>” (kettle), “</a:t>
            </a:r>
            <a:r>
              <a:rPr lang="en-US" dirty="0" err="1" smtClean="0"/>
              <a:t>pyle</a:t>
            </a:r>
            <a:r>
              <a:rPr lang="en-US" dirty="0" smtClean="0"/>
              <a:t>” (which becomes pillow), “</a:t>
            </a:r>
            <a:r>
              <a:rPr lang="en-US" dirty="0" err="1" smtClean="0"/>
              <a:t>gimm</a:t>
            </a:r>
            <a:r>
              <a:rPr lang="en-US" dirty="0" smtClean="0"/>
              <a:t>” (gem), “</a:t>
            </a:r>
            <a:r>
              <a:rPr lang="en-US" dirty="0" err="1" smtClean="0"/>
              <a:t>butere</a:t>
            </a:r>
            <a:r>
              <a:rPr lang="en-US" dirty="0" smtClean="0"/>
              <a:t>” (butter), “</a:t>
            </a:r>
            <a:r>
              <a:rPr lang="en-US" dirty="0" err="1" smtClean="0"/>
              <a:t>cealc</a:t>
            </a:r>
            <a:r>
              <a:rPr lang="en-US" dirty="0" smtClean="0"/>
              <a:t>” (chalk), and “copper.”</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400800"/>
          </a:xfrm>
        </p:spPr>
        <p:txBody>
          <a:bodyPr>
            <a:noAutofit/>
          </a:bodyPr>
          <a:lstStyle/>
          <a:p>
            <a:pPr algn="just">
              <a:buNone/>
            </a:pPr>
            <a:endParaRPr lang="en-US" sz="2400" dirty="0" smtClean="0"/>
          </a:p>
          <a:p>
            <a:pPr algn="just">
              <a:buNone/>
            </a:pPr>
            <a:r>
              <a:rPr lang="en-US" sz="2400" dirty="0" smtClean="0"/>
              <a:t>	The Anglo-Saxons also borrowed words for war, including “camp” (battle, later evolving to place of battle and then our modern meaning), “</a:t>
            </a:r>
            <a:r>
              <a:rPr lang="en-US" sz="2400" dirty="0" err="1" smtClean="0"/>
              <a:t>weall</a:t>
            </a:r>
            <a:r>
              <a:rPr lang="en-US" sz="2400" dirty="0" smtClean="0"/>
              <a:t>” (wall, fortification), “</a:t>
            </a:r>
            <a:r>
              <a:rPr lang="en-US" sz="2400" dirty="0" err="1" smtClean="0"/>
              <a:t>pytt</a:t>
            </a:r>
            <a:r>
              <a:rPr lang="en-US" sz="2400" dirty="0" smtClean="0"/>
              <a:t>” (pit), “</a:t>
            </a:r>
            <a:r>
              <a:rPr lang="en-US" sz="2400" dirty="0" err="1" smtClean="0"/>
              <a:t>strat</a:t>
            </a:r>
            <a:r>
              <a:rPr lang="en-US" sz="2400" dirty="0" smtClean="0"/>
              <a:t>” (street), and “</a:t>
            </a:r>
            <a:r>
              <a:rPr lang="en-US" sz="2400" dirty="0" err="1" smtClean="0"/>
              <a:t>segn</a:t>
            </a:r>
            <a:r>
              <a:rPr lang="en-US" sz="2400" dirty="0" smtClean="0"/>
              <a:t>” (banner, later sign). A few of the remaining words that are most interesting are “</a:t>
            </a:r>
            <a:r>
              <a:rPr lang="en-US" sz="2400" dirty="0" err="1" smtClean="0"/>
              <a:t>draca</a:t>
            </a:r>
            <a:r>
              <a:rPr lang="en-US" sz="2400" dirty="0" smtClean="0"/>
              <a:t>” (dragon; the native Old English word was “</a:t>
            </a:r>
            <a:r>
              <a:rPr lang="en-US" sz="2400" dirty="0" err="1" smtClean="0"/>
              <a:t>wyrm</a:t>
            </a:r>
            <a:r>
              <a:rPr lang="en-US" sz="2400" dirty="0" smtClean="0"/>
              <a:t>”), “</a:t>
            </a:r>
            <a:r>
              <a:rPr lang="en-US" sz="2400" dirty="0" err="1" smtClean="0"/>
              <a:t>cirice</a:t>
            </a:r>
            <a:r>
              <a:rPr lang="en-US" sz="2400" dirty="0" smtClean="0"/>
              <a:t>” (church), “</a:t>
            </a:r>
            <a:r>
              <a:rPr lang="en-US" sz="2400" dirty="0" err="1" smtClean="0"/>
              <a:t>bisceop</a:t>
            </a:r>
            <a:r>
              <a:rPr lang="en-US" sz="2400" dirty="0" smtClean="0"/>
              <a:t>” (bishop), and even “</a:t>
            </a:r>
            <a:r>
              <a:rPr lang="en-US" sz="2400" dirty="0" err="1" smtClean="0"/>
              <a:t>Saternesdag</a:t>
            </a:r>
            <a:r>
              <a:rPr lang="en-US" sz="2400" dirty="0" smtClean="0"/>
              <a:t>” (Saturn’s day, i.e., Saturday). </a:t>
            </a:r>
          </a:p>
          <a:p>
            <a:pPr algn="just">
              <a:buNone/>
            </a:pPr>
            <a:endParaRPr lang="en-US" sz="2400" dirty="0" smtClean="0"/>
          </a:p>
          <a:p>
            <a:pPr algn="just">
              <a:buNone/>
            </a:pPr>
            <a:r>
              <a:rPr lang="en-US" sz="2400" dirty="0" smtClean="0"/>
              <a:t>	From these words we can even reconstruct some of the culture of the Anglo-Saxon tribes on the continent:</a:t>
            </a:r>
          </a:p>
          <a:p>
            <a:pPr algn="just">
              <a:buNone/>
            </a:pPr>
            <a:r>
              <a:rPr lang="en-US" sz="2400" dirty="0" smtClean="0"/>
              <a:t>	</a:t>
            </a:r>
          </a:p>
          <a:p>
            <a:pPr algn="just">
              <a:buNone/>
            </a:pPr>
            <a:r>
              <a:rPr lang="en-US" sz="2400" dirty="0" smtClean="0"/>
              <a:t>	They traded with the Romans, fought with the Romans, and were influenced by some Roman customs and institutions.</a:t>
            </a:r>
          </a:p>
          <a:p>
            <a:endParaRPr 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Influence on English</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The influence of Scandinavian on English was enormous. Not only were hundreds of individual nouns, verbs, and adjectives borrowed (as they had been, in smaller numbers, from Latin), but the pronouns, prepositions, adverbs, and even a form of the verb “to be” were incorporated from the language of the Danes. </a:t>
            </a:r>
          </a:p>
          <a:p>
            <a:pPr>
              <a:buNone/>
            </a:pPr>
            <a:endParaRPr lang="en-US" dirty="0" smtClean="0"/>
          </a:p>
          <a:p>
            <a:pPr>
              <a:buNone/>
            </a:pPr>
            <a:r>
              <a:rPr lang="en-US" dirty="0" smtClean="0"/>
              <a:t>This kind of transference of these kinds of parts of speech is very rare historically. The pronouns “they” and “them” are Scandinavian, as is the word “are” (the standard Old English plural for “to be” was “</a:t>
            </a:r>
            <a:r>
              <a:rPr lang="en-US" dirty="0" err="1" smtClean="0"/>
              <a:t>syndon</a:t>
            </a:r>
            <a:r>
              <a:rPr lang="en-US" dirty="0" smtClean="0"/>
              <a:t>”). Prepositions “to,” “fro,” and the conjunction “though” were borrowed from the Danes as well.</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Influence on Grammar</a:t>
            </a:r>
            <a:endParaRPr lang="en-US" dirty="0"/>
          </a:p>
        </p:txBody>
      </p:sp>
      <p:sp>
        <p:nvSpPr>
          <p:cNvPr id="3" name="Content Placeholder 2"/>
          <p:cNvSpPr>
            <a:spLocks noGrp="1"/>
          </p:cNvSpPr>
          <p:nvPr>
            <p:ph idx="1"/>
          </p:nvPr>
        </p:nvSpPr>
        <p:spPr>
          <a:xfrm>
            <a:off x="457200" y="1600200"/>
            <a:ext cx="8229600" cy="4953000"/>
          </a:xfrm>
        </p:spPr>
        <p:txBody>
          <a:bodyPr>
            <a:normAutofit fontScale="85000" lnSpcReduction="10000"/>
          </a:bodyPr>
          <a:lstStyle/>
          <a:p>
            <a:pPr algn="just">
              <a:buNone/>
            </a:pPr>
            <a:r>
              <a:rPr lang="en-US" dirty="0" smtClean="0"/>
              <a:t>   In terms of grammar, using “-s” in the third person singular, present indicative form of verbs (“he walks,” “she thinks”) comes from Scandinavian. But far more significant was the influence of the Scandinavian languages on the inflectional system of Old English.  </a:t>
            </a:r>
          </a:p>
          <a:p>
            <a:pPr algn="just">
              <a:buNone/>
            </a:pPr>
            <a:endParaRPr lang="en-US" dirty="0" smtClean="0"/>
          </a:p>
          <a:p>
            <a:pPr algn="just">
              <a:buNone/>
            </a:pPr>
            <a:r>
              <a:rPr lang="en-US" dirty="0" smtClean="0"/>
              <a:t>There were many, many words in common between Old English and the language of the Danes (</a:t>
            </a:r>
            <a:r>
              <a:rPr lang="en-US" i="1" dirty="0" smtClean="0"/>
              <a:t>man, wife, father, mother, winter, summer, smile, ride, stand, set, spin, over, under, and many </a:t>
            </a:r>
            <a:r>
              <a:rPr lang="en-US" dirty="0" smtClean="0"/>
              <a:t>more); the major differences between words would be in the different endings added to them for grammatical purposes.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92500" lnSpcReduction="10000"/>
          </a:bodyPr>
          <a:lstStyle/>
          <a:p>
            <a:pPr algn="just">
              <a:buNone/>
            </a:pPr>
            <a:r>
              <a:rPr lang="en-US" dirty="0" smtClean="0"/>
              <a:t>	Speakers of Old English and Scandinavian could thus more easily understand each other if they stripped away the inflections and relied upon other cues, most significantly word order, to indicate grammatical relationships. </a:t>
            </a:r>
          </a:p>
          <a:p>
            <a:pPr algn="just">
              <a:buNone/>
            </a:pPr>
            <a:endParaRPr lang="en-US" dirty="0" smtClean="0"/>
          </a:p>
          <a:p>
            <a:pPr algn="just">
              <a:buNone/>
            </a:pPr>
            <a:r>
              <a:rPr lang="en-US" dirty="0" smtClean="0"/>
              <a:t>	This reduction or elimination of the inflectional system was a major step toward modifying English from a synthetic language to the analytic language it is today (although it was the Norman Conquest that dealt the final blow to the inflectional system).</a:t>
            </a:r>
          </a:p>
          <a:p>
            <a:pPr algn="just"/>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Scandinavian Vocabulary</a:t>
            </a:r>
            <a:endParaRPr lang="en-US" dirty="0"/>
          </a:p>
        </p:txBody>
      </p:sp>
      <p:sp>
        <p:nvSpPr>
          <p:cNvPr id="3" name="Content Placeholder 2"/>
          <p:cNvSpPr>
            <a:spLocks noGrp="1"/>
          </p:cNvSpPr>
          <p:nvPr>
            <p:ph idx="1"/>
          </p:nvPr>
        </p:nvSpPr>
        <p:spPr/>
        <p:txBody>
          <a:bodyPr>
            <a:normAutofit lnSpcReduction="10000"/>
          </a:bodyPr>
          <a:lstStyle/>
          <a:p>
            <a:r>
              <a:rPr lang="en-US" dirty="0" smtClean="0"/>
              <a:t>Scandinavian vocabulary penetrated nearly every area of the English language, but most words of Scandinavian origin in English are concrete everyday words. A few examples follow here:</a:t>
            </a:r>
          </a:p>
          <a:p>
            <a:pPr>
              <a:buNone/>
            </a:pPr>
            <a:endParaRPr lang="en-US" dirty="0" smtClean="0"/>
          </a:p>
          <a:p>
            <a:pPr>
              <a:buNone/>
            </a:pPr>
            <a:r>
              <a:rPr lang="en-US" dirty="0" smtClean="0"/>
              <a:t>o </a:t>
            </a:r>
            <a:r>
              <a:rPr lang="en-US" b="1" dirty="0" smtClean="0"/>
              <a:t>Nouns:  </a:t>
            </a:r>
            <a:r>
              <a:rPr lang="en-US" b="1" i="1" dirty="0" smtClean="0"/>
              <a:t>bank, birth, booth, egg, husband, law, leg, root, score, sister, skin, trust, wing </a:t>
            </a:r>
            <a:r>
              <a:rPr lang="en-US" b="1" dirty="0" smtClean="0"/>
              <a:t>and </a:t>
            </a:r>
            <a:r>
              <a:rPr lang="en-US" b="1" i="1" dirty="0" smtClean="0"/>
              <a:t>window</a:t>
            </a:r>
            <a:endParaRPr lang="en-US"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724400"/>
          </a:xfrm>
        </p:spPr>
        <p:txBody>
          <a:bodyPr>
            <a:normAutofit lnSpcReduction="10000"/>
          </a:bodyPr>
          <a:lstStyle/>
          <a:p>
            <a:pPr>
              <a:buNone/>
            </a:pPr>
            <a:r>
              <a:rPr lang="en-US" dirty="0" smtClean="0"/>
              <a:t>o </a:t>
            </a:r>
            <a:r>
              <a:rPr lang="en-US" b="1" dirty="0" smtClean="0"/>
              <a:t>Adjectives </a:t>
            </a:r>
            <a:r>
              <a:rPr lang="en-US" b="1" i="1" dirty="0" smtClean="0"/>
              <a:t>awkward, flat, happy, ill, loose, low, odd, sly, ugly, weak, and wrong</a:t>
            </a:r>
          </a:p>
          <a:p>
            <a:pPr>
              <a:buNone/>
            </a:pPr>
            <a:endParaRPr lang="en-US" dirty="0" smtClean="0"/>
          </a:p>
          <a:p>
            <a:pPr>
              <a:buNone/>
            </a:pPr>
            <a:r>
              <a:rPr lang="en-US" dirty="0" smtClean="0"/>
              <a:t>o </a:t>
            </a:r>
            <a:r>
              <a:rPr lang="en-US" b="1" dirty="0" smtClean="0"/>
              <a:t>Verbs </a:t>
            </a:r>
            <a:r>
              <a:rPr lang="en-US" b="1" i="1" dirty="0" smtClean="0"/>
              <a:t>to cast, clip, crawl, cut, die, drown, gasp, give, lift, nag, scare, sprint, take, and</a:t>
            </a:r>
          </a:p>
          <a:p>
            <a:pPr>
              <a:buNone/>
            </a:pPr>
            <a:r>
              <a:rPr lang="en-US" b="1" i="1" dirty="0" smtClean="0"/>
              <a:t>    want.  And of course the present plural of ‘to be’, are</a:t>
            </a:r>
            <a:r>
              <a:rPr lang="en-US" i="1" dirty="0" smtClean="0"/>
              <a:t>.</a:t>
            </a:r>
          </a:p>
          <a:p>
            <a:pPr>
              <a:buNone/>
            </a:pPr>
            <a:endParaRPr lang="en-US" dirty="0" smtClean="0"/>
          </a:p>
          <a:p>
            <a:pPr>
              <a:buNone/>
            </a:pPr>
            <a:r>
              <a:rPr lang="en-US" dirty="0" smtClean="0"/>
              <a:t>o </a:t>
            </a:r>
            <a:r>
              <a:rPr lang="en-US" b="1" dirty="0" smtClean="0"/>
              <a:t>Pronouns </a:t>
            </a:r>
            <a:r>
              <a:rPr lang="en-US" b="1" i="1" dirty="0" smtClean="0"/>
              <a:t>both, same, they, them and their</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The fact that even the Norse pronouns ‘they’, ‘them’ and ‘their’ were accepted into English is remarkable; it is very unusual that grammatical items are borrowed.</a:t>
            </a:r>
          </a:p>
          <a:p>
            <a:endParaRPr lang="en-US" dirty="0" smtClean="0"/>
          </a:p>
          <a:p>
            <a:r>
              <a:rPr lang="en-US" dirty="0" smtClean="0"/>
              <a:t>This suggests that there was extensive contact between the Anglo Saxons and the Vikings and a gradual integration of the two groups.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It can be difficult to recognize the Scandinavian words since the languages are so closely related; many words that look Scandinavian are actually native English words.</a:t>
            </a:r>
          </a:p>
          <a:p>
            <a:pPr>
              <a:buNone/>
            </a:pPr>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Hints to identify Scandinavian Loan</a:t>
            </a:r>
            <a:endParaRPr lang="en-US" dirty="0"/>
          </a:p>
        </p:txBody>
      </p:sp>
      <p:sp>
        <p:nvSpPr>
          <p:cNvPr id="3" name="Content Placeholder 2"/>
          <p:cNvSpPr>
            <a:spLocks noGrp="1"/>
          </p:cNvSpPr>
          <p:nvPr>
            <p:ph idx="1"/>
          </p:nvPr>
        </p:nvSpPr>
        <p:spPr>
          <a:xfrm>
            <a:off x="457200" y="1600200"/>
            <a:ext cx="8229600" cy="5029200"/>
          </a:xfrm>
        </p:spPr>
        <p:txBody>
          <a:bodyPr>
            <a:normAutofit fontScale="85000" lnSpcReduction="20000"/>
          </a:bodyPr>
          <a:lstStyle/>
          <a:p>
            <a:r>
              <a:rPr lang="en-US" dirty="0" smtClean="0"/>
              <a:t>Here are some hints on how to decide whether a word is a Scandinavian loan or not:</a:t>
            </a:r>
          </a:p>
          <a:p>
            <a:endParaRPr lang="en-US" dirty="0" smtClean="0"/>
          </a:p>
          <a:p>
            <a:pPr marL="514350" indent="-514350">
              <a:buAutoNum type="arabicPeriod"/>
            </a:pPr>
            <a:r>
              <a:rPr lang="en-US" dirty="0" smtClean="0"/>
              <a:t>Germanic /</a:t>
            </a:r>
            <a:r>
              <a:rPr lang="en-US" dirty="0" err="1" smtClean="0"/>
              <a:t>sk</a:t>
            </a:r>
            <a:r>
              <a:rPr lang="en-US" dirty="0" smtClean="0"/>
              <a:t>/ became / ʃ / (</a:t>
            </a:r>
            <a:r>
              <a:rPr lang="en-US" dirty="0" err="1" smtClean="0"/>
              <a:t>sh</a:t>
            </a:r>
            <a:r>
              <a:rPr lang="en-US" dirty="0" smtClean="0"/>
              <a:t>) in all positions. This change occurred later in Scandinavia, and therefore words like </a:t>
            </a:r>
            <a:r>
              <a:rPr lang="en-US" i="1" dirty="0" smtClean="0"/>
              <a:t>shall, shoulder and shirt are native English </a:t>
            </a:r>
            <a:r>
              <a:rPr lang="en-US" dirty="0" smtClean="0"/>
              <a:t>words whereas </a:t>
            </a:r>
            <a:r>
              <a:rPr lang="en-US" i="1" dirty="0" smtClean="0"/>
              <a:t>skin, sky and skirt are Scandinavian words.</a:t>
            </a:r>
          </a:p>
          <a:p>
            <a:pPr marL="514350" indent="-514350">
              <a:buNone/>
            </a:pPr>
            <a:endParaRPr lang="en-US" i="1" dirty="0" smtClean="0"/>
          </a:p>
          <a:p>
            <a:pPr>
              <a:buNone/>
            </a:pPr>
            <a:r>
              <a:rPr lang="en-US" dirty="0" smtClean="0"/>
              <a:t>2. In early Old English the Germanic /g/ before front vowels became /j/, and /k/ became /ʃ /. In Old Norse /g/ and /k/ remained. Thus, </a:t>
            </a:r>
            <a:r>
              <a:rPr lang="en-US" i="1" dirty="0" smtClean="0"/>
              <a:t>child, choose and yield are all native </a:t>
            </a:r>
            <a:r>
              <a:rPr lang="en-US" dirty="0" smtClean="0"/>
              <a:t>words, while g</a:t>
            </a:r>
            <a:r>
              <a:rPr lang="en-US" i="1" dirty="0" smtClean="0"/>
              <a:t>ive, gift, kid and kindle are Scandinavian.</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3.	Date of first appearance. For instance, the Old English word for ‘take’ was </a:t>
            </a:r>
            <a:r>
              <a:rPr lang="en-US" i="1" dirty="0" err="1" smtClean="0"/>
              <a:t>niman</a:t>
            </a:r>
            <a:r>
              <a:rPr lang="en-US" i="1" dirty="0" smtClean="0"/>
              <a:t>, but </a:t>
            </a:r>
            <a:r>
              <a:rPr lang="en-US" dirty="0" smtClean="0"/>
              <a:t>in late Old English </a:t>
            </a:r>
            <a:r>
              <a:rPr lang="en-US" i="1" dirty="0" err="1" smtClean="0"/>
              <a:t>tacan</a:t>
            </a:r>
            <a:r>
              <a:rPr lang="en-US" i="1" dirty="0" smtClean="0"/>
              <a:t> is found. The Old Norse word was taka, which shows that it </a:t>
            </a:r>
            <a:r>
              <a:rPr lang="en-US" dirty="0" smtClean="0"/>
              <a:t>must have been borrowed from the Scandinavians. In the same way, the word for ‘law’ was originally </a:t>
            </a:r>
            <a:r>
              <a:rPr lang="en-US" i="1" dirty="0" smtClean="0"/>
              <a:t>æ but a later recording is </a:t>
            </a:r>
            <a:r>
              <a:rPr lang="en-US" i="1" dirty="0" err="1" smtClean="0"/>
              <a:t>lagu</a:t>
            </a:r>
            <a:r>
              <a:rPr lang="en-US" i="1" dirty="0" smtClean="0"/>
              <a:t>, which comes from Old Norse.</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Scandinavian words in Legal Area</a:t>
            </a:r>
            <a:endParaRPr lang="en-US" dirty="0"/>
          </a:p>
        </p:txBody>
      </p:sp>
      <p:sp>
        <p:nvSpPr>
          <p:cNvPr id="3" name="Content Placeholder 2"/>
          <p:cNvSpPr>
            <a:spLocks noGrp="1"/>
          </p:cNvSpPr>
          <p:nvPr>
            <p:ph idx="1"/>
          </p:nvPr>
        </p:nvSpPr>
        <p:spPr/>
        <p:txBody>
          <a:bodyPr/>
          <a:lstStyle/>
          <a:p>
            <a:r>
              <a:rPr lang="en-US" dirty="0" smtClean="0"/>
              <a:t>In fact, judging by the large number of Scandinavian words in the legal area, The Vikings had a considerable impact upon the law and order of the Anglo-Saxons.</a:t>
            </a:r>
          </a:p>
          <a:p>
            <a:endParaRPr lang="en-US" dirty="0" smtClean="0"/>
          </a:p>
          <a:p>
            <a:r>
              <a:rPr lang="en-US" dirty="0" smtClean="0"/>
              <a:t>Some examples are </a:t>
            </a:r>
            <a:r>
              <a:rPr lang="en-US" i="1" dirty="0" smtClean="0"/>
              <a:t>fellow </a:t>
            </a:r>
            <a:r>
              <a:rPr lang="en-US" dirty="0" smtClean="0"/>
              <a:t>(‘partner’), </a:t>
            </a:r>
            <a:r>
              <a:rPr lang="en-US" i="1" dirty="0" smtClean="0"/>
              <a:t>law, and outlaw.</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Even more Scandinavian words related to the legal area existed in Old English but were later replaced.</a:t>
            </a:r>
          </a:p>
          <a:p>
            <a:endParaRPr lang="en-US" dirty="0" smtClean="0"/>
          </a:p>
          <a:p>
            <a:r>
              <a:rPr lang="en-US" dirty="0" smtClean="0"/>
              <a:t>Not only did the Scandinavian peoples bring their laws and customs to the </a:t>
            </a:r>
            <a:r>
              <a:rPr lang="en-US" dirty="0" err="1" smtClean="0"/>
              <a:t>Danelaw</a:t>
            </a:r>
            <a:r>
              <a:rPr lang="en-US" dirty="0" smtClean="0"/>
              <a:t>, but their view on law and legal custom was to a great extent acknowledged by all of England.</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Conclude</a:t>
            </a:r>
            <a:endParaRPr lang="en-US" dirty="0"/>
          </a:p>
        </p:txBody>
      </p:sp>
      <p:sp>
        <p:nvSpPr>
          <p:cNvPr id="3" name="Content Placeholder 2"/>
          <p:cNvSpPr>
            <a:spLocks noGrp="1"/>
          </p:cNvSpPr>
          <p:nvPr>
            <p:ph idx="1"/>
          </p:nvPr>
        </p:nvSpPr>
        <p:spPr/>
        <p:txBody>
          <a:bodyPr>
            <a:normAutofit fontScale="92500" lnSpcReduction="10000"/>
          </a:bodyPr>
          <a:lstStyle/>
          <a:p>
            <a:pPr algn="just">
              <a:buNone/>
            </a:pPr>
            <a:r>
              <a:rPr lang="en-US" dirty="0" smtClean="0"/>
              <a:t>	Even before the cataclysm of the Norman Conquest, England was well on its way toward evolving into its modern form as an analytic (rather than synthetic language) that promiscuously borrowed words from nearly any source. But all of the changes we have thus discussed, even the influence of Scandinavian languages, have been </a:t>
            </a:r>
            <a:r>
              <a:rPr lang="en-US" i="1" dirty="0" smtClean="0"/>
              <a:t>evolutionary. The events of 1066 were to prove revolutionary </a:t>
            </a:r>
            <a:r>
              <a:rPr lang="en-US" dirty="0" smtClean="0"/>
              <a:t>and would change English forever.</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The Strength of Vikings</a:t>
            </a:r>
          </a:p>
          <a:p>
            <a:r>
              <a:rPr lang="en-US" dirty="0" smtClean="0"/>
              <a:t>Conquering England</a:t>
            </a:r>
          </a:p>
          <a:p>
            <a:r>
              <a:rPr lang="en-US" dirty="0" smtClean="0"/>
              <a:t>Traces of Cultural Integration</a:t>
            </a:r>
          </a:p>
          <a:p>
            <a:r>
              <a:rPr lang="en-US" dirty="0" smtClean="0"/>
              <a:t>Its Influence on English language</a:t>
            </a:r>
          </a:p>
          <a:p>
            <a:r>
              <a:rPr lang="en-US" dirty="0" smtClean="0"/>
              <a:t>Scandinavian Vocabulary</a:t>
            </a:r>
          </a:p>
          <a:p>
            <a:r>
              <a:rPr lang="en-US" dirty="0" smtClean="0"/>
              <a:t>Hints to identify Scandinavian Loan Words</a:t>
            </a:r>
          </a:p>
          <a:p>
            <a:r>
              <a:rPr lang="en-US" smtClean="0"/>
              <a:t>Conclusion</a:t>
            </a:r>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TotalTime>
  <Words>1415</Words>
  <Application>Microsoft Office PowerPoint</Application>
  <PresentationFormat>On-screen Show (4:3)</PresentationFormat>
  <Paragraphs>92</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Vikings and Their Influence</vt:lpstr>
      <vt:lpstr>Vikings and Their Influence</vt:lpstr>
      <vt:lpstr>The strength of Vikings</vt:lpstr>
      <vt:lpstr>Slide 4</vt:lpstr>
      <vt:lpstr>Slide 5</vt:lpstr>
      <vt:lpstr>Conquering England</vt:lpstr>
      <vt:lpstr>Slide 7</vt:lpstr>
      <vt:lpstr>Conquering England</vt:lpstr>
      <vt:lpstr>Slide 9</vt:lpstr>
      <vt:lpstr>Slide 10</vt:lpstr>
      <vt:lpstr>Distribution of place names with Scandinavian origins and the Danelaw</vt:lpstr>
      <vt:lpstr>Slide 12</vt:lpstr>
      <vt:lpstr>Cultural Integration</vt:lpstr>
      <vt:lpstr>Slide 14</vt:lpstr>
      <vt:lpstr>Similarity in Anglo-Saxons and Vikings</vt:lpstr>
      <vt:lpstr>Slide 16</vt:lpstr>
      <vt:lpstr>Slide 17</vt:lpstr>
      <vt:lpstr>Slide 18</vt:lpstr>
      <vt:lpstr>Influence on English</vt:lpstr>
      <vt:lpstr>Influence on Grammar</vt:lpstr>
      <vt:lpstr>Slide 21</vt:lpstr>
      <vt:lpstr>Scandinavian Vocabulary</vt:lpstr>
      <vt:lpstr>Slide 23</vt:lpstr>
      <vt:lpstr>Slide 24</vt:lpstr>
      <vt:lpstr>Slide 25</vt:lpstr>
      <vt:lpstr>The Hints to identify Scandinavian Loan</vt:lpstr>
      <vt:lpstr>Slide 27</vt:lpstr>
      <vt:lpstr>Scandinavian words in Legal Area</vt:lpstr>
      <vt:lpstr>Slide 29</vt:lpstr>
      <vt:lpstr>To Conclude</vt:lpstr>
      <vt:lpstr>Summary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Old English period</dc:title>
  <dc:creator>Rabi Usama</dc:creator>
  <cp:lastModifiedBy>NTS</cp:lastModifiedBy>
  <cp:revision>119</cp:revision>
  <dcterms:created xsi:type="dcterms:W3CDTF">2006-08-16T00:00:00Z</dcterms:created>
  <dcterms:modified xsi:type="dcterms:W3CDTF">2012-12-22T11:34:00Z</dcterms:modified>
</cp:coreProperties>
</file>