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82" r:id="rId3"/>
    <p:sldId id="275" r:id="rId4"/>
    <p:sldId id="277" r:id="rId5"/>
    <p:sldId id="278" r:id="rId6"/>
    <p:sldId id="279" r:id="rId7"/>
    <p:sldId id="280" r:id="rId8"/>
    <p:sldId id="281" r:id="rId9"/>
    <p:sldId id="276"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smtClean="0"/>
              <a:t>The Primitive Old English Period (450-700A.D.)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Overview</a:t>
            </a:r>
            <a:endParaRPr lang="en-US" dirty="0"/>
          </a:p>
        </p:txBody>
      </p:sp>
      <p:sp>
        <p:nvSpPr>
          <p:cNvPr id="3" name="Content Placeholder 2"/>
          <p:cNvSpPr>
            <a:spLocks noGrp="1"/>
          </p:cNvSpPr>
          <p:nvPr>
            <p:ph idx="1"/>
          </p:nvPr>
        </p:nvSpPr>
        <p:spPr/>
        <p:txBody>
          <a:bodyPr/>
          <a:lstStyle/>
          <a:p>
            <a:r>
              <a:rPr lang="en-US" dirty="0" smtClean="0"/>
              <a:t>England conquered by Emperor Claudius and made a part of Roman Empire.</a:t>
            </a:r>
          </a:p>
          <a:p>
            <a:r>
              <a:rPr lang="en-US" dirty="0" smtClean="0"/>
              <a:t>The sound changes are noticed.</a:t>
            </a:r>
          </a:p>
          <a:p>
            <a:r>
              <a:rPr lang="en-US" dirty="0" smtClean="0"/>
              <a:t>Changes in front vowel: I-Umlaut</a:t>
            </a:r>
          </a:p>
          <a:p>
            <a:r>
              <a:rPr lang="en-US" dirty="0" smtClean="0"/>
              <a:t>Changes in Consonants: /k/ → /</a:t>
            </a:r>
            <a:r>
              <a:rPr lang="en-US" dirty="0" err="1" smtClean="0"/>
              <a:t>tʃ</a:t>
            </a:r>
            <a:r>
              <a:rPr lang="en-US" dirty="0" smtClean="0"/>
              <a:t>/ before front vowel (</a:t>
            </a:r>
            <a:r>
              <a:rPr lang="en-US" dirty="0" err="1" smtClean="0"/>
              <a:t>cild</a:t>
            </a:r>
            <a:r>
              <a:rPr lang="en-US" dirty="0" smtClean="0"/>
              <a:t>/child)</a:t>
            </a:r>
          </a:p>
          <a:p>
            <a:r>
              <a:rPr lang="en-US" dirty="0" smtClean="0"/>
              <a:t>No more significant events </a:t>
            </a:r>
            <a:r>
              <a:rPr lang="en-US" smtClean="0"/>
              <a:t>are noticed.</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Primitive Old English Period</a:t>
            </a:r>
            <a:endParaRPr lang="en-US" dirty="0"/>
          </a:p>
        </p:txBody>
      </p:sp>
      <p:sp>
        <p:nvSpPr>
          <p:cNvPr id="3" name="Content Placeholder 2"/>
          <p:cNvSpPr>
            <a:spLocks noGrp="1"/>
          </p:cNvSpPr>
          <p:nvPr>
            <p:ph idx="1"/>
          </p:nvPr>
        </p:nvSpPr>
        <p:spPr/>
        <p:txBody>
          <a:bodyPr>
            <a:normAutofit lnSpcReduction="10000"/>
          </a:bodyPr>
          <a:lstStyle/>
          <a:p>
            <a:r>
              <a:rPr lang="en-US" dirty="0" smtClean="0"/>
              <a:t>About 500 B.C., Britain was invaded by Celtic tribes, who ruled the islands undisputed for about 500 years. In 43 A.D., however, the islands were invaded by Emperor Claudius and Britain became part of the Roman Empire.</a:t>
            </a:r>
          </a:p>
          <a:p>
            <a:endParaRPr lang="en-US" dirty="0" smtClean="0"/>
          </a:p>
          <a:p>
            <a:r>
              <a:rPr lang="en-US" dirty="0" smtClean="0"/>
              <a:t>Britain was totally conquered except for Scotland where the Celtic Scots and non-Indo-European </a:t>
            </a:r>
            <a:r>
              <a:rPr lang="en-US" dirty="0" err="1" smtClean="0"/>
              <a:t>Picts</a:t>
            </a:r>
            <a:r>
              <a:rPr lang="en-US" dirty="0" smtClean="0"/>
              <a:t> reigned sovereign.</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Collapse of Roman Empire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When the Roman empire collapsed and the Roman legionaries went home, they left a power vacuum in Britain.</a:t>
            </a:r>
          </a:p>
          <a:p>
            <a:endParaRPr lang="en-US" dirty="0" smtClean="0"/>
          </a:p>
          <a:p>
            <a:r>
              <a:rPr lang="en-US" dirty="0" smtClean="0"/>
              <a:t>The Scots and </a:t>
            </a:r>
            <a:r>
              <a:rPr lang="en-US" dirty="0" err="1" smtClean="0"/>
              <a:t>Picts</a:t>
            </a:r>
            <a:r>
              <a:rPr lang="en-US" dirty="0" smtClean="0"/>
              <a:t> advanced southwards and the weak Celts could not keep them back.</a:t>
            </a:r>
          </a:p>
          <a:p>
            <a:endParaRPr lang="en-US" dirty="0" smtClean="0"/>
          </a:p>
          <a:p>
            <a:r>
              <a:rPr lang="en-US" dirty="0" smtClean="0"/>
              <a:t> The distressed Celts decided to seek help from three Germanic tribes living in present-day southern Denmark and north-western Germany.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fatal mistake</a:t>
            </a:r>
            <a:endParaRPr lang="en-US" dirty="0"/>
          </a:p>
        </p:txBody>
      </p:sp>
      <p:sp>
        <p:nvSpPr>
          <p:cNvPr id="3" name="Content Placeholder 2"/>
          <p:cNvSpPr>
            <a:spLocks noGrp="1"/>
          </p:cNvSpPr>
          <p:nvPr>
            <p:ph idx="1"/>
          </p:nvPr>
        </p:nvSpPr>
        <p:spPr/>
        <p:txBody>
          <a:bodyPr/>
          <a:lstStyle/>
          <a:p>
            <a:r>
              <a:rPr lang="en-US" dirty="0" smtClean="0"/>
              <a:t>This proved to be a fatal mistake: the three Germanic tribes called the Angles, the Saxons and the Jutes did not only conquer the Scots, but seeing that the islands were fertile they pushed the weakened Celts to the peripheries of the island (Wales, Cornwall and Ireland) and took the land for  themselves. By 600A.D. the victory was complete and </a:t>
            </a:r>
            <a:r>
              <a:rPr lang="en-US" i="1" dirty="0" err="1" smtClean="0"/>
              <a:t>Englaland</a:t>
            </a:r>
            <a:r>
              <a:rPr lang="en-US" i="1" dirty="0" smtClean="0"/>
              <a:t> and English was born.</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943600"/>
          </a:xfrm>
        </p:spPr>
        <p:txBody>
          <a:bodyPr>
            <a:normAutofit lnSpcReduction="10000"/>
          </a:bodyPr>
          <a:lstStyle/>
          <a:p>
            <a:r>
              <a:rPr lang="en-US" dirty="0" smtClean="0"/>
              <a:t>We know very little about the exact nature of Primitive Old English since only a few runic inscriptions have been found dating from this period. We do, however, know some Angles sound changes that took place during the Primitive Old English period. </a:t>
            </a:r>
          </a:p>
          <a:p>
            <a:endParaRPr lang="en-US" dirty="0" smtClean="0"/>
          </a:p>
          <a:p>
            <a:r>
              <a:rPr lang="en-US" dirty="0" smtClean="0"/>
              <a:t>This is because certain sound patterns had changed in Old English by the time extensive written texts are recorded (around 700 A.D.), sounds patterns that remained in the original Western Germanic languages.</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I-Umlaut</a:t>
            </a:r>
            <a:endParaRPr lang="en-US" dirty="0"/>
          </a:p>
        </p:txBody>
      </p:sp>
      <p:sp>
        <p:nvSpPr>
          <p:cNvPr id="3" name="Content Placeholder 2"/>
          <p:cNvSpPr>
            <a:spLocks noGrp="1"/>
          </p:cNvSpPr>
          <p:nvPr>
            <p:ph idx="1"/>
          </p:nvPr>
        </p:nvSpPr>
        <p:spPr/>
        <p:txBody>
          <a:bodyPr>
            <a:normAutofit lnSpcReduction="10000"/>
          </a:bodyPr>
          <a:lstStyle/>
          <a:p>
            <a:pPr algn="just">
              <a:buNone/>
            </a:pPr>
            <a:r>
              <a:rPr lang="en-US" dirty="0" smtClean="0"/>
              <a:t>I-umlaut can be seen as a kind of assimilation, whereby a front vowel towards the end of a word affects a the vowel of a preceding syllable, raising it. In many cases, the final front vowels were later lost. Because many Germanic inflectional endings, including some noun plural endings and non-finite verb forms, contained front vowels (/</a:t>
            </a:r>
            <a:r>
              <a:rPr lang="en-US" dirty="0" err="1" smtClean="0"/>
              <a:t>i</a:t>
            </a:r>
            <a:r>
              <a:rPr lang="en-US" dirty="0" smtClean="0"/>
              <a:t>/ and /e/), </a:t>
            </a:r>
            <a:r>
              <a:rPr lang="en-US" dirty="0" err="1" smtClean="0"/>
              <a:t>i</a:t>
            </a:r>
            <a:r>
              <a:rPr lang="en-US" dirty="0" smtClean="0"/>
              <a:t>-umlaut changes are relatively frequent and explain many rather strange forms in English.</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Consonant Changes in Primitive Old English</a:t>
            </a:r>
            <a:endParaRPr lang="en-US" dirty="0"/>
          </a:p>
        </p:txBody>
      </p:sp>
      <p:sp>
        <p:nvSpPr>
          <p:cNvPr id="3" name="Content Placeholder 2"/>
          <p:cNvSpPr>
            <a:spLocks noGrp="1"/>
          </p:cNvSpPr>
          <p:nvPr>
            <p:ph idx="1"/>
          </p:nvPr>
        </p:nvSpPr>
        <p:spPr/>
        <p:txBody>
          <a:bodyPr/>
          <a:lstStyle/>
          <a:p>
            <a:r>
              <a:rPr lang="en-US" dirty="0" smtClean="0"/>
              <a:t>/k/ → /</a:t>
            </a:r>
            <a:r>
              <a:rPr lang="en-US" dirty="0" err="1" smtClean="0"/>
              <a:t>tʃ</a:t>
            </a:r>
            <a:r>
              <a:rPr lang="en-US" dirty="0" smtClean="0"/>
              <a:t>/ before front vowel (</a:t>
            </a:r>
            <a:r>
              <a:rPr lang="en-US" dirty="0" err="1" smtClean="0"/>
              <a:t>cild</a:t>
            </a:r>
            <a:r>
              <a:rPr lang="en-US" dirty="0" smtClean="0"/>
              <a:t>/child)</a:t>
            </a:r>
          </a:p>
          <a:p>
            <a:r>
              <a:rPr lang="en-US" dirty="0" smtClean="0"/>
              <a:t>/g/ → /j/ before front vowel (</a:t>
            </a:r>
            <a:r>
              <a:rPr lang="en-US" dirty="0" err="1" smtClean="0"/>
              <a:t>gieldan</a:t>
            </a:r>
            <a:r>
              <a:rPr lang="en-US" dirty="0" smtClean="0"/>
              <a:t>/ </a:t>
            </a:r>
            <a:r>
              <a:rPr lang="en-US" dirty="0" err="1" smtClean="0"/>
              <a:t>jieldan</a:t>
            </a:r>
            <a:r>
              <a:rPr lang="en-US" dirty="0" smtClean="0"/>
              <a:t> (yield))</a:t>
            </a:r>
          </a:p>
          <a:p>
            <a:r>
              <a:rPr lang="en-US" dirty="0" smtClean="0"/>
              <a:t>/</a:t>
            </a:r>
            <a:r>
              <a:rPr lang="en-US" dirty="0" err="1" smtClean="0"/>
              <a:t>sk</a:t>
            </a:r>
            <a:r>
              <a:rPr lang="en-US" dirty="0" smtClean="0"/>
              <a:t>/ → /ʃ/ in all positions (</a:t>
            </a:r>
            <a:r>
              <a:rPr lang="en-US" dirty="0" err="1" smtClean="0"/>
              <a:t>skall</a:t>
            </a:r>
            <a:r>
              <a:rPr lang="en-US" dirty="0" smtClean="0"/>
              <a:t>/shall)</a:t>
            </a:r>
          </a:p>
          <a:p>
            <a:r>
              <a:rPr lang="en-US" dirty="0" smtClean="0"/>
              <a:t>/f/ → /v/ between voiced sounds. (this explains modern English patterns such as </a:t>
            </a:r>
            <a:r>
              <a:rPr lang="en-US" i="1" dirty="0" smtClean="0"/>
              <a:t>half/halves)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smtClean="0"/>
              <a:t>Five Events that Shaped the History of English</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Anglo-Saxon Settlement</a:t>
            </a:r>
            <a:endParaRPr lang="en-US" dirty="0"/>
          </a:p>
        </p:txBody>
      </p:sp>
      <p:sp>
        <p:nvSpPr>
          <p:cNvPr id="3" name="Content Placeholder 2"/>
          <p:cNvSpPr>
            <a:spLocks noGrp="1"/>
          </p:cNvSpPr>
          <p:nvPr>
            <p:ph idx="1"/>
          </p:nvPr>
        </p:nvSpPr>
        <p:spPr/>
        <p:txBody>
          <a:bodyPr/>
          <a:lstStyle/>
          <a:p>
            <a:r>
              <a:rPr lang="en-US" dirty="0" smtClean="0"/>
              <a:t>It's never easy to pinpoint exactly when a specific language began, but in the case of English we can at least say that there is little sense in speaking of the English language as a separate entity before the Anglo-Saxons came to Britain.</a:t>
            </a:r>
          </a:p>
          <a:p>
            <a:pPr>
              <a:buNone/>
            </a:pP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6172200"/>
          </a:xfrm>
        </p:spPr>
        <p:txBody>
          <a:bodyPr>
            <a:normAutofit fontScale="85000" lnSpcReduction="10000"/>
          </a:bodyPr>
          <a:lstStyle/>
          <a:p>
            <a:r>
              <a:rPr lang="en-US" dirty="0" smtClean="0"/>
              <a:t>Little is known of this period with any certainty, but we do know that Germanic invaders came and settled in Britain from the north-western coastline of continental Europe in the fifth and sixth centuries.</a:t>
            </a:r>
          </a:p>
          <a:p>
            <a:endParaRPr lang="en-US" dirty="0" smtClean="0"/>
          </a:p>
          <a:p>
            <a:r>
              <a:rPr lang="en-US" dirty="0" smtClean="0"/>
              <a:t>The invaders all spoke a language that was Germanic (related to what emerged as Dutch, Frisian, German and the Scandinavian languages, and to Gothic), but we'll probably never know how different their speech was from that of their continental </a:t>
            </a:r>
            <a:r>
              <a:rPr lang="en-US" dirty="0" err="1" smtClean="0"/>
              <a:t>neighbours</a:t>
            </a:r>
            <a:r>
              <a:rPr lang="en-US" dirty="0" smtClean="0"/>
              <a:t>.</a:t>
            </a:r>
          </a:p>
          <a:p>
            <a:endParaRPr lang="en-US" dirty="0" smtClean="0"/>
          </a:p>
          <a:p>
            <a:r>
              <a:rPr lang="en-US" dirty="0" smtClean="0"/>
              <a:t>However it is fairly certain that many of the settlers would have spoken in exactly the same way as some of their north European </a:t>
            </a:r>
            <a:r>
              <a:rPr lang="en-US" dirty="0" err="1" smtClean="0"/>
              <a:t>neighbours</a:t>
            </a:r>
            <a:r>
              <a:rPr lang="en-US" dirty="0" smtClean="0"/>
              <a:t>, and that not all of the settlers would have spoken in the same way.</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 Written Records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reason that we know so little about the linguistic situation in this period is because we do not have much in the way of written records from any of the Germanic languages of north-western Europe until several centuries later. When Old English writings begin to appear in the seventh, eighth, and ninth centuries there is a good deal of regional variation, but not substantially more than that found in later periods. This was the language that Alfred the Great referred to as ‘English’ in the ninth century.</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19800"/>
          </a:xfrm>
        </p:spPr>
        <p:txBody>
          <a:bodyPr>
            <a:normAutofit fontScale="92500" lnSpcReduction="20000"/>
          </a:bodyPr>
          <a:lstStyle/>
          <a:p>
            <a:r>
              <a:rPr lang="en-US" dirty="0" smtClean="0"/>
              <a:t>The Celts were already resident in Britain when the Anglo-Saxons arrived, but there are few obvious traces of their language in English today. Some scholars have suggested that the Celtic tongue might have had an underlying influence on the grammatical development of English, particularly in some parts of the country, but this is highly speculative.</a:t>
            </a:r>
          </a:p>
          <a:p>
            <a:endParaRPr lang="en-US" dirty="0" smtClean="0"/>
          </a:p>
          <a:p>
            <a:r>
              <a:rPr lang="en-US" dirty="0" smtClean="0"/>
              <a:t> The number of loanwords known for certain to have entered Old English from this source is very small. Those that survive in modern English include </a:t>
            </a:r>
            <a:r>
              <a:rPr lang="en-US" i="1" dirty="0" err="1" smtClean="0"/>
              <a:t>brock</a:t>
            </a:r>
            <a:r>
              <a:rPr lang="en-US" dirty="0" smtClean="0"/>
              <a:t> (badger), and </a:t>
            </a:r>
            <a:r>
              <a:rPr lang="en-US" i="1" dirty="0" err="1" smtClean="0"/>
              <a:t>coomb</a:t>
            </a:r>
            <a:r>
              <a:rPr lang="en-US" dirty="0" smtClean="0"/>
              <a:t> a type of valley, alongside many place names.</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The Scandinavian Settlements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next invaders were the Norsemen. From the middle of the ninth century large numbers of Norse invaders settled in Britain, particularly in northern and eastern areas, and in the eleventh century the whole of England had a Danish king, Canute. </a:t>
            </a:r>
          </a:p>
          <a:p>
            <a:endParaRPr lang="en-US" dirty="0" smtClean="0"/>
          </a:p>
          <a:p>
            <a:r>
              <a:rPr lang="en-US" dirty="0" smtClean="0"/>
              <a:t>The distinct North Germanic speech of the Norsemen had great influence on English, most obviously seen in the words that English has borrowed from this source. These include some very basic words such as </a:t>
            </a:r>
            <a:r>
              <a:rPr lang="en-US" i="1" dirty="0" smtClean="0"/>
              <a:t>take</a:t>
            </a:r>
            <a:r>
              <a:rPr lang="en-US" dirty="0" smtClean="0"/>
              <a:t> and even grammatical words such as </a:t>
            </a:r>
            <a:r>
              <a:rPr lang="en-US" i="1" dirty="0" smtClean="0"/>
              <a:t>they</a:t>
            </a:r>
            <a:r>
              <a:rPr lang="en-US" dirty="0" smtClean="0"/>
              <a: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6019800"/>
          </a:xfrm>
        </p:spPr>
        <p:txBody>
          <a:bodyPr>
            <a:normAutofit/>
          </a:bodyPr>
          <a:lstStyle/>
          <a:p>
            <a:r>
              <a:rPr lang="en-US" dirty="0" smtClean="0"/>
              <a:t>The common Germanic base of the two languages meant that there were still many similarities between Old English and the language of the invaders. </a:t>
            </a:r>
          </a:p>
          <a:p>
            <a:endParaRPr lang="en-US" dirty="0" smtClean="0"/>
          </a:p>
          <a:p>
            <a:r>
              <a:rPr lang="en-US" dirty="0" smtClean="0"/>
              <a:t>Some words, for example </a:t>
            </a:r>
            <a:r>
              <a:rPr lang="en-US" i="1" dirty="0" smtClean="0"/>
              <a:t>give</a:t>
            </a:r>
            <a:r>
              <a:rPr lang="en-US" dirty="0" smtClean="0"/>
              <a:t>, perhaps show a kind of hybridization with some spellings going back to Old English and others being Norse in origin.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lstStyle/>
          <a:p>
            <a:r>
              <a:rPr lang="en-US" dirty="0" smtClean="0"/>
              <a:t>However, the resemblances between the two languages are so great that in many cases it is impossible to be sure of the exact ancestry of a particular word or spelling.</a:t>
            </a:r>
          </a:p>
          <a:p>
            <a:endParaRPr lang="en-US" dirty="0" smtClean="0"/>
          </a:p>
          <a:p>
            <a:r>
              <a:rPr lang="en-US" dirty="0" smtClean="0"/>
              <a:t> However, much of the influence of Norse, including the vast majority of the loanwords, does not appear in written English until after the next great historical and cultural upheaval, the Norman Conquest.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1066 and after</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centuries after the Norman Conquest witnessed enormous changes in the English language. In the course of what is called the Middle English period, the fairly rich inflectional system of Old English broke down.</a:t>
            </a:r>
          </a:p>
          <a:p>
            <a:endParaRPr lang="en-US" dirty="0" smtClean="0"/>
          </a:p>
          <a:p>
            <a:r>
              <a:rPr lang="en-US" dirty="0" smtClean="0"/>
              <a:t> It was replaced by what is broadly speaking, the same system English has today, which unlike Old English makes very little use of distinctive word endings in the grammar of the language. </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in English</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vocabulary of English also changed enormously, with tremendous numbers of borrowings from French and Latin, in addition to the Scandinavian loanwords already mentioned, which were slowly starting to appear in the written language. </a:t>
            </a:r>
          </a:p>
          <a:p>
            <a:endParaRPr lang="en-US" dirty="0" smtClean="0"/>
          </a:p>
          <a:p>
            <a:r>
              <a:rPr lang="en-US" dirty="0" smtClean="0"/>
              <a:t>Old English, like German today, showed a tendency to find native equivalents for foreign words and phrases (although both Old English and modern German show plenty of loanwords), whereas Middle English acquired the habit that modern English retains today of readily accommodating foreign words. </a:t>
            </a:r>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Trilingualism</a:t>
            </a:r>
            <a:endParaRPr lang="en-US" dirty="0"/>
          </a:p>
        </p:txBody>
      </p:sp>
      <p:sp>
        <p:nvSpPr>
          <p:cNvPr id="3" name="Content Placeholder 2"/>
          <p:cNvSpPr>
            <a:spLocks noGrp="1"/>
          </p:cNvSpPr>
          <p:nvPr>
            <p:ph idx="1"/>
          </p:nvPr>
        </p:nvSpPr>
        <p:spPr/>
        <p:txBody>
          <a:bodyPr>
            <a:normAutofit fontScale="85000" lnSpcReduction="20000"/>
          </a:bodyPr>
          <a:lstStyle/>
          <a:p>
            <a:r>
              <a:rPr lang="en-US" dirty="0" err="1" smtClean="0"/>
              <a:t>Trilingualism</a:t>
            </a:r>
            <a:r>
              <a:rPr lang="en-US" dirty="0" smtClean="0"/>
              <a:t> in English, French, and Latin was common in the worlds of business and the professions, with words crossing over from one language to another with ease. </a:t>
            </a:r>
          </a:p>
          <a:p>
            <a:endParaRPr lang="en-US" dirty="0" smtClean="0"/>
          </a:p>
          <a:p>
            <a:r>
              <a:rPr lang="en-US" dirty="0" smtClean="0"/>
              <a:t>You only have to flick through the etymologies of any English dictionary to get an impression of the huge number of words entering English from French and Latin during the later medieval period. This trend was set to continue into the early modern period with the explosion of interest in the writings of the ancient world.</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Standardization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late medieval and early modern periods saw a fairly steady process of standardization in English south of the Scottish border. The written and spoken language of London continued to evolve and gradually began to have a greater influence in the country at large. </a:t>
            </a:r>
          </a:p>
          <a:p>
            <a:endParaRPr lang="en-US" dirty="0" smtClean="0"/>
          </a:p>
          <a:p>
            <a:r>
              <a:rPr lang="en-US" dirty="0" smtClean="0"/>
              <a:t>For most of the Middle English period a dialect was simply what was spoken in a particular area, which would normally be more or less represented in writing - although where and from whom the writer had learnt how to write were also important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London Domination</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smtClean="0"/>
              <a:t>. It was only when the broadly London standard began to dominate, especially through the new technology of printing, that the other regional varieties of the language began to be seen as different in kind. </a:t>
            </a:r>
          </a:p>
          <a:p>
            <a:r>
              <a:rPr lang="en-US" dirty="0" smtClean="0"/>
              <a:t>As the London standard became used more widely, especially in more formal contexts and particularly amongst the more elevated members of society, the other regional varieties came to be stigmatized, as lacking social prestige and indicating a lack of education.</a:t>
            </a:r>
          </a:p>
          <a:p>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 the same period a series of changes also occurred in English pronunciation (though not uniformly in all dialects), which go under the collective name of the Great Vowel Shift. </a:t>
            </a:r>
          </a:p>
          <a:p>
            <a:endParaRPr lang="en-US" dirty="0" smtClean="0"/>
          </a:p>
          <a:p>
            <a:r>
              <a:rPr lang="en-US" dirty="0" smtClean="0"/>
              <a:t>These were purely linguistic ‘sound changes’ which occur in every language in every period of history. </a:t>
            </a:r>
          </a:p>
          <a:p>
            <a:endParaRPr lang="en-US" dirty="0" smtClean="0"/>
          </a:p>
          <a:p>
            <a:r>
              <a:rPr lang="en-US" dirty="0" smtClean="0"/>
              <a:t>The changes in pronunciation weren’t the result of specific social or historical factors, but social and historical factors would have helped to spread the results of the changes.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 of Changes</a:t>
            </a:r>
            <a:endParaRPr lang="en-US" dirty="0"/>
          </a:p>
        </p:txBody>
      </p:sp>
      <p:sp>
        <p:nvSpPr>
          <p:cNvPr id="3" name="Content Placeholder 2"/>
          <p:cNvSpPr>
            <a:spLocks noGrp="1"/>
          </p:cNvSpPr>
          <p:nvPr>
            <p:ph idx="1"/>
          </p:nvPr>
        </p:nvSpPr>
        <p:spPr/>
        <p:txBody>
          <a:bodyPr/>
          <a:lstStyle/>
          <a:p>
            <a:r>
              <a:rPr lang="en-US" dirty="0" smtClean="0"/>
              <a:t>As a result the so-called ‘pure’ vowel sounds which still characterize many continental languages were lost to English. The phonetic pairings of most long and short vowel sounds were also lost, which gave rise to many of the oddities of English pronunciation, and which now obscure the relationships between many English words and their foreign counterparts.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Colonization and Globalization</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smtClean="0"/>
              <a:t>During the medieval and early modern periods the influence of English spread throughout the British Isles, and from the early seventeenth century onwards its influence began to be felt throughout the world.</a:t>
            </a:r>
          </a:p>
          <a:p>
            <a:endParaRPr lang="en-US" dirty="0" smtClean="0"/>
          </a:p>
          <a:p>
            <a:r>
              <a:rPr lang="en-US" dirty="0" smtClean="0"/>
              <a:t>The complex processes of exploration, colonization and overseas trade that characterized Britain’s external relations for several centuries led to significant change in English.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in English</a:t>
            </a:r>
            <a:endParaRPr lang="en-US" dirty="0"/>
          </a:p>
        </p:txBody>
      </p:sp>
      <p:sp>
        <p:nvSpPr>
          <p:cNvPr id="3" name="Content Placeholder 2"/>
          <p:cNvSpPr>
            <a:spLocks noGrp="1"/>
          </p:cNvSpPr>
          <p:nvPr>
            <p:ph idx="1"/>
          </p:nvPr>
        </p:nvSpPr>
        <p:spPr/>
        <p:txBody>
          <a:bodyPr>
            <a:normAutofit lnSpcReduction="10000"/>
          </a:bodyPr>
          <a:lstStyle/>
          <a:p>
            <a:r>
              <a:rPr lang="en-US" dirty="0" smtClean="0"/>
              <a:t>Words were absorbed from all over the world, often via the languages of other trading and imperial nations such as Spain, Portugal and the Netherlands. </a:t>
            </a:r>
          </a:p>
          <a:p>
            <a:endParaRPr lang="en-US" dirty="0" smtClean="0"/>
          </a:p>
          <a:p>
            <a:r>
              <a:rPr lang="en-US" dirty="0" smtClean="0"/>
              <a:t>At the same time, new varieties of English emerged, each with their own nuances of vocabulary and grammar and their own distinct pronunciations. </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English</a:t>
            </a:r>
            <a:endParaRPr lang="en-US" dirty="0"/>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smtClean="0"/>
              <a:t>More recently still, English has become a </a:t>
            </a:r>
            <a:r>
              <a:rPr lang="en-US" i="1" dirty="0" smtClean="0"/>
              <a:t>lingua franca</a:t>
            </a:r>
            <a:r>
              <a:rPr lang="en-US" dirty="0" smtClean="0"/>
              <a:t>, a global language, regularly used and understood by many nations for whom English is not their first language. </a:t>
            </a:r>
          </a:p>
          <a:p>
            <a:r>
              <a:rPr lang="en-US" dirty="0" smtClean="0"/>
              <a:t>The eventual effects on the English language of both of these developments can only be guessed at today, but there can be little doubt that they will be as important as anything that has happened to English in the past sixteen hundred years.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1873</Words>
  <Application>Microsoft Office PowerPoint</Application>
  <PresentationFormat>On-screen Show (4:3)</PresentationFormat>
  <Paragraphs>90</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The Primitive Old English Period (450-700A.D.)</vt:lpstr>
      <vt:lpstr>An Overview</vt:lpstr>
      <vt:lpstr>The Primitive Old English Period</vt:lpstr>
      <vt:lpstr>Collapse of Roman Empire</vt:lpstr>
      <vt:lpstr>A fatal mistake</vt:lpstr>
      <vt:lpstr>Slide 6</vt:lpstr>
      <vt:lpstr>I-Umlaut</vt:lpstr>
      <vt:lpstr>Consonant Changes in Primitive Old English</vt:lpstr>
      <vt:lpstr>Five Events that Shaped the History of English</vt:lpstr>
      <vt:lpstr>The Anglo-Saxon Settlement</vt:lpstr>
      <vt:lpstr>Slide 11</vt:lpstr>
      <vt:lpstr>No Written Records</vt:lpstr>
      <vt:lpstr>Slide 13</vt:lpstr>
      <vt:lpstr>The Scandinavian Settlements</vt:lpstr>
      <vt:lpstr>Slide 15</vt:lpstr>
      <vt:lpstr>Slide 16</vt:lpstr>
      <vt:lpstr>1066 and after</vt:lpstr>
      <vt:lpstr>Changes in English</vt:lpstr>
      <vt:lpstr>Trilingualism</vt:lpstr>
      <vt:lpstr>Standardization</vt:lpstr>
      <vt:lpstr>London Domination</vt:lpstr>
      <vt:lpstr>Changes</vt:lpstr>
      <vt:lpstr>Result of Changes</vt:lpstr>
      <vt:lpstr>Colonization and Globalization</vt:lpstr>
      <vt:lpstr>Changes in English</vt:lpstr>
      <vt:lpstr>Today’s English</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Five Events that Shaped the History of English</dc:title>
  <dc:creator>Rabi Usama</dc:creator>
  <cp:lastModifiedBy>NTS</cp:lastModifiedBy>
  <cp:revision>26</cp:revision>
  <dcterms:created xsi:type="dcterms:W3CDTF">2006-08-16T00:00:00Z</dcterms:created>
  <dcterms:modified xsi:type="dcterms:W3CDTF">2013-01-19T05:50:00Z</dcterms:modified>
</cp:coreProperties>
</file>