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57" r:id="rId7"/>
    <p:sldId id="283" r:id="rId8"/>
    <p:sldId id="284" r:id="rId9"/>
    <p:sldId id="282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Pre- 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the following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dirty="0" err="1" smtClean="0"/>
              <a:t>Fæder</a:t>
            </a:r>
            <a:r>
              <a:rPr lang="en-US" dirty="0" smtClean="0"/>
              <a:t> </a:t>
            </a:r>
            <a:r>
              <a:rPr lang="en-US" dirty="0" err="1" smtClean="0"/>
              <a:t>ure</a:t>
            </a:r>
            <a:r>
              <a:rPr lang="en-US" dirty="0" smtClean="0"/>
              <a:t> </a:t>
            </a:r>
            <a:r>
              <a:rPr lang="en-US" dirty="0" err="1" smtClean="0"/>
              <a:t>þu</a:t>
            </a:r>
            <a:r>
              <a:rPr lang="en-US" dirty="0" smtClean="0"/>
              <a:t> </a:t>
            </a:r>
            <a:r>
              <a:rPr lang="en-US" dirty="0" err="1" smtClean="0"/>
              <a:t>þe</a:t>
            </a:r>
            <a:r>
              <a:rPr lang="en-US" dirty="0" smtClean="0"/>
              <a:t> </a:t>
            </a:r>
            <a:r>
              <a:rPr lang="en-US" dirty="0" err="1" smtClean="0"/>
              <a:t>eart</a:t>
            </a:r>
            <a:r>
              <a:rPr lang="en-US" dirty="0" smtClean="0"/>
              <a:t> on </a:t>
            </a:r>
            <a:r>
              <a:rPr lang="en-US" dirty="0" err="1" smtClean="0"/>
              <a:t>heofonum</a:t>
            </a:r>
            <a:r>
              <a:rPr lang="en-US" dirty="0" smtClean="0"/>
              <a:t>;</a:t>
            </a:r>
          </a:p>
          <a:p>
            <a:pPr algn="ctr">
              <a:buNone/>
            </a:pPr>
            <a:r>
              <a:rPr lang="en-US" dirty="0" smtClean="0"/>
              <a:t>Si </a:t>
            </a:r>
            <a:r>
              <a:rPr lang="en-US" dirty="0" err="1" smtClean="0"/>
              <a:t>þin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gehalgod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to </a:t>
            </a:r>
            <a:r>
              <a:rPr lang="en-US" dirty="0" err="1" smtClean="0"/>
              <a:t>becume</a:t>
            </a:r>
            <a:r>
              <a:rPr lang="en-US" dirty="0" smtClean="0"/>
              <a:t> </a:t>
            </a:r>
            <a:r>
              <a:rPr lang="en-US" dirty="0" err="1" smtClean="0"/>
              <a:t>þin</a:t>
            </a:r>
            <a:r>
              <a:rPr lang="en-US" dirty="0" smtClean="0"/>
              <a:t> rice</a:t>
            </a:r>
          </a:p>
          <a:p>
            <a:pPr algn="ctr">
              <a:buNone/>
            </a:pPr>
            <a:r>
              <a:rPr lang="en-US" dirty="0" err="1" smtClean="0"/>
              <a:t>gewurþe</a:t>
            </a:r>
            <a:r>
              <a:rPr lang="en-US" dirty="0" smtClean="0"/>
              <a:t> </a:t>
            </a:r>
            <a:r>
              <a:rPr lang="en-US" dirty="0" err="1" smtClean="0"/>
              <a:t>ðin</a:t>
            </a:r>
            <a:r>
              <a:rPr lang="en-US" dirty="0" smtClean="0"/>
              <a:t> </a:t>
            </a:r>
            <a:r>
              <a:rPr lang="en-US" dirty="0" err="1" smtClean="0"/>
              <a:t>willa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on </a:t>
            </a:r>
            <a:r>
              <a:rPr lang="en-US" dirty="0" err="1" smtClean="0"/>
              <a:t>eorðan</a:t>
            </a:r>
            <a:r>
              <a:rPr lang="en-US" dirty="0" smtClean="0"/>
              <a:t> </a:t>
            </a:r>
            <a:r>
              <a:rPr lang="en-US" dirty="0" err="1" smtClean="0"/>
              <a:t>swa</a:t>
            </a:r>
            <a:r>
              <a:rPr lang="en-US" dirty="0" smtClean="0"/>
              <a:t> </a:t>
            </a:r>
            <a:r>
              <a:rPr lang="en-US" dirty="0" err="1" smtClean="0"/>
              <a:t>swa</a:t>
            </a:r>
            <a:r>
              <a:rPr lang="en-US" dirty="0" smtClean="0"/>
              <a:t> on </a:t>
            </a:r>
            <a:r>
              <a:rPr lang="en-US" dirty="0" err="1" smtClean="0"/>
              <a:t>heofonum</a:t>
            </a:r>
            <a:r>
              <a:rPr lang="en-US" dirty="0" smtClean="0"/>
              <a:t>.</a:t>
            </a:r>
          </a:p>
          <a:p>
            <a:pPr algn="ctr">
              <a:buNone/>
            </a:pPr>
            <a:r>
              <a:rPr lang="en-US" dirty="0" err="1" smtClean="0"/>
              <a:t>urne</a:t>
            </a:r>
            <a:r>
              <a:rPr lang="en-US" dirty="0" smtClean="0"/>
              <a:t> </a:t>
            </a:r>
            <a:r>
              <a:rPr lang="en-US" dirty="0" err="1" smtClean="0"/>
              <a:t>gedæghwamlican</a:t>
            </a:r>
            <a:r>
              <a:rPr lang="en-US" dirty="0" smtClean="0"/>
              <a:t> </a:t>
            </a:r>
            <a:r>
              <a:rPr lang="en-US" dirty="0" err="1" smtClean="0"/>
              <a:t>hlaf</a:t>
            </a:r>
            <a:r>
              <a:rPr lang="en-US" dirty="0" smtClean="0"/>
              <a:t> </a:t>
            </a:r>
            <a:r>
              <a:rPr lang="en-US" dirty="0" err="1" smtClean="0"/>
              <a:t>syle</a:t>
            </a:r>
            <a:r>
              <a:rPr lang="en-US" dirty="0" smtClean="0"/>
              <a:t> us </a:t>
            </a:r>
            <a:r>
              <a:rPr lang="en-US" dirty="0" err="1" smtClean="0"/>
              <a:t>todæg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And </a:t>
            </a:r>
            <a:r>
              <a:rPr lang="en-US" dirty="0" err="1" smtClean="0"/>
              <a:t>forgyf</a:t>
            </a:r>
            <a:r>
              <a:rPr lang="en-US" dirty="0" smtClean="0"/>
              <a:t> us </a:t>
            </a:r>
            <a:r>
              <a:rPr lang="en-US" dirty="0" err="1" smtClean="0"/>
              <a:t>ure</a:t>
            </a:r>
            <a:r>
              <a:rPr lang="en-US" dirty="0" smtClean="0"/>
              <a:t> </a:t>
            </a:r>
            <a:r>
              <a:rPr lang="en-US" dirty="0" err="1" smtClean="0"/>
              <a:t>gyltas</a:t>
            </a:r>
            <a:endParaRPr lang="en-US" dirty="0" smtClean="0"/>
          </a:p>
          <a:p>
            <a:pPr algn="ctr">
              <a:buNone/>
            </a:pPr>
            <a:r>
              <a:rPr lang="en-US" dirty="0" err="1" smtClean="0"/>
              <a:t>Swa</a:t>
            </a:r>
            <a:r>
              <a:rPr lang="en-US" dirty="0" smtClean="0"/>
              <a:t> </a:t>
            </a:r>
            <a:r>
              <a:rPr lang="en-US" dirty="0" err="1" smtClean="0"/>
              <a:t>swa</a:t>
            </a:r>
            <a:r>
              <a:rPr lang="en-US" dirty="0" smtClean="0"/>
              <a:t> we </a:t>
            </a:r>
            <a:r>
              <a:rPr lang="en-US" dirty="0" err="1" smtClean="0"/>
              <a:t>forgyfað</a:t>
            </a:r>
            <a:r>
              <a:rPr lang="en-US" dirty="0" smtClean="0"/>
              <a:t> </a:t>
            </a:r>
            <a:r>
              <a:rPr lang="en-US" dirty="0" err="1" smtClean="0"/>
              <a:t>urum</a:t>
            </a:r>
            <a:r>
              <a:rPr lang="en-US" dirty="0" smtClean="0"/>
              <a:t> </a:t>
            </a:r>
            <a:r>
              <a:rPr lang="en-US" dirty="0" err="1" smtClean="0"/>
              <a:t>gyltendum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And ne </a:t>
            </a:r>
            <a:r>
              <a:rPr lang="en-US" dirty="0" err="1" smtClean="0"/>
              <a:t>gelæd</a:t>
            </a:r>
            <a:r>
              <a:rPr lang="en-US" dirty="0" smtClean="0"/>
              <a:t> </a:t>
            </a:r>
            <a:r>
              <a:rPr lang="en-US" dirty="0" err="1" smtClean="0"/>
              <a:t>þu</a:t>
            </a:r>
            <a:r>
              <a:rPr lang="en-US" dirty="0" smtClean="0"/>
              <a:t> us on </a:t>
            </a:r>
            <a:r>
              <a:rPr lang="en-US" dirty="0" err="1" smtClean="0"/>
              <a:t>costnunge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ac </a:t>
            </a:r>
            <a:r>
              <a:rPr lang="en-US" dirty="0" err="1" smtClean="0"/>
              <a:t>alys</a:t>
            </a:r>
            <a:r>
              <a:rPr lang="en-US" dirty="0" smtClean="0"/>
              <a:t> us of </a:t>
            </a:r>
            <a:r>
              <a:rPr lang="en-US" dirty="0" err="1" smtClean="0"/>
              <a:t>yfele</a:t>
            </a:r>
            <a:r>
              <a:rPr lang="en-US" dirty="0" smtClean="0"/>
              <a:t> </a:t>
            </a:r>
            <a:r>
              <a:rPr lang="en-US" dirty="0" err="1" smtClean="0"/>
              <a:t>soþlice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might be surprised to discover that this is actually English! Not present day English of course, but Old English, which was spoken between 700 and 1100 AD. Now take a look at the following text of the same passage but in a different modern-day language: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pt-BR" b="1" dirty="0" smtClean="0"/>
              <a:t>Faðir vor, þú sem er á himnum.</a:t>
            </a:r>
          </a:p>
          <a:p>
            <a:pPr algn="ctr">
              <a:buNone/>
            </a:pPr>
            <a:r>
              <a:rPr lang="en-US" b="1" dirty="0" err="1" smtClean="0"/>
              <a:t>Helgist</a:t>
            </a:r>
            <a:r>
              <a:rPr lang="en-US" b="1" dirty="0" smtClean="0"/>
              <a:t> </a:t>
            </a:r>
            <a:r>
              <a:rPr lang="en-US" b="1" dirty="0" err="1" smtClean="0"/>
              <a:t>þitt</a:t>
            </a:r>
            <a:r>
              <a:rPr lang="en-US" b="1" dirty="0" smtClean="0"/>
              <a:t> </a:t>
            </a:r>
            <a:r>
              <a:rPr lang="en-US" b="1" dirty="0" err="1" smtClean="0"/>
              <a:t>nafn</a:t>
            </a:r>
            <a:r>
              <a:rPr lang="en-US" b="1" dirty="0" smtClean="0"/>
              <a:t>,</a:t>
            </a:r>
          </a:p>
          <a:p>
            <a:pPr algn="ctr">
              <a:buNone/>
            </a:pPr>
            <a:r>
              <a:rPr lang="en-US" b="1" dirty="0" err="1" smtClean="0"/>
              <a:t>til</a:t>
            </a:r>
            <a:r>
              <a:rPr lang="en-US" b="1" dirty="0" smtClean="0"/>
              <a:t> </a:t>
            </a:r>
            <a:r>
              <a:rPr lang="en-US" b="1" dirty="0" err="1" smtClean="0"/>
              <a:t>komi</a:t>
            </a:r>
            <a:r>
              <a:rPr lang="en-US" b="1" dirty="0" smtClean="0"/>
              <a:t> </a:t>
            </a:r>
            <a:r>
              <a:rPr lang="en-US" b="1" dirty="0" err="1" smtClean="0"/>
              <a:t>þitt</a:t>
            </a:r>
            <a:r>
              <a:rPr lang="en-US" b="1" dirty="0" smtClean="0"/>
              <a:t> </a:t>
            </a:r>
            <a:r>
              <a:rPr lang="en-US" b="1" dirty="0" err="1" smtClean="0"/>
              <a:t>ríki</a:t>
            </a:r>
            <a:r>
              <a:rPr lang="en-US" b="1" dirty="0" smtClean="0"/>
              <a:t>,</a:t>
            </a:r>
          </a:p>
          <a:p>
            <a:pPr algn="ctr">
              <a:buNone/>
            </a:pPr>
            <a:r>
              <a:rPr lang="en-US" b="1" dirty="0" err="1" smtClean="0"/>
              <a:t>verði</a:t>
            </a:r>
            <a:r>
              <a:rPr lang="en-US" b="1" dirty="0" smtClean="0"/>
              <a:t> </a:t>
            </a:r>
            <a:r>
              <a:rPr lang="en-US" b="1" dirty="0" err="1" smtClean="0"/>
              <a:t>þinn</a:t>
            </a:r>
            <a:r>
              <a:rPr lang="en-US" b="1" dirty="0" smtClean="0"/>
              <a:t> </a:t>
            </a:r>
            <a:r>
              <a:rPr lang="en-US" b="1" dirty="0" err="1" smtClean="0"/>
              <a:t>vilji</a:t>
            </a:r>
            <a:r>
              <a:rPr lang="en-US" b="1" dirty="0" smtClean="0"/>
              <a:t>,</a:t>
            </a:r>
          </a:p>
          <a:p>
            <a:pPr algn="ctr">
              <a:buNone/>
            </a:pPr>
            <a:r>
              <a:rPr lang="pt-BR" b="1" dirty="0" smtClean="0"/>
              <a:t>svo á jörðu sem á himni.</a:t>
            </a:r>
          </a:p>
          <a:p>
            <a:pPr algn="ctr">
              <a:buNone/>
            </a:pPr>
            <a:r>
              <a:rPr lang="nn-NO" b="1" dirty="0" smtClean="0"/>
              <a:t>Gef oss í dag vort daglegt brauð.</a:t>
            </a:r>
          </a:p>
          <a:p>
            <a:pPr algn="ctr">
              <a:buNone/>
            </a:pPr>
            <a:r>
              <a:rPr lang="en-US" b="1" dirty="0" err="1" smtClean="0"/>
              <a:t>Fyrirgef</a:t>
            </a:r>
            <a:r>
              <a:rPr lang="en-US" b="1" dirty="0" smtClean="0"/>
              <a:t> </a:t>
            </a:r>
            <a:r>
              <a:rPr lang="en-US" b="1" dirty="0" err="1" smtClean="0"/>
              <a:t>oss</a:t>
            </a:r>
            <a:r>
              <a:rPr lang="en-US" b="1" dirty="0" smtClean="0"/>
              <a:t> </a:t>
            </a:r>
            <a:r>
              <a:rPr lang="en-US" b="1" dirty="0" err="1" smtClean="0"/>
              <a:t>vorar</a:t>
            </a:r>
            <a:r>
              <a:rPr lang="en-US" b="1" dirty="0" smtClean="0"/>
              <a:t> </a:t>
            </a:r>
            <a:r>
              <a:rPr lang="en-US" b="1" dirty="0" err="1" smtClean="0"/>
              <a:t>skuldir</a:t>
            </a:r>
            <a:r>
              <a:rPr lang="en-US" b="1" dirty="0" smtClean="0"/>
              <a:t>,</a:t>
            </a:r>
          </a:p>
          <a:p>
            <a:pPr algn="ctr">
              <a:buNone/>
            </a:pPr>
            <a:r>
              <a:rPr lang="en-US" b="1" dirty="0" err="1" smtClean="0"/>
              <a:t>svo</a:t>
            </a:r>
            <a:r>
              <a:rPr lang="en-US" b="1" dirty="0" smtClean="0"/>
              <a:t> </a:t>
            </a:r>
            <a:r>
              <a:rPr lang="en-US" b="1" dirty="0" err="1" smtClean="0"/>
              <a:t>sem</a:t>
            </a:r>
            <a:r>
              <a:rPr lang="en-US" b="1" dirty="0" smtClean="0"/>
              <a:t> </a:t>
            </a:r>
            <a:r>
              <a:rPr lang="en-US" b="1" dirty="0" err="1" smtClean="0"/>
              <a:t>vér</a:t>
            </a:r>
            <a:r>
              <a:rPr lang="en-US" b="1" dirty="0" smtClean="0"/>
              <a:t> </a:t>
            </a:r>
            <a:r>
              <a:rPr lang="en-US" b="1" dirty="0" err="1" smtClean="0"/>
              <a:t>og</a:t>
            </a:r>
            <a:r>
              <a:rPr lang="en-US" b="1" dirty="0" smtClean="0"/>
              <a:t> </a:t>
            </a:r>
            <a:r>
              <a:rPr lang="en-US" b="1" dirty="0" err="1" smtClean="0"/>
              <a:t>fyrirgefum</a:t>
            </a:r>
            <a:r>
              <a:rPr lang="en-US" b="1" dirty="0" smtClean="0"/>
              <a:t> </a:t>
            </a:r>
            <a:r>
              <a:rPr lang="en-US" b="1" dirty="0" err="1" smtClean="0"/>
              <a:t>vorum</a:t>
            </a:r>
            <a:r>
              <a:rPr lang="en-US" b="1" dirty="0" smtClean="0"/>
              <a:t> </a:t>
            </a:r>
            <a:r>
              <a:rPr lang="en-US" b="1" dirty="0" err="1" smtClean="0"/>
              <a:t>skuldunautum</a:t>
            </a:r>
            <a:r>
              <a:rPr lang="en-US" b="1" dirty="0" smtClean="0"/>
              <a:t>.</a:t>
            </a:r>
          </a:p>
          <a:p>
            <a:pPr algn="ctr">
              <a:buNone/>
            </a:pPr>
            <a:r>
              <a:rPr lang="en-US" b="1" dirty="0" err="1" smtClean="0"/>
              <a:t>Og</a:t>
            </a:r>
            <a:r>
              <a:rPr lang="en-US" b="1" dirty="0" smtClean="0"/>
              <a:t> </a:t>
            </a:r>
            <a:r>
              <a:rPr lang="en-US" b="1" dirty="0" err="1" smtClean="0"/>
              <a:t>eigi</a:t>
            </a:r>
            <a:r>
              <a:rPr lang="en-US" b="1" dirty="0" smtClean="0"/>
              <a:t> </a:t>
            </a:r>
            <a:r>
              <a:rPr lang="en-US" b="1" dirty="0" err="1" smtClean="0"/>
              <a:t>leið</a:t>
            </a:r>
            <a:r>
              <a:rPr lang="en-US" b="1" dirty="0" smtClean="0"/>
              <a:t> </a:t>
            </a:r>
            <a:r>
              <a:rPr lang="en-US" b="1" dirty="0" err="1" smtClean="0"/>
              <a:t>þú</a:t>
            </a:r>
            <a:r>
              <a:rPr lang="en-US" b="1" dirty="0" smtClean="0"/>
              <a:t> </a:t>
            </a:r>
            <a:r>
              <a:rPr lang="en-US" b="1" dirty="0" err="1" smtClean="0"/>
              <a:t>oss</a:t>
            </a:r>
            <a:r>
              <a:rPr lang="en-US" b="1" dirty="0" smtClean="0"/>
              <a:t> í </a:t>
            </a:r>
            <a:r>
              <a:rPr lang="en-US" b="1" dirty="0" err="1" smtClean="0"/>
              <a:t>freistni</a:t>
            </a:r>
            <a:r>
              <a:rPr lang="en-US" b="1" dirty="0" smtClean="0"/>
              <a:t>,</a:t>
            </a:r>
          </a:p>
          <a:p>
            <a:pPr algn="ctr">
              <a:buNone/>
            </a:pPr>
            <a:r>
              <a:rPr lang="en-US" b="1" dirty="0" err="1" smtClean="0"/>
              <a:t>heldur</a:t>
            </a:r>
            <a:r>
              <a:rPr lang="en-US" b="1" dirty="0" smtClean="0"/>
              <a:t> </a:t>
            </a:r>
            <a:r>
              <a:rPr lang="en-US" b="1" dirty="0" err="1" smtClean="0"/>
              <a:t>frelsa</a:t>
            </a:r>
            <a:r>
              <a:rPr lang="en-US" b="1" dirty="0" smtClean="0"/>
              <a:t> </a:t>
            </a:r>
            <a:r>
              <a:rPr lang="en-US" b="1" dirty="0" err="1" smtClean="0"/>
              <a:t>oss</a:t>
            </a:r>
            <a:r>
              <a:rPr lang="en-US" b="1" dirty="0" smtClean="0"/>
              <a:t> </a:t>
            </a:r>
            <a:r>
              <a:rPr lang="en-US" b="1" dirty="0" err="1" smtClean="0"/>
              <a:t>frá</a:t>
            </a:r>
            <a:r>
              <a:rPr lang="en-US" b="1" dirty="0" smtClean="0"/>
              <a:t> </a:t>
            </a:r>
            <a:r>
              <a:rPr lang="en-US" b="1" dirty="0" err="1" smtClean="0"/>
              <a:t>illu</a:t>
            </a:r>
            <a:r>
              <a:rPr lang="en-US" b="1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Similarities/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The purpose of this compendium is to give you a brief outline of the history of English. A knowledge of the history of English will give you a better insight into the grammar and phonetics of Modern English and explain the strange makeup of its vocabulary. In addition, a study of how historical events have affected the English language will highlight many of the sociolinguistic principles that we discuss on this course.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Proto-Indo-European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Scholars agree that the original group of people that spoke Proto-Indo-European, the language which would later spilt into a number of branches, including the Germanic branch, lived somewhere between the Black Sea and the Caspian Sea some 6000 years ago.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definitions of Indo European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+mj-lt"/>
              </a:rPr>
              <a:t>A.  </a:t>
            </a:r>
            <a:r>
              <a:rPr lang="en-US" sz="2400" i="1" dirty="0" smtClean="0">
                <a:latin typeface="+mj-lt"/>
              </a:rPr>
              <a:t>Indo-European</a:t>
            </a:r>
            <a:r>
              <a:rPr lang="en-US" sz="2400" dirty="0" smtClean="0">
                <a:latin typeface="+mj-lt"/>
              </a:rPr>
              <a:t> refers to the hypothetical language spoken by a society that probably lived around the Ural Mountains between 5000 and 3500 B.C.   When referring to this (or any) hypothetical language, linguists use the prefix "proto"; hence, the technical term for the language is "proto Indo-European."  </a:t>
            </a:r>
          </a:p>
          <a:p>
            <a:pPr>
              <a:buNone/>
            </a:pPr>
            <a:endParaRPr lang="en-US" sz="2400" dirty="0" smtClean="0">
              <a:latin typeface="+mj-lt"/>
            </a:endParaRPr>
          </a:p>
          <a:p>
            <a:pPr>
              <a:buNone/>
            </a:pPr>
            <a:r>
              <a:rPr lang="en-US" sz="2400" dirty="0" smtClean="0">
                <a:latin typeface="+mj-lt"/>
              </a:rPr>
              <a:t>	The theory is that many of our languages today were once dialects of this "mother tongue."  The existence of Indo-European accounts for the similarity of words in such languages as French, German, Czech, Lithuanian, Norwegian, Persian, etc.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   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B.  </a:t>
            </a:r>
            <a:r>
              <a:rPr lang="en-US" i="1" dirty="0" smtClean="0"/>
              <a:t>Indo-European</a:t>
            </a:r>
            <a:r>
              <a:rPr lang="en-US" dirty="0" smtClean="0"/>
              <a:t> refers also to those languages which once were dialects of the language described above and which cover a large part of Europe and part of Asia.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scholars believe that this population then expanded/migrated eastward, westward and northward and thereby came to inhabit most of Europe and parts of Western Asia.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can learn about the earliest Indo-Europeans from aspects of their reconstructed vocabulary. Some words, for example, describe an agricultural technology whose existence dates back to 5000 B.C. The Indo-European words for </a:t>
            </a:r>
            <a:r>
              <a:rPr lang="en-US" i="1" dirty="0" smtClean="0"/>
              <a:t>barley, wheat, flax, apples, cherries, grapes, vines, mead and beer and words for the various implements with which to cultivate, </a:t>
            </a:r>
            <a:r>
              <a:rPr lang="en-US" dirty="0" smtClean="0"/>
              <a:t>harvest and produce these products describe a way of life unknown in northern Europe until the third or second millennium B.C.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en-US" dirty="0" smtClean="0"/>
              <a:t>Reconstructed vocabulary also tells us much about the climate and geography of the region where the Proto-Indo-Europeans lived. Such words include words meaning </a:t>
            </a:r>
            <a:r>
              <a:rPr lang="en-US" i="1" dirty="0" smtClean="0"/>
              <a:t>winter, snow, birch, beech, pine, wolf, salmon, bear, and otter, and seem to suggest a northerly, </a:t>
            </a:r>
            <a:r>
              <a:rPr lang="en-US" dirty="0" smtClean="0"/>
              <a:t>temperate climate.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Language Reconstruction: Cognates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then can we say anything about a language which existed more than 6000 years ago, before the time of written language? The answer comes from the study of so-called </a:t>
            </a:r>
            <a:r>
              <a:rPr lang="en-US" i="1" dirty="0" smtClean="0"/>
              <a:t>cognates, </a:t>
            </a:r>
            <a:r>
              <a:rPr lang="en-US" dirty="0" smtClean="0"/>
              <a:t>words of common origin in different languages. These words often resemble each other, and differences that exist between languages tend to be systematic (more about this later).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381003"/>
          <a:ext cx="8229600" cy="591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651933">
                <a:tc>
                  <a:txBody>
                    <a:bodyPr/>
                    <a:lstStyle/>
                    <a:p>
                      <a:r>
                        <a:rPr lang="en-US" sz="2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Sanskrit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baseline="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Avestan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Greek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Latin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Gothic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English</a:t>
                      </a:r>
                      <a:endParaRPr lang="en-US" sz="2000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pita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fadar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father</a:t>
                      </a:r>
                      <a:endParaRPr lang="en-US" sz="2000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padam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Poda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pedem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fotu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foot</a:t>
                      </a:r>
                      <a:endParaRPr lang="en-US" sz="2000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bhratar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Phrater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frater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brothar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brother</a:t>
                      </a:r>
                      <a:endParaRPr lang="en-US" sz="2000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bharami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barami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Phero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fero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baira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bear</a:t>
                      </a:r>
                      <a:endParaRPr lang="en-US" sz="2000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virah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viro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wair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wer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(cf.</a:t>
                      </a:r>
                    </a:p>
                    <a:p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were-wolf)</a:t>
                      </a:r>
                      <a:endParaRPr lang="en-US" sz="2000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Tris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thri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three</a:t>
                      </a:r>
                      <a:endParaRPr lang="en-US" sz="2000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Deka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decem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taihun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ten</a:t>
                      </a:r>
                      <a:endParaRPr lang="en-US" sz="2000" dirty="0"/>
                    </a:p>
                  </a:txBody>
                  <a:tcPr/>
                </a:tc>
              </a:tr>
              <a:tr h="651933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satem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he-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katon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centrum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hund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rath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hundred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33400" y="6248400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Indo-European Cognates (</a:t>
            </a:r>
            <a:r>
              <a:rPr lang="en-US" b="1" i="1" dirty="0" err="1" smtClean="0"/>
              <a:t>adpated</a:t>
            </a:r>
            <a:r>
              <a:rPr lang="en-US" b="1" i="1" dirty="0" smtClean="0"/>
              <a:t> from Dr. Dan </a:t>
            </a:r>
            <a:r>
              <a:rPr lang="en-US" b="1" i="1" dirty="0" err="1" smtClean="0"/>
              <a:t>Mosser's</a:t>
            </a:r>
            <a:r>
              <a:rPr lang="en-US" b="1" i="1" dirty="0" smtClean="0"/>
              <a:t> HEL site):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Systematic sound changes in Cognates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Cognates also reveal systematic sound changes that have occurred as new languages have emerged. One such famous sound shift is </a:t>
            </a:r>
            <a:r>
              <a:rPr lang="en-US" b="1" dirty="0" smtClean="0"/>
              <a:t>Grimm’s Law. By comparing Germanic languages with Latin languages, </a:t>
            </a:r>
            <a:r>
              <a:rPr lang="en-US" b="1" dirty="0" err="1" smtClean="0"/>
              <a:t>Jakob</a:t>
            </a:r>
            <a:r>
              <a:rPr lang="en-US" b="1" dirty="0" smtClean="0"/>
              <a:t> Grimm </a:t>
            </a:r>
            <a:r>
              <a:rPr lang="en-US" dirty="0" smtClean="0"/>
              <a:t>was able to show that the following systematic changes of the plosive consonants had taken place at some point in history: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 → f (</a:t>
            </a:r>
            <a:r>
              <a:rPr lang="en-US" dirty="0" err="1" smtClean="0"/>
              <a:t>ped</a:t>
            </a:r>
            <a:r>
              <a:rPr lang="en-US" dirty="0" smtClean="0"/>
              <a:t>/foot, </a:t>
            </a:r>
            <a:r>
              <a:rPr lang="en-US" dirty="0" err="1" smtClean="0"/>
              <a:t>pisc</a:t>
            </a:r>
            <a:r>
              <a:rPr lang="en-US" dirty="0" smtClean="0"/>
              <a:t>/fish, </a:t>
            </a:r>
            <a:r>
              <a:rPr lang="en-US" dirty="0" err="1" smtClean="0"/>
              <a:t>pater</a:t>
            </a:r>
            <a:r>
              <a:rPr lang="en-US" dirty="0" smtClean="0"/>
              <a:t>/father, </a:t>
            </a:r>
            <a:r>
              <a:rPr lang="en-US" dirty="0" err="1" smtClean="0"/>
              <a:t>pyro</a:t>
            </a:r>
            <a:r>
              <a:rPr lang="en-US" dirty="0" smtClean="0"/>
              <a:t>/fire)</a:t>
            </a:r>
          </a:p>
          <a:p>
            <a:r>
              <a:rPr lang="en-US" dirty="0" smtClean="0"/>
              <a:t>t → ө (</a:t>
            </a:r>
            <a:r>
              <a:rPr lang="en-US" dirty="0" err="1" smtClean="0"/>
              <a:t>th</a:t>
            </a:r>
            <a:r>
              <a:rPr lang="en-US" dirty="0" smtClean="0"/>
              <a:t>-sound) (</a:t>
            </a:r>
            <a:r>
              <a:rPr lang="en-US" dirty="0" err="1" smtClean="0"/>
              <a:t>tres</a:t>
            </a:r>
            <a:r>
              <a:rPr lang="en-US" dirty="0" smtClean="0"/>
              <a:t>/three, </a:t>
            </a:r>
            <a:r>
              <a:rPr lang="en-US" dirty="0" err="1" smtClean="0"/>
              <a:t>tu</a:t>
            </a:r>
            <a:r>
              <a:rPr lang="en-US" dirty="0" smtClean="0"/>
              <a:t>/thou, </a:t>
            </a:r>
            <a:r>
              <a:rPr lang="en-US" dirty="0" err="1" smtClean="0"/>
              <a:t>frater</a:t>
            </a:r>
            <a:r>
              <a:rPr lang="en-US" dirty="0" smtClean="0"/>
              <a:t>/bother).</a:t>
            </a:r>
          </a:p>
          <a:p>
            <a:r>
              <a:rPr lang="en-US" dirty="0" smtClean="0"/>
              <a:t>k→ h (centum/hundred, cord/heart, cannabis/hemp, canard/</a:t>
            </a:r>
            <a:r>
              <a:rPr lang="en-US" dirty="0" err="1" smtClean="0"/>
              <a:t>hana</a:t>
            </a:r>
            <a:r>
              <a:rPr lang="en-US" dirty="0" smtClean="0"/>
              <a:t>, </a:t>
            </a:r>
            <a:r>
              <a:rPr lang="en-US" dirty="0" err="1" smtClean="0"/>
              <a:t>cornu</a:t>
            </a:r>
            <a:r>
              <a:rPr lang="en-US" dirty="0" smtClean="0"/>
              <a:t>/horn)</a:t>
            </a:r>
          </a:p>
          <a:p>
            <a:r>
              <a:rPr lang="en-US" dirty="0" smtClean="0"/>
              <a:t>d → t (dent/tooth, duo/two, </a:t>
            </a:r>
            <a:r>
              <a:rPr lang="en-US" dirty="0" err="1" smtClean="0"/>
              <a:t>decem</a:t>
            </a:r>
            <a:r>
              <a:rPr lang="en-US" dirty="0" smtClean="0"/>
              <a:t>/ten)</a:t>
            </a:r>
          </a:p>
          <a:p>
            <a:r>
              <a:rPr lang="nl-NL" dirty="0" smtClean="0"/>
              <a:t>g → k (genu/knee, genus/kin, gelidus/cold).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of Sound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Indo-European languages were influenced by the sound patterns of other, older European languages as the tribes moved into new parts of Europe and mixed with the native populations.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Such effects are known as </a:t>
            </a:r>
            <a:r>
              <a:rPr lang="en-US" b="1" dirty="0" smtClean="0"/>
              <a:t>substratum effects, </a:t>
            </a:r>
            <a:r>
              <a:rPr lang="en-US" dirty="0" smtClean="0"/>
              <a:t>where one language is systematically influenced by the languages of a subjugated group. Similar language phenomena exist today and one example is how Swedish pronunciation is being influenced by immigrant groups in suburbs such as </a:t>
            </a:r>
            <a:r>
              <a:rPr lang="en-US" dirty="0" err="1" smtClean="0"/>
              <a:t>Rinkeby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Germanic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English belongs to the Germanic branch of the Indo-European languages.</a:t>
            </a:r>
          </a:p>
          <a:p>
            <a:r>
              <a:rPr lang="en-US" dirty="0" smtClean="0"/>
              <a:t>This group began as a common language in the Elbe river region about 3,000 years ago.</a:t>
            </a:r>
          </a:p>
          <a:p>
            <a:r>
              <a:rPr lang="en-US" dirty="0" smtClean="0"/>
              <a:t>Around the second century BC, this Common Germanic language split into three distinct subgroups: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Sub-groups of Germanic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East Germanic was spoken by peoples who migrated back to southeastern Europe. No East Germanic language is spoken today, and the only written East Germanic language that survives is Gothic.</a:t>
            </a:r>
          </a:p>
          <a:p>
            <a:endParaRPr lang="en-US" dirty="0" smtClean="0"/>
          </a:p>
          <a:p>
            <a:r>
              <a:rPr lang="en-US" dirty="0" smtClean="0"/>
              <a:t>North Germanic evolved into the modern Scandinavian languages of Swedish, Danish, Norwegian, and Icelandic (but not Finnish, which is related to Estonian and is not an Indo-European language).</a:t>
            </a:r>
          </a:p>
          <a:p>
            <a:endParaRPr lang="en-US" dirty="0" smtClean="0"/>
          </a:p>
          <a:p>
            <a:r>
              <a:rPr lang="en-US" dirty="0" smtClean="0"/>
              <a:t>West Germanic is the ancestor of modern German, Dutch, Flemish, Frisian, and English.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Similarities in English and Germanic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is English a Germanic language?</a:t>
            </a:r>
          </a:p>
          <a:p>
            <a:pPr lvl="1"/>
            <a:r>
              <a:rPr lang="en-US" dirty="0" smtClean="0"/>
              <a:t>1.</a:t>
            </a:r>
            <a:r>
              <a:rPr lang="en-US" sz="800" dirty="0" smtClean="0"/>
              <a:t>     </a:t>
            </a:r>
            <a:r>
              <a:rPr lang="en-US" dirty="0" smtClean="0"/>
              <a:t>large Germanic vocabulary</a:t>
            </a:r>
          </a:p>
          <a:p>
            <a:pPr lvl="1"/>
            <a:r>
              <a:rPr lang="en-US" dirty="0" smtClean="0"/>
              <a:t>2.</a:t>
            </a:r>
            <a:r>
              <a:rPr lang="en-US" sz="800" dirty="0" smtClean="0"/>
              <a:t>     </a:t>
            </a:r>
            <a:r>
              <a:rPr lang="en-US" dirty="0" smtClean="0"/>
              <a:t>dental past tense verbs</a:t>
            </a:r>
          </a:p>
          <a:p>
            <a:pPr lvl="1"/>
            <a:r>
              <a:rPr lang="en-US" dirty="0" smtClean="0"/>
              <a:t>3.</a:t>
            </a:r>
            <a:r>
              <a:rPr lang="en-US" sz="800" dirty="0" smtClean="0"/>
              <a:t>     </a:t>
            </a:r>
            <a:r>
              <a:rPr lang="en-US" dirty="0" smtClean="0"/>
              <a:t>fixed syllable stress</a:t>
            </a:r>
          </a:p>
          <a:p>
            <a:pPr lvl="1"/>
            <a:r>
              <a:rPr lang="en-US" dirty="0" smtClean="0"/>
              <a:t>4.</a:t>
            </a:r>
            <a:r>
              <a:rPr lang="en-US" sz="800" dirty="0" smtClean="0"/>
              <a:t>     </a:t>
            </a:r>
            <a:r>
              <a:rPr lang="en-US" dirty="0" smtClean="0"/>
              <a:t>2-tense verb system (present and past; no ‘synthetic’ future tense)</a:t>
            </a:r>
          </a:p>
          <a:p>
            <a:pPr lvl="1"/>
            <a:r>
              <a:rPr lang="en-US" dirty="0" smtClean="0"/>
              <a:t>5.</a:t>
            </a:r>
            <a:r>
              <a:rPr lang="en-US" sz="800" dirty="0" smtClean="0"/>
              <a:t>     </a:t>
            </a:r>
            <a:r>
              <a:rPr lang="en-US" dirty="0" smtClean="0"/>
              <a:t>Grimm’s and </a:t>
            </a:r>
            <a:r>
              <a:rPr lang="en-US" dirty="0" err="1" smtClean="0"/>
              <a:t>Verner’s</a:t>
            </a:r>
            <a:r>
              <a:rPr lang="en-US" dirty="0" smtClean="0"/>
              <a:t> Laws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Dental suffix in English (unique to the Germanic branch of IE)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talked, bragged, boasted</a:t>
            </a:r>
            <a:endParaRPr lang="en-US" dirty="0" smtClean="0"/>
          </a:p>
          <a:p>
            <a:r>
              <a:rPr lang="en-US" dirty="0" smtClean="0"/>
              <a:t>past participle: </a:t>
            </a:r>
            <a:r>
              <a:rPr lang="en-US" i="1" dirty="0" smtClean="0"/>
              <a:t>I have talked</a:t>
            </a:r>
            <a:endParaRPr lang="en-US" dirty="0" smtClean="0"/>
          </a:p>
          <a:p>
            <a:r>
              <a:rPr lang="en-US" dirty="0" smtClean="0"/>
              <a:t>new verbs in English add – </a:t>
            </a:r>
            <a:r>
              <a:rPr lang="en-US" dirty="0" err="1" smtClean="0"/>
              <a:t>ed</a:t>
            </a:r>
            <a:r>
              <a:rPr lang="en-US" dirty="0" smtClean="0"/>
              <a:t>: </a:t>
            </a:r>
            <a:r>
              <a:rPr lang="en-US" i="1" dirty="0" smtClean="0"/>
              <a:t>I spammed the list.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Grimm’s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voiced stops (b d g) become voiceless stops (p t k)</a:t>
            </a:r>
          </a:p>
          <a:p>
            <a:r>
              <a:rPr lang="en-US" dirty="0" smtClean="0"/>
              <a:t>voiceless stops (p t k) become voiceless fricatives (f  </a:t>
            </a:r>
            <a:r>
              <a:rPr lang="en-US" dirty="0" err="1" smtClean="0"/>
              <a:t>th</a:t>
            </a:r>
            <a:r>
              <a:rPr lang="en-US" dirty="0" smtClean="0"/>
              <a:t>  h)</a:t>
            </a:r>
          </a:p>
          <a:p>
            <a:r>
              <a:rPr lang="en-US" dirty="0" smtClean="0"/>
              <a:t>voiceless fricatives ( f </a:t>
            </a:r>
            <a:r>
              <a:rPr lang="en-US" dirty="0" err="1" smtClean="0"/>
              <a:t>th</a:t>
            </a:r>
            <a:r>
              <a:rPr lang="en-US" dirty="0" smtClean="0"/>
              <a:t>  h) become voiced stops (b d g)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Verner’s</a:t>
            </a:r>
            <a:r>
              <a:rPr lang="en-US" dirty="0" smtClean="0"/>
              <a:t>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 example of the same process from later English: </a:t>
            </a:r>
            <a:r>
              <a:rPr lang="en-US" i="1" dirty="0" smtClean="0"/>
              <a:t>beauty/beautician, extra/exam</a:t>
            </a:r>
            <a:endParaRPr lang="en-US" dirty="0" smtClean="0"/>
          </a:p>
          <a:p>
            <a:r>
              <a:rPr lang="en-US" dirty="0" smtClean="0"/>
              <a:t>worked on the voiceless fricatives:</a:t>
            </a:r>
          </a:p>
          <a:p>
            <a:r>
              <a:rPr lang="en-US" dirty="0" smtClean="0"/>
              <a:t>a voiceless fricative ( f </a:t>
            </a:r>
            <a:r>
              <a:rPr lang="en-US" dirty="0" err="1" smtClean="0"/>
              <a:t>th</a:t>
            </a:r>
            <a:r>
              <a:rPr lang="en-US" dirty="0" smtClean="0"/>
              <a:t> h), when not initial and followed by a stressed syllable, becomes a voiced stop (b d g)</a:t>
            </a:r>
          </a:p>
          <a:p>
            <a:r>
              <a:rPr lang="en-US" dirty="0" smtClean="0"/>
              <a:t>the accent then shifts to the first syllable, thus hiding the condition that led to the change in the first place</a:t>
            </a:r>
          </a:p>
          <a:p>
            <a:r>
              <a:rPr lang="en-US" dirty="0" smtClean="0"/>
              <a:t>example: </a:t>
            </a:r>
            <a:r>
              <a:rPr lang="en-US" i="1" dirty="0" smtClean="0"/>
              <a:t>death/dead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1114</Words>
  <Application>Microsoft Office PowerPoint</Application>
  <PresentationFormat>On-screen Show (4:3)</PresentationFormat>
  <Paragraphs>131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Pre- History</vt:lpstr>
      <vt:lpstr>Study the following text</vt:lpstr>
      <vt:lpstr>Slide 3</vt:lpstr>
      <vt:lpstr>Text 2</vt:lpstr>
      <vt:lpstr>Similarities/ Differences</vt:lpstr>
      <vt:lpstr>Proto-Indo-European</vt:lpstr>
      <vt:lpstr>Two definitions of Indo European</vt:lpstr>
      <vt:lpstr>Slide 8</vt:lpstr>
      <vt:lpstr>Slide 9</vt:lpstr>
      <vt:lpstr>Slide 10</vt:lpstr>
      <vt:lpstr>Slide 11</vt:lpstr>
      <vt:lpstr>Slide 12</vt:lpstr>
      <vt:lpstr>Slide 13</vt:lpstr>
      <vt:lpstr>Language Reconstruction: Cognates</vt:lpstr>
      <vt:lpstr>Slide 15</vt:lpstr>
      <vt:lpstr>Systematic sound changes in Cognates</vt:lpstr>
      <vt:lpstr>Reasons of Sound Change</vt:lpstr>
      <vt:lpstr>Germanic</vt:lpstr>
      <vt:lpstr>Slide 19</vt:lpstr>
      <vt:lpstr>Sub-groups of Germanic Language</vt:lpstr>
      <vt:lpstr>Slide 21</vt:lpstr>
      <vt:lpstr>Slide 22</vt:lpstr>
      <vt:lpstr>Slide 23</vt:lpstr>
      <vt:lpstr>Similarities in English and Germanic</vt:lpstr>
      <vt:lpstr>Dental suffix in English (unique to the Germanic branch of IE)</vt:lpstr>
      <vt:lpstr>Grimm’s Law</vt:lpstr>
      <vt:lpstr>Verner’s Law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 History</dc:title>
  <dc:creator>Rabi Usama</dc:creator>
  <cp:lastModifiedBy>vcomsats</cp:lastModifiedBy>
  <cp:revision>131</cp:revision>
  <dcterms:created xsi:type="dcterms:W3CDTF">2006-08-16T00:00:00Z</dcterms:created>
  <dcterms:modified xsi:type="dcterms:W3CDTF">2012-12-21T10:30:04Z</dcterms:modified>
</cp:coreProperties>
</file>