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71" r:id="rId9"/>
    <p:sldId id="273" r:id="rId10"/>
    <p:sldId id="262" r:id="rId11"/>
    <p:sldId id="275" r:id="rId12"/>
    <p:sldId id="274" r:id="rId13"/>
    <p:sldId id="276" r:id="rId14"/>
    <p:sldId id="263" r:id="rId15"/>
    <p:sldId id="279" r:id="rId16"/>
    <p:sldId id="291" r:id="rId17"/>
    <p:sldId id="292" r:id="rId18"/>
    <p:sldId id="277" r:id="rId19"/>
    <p:sldId id="280" r:id="rId20"/>
    <p:sldId id="264" r:id="rId21"/>
    <p:sldId id="282" r:id="rId22"/>
    <p:sldId id="281" r:id="rId23"/>
    <p:sldId id="283" r:id="rId24"/>
    <p:sldId id="265" r:id="rId25"/>
    <p:sldId id="286" r:id="rId26"/>
    <p:sldId id="284" r:id="rId27"/>
    <p:sldId id="287" r:id="rId28"/>
    <p:sldId id="266" r:id="rId29"/>
    <p:sldId id="288" r:id="rId30"/>
    <p:sldId id="285" r:id="rId31"/>
    <p:sldId id="289" r:id="rId32"/>
    <p:sldId id="267" r:id="rId33"/>
    <p:sldId id="269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13" autoAdjust="0"/>
    <p:restoredTop sz="94660"/>
  </p:normalViewPr>
  <p:slideViewPr>
    <p:cSldViewPr>
      <p:cViewPr varScale="1">
        <p:scale>
          <a:sx n="68" d="100"/>
          <a:sy n="68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9498AF-7DAE-4C8E-8262-991D5311E1FF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AD8222-24E7-43D8-868C-B78F6A7A8D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698309-51E9-482E-94DA-459772066CB9}" type="slidenum">
              <a:rPr lang="es-ES"/>
              <a:pPr/>
              <a:t>13</a:t>
            </a:fld>
            <a:endParaRPr lang="es-E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s-ES" smtClean="0"/>
          </a:p>
          <a:p>
            <a:pPr eaLnBrk="1" hangingPunct="1"/>
            <a:endParaRPr lang="es-E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E3FD0A-D1A8-4E04-9778-28AA6A8DF029}" type="slidenum">
              <a:rPr lang="en-US"/>
              <a:pPr/>
              <a:t>16</a:t>
            </a:fld>
            <a:endParaRPr lang="en-US"/>
          </a:p>
        </p:txBody>
      </p:sp>
      <p:sp>
        <p:nvSpPr>
          <p:cNvPr id="5939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B12213-C2CF-4483-9522-61394FC91730}" type="slidenum">
              <a:rPr lang="en-US"/>
              <a:pPr/>
              <a:t>17</a:t>
            </a:fld>
            <a:endParaRPr lang="en-US"/>
          </a:p>
        </p:txBody>
      </p:sp>
      <p:sp>
        <p:nvSpPr>
          <p:cNvPr id="6041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Families of Languages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 err="1" smtClean="0"/>
              <a:t>Family</a:t>
            </a:r>
            <a:r>
              <a:rPr lang="es-ES_tradnl" dirty="0" smtClean="0"/>
              <a:t> of languages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s-ES_tradnl" dirty="0" err="1" smtClean="0"/>
              <a:t>It</a:t>
            </a:r>
            <a:r>
              <a:rPr lang="es-ES_tradnl" dirty="0" smtClean="0"/>
              <a:t> </a:t>
            </a:r>
            <a:r>
              <a:rPr lang="es-ES_tradnl" dirty="0" err="1" smtClean="0"/>
              <a:t>is</a:t>
            </a:r>
            <a:r>
              <a:rPr lang="es-ES_tradnl" dirty="0" smtClean="0"/>
              <a:t> a </a:t>
            </a:r>
            <a:r>
              <a:rPr lang="es-ES_tradnl" dirty="0" err="1" smtClean="0"/>
              <a:t>group</a:t>
            </a:r>
            <a:r>
              <a:rPr lang="es-ES_tradnl" dirty="0" smtClean="0"/>
              <a:t> of languages </a:t>
            </a:r>
            <a:r>
              <a:rPr lang="es-ES_tradnl" dirty="0" err="1" smtClean="0"/>
              <a:t>that</a:t>
            </a:r>
            <a:r>
              <a:rPr lang="es-ES_tradnl" dirty="0" smtClean="0"/>
              <a:t> are </a:t>
            </a:r>
            <a:r>
              <a:rPr lang="es-ES_tradnl" dirty="0" err="1" smtClean="0"/>
              <a:t>related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one</a:t>
            </a:r>
            <a:r>
              <a:rPr lang="es-ES_tradnl" dirty="0" smtClean="0"/>
              <a:t> </a:t>
            </a:r>
            <a:r>
              <a:rPr lang="es-ES_tradnl" dirty="0" err="1" smtClean="0"/>
              <a:t>another</a:t>
            </a:r>
            <a:r>
              <a:rPr lang="es-ES_tradnl" dirty="0" smtClean="0"/>
              <a:t> in </a:t>
            </a:r>
            <a:r>
              <a:rPr lang="es-ES_tradnl" dirty="0" err="1" smtClean="0"/>
              <a:t>terms</a:t>
            </a:r>
            <a:r>
              <a:rPr lang="es-ES_tradnl" dirty="0" smtClean="0"/>
              <a:t> of (</a:t>
            </a:r>
            <a:r>
              <a:rPr lang="es-ES_tradnl" dirty="0" err="1" smtClean="0"/>
              <a:t>genetic</a:t>
            </a:r>
            <a:r>
              <a:rPr lang="es-ES_tradnl" dirty="0" smtClean="0"/>
              <a:t>) </a:t>
            </a:r>
            <a:r>
              <a:rPr lang="es-ES_tradnl" dirty="0" err="1" smtClean="0"/>
              <a:t>origin</a:t>
            </a:r>
            <a:endParaRPr lang="es-ES_tradnl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s-ES_tradnl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s-ES_tradnl" dirty="0" err="1" smtClean="0"/>
              <a:t>They</a:t>
            </a:r>
            <a:r>
              <a:rPr lang="es-ES_tradnl" dirty="0" smtClean="0"/>
              <a:t> share a </a:t>
            </a:r>
            <a:r>
              <a:rPr lang="es-ES_tradnl" dirty="0" err="1" smtClean="0"/>
              <a:t>common</a:t>
            </a:r>
            <a:r>
              <a:rPr lang="es-ES_tradnl" dirty="0" smtClean="0"/>
              <a:t> </a:t>
            </a:r>
            <a:r>
              <a:rPr lang="es-ES_tradnl" dirty="0" err="1" smtClean="0"/>
              <a:t>ancestor</a:t>
            </a:r>
            <a:endParaRPr lang="es-ES_tradnl" dirty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s-ES_tradnl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s-ES_tradnl" dirty="0" err="1" smtClean="0"/>
              <a:t>Features</a:t>
            </a:r>
            <a:r>
              <a:rPr lang="es-ES_tradnl" dirty="0" smtClean="0"/>
              <a:t> </a:t>
            </a:r>
            <a:r>
              <a:rPr lang="es-ES_tradnl" dirty="0" err="1" smtClean="0"/>
              <a:t>such</a:t>
            </a:r>
            <a:r>
              <a:rPr lang="es-ES_tradnl" dirty="0" smtClean="0"/>
              <a:t> as </a:t>
            </a:r>
            <a:r>
              <a:rPr lang="es-ES_tradnl" dirty="0" err="1" smtClean="0"/>
              <a:t>lexicon</a:t>
            </a:r>
            <a:r>
              <a:rPr lang="es-ES_tradnl" dirty="0" smtClean="0"/>
              <a:t>, </a:t>
            </a:r>
            <a:r>
              <a:rPr lang="es-ES_tradnl" dirty="0" err="1" smtClean="0"/>
              <a:t>phonology</a:t>
            </a:r>
            <a:r>
              <a:rPr lang="es-ES_tradnl" dirty="0" smtClean="0"/>
              <a:t>, </a:t>
            </a:r>
            <a:r>
              <a:rPr lang="es-ES_tradnl" dirty="0" err="1" smtClean="0"/>
              <a:t>morphology</a:t>
            </a:r>
            <a:r>
              <a:rPr lang="es-ES_tradnl" dirty="0" smtClean="0"/>
              <a:t> and </a:t>
            </a:r>
            <a:r>
              <a:rPr lang="es-ES_tradnl" dirty="0" err="1" smtClean="0"/>
              <a:t>syntax</a:t>
            </a:r>
            <a:endParaRPr lang="es-ES_tradnl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s-ES_tradnl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r>
              <a:rPr lang="es-ES_tradnl" dirty="0" err="1" smtClean="0"/>
              <a:t>It</a:t>
            </a:r>
            <a:r>
              <a:rPr lang="es-ES_tradnl" dirty="0" smtClean="0"/>
              <a:t> </a:t>
            </a:r>
            <a:r>
              <a:rPr lang="es-ES_tradnl" dirty="0" err="1" smtClean="0"/>
              <a:t>contains</a:t>
            </a:r>
            <a:r>
              <a:rPr lang="es-ES_tradnl" dirty="0" smtClean="0"/>
              <a:t> </a:t>
            </a:r>
            <a:r>
              <a:rPr lang="es-ES_tradnl" dirty="0" err="1" smtClean="0"/>
              <a:t>several</a:t>
            </a:r>
            <a:r>
              <a:rPr lang="es-ES_tradnl" dirty="0" smtClean="0"/>
              <a:t> </a:t>
            </a:r>
            <a:r>
              <a:rPr lang="es-ES_tradnl" dirty="0" err="1" smtClean="0"/>
              <a:t>subdivisions</a:t>
            </a:r>
            <a:r>
              <a:rPr lang="es-ES_tradnl" dirty="0" smtClean="0"/>
              <a:t> </a:t>
            </a:r>
            <a:r>
              <a:rPr lang="es-ES_tradnl" dirty="0" err="1" smtClean="0"/>
              <a:t>called</a:t>
            </a:r>
            <a:r>
              <a:rPr lang="es-ES_tradnl" dirty="0" smtClean="0"/>
              <a:t> </a:t>
            </a:r>
            <a:r>
              <a:rPr lang="es-ES_tradnl" dirty="0" err="1" smtClean="0"/>
              <a:t>branches</a:t>
            </a:r>
            <a:endParaRPr lang="es-ES_tradnl" dirty="0" smtClean="0"/>
          </a:p>
          <a:p>
            <a:pPr marL="320040" indent="-320040" eaLnBrk="1" fontAlgn="auto" hangingPunct="1">
              <a:spcAft>
                <a:spcPts val="0"/>
              </a:spcAft>
              <a:buFont typeface="Wingdings"/>
              <a:buChar char=""/>
              <a:defRPr/>
            </a:pP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Administrador\Escritorio\tw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575" y="500063"/>
            <a:ext cx="8734425" cy="592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dirty="0" smtClean="0"/>
              <a:t>Indo-</a:t>
            </a:r>
            <a:r>
              <a:rPr lang="es-ES_tradnl" dirty="0" err="1" smtClean="0"/>
              <a:t>European</a:t>
            </a:r>
            <a:r>
              <a:rPr lang="es-ES_tradnl" dirty="0" smtClean="0"/>
              <a:t> </a:t>
            </a:r>
            <a:r>
              <a:rPr lang="es-ES_tradnl" dirty="0" err="1" smtClean="0"/>
              <a:t>family</a:t>
            </a:r>
            <a:endParaRPr lang="es-ES_tradnl" dirty="0" smtClean="0"/>
          </a:p>
        </p:txBody>
      </p:sp>
      <p:sp>
        <p:nvSpPr>
          <p:cNvPr id="12291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It refers to a family of languages which by about 1000 bce were spoken over a large part of Europe and parts of southwestern and southern Asia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Compared with the other 150 to 200 families of languages in the world, the IE is smaller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It contains about 140 languages</a:t>
            </a:r>
            <a:endParaRPr lang="es-ES_trad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Documents and Settings\Administrador\Escritorio\one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50"/>
            <a:ext cx="9144000" cy="561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_tradnl" smtClean="0"/>
              <a:t>Branches</a:t>
            </a:r>
          </a:p>
        </p:txBody>
      </p:sp>
      <p:sp>
        <p:nvSpPr>
          <p:cNvPr id="1433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_tradnl" b="1" dirty="0" err="1" smtClean="0"/>
              <a:t>Anatolian</a:t>
            </a:r>
            <a:r>
              <a:rPr lang="es-ES_tradnl" b="1" dirty="0" smtClean="0"/>
              <a:t>:</a:t>
            </a:r>
            <a:r>
              <a:rPr lang="es-ES_tradnl" dirty="0" smtClean="0"/>
              <a:t> </a:t>
            </a:r>
            <a:r>
              <a:rPr lang="es-ES_tradnl" dirty="0" err="1" smtClean="0"/>
              <a:t>Completely</a:t>
            </a:r>
            <a:r>
              <a:rPr lang="es-ES_tradnl" dirty="0" smtClean="0"/>
              <a:t> </a:t>
            </a:r>
            <a:r>
              <a:rPr lang="es-ES_tradnl" dirty="0" err="1" smtClean="0"/>
              <a:t>extinct</a:t>
            </a:r>
            <a:r>
              <a:rPr lang="es-ES_tradnl" dirty="0" smtClean="0"/>
              <a:t>. </a:t>
            </a:r>
            <a:r>
              <a:rPr lang="es-ES_tradnl" dirty="0" err="1" smtClean="0"/>
              <a:t>Only</a:t>
            </a:r>
            <a:r>
              <a:rPr lang="es-ES_tradnl" dirty="0" smtClean="0"/>
              <a:t> </a:t>
            </a:r>
            <a:r>
              <a:rPr lang="es-ES_tradnl" dirty="0" err="1" smtClean="0"/>
              <a:t>archeological</a:t>
            </a:r>
            <a:r>
              <a:rPr lang="es-ES_tradnl" dirty="0" smtClean="0"/>
              <a:t> </a:t>
            </a:r>
            <a:r>
              <a:rPr lang="es-ES_tradnl" dirty="0" err="1" smtClean="0"/>
              <a:t>discoveries</a:t>
            </a:r>
            <a:r>
              <a:rPr lang="es-ES_tradnl" dirty="0" smtClean="0"/>
              <a:t> (in </a:t>
            </a:r>
            <a:r>
              <a:rPr lang="es-ES_tradnl" dirty="0" err="1" smtClean="0"/>
              <a:t>Turkey</a:t>
            </a:r>
            <a:r>
              <a:rPr lang="es-ES_tradnl" dirty="0" smtClean="0"/>
              <a:t>) </a:t>
            </a:r>
            <a:r>
              <a:rPr lang="es-ES_tradnl" dirty="0" err="1" smtClean="0"/>
              <a:t>demonstrate</a:t>
            </a:r>
            <a:r>
              <a:rPr lang="es-ES_tradnl" dirty="0" smtClean="0"/>
              <a:t> </a:t>
            </a:r>
            <a:r>
              <a:rPr lang="es-ES_tradnl" dirty="0" err="1" smtClean="0"/>
              <a:t>its</a:t>
            </a:r>
            <a:r>
              <a:rPr lang="es-ES_tradnl" dirty="0" smtClean="0"/>
              <a:t> </a:t>
            </a:r>
            <a:r>
              <a:rPr lang="es-ES_tradnl" dirty="0" err="1" smtClean="0"/>
              <a:t>existence</a:t>
            </a:r>
            <a:endParaRPr lang="es-ES_tradnl" dirty="0" smtClean="0"/>
          </a:p>
          <a:p>
            <a:pPr eaLnBrk="1" hangingPunct="1"/>
            <a:endParaRPr lang="es-ES_tradnl" dirty="0" smtClean="0"/>
          </a:p>
          <a:p>
            <a:pPr eaLnBrk="1" hangingPunct="1">
              <a:buFont typeface="Wingdings" pitchFamily="2" charset="2"/>
              <a:buNone/>
            </a:pPr>
            <a:endParaRPr lang="es-ES_tradnl" dirty="0" smtClean="0"/>
          </a:p>
          <a:p>
            <a:pPr eaLnBrk="1" hangingPunct="1"/>
            <a:endParaRPr lang="es-ES_trad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endParaRPr lang="es-ES"/>
          </a:p>
          <a:p>
            <a:pPr algn="ctr">
              <a:spcBef>
                <a:spcPct val="50000"/>
              </a:spcBef>
            </a:pPr>
            <a:r>
              <a:rPr lang="es-ES" sz="2400"/>
              <a:t>Proto – Indo – European</a:t>
            </a:r>
          </a:p>
          <a:p>
            <a:pPr algn="ctr">
              <a:spcBef>
                <a:spcPct val="50000"/>
              </a:spcBef>
            </a:pPr>
            <a:endParaRPr lang="es-ES" sz="2400"/>
          </a:p>
          <a:p>
            <a:pPr algn="ctr">
              <a:spcBef>
                <a:spcPct val="50000"/>
              </a:spcBef>
            </a:pPr>
            <a:r>
              <a:rPr lang="es-ES" sz="2400" b="1"/>
              <a:t>ANATOLIAN</a:t>
            </a:r>
          </a:p>
          <a:p>
            <a:pPr algn="ctr">
              <a:spcBef>
                <a:spcPct val="50000"/>
              </a:spcBef>
            </a:pPr>
            <a:r>
              <a:rPr lang="es-ES" sz="1600"/>
              <a:t>        (was known in a excavation in Bogazkoy)     </a:t>
            </a:r>
          </a:p>
          <a:p>
            <a:pPr algn="ctr">
              <a:spcBef>
                <a:spcPct val="50000"/>
              </a:spcBef>
            </a:pPr>
            <a:endParaRPr lang="es-ES" sz="1600"/>
          </a:p>
          <a:p>
            <a:pPr algn="ctr">
              <a:spcBef>
                <a:spcPct val="50000"/>
              </a:spcBef>
            </a:pPr>
            <a:r>
              <a:rPr lang="es-ES" sz="2000"/>
              <a:t>Hittite </a:t>
            </a:r>
            <a:r>
              <a:rPr lang="es-ES" sz="1600"/>
              <a:t>      </a:t>
            </a:r>
          </a:p>
          <a:p>
            <a:pPr algn="ctr">
              <a:spcBef>
                <a:spcPct val="50000"/>
              </a:spcBef>
            </a:pPr>
            <a:r>
              <a:rPr lang="es-ES" sz="1600"/>
              <a:t>(does not share a number of structural features with the classical IE language)      </a:t>
            </a:r>
            <a:endParaRPr lang="es-ES" sz="2000"/>
          </a:p>
          <a:p>
            <a:pPr algn="ctr">
              <a:spcBef>
                <a:spcPct val="50000"/>
              </a:spcBef>
            </a:pPr>
            <a:r>
              <a:rPr lang="es-ES" sz="1600"/>
              <a:t> </a:t>
            </a:r>
          </a:p>
          <a:p>
            <a:pPr algn="ctr">
              <a:spcBef>
                <a:spcPct val="50000"/>
              </a:spcBef>
            </a:pPr>
            <a:endParaRPr lang="es-ES" sz="1600"/>
          </a:p>
        </p:txBody>
      </p:sp>
      <p:sp>
        <p:nvSpPr>
          <p:cNvPr id="5123" name="Line 5"/>
          <p:cNvSpPr>
            <a:spLocks noChangeShapeType="1"/>
          </p:cNvSpPr>
          <p:nvPr/>
        </p:nvSpPr>
        <p:spPr bwMode="auto">
          <a:xfrm>
            <a:off x="4572000" y="1341438"/>
            <a:ext cx="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4" name="Line 6"/>
          <p:cNvSpPr>
            <a:spLocks noChangeShapeType="1"/>
          </p:cNvSpPr>
          <p:nvPr/>
        </p:nvSpPr>
        <p:spPr bwMode="auto">
          <a:xfrm>
            <a:off x="4572000" y="28527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smtClean="0"/>
              <a:t>Indo-</a:t>
            </a:r>
            <a:r>
              <a:rPr lang="es-ES_tradnl" b="1" dirty="0" err="1" smtClean="0"/>
              <a:t>Iranian</a:t>
            </a:r>
            <a:r>
              <a:rPr lang="es-ES_tradnl" b="1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err="1" smtClean="0"/>
              <a:t>It</a:t>
            </a:r>
            <a:r>
              <a:rPr lang="es-ES_tradnl" dirty="0" smtClean="0"/>
              <a:t> </a:t>
            </a:r>
            <a:r>
              <a:rPr lang="es-ES_tradnl" dirty="0" err="1" smtClean="0"/>
              <a:t>contains</a:t>
            </a:r>
            <a:r>
              <a:rPr lang="es-ES_tradnl" dirty="0" smtClean="0"/>
              <a:t> </a:t>
            </a:r>
            <a:r>
              <a:rPr lang="es-ES_tradnl" dirty="0" err="1" smtClean="0"/>
              <a:t>two</a:t>
            </a:r>
            <a:r>
              <a:rPr lang="es-ES_tradnl" dirty="0" smtClean="0"/>
              <a:t> </a:t>
            </a:r>
            <a:r>
              <a:rPr lang="es-ES_tradnl" dirty="0" err="1" smtClean="0"/>
              <a:t>main</a:t>
            </a:r>
            <a:r>
              <a:rPr lang="es-ES_tradnl" dirty="0" smtClean="0"/>
              <a:t> </a:t>
            </a:r>
            <a:r>
              <a:rPr lang="es-ES_tradnl" dirty="0" err="1" smtClean="0"/>
              <a:t>subdivisions</a:t>
            </a:r>
            <a:r>
              <a:rPr lang="es-ES_tradnl" dirty="0" smtClean="0"/>
              <a:t>: </a:t>
            </a:r>
            <a:r>
              <a:rPr lang="es-ES_tradnl" dirty="0" err="1" smtClean="0"/>
              <a:t>Indic</a:t>
            </a:r>
            <a:r>
              <a:rPr lang="es-ES_tradnl" dirty="0" smtClean="0"/>
              <a:t> (Indo-</a:t>
            </a:r>
            <a:r>
              <a:rPr lang="es-ES_tradnl" dirty="0" err="1" smtClean="0"/>
              <a:t>Aryan</a:t>
            </a:r>
            <a:r>
              <a:rPr lang="es-ES_tradnl" dirty="0" smtClean="0"/>
              <a:t>) and </a:t>
            </a:r>
            <a:r>
              <a:rPr lang="es-ES_tradnl" dirty="0" err="1" smtClean="0"/>
              <a:t>Iranian</a:t>
            </a:r>
            <a:endParaRPr lang="es-ES_tradnl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0825" y="0"/>
            <a:ext cx="8893175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0" y="404813"/>
            <a:ext cx="9828213" cy="554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 – Indo – European</a:t>
            </a:r>
          </a:p>
          <a:p>
            <a:pPr algn="ctr">
              <a:spcBef>
                <a:spcPct val="50000"/>
              </a:spcBef>
            </a:pPr>
            <a:r>
              <a:rPr lang="es-ES" sz="2400" b="1"/>
              <a:t>INDO – IRANIAN</a:t>
            </a:r>
          </a:p>
          <a:p>
            <a:pPr>
              <a:spcBef>
                <a:spcPct val="50000"/>
              </a:spcBef>
            </a:pPr>
            <a:r>
              <a:rPr lang="es-ES" sz="2400"/>
              <a:t>        </a:t>
            </a:r>
            <a:r>
              <a:rPr lang="es-ES" sz="2000"/>
              <a:t>Indic ( Indo – Aryan)                                                            Iranian </a:t>
            </a:r>
          </a:p>
          <a:p>
            <a:r>
              <a:rPr lang="es-ES"/>
              <a:t>    </a:t>
            </a:r>
          </a:p>
          <a:p>
            <a:pPr>
              <a:spcBef>
                <a:spcPct val="50000"/>
              </a:spcBef>
            </a:pPr>
            <a:r>
              <a:rPr lang="es-ES" sz="1400"/>
              <a:t>             Three Historical periods                                                                                 </a:t>
            </a:r>
            <a:r>
              <a:rPr lang="es-ES"/>
              <a:t>Old Avestan          Old Persian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                                                 known as </a:t>
            </a:r>
          </a:p>
          <a:p>
            <a:pPr>
              <a:spcBef>
                <a:spcPct val="50000"/>
              </a:spcBef>
            </a:pPr>
            <a:r>
              <a:rPr lang="es-ES"/>
              <a:t>Old Indic         Middle Indic                    Modern Indic                Ghatic Avestan</a:t>
            </a:r>
          </a:p>
          <a:p>
            <a:pPr>
              <a:spcBef>
                <a:spcPct val="50000"/>
              </a:spcBef>
            </a:pPr>
            <a:r>
              <a:rPr lang="es-ES" sz="1400"/>
              <a:t>(1500-1600 BCE)</a:t>
            </a:r>
            <a:r>
              <a:rPr lang="es-ES"/>
              <a:t> </a:t>
            </a:r>
            <a:r>
              <a:rPr lang="es-ES" sz="1400"/>
              <a:t>(600 BCE – 1000 CE)                  (Since 1000 CE )                         East Iranian                    West Iranian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The oldest middle Indic   one of the largest and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are in Palid.                      Most heterogenous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         of IE subgroups.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                                     Parthian       Kurdish      Pashto  Yahgnobi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                                                  Farsi                         Khotanesse</a:t>
            </a:r>
          </a:p>
        </p:txBody>
      </p:sp>
      <p:sp>
        <p:nvSpPr>
          <p:cNvPr id="6148" name="Line 12"/>
          <p:cNvSpPr>
            <a:spLocks noChangeShapeType="1"/>
          </p:cNvSpPr>
          <p:nvPr/>
        </p:nvSpPr>
        <p:spPr bwMode="auto">
          <a:xfrm>
            <a:off x="4859338" y="83661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9" name="Line 14"/>
          <p:cNvSpPr>
            <a:spLocks noChangeShapeType="1"/>
          </p:cNvSpPr>
          <p:nvPr/>
        </p:nvSpPr>
        <p:spPr bwMode="auto">
          <a:xfrm>
            <a:off x="4859338" y="14128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0" name="Line 15"/>
          <p:cNvSpPr>
            <a:spLocks noChangeShapeType="1"/>
          </p:cNvSpPr>
          <p:nvPr/>
        </p:nvSpPr>
        <p:spPr bwMode="auto">
          <a:xfrm flipH="1">
            <a:off x="2987675" y="1773238"/>
            <a:ext cx="3529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Line 16"/>
          <p:cNvSpPr>
            <a:spLocks noChangeShapeType="1"/>
          </p:cNvSpPr>
          <p:nvPr/>
        </p:nvSpPr>
        <p:spPr bwMode="auto">
          <a:xfrm>
            <a:off x="1042988" y="198913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" name="Line 17"/>
          <p:cNvSpPr>
            <a:spLocks noChangeShapeType="1"/>
          </p:cNvSpPr>
          <p:nvPr/>
        </p:nvSpPr>
        <p:spPr bwMode="auto">
          <a:xfrm>
            <a:off x="1042988" y="27082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Line 18"/>
          <p:cNvSpPr>
            <a:spLocks noChangeShapeType="1"/>
          </p:cNvSpPr>
          <p:nvPr/>
        </p:nvSpPr>
        <p:spPr bwMode="auto">
          <a:xfrm flipH="1">
            <a:off x="468313" y="2997200"/>
            <a:ext cx="574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4" name="Line 19"/>
          <p:cNvSpPr>
            <a:spLocks noChangeShapeType="1"/>
          </p:cNvSpPr>
          <p:nvPr/>
        </p:nvSpPr>
        <p:spPr bwMode="auto">
          <a:xfrm>
            <a:off x="468313" y="29972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5" name="Line 20"/>
          <p:cNvSpPr>
            <a:spLocks noChangeShapeType="1"/>
          </p:cNvSpPr>
          <p:nvPr/>
        </p:nvSpPr>
        <p:spPr bwMode="auto">
          <a:xfrm>
            <a:off x="1042988" y="2997200"/>
            <a:ext cx="3313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6" name="Line 21"/>
          <p:cNvSpPr>
            <a:spLocks noChangeShapeType="1"/>
          </p:cNvSpPr>
          <p:nvPr/>
        </p:nvSpPr>
        <p:spPr bwMode="auto">
          <a:xfrm>
            <a:off x="2051050" y="29972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7" name="Line 22"/>
          <p:cNvSpPr>
            <a:spLocks noChangeShapeType="1"/>
          </p:cNvSpPr>
          <p:nvPr/>
        </p:nvSpPr>
        <p:spPr bwMode="auto">
          <a:xfrm>
            <a:off x="4356100" y="29972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8" name="Line 23"/>
          <p:cNvSpPr>
            <a:spLocks noChangeShapeType="1"/>
          </p:cNvSpPr>
          <p:nvPr/>
        </p:nvSpPr>
        <p:spPr bwMode="auto">
          <a:xfrm flipH="1">
            <a:off x="6588125" y="1916113"/>
            <a:ext cx="360363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9" name="Line 24"/>
          <p:cNvSpPr>
            <a:spLocks noChangeShapeType="1"/>
          </p:cNvSpPr>
          <p:nvPr/>
        </p:nvSpPr>
        <p:spPr bwMode="auto">
          <a:xfrm>
            <a:off x="7019925" y="1916113"/>
            <a:ext cx="9366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0" name="Line 25"/>
          <p:cNvSpPr>
            <a:spLocks noChangeShapeType="1"/>
          </p:cNvSpPr>
          <p:nvPr/>
        </p:nvSpPr>
        <p:spPr bwMode="auto">
          <a:xfrm>
            <a:off x="6443663" y="26368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1" name="Line 26"/>
          <p:cNvSpPr>
            <a:spLocks noChangeShapeType="1"/>
          </p:cNvSpPr>
          <p:nvPr/>
        </p:nvSpPr>
        <p:spPr bwMode="auto">
          <a:xfrm>
            <a:off x="6443663" y="299720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2" name="Line 27"/>
          <p:cNvSpPr>
            <a:spLocks noChangeShapeType="1"/>
          </p:cNvSpPr>
          <p:nvPr/>
        </p:nvSpPr>
        <p:spPr bwMode="auto">
          <a:xfrm>
            <a:off x="6443663" y="3500438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3" name="Line 28"/>
          <p:cNvSpPr>
            <a:spLocks noChangeShapeType="1"/>
          </p:cNvSpPr>
          <p:nvPr/>
        </p:nvSpPr>
        <p:spPr bwMode="auto">
          <a:xfrm>
            <a:off x="8101013" y="2636838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4" name="Line 29"/>
          <p:cNvSpPr>
            <a:spLocks noChangeShapeType="1"/>
          </p:cNvSpPr>
          <p:nvPr/>
        </p:nvSpPr>
        <p:spPr bwMode="auto">
          <a:xfrm flipH="1">
            <a:off x="5795963" y="3933825"/>
            <a:ext cx="504825" cy="1150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5" name="Line 30"/>
          <p:cNvSpPr>
            <a:spLocks noChangeShapeType="1"/>
          </p:cNvSpPr>
          <p:nvPr/>
        </p:nvSpPr>
        <p:spPr bwMode="auto">
          <a:xfrm>
            <a:off x="6300788" y="4005263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6" name="Line 31"/>
          <p:cNvSpPr>
            <a:spLocks noChangeShapeType="1"/>
          </p:cNvSpPr>
          <p:nvPr/>
        </p:nvSpPr>
        <p:spPr bwMode="auto">
          <a:xfrm>
            <a:off x="6300788" y="4005263"/>
            <a:ext cx="57626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7" name="Line 32"/>
          <p:cNvSpPr>
            <a:spLocks noChangeShapeType="1"/>
          </p:cNvSpPr>
          <p:nvPr/>
        </p:nvSpPr>
        <p:spPr bwMode="auto">
          <a:xfrm flipH="1">
            <a:off x="7812088" y="3933825"/>
            <a:ext cx="360362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8" name="Line 33"/>
          <p:cNvSpPr>
            <a:spLocks noChangeShapeType="1"/>
          </p:cNvSpPr>
          <p:nvPr/>
        </p:nvSpPr>
        <p:spPr bwMode="auto">
          <a:xfrm>
            <a:off x="8172450" y="3933825"/>
            <a:ext cx="576263" cy="1150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9" name="Line 34"/>
          <p:cNvSpPr>
            <a:spLocks noChangeShapeType="1"/>
          </p:cNvSpPr>
          <p:nvPr/>
        </p:nvSpPr>
        <p:spPr bwMode="auto">
          <a:xfrm>
            <a:off x="8172450" y="3933825"/>
            <a:ext cx="71438" cy="15827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Hellenic</a:t>
            </a:r>
            <a:endParaRPr lang="en-US" dirty="0" smtClean="0"/>
          </a:p>
        </p:txBody>
      </p:sp>
      <p:sp>
        <p:nvSpPr>
          <p:cNvPr id="153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_tradnl" dirty="0" err="1" smtClean="0"/>
              <a:t>contains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languages </a:t>
            </a:r>
            <a:r>
              <a:rPr lang="es-ES_tradnl" dirty="0" err="1" smtClean="0"/>
              <a:t>spoken</a:t>
            </a:r>
            <a:r>
              <a:rPr lang="es-ES_tradnl" dirty="0" smtClean="0"/>
              <a:t> in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peloponnese</a:t>
            </a:r>
            <a:r>
              <a:rPr lang="es-ES_tradnl" dirty="0" smtClean="0"/>
              <a:t> </a:t>
            </a:r>
            <a:r>
              <a:rPr lang="es-ES_tradnl" dirty="0" err="1" smtClean="0"/>
              <a:t>peninsula</a:t>
            </a:r>
            <a:r>
              <a:rPr lang="es-ES_tradnl" dirty="0" smtClean="0"/>
              <a:t>, </a:t>
            </a:r>
            <a:r>
              <a:rPr lang="es-ES_tradnl" dirty="0" err="1" smtClean="0"/>
              <a:t>like</a:t>
            </a:r>
            <a:r>
              <a:rPr lang="es-ES_tradnl" dirty="0" smtClean="0"/>
              <a:t> </a:t>
            </a:r>
            <a:r>
              <a:rPr lang="es-ES_tradnl" dirty="0" err="1" smtClean="0"/>
              <a:t>Attic-Ionic</a:t>
            </a:r>
            <a:r>
              <a:rPr lang="es-ES_tradnl" dirty="0" smtClean="0"/>
              <a:t>, Arcado-</a:t>
            </a:r>
            <a:r>
              <a:rPr lang="es-ES_tradnl" dirty="0" err="1" smtClean="0"/>
              <a:t>Cyprian</a:t>
            </a:r>
            <a:r>
              <a:rPr lang="es-ES_tradnl" dirty="0" smtClean="0"/>
              <a:t> and </a:t>
            </a:r>
            <a:r>
              <a:rPr lang="es-ES_tradnl" dirty="0" err="1" smtClean="0"/>
              <a:t>Doric</a:t>
            </a:r>
            <a:endParaRPr lang="es-ES_tradnl" dirty="0" smtClean="0"/>
          </a:p>
          <a:p>
            <a:pPr eaLnBrk="1" hangingPunct="1"/>
            <a:endParaRPr lang="es-ES_trad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0" y="476250"/>
            <a:ext cx="9144000" cy="630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Proto-Indo European</a:t>
            </a:r>
          </a:p>
          <a:p>
            <a:pPr algn="ctr">
              <a:spcBef>
                <a:spcPct val="50000"/>
              </a:spcBef>
            </a:pPr>
            <a:r>
              <a:rPr lang="es-ES" sz="2400" b="1"/>
              <a:t>GREEK</a:t>
            </a:r>
          </a:p>
          <a:p>
            <a:pPr algn="ctr">
              <a:spcBef>
                <a:spcPct val="50000"/>
              </a:spcBef>
            </a:pPr>
            <a:r>
              <a:rPr lang="es-ES" sz="1600"/>
              <a:t>Also known as</a:t>
            </a:r>
          </a:p>
          <a:p>
            <a:pPr algn="ctr">
              <a:spcBef>
                <a:spcPct val="50000"/>
              </a:spcBef>
            </a:pPr>
            <a:r>
              <a:rPr lang="es-ES" sz="2400"/>
              <a:t>Hellenic</a:t>
            </a:r>
          </a:p>
          <a:p>
            <a:pPr>
              <a:spcBef>
                <a:spcPct val="50000"/>
              </a:spcBef>
            </a:pPr>
            <a:r>
              <a:rPr lang="es-ES" sz="2400"/>
              <a:t>South/East Greek                                                     North/West Greek</a:t>
            </a:r>
          </a:p>
          <a:p>
            <a:pPr>
              <a:spcBef>
                <a:spcPct val="50000"/>
              </a:spcBef>
            </a:pPr>
            <a:r>
              <a:rPr lang="es-ES" sz="2400"/>
              <a:t>Attic-Ionic     Arcado-Cyprian                                Aeolic               Doric</a:t>
            </a:r>
          </a:p>
          <a:p>
            <a:pPr>
              <a:spcBef>
                <a:spcPct val="50000"/>
              </a:spcBef>
            </a:pPr>
            <a:endParaRPr lang="es-ES" sz="2400"/>
          </a:p>
          <a:p>
            <a:pPr>
              <a:spcBef>
                <a:spcPct val="50000"/>
              </a:spcBef>
            </a:pPr>
            <a:r>
              <a:rPr lang="es-ES" sz="2400"/>
              <a:t>           Mycenaean</a:t>
            </a:r>
          </a:p>
          <a:p>
            <a:pPr>
              <a:spcBef>
                <a:spcPct val="50000"/>
              </a:spcBef>
            </a:pPr>
            <a:endParaRPr lang="es-ES" sz="2400"/>
          </a:p>
          <a:p>
            <a:pPr>
              <a:spcBef>
                <a:spcPct val="50000"/>
              </a:spcBef>
            </a:pPr>
            <a:r>
              <a:rPr lang="es-ES" sz="2400"/>
              <a:t>                                           </a:t>
            </a:r>
            <a:r>
              <a:rPr lang="es-ES"/>
              <a:t>The main Dialect Of Greek is</a:t>
            </a:r>
            <a:endParaRPr lang="es-ES" sz="2400"/>
          </a:p>
          <a:p>
            <a:pPr>
              <a:spcBef>
                <a:spcPct val="50000"/>
              </a:spcBef>
            </a:pPr>
            <a:r>
              <a:rPr lang="es-ES" sz="2400"/>
              <a:t>Standard modern  Greek</a:t>
            </a:r>
          </a:p>
          <a:p>
            <a:pPr>
              <a:spcBef>
                <a:spcPct val="50000"/>
              </a:spcBef>
            </a:pPr>
            <a:r>
              <a:rPr lang="es-ES" sz="2400"/>
              <a:t>                                                    ATTIC</a:t>
            </a:r>
          </a:p>
        </p:txBody>
      </p:sp>
      <p:sp>
        <p:nvSpPr>
          <p:cNvPr id="7171" name="Line 5"/>
          <p:cNvSpPr>
            <a:spLocks noChangeShapeType="1"/>
          </p:cNvSpPr>
          <p:nvPr/>
        </p:nvSpPr>
        <p:spPr bwMode="auto">
          <a:xfrm>
            <a:off x="4572000" y="908050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4572000" y="14128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Line 7"/>
          <p:cNvSpPr>
            <a:spLocks noChangeShapeType="1"/>
          </p:cNvSpPr>
          <p:nvPr/>
        </p:nvSpPr>
        <p:spPr bwMode="auto">
          <a:xfrm>
            <a:off x="4572000" y="18446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Line 8"/>
          <p:cNvSpPr>
            <a:spLocks noChangeShapeType="1"/>
          </p:cNvSpPr>
          <p:nvPr/>
        </p:nvSpPr>
        <p:spPr bwMode="auto">
          <a:xfrm flipH="1">
            <a:off x="900113" y="2205038"/>
            <a:ext cx="30241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Line 9"/>
          <p:cNvSpPr>
            <a:spLocks noChangeShapeType="1"/>
          </p:cNvSpPr>
          <p:nvPr/>
        </p:nvSpPr>
        <p:spPr bwMode="auto">
          <a:xfrm>
            <a:off x="900113" y="22050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Line 10"/>
          <p:cNvSpPr>
            <a:spLocks noChangeShapeType="1"/>
          </p:cNvSpPr>
          <p:nvPr/>
        </p:nvSpPr>
        <p:spPr bwMode="auto">
          <a:xfrm>
            <a:off x="5292725" y="2205038"/>
            <a:ext cx="2374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7" name="Line 11"/>
          <p:cNvSpPr>
            <a:spLocks noChangeShapeType="1"/>
          </p:cNvSpPr>
          <p:nvPr/>
        </p:nvSpPr>
        <p:spPr bwMode="auto">
          <a:xfrm>
            <a:off x="7667625" y="22050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8" name="Line 12"/>
          <p:cNvSpPr>
            <a:spLocks noChangeShapeType="1"/>
          </p:cNvSpPr>
          <p:nvPr/>
        </p:nvSpPr>
        <p:spPr bwMode="auto">
          <a:xfrm flipH="1">
            <a:off x="539750" y="2924175"/>
            <a:ext cx="503238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9" name="Line 13"/>
          <p:cNvSpPr>
            <a:spLocks noChangeShapeType="1"/>
          </p:cNvSpPr>
          <p:nvPr/>
        </p:nvSpPr>
        <p:spPr bwMode="auto">
          <a:xfrm>
            <a:off x="1619250" y="2924175"/>
            <a:ext cx="5762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Line 15"/>
          <p:cNvSpPr>
            <a:spLocks noChangeShapeType="1"/>
          </p:cNvSpPr>
          <p:nvPr/>
        </p:nvSpPr>
        <p:spPr bwMode="auto">
          <a:xfrm>
            <a:off x="1476375" y="2924175"/>
            <a:ext cx="0" cy="1225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Line 16"/>
          <p:cNvSpPr>
            <a:spLocks noChangeShapeType="1"/>
          </p:cNvSpPr>
          <p:nvPr/>
        </p:nvSpPr>
        <p:spPr bwMode="auto">
          <a:xfrm flipH="1">
            <a:off x="6516688" y="2924175"/>
            <a:ext cx="792162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Line 17"/>
          <p:cNvSpPr>
            <a:spLocks noChangeShapeType="1"/>
          </p:cNvSpPr>
          <p:nvPr/>
        </p:nvSpPr>
        <p:spPr bwMode="auto">
          <a:xfrm>
            <a:off x="7740650" y="2924175"/>
            <a:ext cx="576263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Line 18"/>
          <p:cNvSpPr>
            <a:spLocks noChangeShapeType="1"/>
          </p:cNvSpPr>
          <p:nvPr/>
        </p:nvSpPr>
        <p:spPr bwMode="auto">
          <a:xfrm>
            <a:off x="4572000" y="2420938"/>
            <a:ext cx="0" cy="2808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Line 19"/>
          <p:cNvSpPr>
            <a:spLocks noChangeShapeType="1"/>
          </p:cNvSpPr>
          <p:nvPr/>
        </p:nvSpPr>
        <p:spPr bwMode="auto">
          <a:xfrm>
            <a:off x="4572000" y="5661025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5" name="Line 20"/>
          <p:cNvSpPr>
            <a:spLocks noChangeShapeType="1"/>
          </p:cNvSpPr>
          <p:nvPr/>
        </p:nvSpPr>
        <p:spPr bwMode="auto">
          <a:xfrm>
            <a:off x="468313" y="3573463"/>
            <a:ext cx="0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Italic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err="1" smtClean="0"/>
              <a:t>contains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Latin</a:t>
            </a:r>
            <a:r>
              <a:rPr lang="es-ES_tradnl" dirty="0" smtClean="0"/>
              <a:t>, </a:t>
            </a:r>
            <a:r>
              <a:rPr lang="es-ES_tradnl" dirty="0" err="1" smtClean="0"/>
              <a:t>the</a:t>
            </a:r>
            <a:r>
              <a:rPr lang="es-ES_tradnl" dirty="0" smtClean="0"/>
              <a:t> creadle of </a:t>
            </a:r>
            <a:r>
              <a:rPr lang="es-ES_tradnl" dirty="0" err="1" smtClean="0"/>
              <a:t>the</a:t>
            </a:r>
            <a:r>
              <a:rPr lang="es-ES_tradnl" dirty="0" smtClean="0"/>
              <a:t> western </a:t>
            </a:r>
            <a:r>
              <a:rPr lang="es-ES_tradnl" dirty="0" err="1" smtClean="0"/>
              <a:t>civilization</a:t>
            </a:r>
            <a:r>
              <a:rPr lang="es-ES_tradnl" dirty="0" smtClean="0"/>
              <a:t>. </a:t>
            </a:r>
            <a:r>
              <a:rPr lang="es-ES_tradnl" dirty="0" err="1" smtClean="0"/>
              <a:t>The</a:t>
            </a:r>
            <a:r>
              <a:rPr lang="es-ES_tradnl" dirty="0" smtClean="0"/>
              <a:t> romances languages, </a:t>
            </a:r>
            <a:r>
              <a:rPr lang="es-ES_tradnl" dirty="0" err="1" smtClean="0"/>
              <a:t>like</a:t>
            </a:r>
            <a:r>
              <a:rPr lang="es-ES_tradnl" dirty="0" smtClean="0"/>
              <a:t>: </a:t>
            </a:r>
            <a:r>
              <a:rPr lang="en-US" dirty="0" smtClean="0"/>
              <a:t>Italian, French, Spanish, Portuguese, Catalan, and Rumanian</a:t>
            </a:r>
            <a:endParaRPr lang="es-ES_tradnl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0" y="404813"/>
            <a:ext cx="9144000" cy="650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Proto-Indo-European</a:t>
            </a:r>
          </a:p>
          <a:p>
            <a:pPr algn="ctr">
              <a:spcBef>
                <a:spcPct val="50000"/>
              </a:spcBef>
            </a:pPr>
            <a:endParaRPr lang="es-ES" sz="2400"/>
          </a:p>
          <a:p>
            <a:pPr algn="ctr">
              <a:spcBef>
                <a:spcPct val="50000"/>
              </a:spcBef>
            </a:pPr>
            <a:r>
              <a:rPr lang="es-ES" sz="2400" b="1"/>
              <a:t>ITALIC</a:t>
            </a:r>
          </a:p>
          <a:p>
            <a:pPr>
              <a:spcBef>
                <a:spcPct val="50000"/>
              </a:spcBef>
            </a:pPr>
            <a:r>
              <a:rPr lang="es-ES" sz="2400"/>
              <a:t>Latin-Faliscan                                                         Osco-Umbrian</a:t>
            </a:r>
          </a:p>
          <a:p>
            <a:pPr>
              <a:spcBef>
                <a:spcPct val="50000"/>
              </a:spcBef>
            </a:pPr>
            <a:r>
              <a:rPr lang="es-ES" sz="1600"/>
              <a:t>                                                                                                                        (Sabellic or Sabellian)</a:t>
            </a:r>
          </a:p>
          <a:p>
            <a:pPr>
              <a:spcBef>
                <a:spcPct val="50000"/>
              </a:spcBef>
            </a:pPr>
            <a:r>
              <a:rPr lang="es-ES" sz="1600"/>
              <a:t>Survives </a:t>
            </a:r>
          </a:p>
          <a:p>
            <a:pPr>
              <a:spcBef>
                <a:spcPct val="50000"/>
              </a:spcBef>
            </a:pPr>
            <a:r>
              <a:rPr lang="es-ES" sz="1600"/>
              <a:t>The</a:t>
            </a:r>
          </a:p>
          <a:p>
            <a:pPr>
              <a:spcBef>
                <a:spcPct val="50000"/>
              </a:spcBef>
            </a:pPr>
            <a:r>
              <a:rPr lang="es-ES" sz="1600"/>
              <a:t>Modern</a:t>
            </a:r>
          </a:p>
          <a:p>
            <a:pPr>
              <a:spcBef>
                <a:spcPct val="50000"/>
              </a:spcBef>
            </a:pPr>
            <a:r>
              <a:rPr lang="es-ES" sz="1600"/>
              <a:t>Romance            best known language   /  Less known</a:t>
            </a:r>
          </a:p>
          <a:p>
            <a:pPr>
              <a:spcBef>
                <a:spcPct val="50000"/>
              </a:spcBef>
            </a:pPr>
            <a:r>
              <a:rPr lang="es-ES" sz="1600"/>
              <a:t>Language           </a:t>
            </a:r>
          </a:p>
          <a:p>
            <a:pPr>
              <a:spcBef>
                <a:spcPct val="50000"/>
              </a:spcBef>
            </a:pPr>
            <a:r>
              <a:rPr lang="es-ES" sz="1600"/>
              <a:t>                          Italian                             Dalmatian</a:t>
            </a:r>
          </a:p>
          <a:p>
            <a:pPr>
              <a:spcBef>
                <a:spcPct val="50000"/>
              </a:spcBef>
            </a:pPr>
            <a:r>
              <a:rPr lang="es-ES" sz="1600"/>
              <a:t>                          French                            Rhaeto.Romansh</a:t>
            </a:r>
          </a:p>
          <a:p>
            <a:pPr>
              <a:spcBef>
                <a:spcPct val="50000"/>
              </a:spcBef>
            </a:pPr>
            <a:r>
              <a:rPr lang="es-ES" sz="1600"/>
              <a:t>                          Spanish                           Ladino</a:t>
            </a:r>
          </a:p>
          <a:p>
            <a:pPr>
              <a:spcBef>
                <a:spcPct val="50000"/>
              </a:spcBef>
            </a:pPr>
            <a:r>
              <a:rPr lang="es-ES" sz="1600"/>
              <a:t>                         Portuguese                      Sicilian</a:t>
            </a:r>
          </a:p>
          <a:p>
            <a:pPr>
              <a:spcBef>
                <a:spcPct val="50000"/>
              </a:spcBef>
            </a:pPr>
            <a:r>
              <a:rPr lang="es-ES" sz="1600"/>
              <a:t>                         Catalan                            Sardinian</a:t>
            </a:r>
          </a:p>
          <a:p>
            <a:pPr>
              <a:spcBef>
                <a:spcPct val="50000"/>
              </a:spcBef>
            </a:pPr>
            <a:r>
              <a:rPr lang="es-ES" sz="1600"/>
              <a:t>                         Rumanian                        Occitan                  </a:t>
            </a:r>
          </a:p>
        </p:txBody>
      </p:sp>
      <p:sp>
        <p:nvSpPr>
          <p:cNvPr id="8195" name="Line 5"/>
          <p:cNvSpPr>
            <a:spLocks noChangeShapeType="1"/>
          </p:cNvSpPr>
          <p:nvPr/>
        </p:nvSpPr>
        <p:spPr bwMode="auto">
          <a:xfrm>
            <a:off x="4572000" y="83661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6" name="Line 6"/>
          <p:cNvSpPr>
            <a:spLocks noChangeShapeType="1"/>
          </p:cNvSpPr>
          <p:nvPr/>
        </p:nvSpPr>
        <p:spPr bwMode="auto">
          <a:xfrm>
            <a:off x="4572000" y="19161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7" name="Line 7"/>
          <p:cNvSpPr>
            <a:spLocks noChangeShapeType="1"/>
          </p:cNvSpPr>
          <p:nvPr/>
        </p:nvSpPr>
        <p:spPr bwMode="auto">
          <a:xfrm flipH="1">
            <a:off x="1979613" y="2276475"/>
            <a:ext cx="39608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8" name="Line 8"/>
          <p:cNvSpPr>
            <a:spLocks noChangeShapeType="1"/>
          </p:cNvSpPr>
          <p:nvPr/>
        </p:nvSpPr>
        <p:spPr bwMode="auto">
          <a:xfrm>
            <a:off x="323850" y="2492375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199" name="Line 9"/>
          <p:cNvSpPr>
            <a:spLocks noChangeShapeType="1"/>
          </p:cNvSpPr>
          <p:nvPr/>
        </p:nvSpPr>
        <p:spPr bwMode="auto">
          <a:xfrm>
            <a:off x="900113" y="42211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0" name="Line 10"/>
          <p:cNvSpPr>
            <a:spLocks noChangeShapeType="1"/>
          </p:cNvSpPr>
          <p:nvPr/>
        </p:nvSpPr>
        <p:spPr bwMode="auto">
          <a:xfrm>
            <a:off x="1692275" y="43656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01" name="Line 11"/>
          <p:cNvSpPr>
            <a:spLocks noChangeShapeType="1"/>
          </p:cNvSpPr>
          <p:nvPr/>
        </p:nvSpPr>
        <p:spPr bwMode="auto">
          <a:xfrm>
            <a:off x="3708400" y="4365625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Germanic</a:t>
            </a:r>
            <a:endParaRPr lang="en-US" dirty="0" smtClean="0"/>
          </a:p>
        </p:txBody>
      </p:sp>
      <p:sp>
        <p:nvSpPr>
          <p:cNvPr id="1638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_tradnl" dirty="0" err="1" smtClean="0"/>
              <a:t>includes</a:t>
            </a:r>
            <a:r>
              <a:rPr lang="es-ES_tradnl" dirty="0" smtClean="0"/>
              <a:t> </a:t>
            </a:r>
            <a:r>
              <a:rPr lang="es-ES_tradnl" dirty="0" err="1" smtClean="0"/>
              <a:t>English</a:t>
            </a:r>
            <a:r>
              <a:rPr lang="es-ES_tradnl" dirty="0" smtClean="0"/>
              <a:t> and </a:t>
            </a:r>
            <a:r>
              <a:rPr lang="es-ES_tradnl" dirty="0" err="1" smtClean="0"/>
              <a:t>belong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the</a:t>
            </a:r>
            <a:r>
              <a:rPr lang="es-ES_tradnl" dirty="0" smtClean="0"/>
              <a:t> </a:t>
            </a:r>
            <a:r>
              <a:rPr lang="es-ES_tradnl" dirty="0" err="1" smtClean="0"/>
              <a:t>north</a:t>
            </a:r>
            <a:r>
              <a:rPr lang="es-ES_tradnl" dirty="0" smtClean="0"/>
              <a:t>-western </a:t>
            </a:r>
            <a:r>
              <a:rPr lang="es-ES_tradnl" dirty="0" err="1" smtClean="0"/>
              <a:t>part</a:t>
            </a:r>
            <a:r>
              <a:rPr lang="es-ES_tradnl" dirty="0" smtClean="0"/>
              <a:t> of </a:t>
            </a:r>
            <a:r>
              <a:rPr lang="es-ES_tradnl" dirty="0" err="1" smtClean="0"/>
              <a:t>Europe</a:t>
            </a:r>
            <a:r>
              <a:rPr lang="es-ES_tradnl" dirty="0" smtClean="0"/>
              <a:t>. Languages </a:t>
            </a:r>
            <a:r>
              <a:rPr lang="es-ES_tradnl" dirty="0" err="1" smtClean="0"/>
              <a:t>like</a:t>
            </a:r>
            <a:r>
              <a:rPr lang="es-ES_tradnl" dirty="0" smtClean="0"/>
              <a:t>: </a:t>
            </a:r>
            <a:r>
              <a:rPr lang="es-ES_tradnl" dirty="0" err="1" smtClean="0"/>
              <a:t>German</a:t>
            </a:r>
            <a:r>
              <a:rPr lang="es-ES_tradnl" dirty="0" smtClean="0"/>
              <a:t>, Yiddish, Dutch, </a:t>
            </a:r>
            <a:r>
              <a:rPr lang="es-ES_tradnl" dirty="0" err="1" smtClean="0"/>
              <a:t>Flemish</a:t>
            </a:r>
            <a:r>
              <a:rPr lang="es-ES_tradnl" dirty="0" smtClean="0"/>
              <a:t>, Afrikaans, and </a:t>
            </a:r>
            <a:r>
              <a:rPr lang="es-ES_tradnl" dirty="0" err="1" smtClean="0"/>
              <a:t>English</a:t>
            </a:r>
            <a:endParaRPr lang="es-ES_tradnl" dirty="0" smtClean="0"/>
          </a:p>
          <a:p>
            <a:pPr eaLnBrk="1" hangingPunct="1">
              <a:buNone/>
            </a:pPr>
            <a:endParaRPr lang="es-ES_tradnl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4"/>
          <p:cNvSpPr txBox="1">
            <a:spLocks noChangeArrowheads="1"/>
          </p:cNvSpPr>
          <p:nvPr/>
        </p:nvSpPr>
        <p:spPr bwMode="auto">
          <a:xfrm>
            <a:off x="0" y="404813"/>
            <a:ext cx="9144000" cy="516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Proto-Indo-European</a:t>
            </a:r>
          </a:p>
          <a:p>
            <a:pPr algn="ctr">
              <a:spcBef>
                <a:spcPct val="50000"/>
              </a:spcBef>
            </a:pPr>
            <a:r>
              <a:rPr lang="es-ES" sz="2400" b="1"/>
              <a:t>GERMANIC</a:t>
            </a:r>
          </a:p>
          <a:p>
            <a:pPr>
              <a:spcBef>
                <a:spcPct val="50000"/>
              </a:spcBef>
            </a:pPr>
            <a:r>
              <a:rPr lang="es-ES" sz="2400"/>
              <a:t>East Germanic                   North Germanic                       West Germanic                                         </a:t>
            </a:r>
          </a:p>
          <a:p>
            <a:pPr>
              <a:spcBef>
                <a:spcPct val="50000"/>
              </a:spcBef>
            </a:pPr>
            <a:r>
              <a:rPr lang="es-ES" sz="2400"/>
              <a:t>                                             Old Icelandic </a:t>
            </a:r>
            <a:r>
              <a:rPr lang="es-ES" sz="1400"/>
              <a:t>(Old Norse)                             its descendants icludes</a:t>
            </a:r>
          </a:p>
          <a:p>
            <a:pPr>
              <a:spcBef>
                <a:spcPct val="50000"/>
              </a:spcBef>
            </a:pPr>
            <a:r>
              <a:rPr lang="es-ES" sz="2400"/>
              <a:t>                                   </a:t>
            </a:r>
            <a:r>
              <a:rPr lang="es-ES"/>
              <a:t>West North Germanic        East  North Germanic          German</a:t>
            </a:r>
          </a:p>
          <a:p>
            <a:pPr>
              <a:spcBef>
                <a:spcPct val="50000"/>
              </a:spcBef>
            </a:pPr>
            <a:r>
              <a:rPr lang="es-ES" sz="2400"/>
              <a:t>Ghotic                                                                                          </a:t>
            </a:r>
            <a:r>
              <a:rPr lang="es-ES"/>
              <a:t>Yiddish</a:t>
            </a:r>
          </a:p>
          <a:p>
            <a:pPr>
              <a:spcBef>
                <a:spcPct val="50000"/>
              </a:spcBef>
            </a:pPr>
            <a:r>
              <a:rPr lang="es-ES" sz="1400"/>
              <a:t>(languaghe with the oldest             </a:t>
            </a:r>
            <a:r>
              <a:rPr lang="es-ES"/>
              <a:t>Icelandic            Norwegian       Danish       Swedish             Dutch</a:t>
            </a:r>
          </a:p>
          <a:p>
            <a:pPr>
              <a:spcBef>
                <a:spcPct val="50000"/>
              </a:spcBef>
            </a:pPr>
            <a:r>
              <a:rPr lang="es-ES" sz="1400"/>
              <a:t>Continuous documents in Germanic)                                                                                                                    Flemish</a:t>
            </a:r>
          </a:p>
          <a:p>
            <a:pPr>
              <a:spcBef>
                <a:spcPct val="50000"/>
              </a:spcBef>
            </a:pPr>
            <a:r>
              <a:rPr lang="es-ES" sz="1400"/>
              <a:t>                                                                      </a:t>
            </a:r>
            <a:r>
              <a:rPr lang="es-ES"/>
              <a:t>Faroese                                                                     Afrikaans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                                                                                </a:t>
            </a:r>
            <a:r>
              <a:rPr lang="es-ES" b="1"/>
              <a:t>ENGLISH</a:t>
            </a:r>
          </a:p>
          <a:p>
            <a:pPr>
              <a:spcBef>
                <a:spcPct val="50000"/>
              </a:spcBef>
            </a:pPr>
            <a:endParaRPr lang="es-ES"/>
          </a:p>
        </p:txBody>
      </p:sp>
      <p:sp>
        <p:nvSpPr>
          <p:cNvPr id="9219" name="Line 5"/>
          <p:cNvSpPr>
            <a:spLocks noChangeShapeType="1"/>
          </p:cNvSpPr>
          <p:nvPr/>
        </p:nvSpPr>
        <p:spPr bwMode="auto">
          <a:xfrm>
            <a:off x="4500563" y="8366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0" name="Line 6"/>
          <p:cNvSpPr>
            <a:spLocks noChangeShapeType="1"/>
          </p:cNvSpPr>
          <p:nvPr/>
        </p:nvSpPr>
        <p:spPr bwMode="auto">
          <a:xfrm>
            <a:off x="4500563" y="13414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1" name="Line 7"/>
          <p:cNvSpPr>
            <a:spLocks noChangeShapeType="1"/>
          </p:cNvSpPr>
          <p:nvPr/>
        </p:nvSpPr>
        <p:spPr bwMode="auto">
          <a:xfrm flipH="1">
            <a:off x="611188" y="1412875"/>
            <a:ext cx="7345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2" name="Line 8"/>
          <p:cNvSpPr>
            <a:spLocks noChangeShapeType="1"/>
          </p:cNvSpPr>
          <p:nvPr/>
        </p:nvSpPr>
        <p:spPr bwMode="auto">
          <a:xfrm>
            <a:off x="611188" y="14128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3" name="Line 9"/>
          <p:cNvSpPr>
            <a:spLocks noChangeShapeType="1"/>
          </p:cNvSpPr>
          <p:nvPr/>
        </p:nvSpPr>
        <p:spPr bwMode="auto">
          <a:xfrm>
            <a:off x="7956550" y="14128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4" name="Line 10"/>
          <p:cNvSpPr>
            <a:spLocks noChangeShapeType="1"/>
          </p:cNvSpPr>
          <p:nvPr/>
        </p:nvSpPr>
        <p:spPr bwMode="auto">
          <a:xfrm>
            <a:off x="4500563" y="1916113"/>
            <a:ext cx="0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5" name="Line 11"/>
          <p:cNvSpPr>
            <a:spLocks noChangeShapeType="1"/>
          </p:cNvSpPr>
          <p:nvPr/>
        </p:nvSpPr>
        <p:spPr bwMode="auto">
          <a:xfrm flipH="1">
            <a:off x="3132138" y="2276475"/>
            <a:ext cx="2873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6" name="Line 12"/>
          <p:cNvSpPr>
            <a:spLocks noChangeShapeType="1"/>
          </p:cNvSpPr>
          <p:nvPr/>
        </p:nvSpPr>
        <p:spPr bwMode="auto">
          <a:xfrm>
            <a:off x="3132138" y="22764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7" name="Line 13"/>
          <p:cNvSpPr>
            <a:spLocks noChangeShapeType="1"/>
          </p:cNvSpPr>
          <p:nvPr/>
        </p:nvSpPr>
        <p:spPr bwMode="auto">
          <a:xfrm>
            <a:off x="6156325" y="2349500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8" name="Line 14"/>
          <p:cNvSpPr>
            <a:spLocks noChangeShapeType="1"/>
          </p:cNvSpPr>
          <p:nvPr/>
        </p:nvSpPr>
        <p:spPr bwMode="auto">
          <a:xfrm>
            <a:off x="6443663" y="234950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9" name="Line 15"/>
          <p:cNvSpPr>
            <a:spLocks noChangeShapeType="1"/>
          </p:cNvSpPr>
          <p:nvPr/>
        </p:nvSpPr>
        <p:spPr bwMode="auto">
          <a:xfrm>
            <a:off x="611188" y="1989138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0" name="Line 16"/>
          <p:cNvSpPr>
            <a:spLocks noChangeShapeType="1"/>
          </p:cNvSpPr>
          <p:nvPr/>
        </p:nvSpPr>
        <p:spPr bwMode="auto">
          <a:xfrm>
            <a:off x="611188" y="3573463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1" name="Line 17"/>
          <p:cNvSpPr>
            <a:spLocks noChangeShapeType="1"/>
          </p:cNvSpPr>
          <p:nvPr/>
        </p:nvSpPr>
        <p:spPr bwMode="auto">
          <a:xfrm flipH="1">
            <a:off x="2916238" y="3068638"/>
            <a:ext cx="64770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2" name="Line 18"/>
          <p:cNvSpPr>
            <a:spLocks noChangeShapeType="1"/>
          </p:cNvSpPr>
          <p:nvPr/>
        </p:nvSpPr>
        <p:spPr bwMode="auto">
          <a:xfrm>
            <a:off x="3563938" y="3068638"/>
            <a:ext cx="720725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3" name="Line 19"/>
          <p:cNvSpPr>
            <a:spLocks noChangeShapeType="1"/>
          </p:cNvSpPr>
          <p:nvPr/>
        </p:nvSpPr>
        <p:spPr bwMode="auto">
          <a:xfrm>
            <a:off x="3563938" y="3068638"/>
            <a:ext cx="0" cy="12969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4" name="Line 20"/>
          <p:cNvSpPr>
            <a:spLocks noChangeShapeType="1"/>
          </p:cNvSpPr>
          <p:nvPr/>
        </p:nvSpPr>
        <p:spPr bwMode="auto">
          <a:xfrm flipH="1">
            <a:off x="5651500" y="3068638"/>
            <a:ext cx="576263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5" name="Line 21"/>
          <p:cNvSpPr>
            <a:spLocks noChangeShapeType="1"/>
          </p:cNvSpPr>
          <p:nvPr/>
        </p:nvSpPr>
        <p:spPr bwMode="auto">
          <a:xfrm>
            <a:off x="6227763" y="3068638"/>
            <a:ext cx="43180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6" name="Line 22"/>
          <p:cNvSpPr>
            <a:spLocks noChangeShapeType="1"/>
          </p:cNvSpPr>
          <p:nvPr/>
        </p:nvSpPr>
        <p:spPr bwMode="auto">
          <a:xfrm>
            <a:off x="7956550" y="19161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37" name="Line 23"/>
          <p:cNvSpPr>
            <a:spLocks noChangeShapeType="1"/>
          </p:cNvSpPr>
          <p:nvPr/>
        </p:nvSpPr>
        <p:spPr bwMode="auto">
          <a:xfrm>
            <a:off x="7956550" y="24923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219200" y="381000"/>
            <a:ext cx="487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Why is English considered Germanic?</a:t>
            </a:r>
          </a:p>
        </p:txBody>
      </p:sp>
      <p:pic>
        <p:nvPicPr>
          <p:cNvPr id="55301" name="Picture 5" descr="Map of Germanic invasio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84475"/>
            <a:ext cx="5029200" cy="4073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5303" name="Picture 7" descr="Chart of the Germanic family of language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762000"/>
            <a:ext cx="5029200" cy="2752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5181600" y="3597275"/>
            <a:ext cx="3581400" cy="30130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algn="ctr"/>
            <a:r>
              <a:rPr lang="en-US"/>
              <a:t>The history of the English language really started with the arrival of </a:t>
            </a:r>
            <a:r>
              <a:rPr lang="en-US" b="1"/>
              <a:t>three Germanic tribes</a:t>
            </a:r>
            <a:r>
              <a:rPr lang="en-US"/>
              <a:t> who invaded Britain during the 5th century AD (their language was called </a:t>
            </a:r>
            <a:r>
              <a:rPr lang="en-US" b="1"/>
              <a:t>Englisc</a:t>
            </a:r>
            <a:r>
              <a:rPr lang="en-US"/>
              <a:t> 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763000" cy="4876800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2400" b="1" dirty="0">
                <a:latin typeface="Tempus Sans ITC" pitchFamily="82" charset="0"/>
              </a:rPr>
              <a:t>A good surviving example of this process is the line in western Europe dividing the Romance languages (those deriving from a 'Roman' example) from the Germanic tongues.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b="1" dirty="0">
              <a:latin typeface="Tempus Sans ITC" pitchFamily="82" charset="0"/>
            </a:endParaRPr>
          </a:p>
          <a:p>
            <a:pPr>
              <a:lnSpc>
                <a:spcPct val="80000"/>
              </a:lnSpc>
            </a:pPr>
            <a:r>
              <a:rPr lang="en-US" sz="2000" dirty="0"/>
              <a:t>The </a:t>
            </a:r>
            <a:r>
              <a:rPr lang="en-US" sz="2000" b="1" dirty="0"/>
              <a:t>Romance family</a:t>
            </a:r>
            <a:r>
              <a:rPr lang="en-US" sz="2000" dirty="0"/>
              <a:t> includes Italian, French, Spanish, Portuguese and Romanian (the result of a successful Roman campaign in the 2nd century AD).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The </a:t>
            </a:r>
            <a:r>
              <a:rPr lang="en-US" sz="2000" b="1" dirty="0"/>
              <a:t>Germanic</a:t>
            </a:r>
            <a:r>
              <a:rPr lang="en-US" sz="2000" dirty="0"/>
              <a:t> group is English, Dutch, Flemish, German, Danish, Norwegian, Swedish and Icelandic.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b="1" dirty="0"/>
              <a:t>Modern English</a:t>
            </a:r>
            <a:r>
              <a:rPr lang="en-US" sz="2000" dirty="0"/>
              <a:t> occupies a middle position within the western European family of languages, with its vocabulary approximately half Germanic and half Romance in origin. </a:t>
            </a:r>
            <a:endParaRPr lang="en-US" sz="4000" dirty="0"/>
          </a:p>
          <a:p>
            <a:pPr>
              <a:lnSpc>
                <a:spcPct val="80000"/>
              </a:lnSpc>
            </a:pPr>
            <a:endParaRPr lang="en-US" sz="2000" dirty="0"/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685800" y="228600"/>
            <a:ext cx="7696200" cy="82391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Romance </a:t>
            </a:r>
            <a:r>
              <a:rPr lang="en-US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Vs </a:t>
            </a:r>
            <a:r>
              <a:rPr lang="en-US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Germanic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Celtic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err="1" smtClean="0"/>
              <a:t>Divided</a:t>
            </a:r>
            <a:r>
              <a:rPr lang="es-ES_tradnl" dirty="0" smtClean="0"/>
              <a:t> </a:t>
            </a:r>
            <a:r>
              <a:rPr lang="es-ES_tradnl" dirty="0" err="1" smtClean="0"/>
              <a:t>into</a:t>
            </a:r>
            <a:r>
              <a:rPr lang="es-ES_tradnl" dirty="0" smtClean="0"/>
              <a:t> continental and insular. </a:t>
            </a:r>
            <a:r>
              <a:rPr lang="es-ES_tradnl" dirty="0" err="1" smtClean="0"/>
              <a:t>Celtiberian</a:t>
            </a:r>
            <a:r>
              <a:rPr lang="es-ES_tradnl" dirty="0" smtClean="0"/>
              <a:t>, </a:t>
            </a:r>
            <a:r>
              <a:rPr lang="es-ES_tradnl" dirty="0" err="1" smtClean="0"/>
              <a:t>Lepontic</a:t>
            </a:r>
            <a:r>
              <a:rPr lang="es-ES_tradnl" dirty="0" smtClean="0"/>
              <a:t>, </a:t>
            </a:r>
            <a:r>
              <a:rPr lang="es-ES_tradnl" dirty="0" err="1" smtClean="0"/>
              <a:t>Brittanic</a:t>
            </a:r>
            <a:r>
              <a:rPr lang="es-ES_tradnl" dirty="0" smtClean="0"/>
              <a:t>, </a:t>
            </a:r>
            <a:r>
              <a:rPr lang="es-ES_tradnl" dirty="0" err="1" smtClean="0"/>
              <a:t>Welsh</a:t>
            </a:r>
            <a:r>
              <a:rPr lang="es-ES_tradnl" dirty="0" smtClean="0"/>
              <a:t>, </a:t>
            </a:r>
            <a:r>
              <a:rPr lang="es-ES_tradnl" dirty="0" err="1" smtClean="0"/>
              <a:t>Scots</a:t>
            </a:r>
            <a:r>
              <a:rPr lang="es-ES_tradnl" dirty="0" smtClean="0"/>
              <a:t> </a:t>
            </a:r>
            <a:r>
              <a:rPr lang="es-ES_tradnl" dirty="0" err="1" smtClean="0"/>
              <a:t>Gaelic</a:t>
            </a:r>
            <a:r>
              <a:rPr lang="es-ES_tradnl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"/>
          <p:cNvSpPr txBox="1">
            <a:spLocks noChangeArrowheads="1"/>
          </p:cNvSpPr>
          <p:nvPr/>
        </p:nvSpPr>
        <p:spPr bwMode="auto">
          <a:xfrm>
            <a:off x="0" y="476250"/>
            <a:ext cx="9144000" cy="594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Proto-Indo-European</a:t>
            </a:r>
          </a:p>
          <a:p>
            <a:pPr algn="ctr">
              <a:spcBef>
                <a:spcPct val="50000"/>
              </a:spcBef>
            </a:pPr>
            <a:endParaRPr lang="es-ES" sz="2400"/>
          </a:p>
          <a:p>
            <a:pPr algn="ctr">
              <a:spcBef>
                <a:spcPct val="50000"/>
              </a:spcBef>
            </a:pPr>
            <a:r>
              <a:rPr lang="es-ES" sz="2400" b="1"/>
              <a:t>CELTIC</a:t>
            </a:r>
          </a:p>
          <a:p>
            <a:pPr>
              <a:spcBef>
                <a:spcPct val="50000"/>
              </a:spcBef>
            </a:pPr>
            <a:r>
              <a:rPr lang="es-ES" sz="2400"/>
              <a:t>Continental                                                                   Insular</a:t>
            </a:r>
          </a:p>
          <a:p>
            <a:pPr>
              <a:spcBef>
                <a:spcPct val="50000"/>
              </a:spcBef>
            </a:pPr>
            <a:r>
              <a:rPr lang="es-ES"/>
              <a:t>Celtiberian     Gaulish                                                           Goidelic                 Brittanic (Brythonic)  </a:t>
            </a:r>
          </a:p>
          <a:p>
            <a:pPr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r>
              <a:rPr lang="es-ES"/>
              <a:t>The oldest material  </a:t>
            </a:r>
          </a:p>
          <a:p>
            <a:pPr>
              <a:spcBef>
                <a:spcPct val="50000"/>
              </a:spcBef>
            </a:pPr>
            <a:r>
              <a:rPr lang="es-ES"/>
              <a:t>From the continentalis from sixth century BCE            Irish   Scots-Gaelic  manx    Welsh      Betron</a:t>
            </a:r>
          </a:p>
          <a:p>
            <a:pPr algn="ctr">
              <a:spcBef>
                <a:spcPct val="50000"/>
              </a:spcBef>
            </a:pPr>
            <a:r>
              <a:rPr lang="es-ES" sz="2400"/>
              <a:t>                                                                                              </a:t>
            </a:r>
            <a:r>
              <a:rPr lang="es-ES"/>
              <a:t>Cornish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                     the most robust of                                       Spoken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                      the modern  celtic.                                        In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                                                                                        Brittany</a:t>
            </a:r>
          </a:p>
          <a:p>
            <a:pPr>
              <a:spcBef>
                <a:spcPct val="50000"/>
              </a:spcBef>
            </a:pPr>
            <a:r>
              <a:rPr lang="es-ES" sz="1400"/>
              <a:t>                                                                                                                                                                                        </a:t>
            </a:r>
            <a:r>
              <a:rPr lang="es-ES"/>
              <a:t>(france)</a:t>
            </a:r>
          </a:p>
        </p:txBody>
      </p:sp>
      <p:sp>
        <p:nvSpPr>
          <p:cNvPr id="10243" name="Line 5"/>
          <p:cNvSpPr>
            <a:spLocks noChangeShapeType="1"/>
          </p:cNvSpPr>
          <p:nvPr/>
        </p:nvSpPr>
        <p:spPr bwMode="auto">
          <a:xfrm>
            <a:off x="4500563" y="9810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>
            <a:off x="4500563" y="2060575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5" name="Line 7"/>
          <p:cNvSpPr>
            <a:spLocks noChangeShapeType="1"/>
          </p:cNvSpPr>
          <p:nvPr/>
        </p:nvSpPr>
        <p:spPr bwMode="auto">
          <a:xfrm flipH="1">
            <a:off x="1619250" y="2420938"/>
            <a:ext cx="48244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6" name="Line 8"/>
          <p:cNvSpPr>
            <a:spLocks noChangeShapeType="1"/>
          </p:cNvSpPr>
          <p:nvPr/>
        </p:nvSpPr>
        <p:spPr bwMode="auto">
          <a:xfrm flipH="1">
            <a:off x="539750" y="2492375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" name="Line 9"/>
          <p:cNvSpPr>
            <a:spLocks noChangeShapeType="1"/>
          </p:cNvSpPr>
          <p:nvPr/>
        </p:nvSpPr>
        <p:spPr bwMode="auto">
          <a:xfrm>
            <a:off x="827088" y="2492375"/>
            <a:ext cx="576262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8" name="Line 10"/>
          <p:cNvSpPr>
            <a:spLocks noChangeShapeType="1"/>
          </p:cNvSpPr>
          <p:nvPr/>
        </p:nvSpPr>
        <p:spPr bwMode="auto">
          <a:xfrm flipH="1">
            <a:off x="5795963" y="2565400"/>
            <a:ext cx="1152525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9" name="Line 11"/>
          <p:cNvSpPr>
            <a:spLocks noChangeShapeType="1"/>
          </p:cNvSpPr>
          <p:nvPr/>
        </p:nvSpPr>
        <p:spPr bwMode="auto">
          <a:xfrm>
            <a:off x="7019925" y="2565400"/>
            <a:ext cx="936625" cy="71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0" name="Line 12"/>
          <p:cNvSpPr>
            <a:spLocks noChangeShapeType="1"/>
          </p:cNvSpPr>
          <p:nvPr/>
        </p:nvSpPr>
        <p:spPr bwMode="auto">
          <a:xfrm>
            <a:off x="1116013" y="2565400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1" name="Line 13"/>
          <p:cNvSpPr>
            <a:spLocks noChangeShapeType="1"/>
          </p:cNvSpPr>
          <p:nvPr/>
        </p:nvSpPr>
        <p:spPr bwMode="auto">
          <a:xfrm flipH="1">
            <a:off x="5219700" y="2997200"/>
            <a:ext cx="43180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2" name="Line 14"/>
          <p:cNvSpPr>
            <a:spLocks noChangeShapeType="1"/>
          </p:cNvSpPr>
          <p:nvPr/>
        </p:nvSpPr>
        <p:spPr bwMode="auto">
          <a:xfrm>
            <a:off x="5724525" y="2997200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3" name="Line 15"/>
          <p:cNvSpPr>
            <a:spLocks noChangeShapeType="1"/>
          </p:cNvSpPr>
          <p:nvPr/>
        </p:nvSpPr>
        <p:spPr bwMode="auto">
          <a:xfrm>
            <a:off x="5724525" y="2997200"/>
            <a:ext cx="1223963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4" name="Line 16"/>
          <p:cNvSpPr>
            <a:spLocks noChangeShapeType="1"/>
          </p:cNvSpPr>
          <p:nvPr/>
        </p:nvSpPr>
        <p:spPr bwMode="auto">
          <a:xfrm>
            <a:off x="7667625" y="2997200"/>
            <a:ext cx="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5" name="Line 17"/>
          <p:cNvSpPr>
            <a:spLocks noChangeShapeType="1"/>
          </p:cNvSpPr>
          <p:nvPr/>
        </p:nvSpPr>
        <p:spPr bwMode="auto">
          <a:xfrm>
            <a:off x="7740650" y="2997200"/>
            <a:ext cx="1008063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6" name="Line 18"/>
          <p:cNvSpPr>
            <a:spLocks noChangeShapeType="1"/>
          </p:cNvSpPr>
          <p:nvPr/>
        </p:nvSpPr>
        <p:spPr bwMode="auto">
          <a:xfrm>
            <a:off x="7667625" y="2997200"/>
            <a:ext cx="576263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7" name="Line 19"/>
          <p:cNvSpPr>
            <a:spLocks noChangeShapeType="1"/>
          </p:cNvSpPr>
          <p:nvPr/>
        </p:nvSpPr>
        <p:spPr bwMode="auto">
          <a:xfrm>
            <a:off x="8748713" y="429260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8" name="Line 20"/>
          <p:cNvSpPr>
            <a:spLocks noChangeShapeType="1"/>
          </p:cNvSpPr>
          <p:nvPr/>
        </p:nvSpPr>
        <p:spPr bwMode="auto">
          <a:xfrm flipH="1">
            <a:off x="5364163" y="4221163"/>
            <a:ext cx="2376487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Tocharian</a:t>
            </a:r>
            <a:endParaRPr lang="en-US" dirty="0" smtClean="0"/>
          </a:p>
        </p:txBody>
      </p:sp>
      <p:sp>
        <p:nvSpPr>
          <p:cNvPr id="1741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s-ES_tradnl" dirty="0" smtClean="0"/>
              <a:t> </a:t>
            </a:r>
            <a:r>
              <a:rPr lang="es-ES_tradnl" dirty="0" err="1" smtClean="0"/>
              <a:t>Found</a:t>
            </a:r>
            <a:r>
              <a:rPr lang="es-ES_tradnl" dirty="0" smtClean="0"/>
              <a:t> </a:t>
            </a:r>
            <a:r>
              <a:rPr lang="es-ES_tradnl" dirty="0" smtClean="0"/>
              <a:t>in </a:t>
            </a:r>
            <a:r>
              <a:rPr lang="es-ES_tradnl" dirty="0" err="1" smtClean="0"/>
              <a:t>archeological</a:t>
            </a:r>
            <a:r>
              <a:rPr lang="es-ES_tradnl" dirty="0" smtClean="0"/>
              <a:t> excavations in </a:t>
            </a:r>
            <a:r>
              <a:rPr lang="es-ES_tradnl" dirty="0" err="1" smtClean="0"/>
              <a:t>Chinese</a:t>
            </a:r>
            <a:r>
              <a:rPr lang="es-ES_tradnl" dirty="0" smtClean="0"/>
              <a:t> </a:t>
            </a:r>
            <a:r>
              <a:rPr lang="es-ES_tradnl" dirty="0" err="1" smtClean="0"/>
              <a:t>Turkestan</a:t>
            </a:r>
            <a:endParaRPr lang="es-ES_tradnl" dirty="0" smtClean="0"/>
          </a:p>
          <a:p>
            <a:pPr eaLnBrk="1" hangingPunct="1"/>
            <a:endParaRPr lang="es-ES_tradnl" dirty="0" smtClean="0"/>
          </a:p>
          <a:p>
            <a:pPr eaLnBrk="1" hangingPunct="1"/>
            <a:endParaRPr lang="es-ES_tradnl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0" y="476250"/>
            <a:ext cx="9144000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Proto-Indo-European</a:t>
            </a:r>
          </a:p>
          <a:p>
            <a:pPr algn="ctr">
              <a:spcBef>
                <a:spcPct val="50000"/>
              </a:spcBef>
            </a:pPr>
            <a:endParaRPr lang="es-ES" sz="2400"/>
          </a:p>
          <a:p>
            <a:pPr algn="ctr">
              <a:spcBef>
                <a:spcPct val="50000"/>
              </a:spcBef>
            </a:pPr>
            <a:r>
              <a:rPr lang="es-ES" sz="2400" b="1"/>
              <a:t>TOCHARIAN</a:t>
            </a:r>
          </a:p>
          <a:p>
            <a:pPr algn="ctr">
              <a:spcBef>
                <a:spcPct val="50000"/>
              </a:spcBef>
            </a:pPr>
            <a:r>
              <a:rPr lang="es-ES"/>
              <a:t>(discovered in archeoligical excavations)</a:t>
            </a:r>
          </a:p>
          <a:p>
            <a:pPr algn="ctr"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r>
              <a:rPr lang="es-ES"/>
              <a:t>Tocharian A                                                                                                   Tocharian B</a:t>
            </a:r>
          </a:p>
          <a:p>
            <a:pPr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r>
              <a:rPr lang="es-ES"/>
              <a:t>                                  The documents of the language (religious, commercial)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are from the period  of about 500-700 CE.</a:t>
            </a:r>
          </a:p>
        </p:txBody>
      </p:sp>
      <p:sp>
        <p:nvSpPr>
          <p:cNvPr id="11267" name="Line 5"/>
          <p:cNvSpPr>
            <a:spLocks noChangeShapeType="1"/>
          </p:cNvSpPr>
          <p:nvPr/>
        </p:nvSpPr>
        <p:spPr bwMode="auto">
          <a:xfrm>
            <a:off x="4500563" y="9810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 flipH="1">
            <a:off x="539750" y="1773238"/>
            <a:ext cx="2952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69" name="Line 7"/>
          <p:cNvSpPr>
            <a:spLocks noChangeShapeType="1"/>
          </p:cNvSpPr>
          <p:nvPr/>
        </p:nvSpPr>
        <p:spPr bwMode="auto">
          <a:xfrm>
            <a:off x="539750" y="1773238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0" name="Line 8"/>
          <p:cNvSpPr>
            <a:spLocks noChangeShapeType="1"/>
          </p:cNvSpPr>
          <p:nvPr/>
        </p:nvSpPr>
        <p:spPr bwMode="auto">
          <a:xfrm>
            <a:off x="5651500" y="1773238"/>
            <a:ext cx="17287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1" name="Line 9"/>
          <p:cNvSpPr>
            <a:spLocks noChangeShapeType="1"/>
          </p:cNvSpPr>
          <p:nvPr/>
        </p:nvSpPr>
        <p:spPr bwMode="auto">
          <a:xfrm>
            <a:off x="7380288" y="1773238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Line 10"/>
          <p:cNvSpPr>
            <a:spLocks noChangeShapeType="1"/>
          </p:cNvSpPr>
          <p:nvPr/>
        </p:nvSpPr>
        <p:spPr bwMode="auto">
          <a:xfrm>
            <a:off x="4500563" y="2492375"/>
            <a:ext cx="0" cy="1296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Baltic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err="1" smtClean="0"/>
              <a:t>Survives</a:t>
            </a:r>
            <a:r>
              <a:rPr lang="es-ES_tradnl" dirty="0" smtClean="0"/>
              <a:t> </a:t>
            </a:r>
            <a:r>
              <a:rPr lang="es-ES_tradnl" dirty="0" smtClean="0"/>
              <a:t>in </a:t>
            </a:r>
            <a:r>
              <a:rPr lang="es-ES_tradnl" dirty="0" err="1" smtClean="0"/>
              <a:t>two</a:t>
            </a:r>
            <a:r>
              <a:rPr lang="es-ES_tradnl" dirty="0" smtClean="0"/>
              <a:t> languages: </a:t>
            </a:r>
            <a:r>
              <a:rPr lang="es-ES_tradnl" dirty="0" err="1" smtClean="0"/>
              <a:t>Lithuanian</a:t>
            </a:r>
            <a:r>
              <a:rPr lang="es-ES_tradnl" dirty="0" smtClean="0"/>
              <a:t> and </a:t>
            </a:r>
            <a:r>
              <a:rPr lang="es-ES_tradnl" dirty="0" err="1" smtClean="0"/>
              <a:t>Latvian</a:t>
            </a:r>
            <a:r>
              <a:rPr lang="es-ES_tradnl" dirty="0" smtClean="0"/>
              <a:t> (</a:t>
            </a:r>
            <a:r>
              <a:rPr lang="es-ES_tradnl" dirty="0" err="1" smtClean="0"/>
              <a:t>Lettish</a:t>
            </a:r>
            <a:r>
              <a:rPr lang="es-ES_tradnl" dirty="0" smtClean="0"/>
              <a:t>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0" y="404813"/>
            <a:ext cx="9144000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Proto-Indo-European</a:t>
            </a:r>
          </a:p>
          <a:p>
            <a:pPr algn="ctr">
              <a:spcBef>
                <a:spcPct val="50000"/>
              </a:spcBef>
            </a:pPr>
            <a:endParaRPr lang="es-ES" sz="2400"/>
          </a:p>
          <a:p>
            <a:pPr algn="ctr">
              <a:spcBef>
                <a:spcPct val="50000"/>
              </a:spcBef>
            </a:pPr>
            <a:r>
              <a:rPr lang="es-ES" sz="2400" b="1"/>
              <a:t>BALTIC</a:t>
            </a:r>
          </a:p>
          <a:p>
            <a:pPr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r>
              <a:rPr lang="es-ES"/>
              <a:t>              Survives in two modern language</a:t>
            </a:r>
          </a:p>
          <a:p>
            <a:pPr>
              <a:spcBef>
                <a:spcPct val="50000"/>
              </a:spcBef>
            </a:pPr>
            <a:r>
              <a:rPr lang="es-ES"/>
              <a:t>           </a:t>
            </a:r>
          </a:p>
          <a:p>
            <a:pPr>
              <a:spcBef>
                <a:spcPct val="50000"/>
              </a:spcBef>
            </a:pPr>
            <a:r>
              <a:rPr lang="es-ES"/>
              <a:t>              Lithuanian               Latvian(Lettish)                          Old Purssian</a:t>
            </a:r>
          </a:p>
          <a:p>
            <a:pPr>
              <a:spcBef>
                <a:spcPct val="50000"/>
              </a:spcBef>
            </a:pPr>
            <a:r>
              <a:rPr lang="es-ES"/>
              <a:t>  ( from the early sixteenth)  (Probably datable to 1585)   (was spoken until the early eigtheenth)</a:t>
            </a: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>
            <a:off x="4572000" y="908050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4500563" y="19161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 flipH="1">
            <a:off x="1403350" y="2205038"/>
            <a:ext cx="3097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4" name="Line 8"/>
          <p:cNvSpPr>
            <a:spLocks noChangeShapeType="1"/>
          </p:cNvSpPr>
          <p:nvPr/>
        </p:nvSpPr>
        <p:spPr bwMode="auto">
          <a:xfrm>
            <a:off x="1403350" y="220503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1403350" y="2781300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6" name="Line 10"/>
          <p:cNvSpPr>
            <a:spLocks noChangeShapeType="1"/>
          </p:cNvSpPr>
          <p:nvPr/>
        </p:nvSpPr>
        <p:spPr bwMode="auto">
          <a:xfrm>
            <a:off x="1403350" y="3068638"/>
            <a:ext cx="2016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7" name="Line 11"/>
          <p:cNvSpPr>
            <a:spLocks noChangeShapeType="1"/>
          </p:cNvSpPr>
          <p:nvPr/>
        </p:nvSpPr>
        <p:spPr bwMode="auto">
          <a:xfrm>
            <a:off x="3419475" y="30686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>
            <a:off x="1403350" y="306863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299" name="Line 13"/>
          <p:cNvSpPr>
            <a:spLocks noChangeShapeType="1"/>
          </p:cNvSpPr>
          <p:nvPr/>
        </p:nvSpPr>
        <p:spPr bwMode="auto">
          <a:xfrm>
            <a:off x="4500563" y="2205038"/>
            <a:ext cx="1439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300" name="Line 14"/>
          <p:cNvSpPr>
            <a:spLocks noChangeShapeType="1"/>
          </p:cNvSpPr>
          <p:nvPr/>
        </p:nvSpPr>
        <p:spPr bwMode="auto">
          <a:xfrm>
            <a:off x="5940425" y="2205038"/>
            <a:ext cx="0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Slavic</a:t>
            </a:r>
            <a:endParaRPr lang="en-US" dirty="0"/>
          </a:p>
        </p:txBody>
      </p:sp>
      <p:sp>
        <p:nvSpPr>
          <p:cNvPr id="18434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dirty="0" err="1" smtClean="0"/>
              <a:t>south</a:t>
            </a:r>
            <a:r>
              <a:rPr lang="es-ES_tradnl" dirty="0" smtClean="0"/>
              <a:t> </a:t>
            </a:r>
            <a:r>
              <a:rPr lang="es-ES_tradnl" dirty="0" err="1" smtClean="0"/>
              <a:t>slavic</a:t>
            </a:r>
            <a:r>
              <a:rPr lang="es-ES_tradnl" dirty="0" smtClean="0"/>
              <a:t> </a:t>
            </a:r>
            <a:r>
              <a:rPr lang="es-ES_tradnl" dirty="0" err="1" smtClean="0"/>
              <a:t>Bulgarian</a:t>
            </a:r>
            <a:r>
              <a:rPr lang="es-ES_tradnl" dirty="0" smtClean="0"/>
              <a:t>, </a:t>
            </a:r>
            <a:r>
              <a:rPr lang="es-ES_tradnl" dirty="0" err="1" smtClean="0"/>
              <a:t>Macedonian</a:t>
            </a:r>
            <a:r>
              <a:rPr lang="es-ES_tradnl" dirty="0" smtClean="0"/>
              <a:t>, </a:t>
            </a:r>
            <a:r>
              <a:rPr lang="es-ES_tradnl" dirty="0" err="1" smtClean="0"/>
              <a:t>Serbian</a:t>
            </a:r>
            <a:r>
              <a:rPr lang="es-ES_tradnl" dirty="0" smtClean="0"/>
              <a:t>, </a:t>
            </a:r>
            <a:r>
              <a:rPr lang="es-ES_tradnl" dirty="0" err="1" smtClean="0"/>
              <a:t>Croatian</a:t>
            </a:r>
            <a:r>
              <a:rPr lang="es-ES_tradnl" dirty="0" smtClean="0"/>
              <a:t>, </a:t>
            </a:r>
            <a:r>
              <a:rPr lang="es-ES_tradnl" dirty="0" err="1" smtClean="0"/>
              <a:t>Slovenian</a:t>
            </a:r>
            <a:r>
              <a:rPr lang="es-ES_tradnl" dirty="0" smtClean="0"/>
              <a:t>. West </a:t>
            </a:r>
            <a:r>
              <a:rPr lang="es-ES_tradnl" dirty="0" err="1" smtClean="0"/>
              <a:t>Slavic</a:t>
            </a:r>
            <a:r>
              <a:rPr lang="es-ES_tradnl" dirty="0" smtClean="0"/>
              <a:t>, </a:t>
            </a:r>
            <a:r>
              <a:rPr lang="es-ES_tradnl" dirty="0" err="1" smtClean="0"/>
              <a:t>which</a:t>
            </a:r>
            <a:r>
              <a:rPr lang="es-ES_tradnl" dirty="0" smtClean="0"/>
              <a:t> </a:t>
            </a:r>
            <a:r>
              <a:rPr lang="es-ES_tradnl" dirty="0" err="1" smtClean="0"/>
              <a:t>comprises</a:t>
            </a:r>
            <a:r>
              <a:rPr lang="es-ES_tradnl" dirty="0" smtClean="0"/>
              <a:t> </a:t>
            </a:r>
            <a:r>
              <a:rPr lang="es-ES_tradnl" dirty="0" err="1" smtClean="0"/>
              <a:t>Czech</a:t>
            </a:r>
            <a:r>
              <a:rPr lang="es-ES_tradnl" dirty="0" smtClean="0"/>
              <a:t>, </a:t>
            </a:r>
            <a:r>
              <a:rPr lang="es-ES_tradnl" dirty="0" err="1" smtClean="0"/>
              <a:t>Slovak</a:t>
            </a:r>
            <a:r>
              <a:rPr lang="es-ES_tradnl" dirty="0" smtClean="0"/>
              <a:t>, </a:t>
            </a:r>
            <a:r>
              <a:rPr lang="es-ES_tradnl" dirty="0" err="1" smtClean="0"/>
              <a:t>Polish</a:t>
            </a:r>
            <a:r>
              <a:rPr lang="es-ES_tradnl" dirty="0" smtClean="0"/>
              <a:t>, </a:t>
            </a:r>
            <a:r>
              <a:rPr lang="es-ES_tradnl" dirty="0" err="1" smtClean="0"/>
              <a:t>Kashubian</a:t>
            </a:r>
            <a:r>
              <a:rPr lang="es-ES_tradnl" dirty="0" smtClean="0"/>
              <a:t> and </a:t>
            </a:r>
            <a:r>
              <a:rPr lang="en-US" dirty="0" smtClean="0"/>
              <a:t>East Slavic, made up of Russian, Ukrainian, and </a:t>
            </a:r>
            <a:r>
              <a:rPr lang="es-ES_tradnl" dirty="0" err="1" smtClean="0"/>
              <a:t>Belarussian</a:t>
            </a:r>
            <a:r>
              <a:rPr lang="es-ES_tradnl" dirty="0" smtClean="0"/>
              <a:t>.</a:t>
            </a:r>
          </a:p>
          <a:p>
            <a:pPr eaLnBrk="1" hangingPunct="1">
              <a:buNone/>
            </a:pPr>
            <a:endParaRPr lang="es-ES_tradnl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0" y="620713"/>
            <a:ext cx="9144000" cy="621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Proto-Indo-European</a:t>
            </a:r>
          </a:p>
          <a:p>
            <a:pPr algn="ctr">
              <a:spcBef>
                <a:spcPct val="50000"/>
              </a:spcBef>
            </a:pPr>
            <a:endParaRPr lang="es-ES" sz="2400" b="1"/>
          </a:p>
          <a:p>
            <a:pPr algn="ctr">
              <a:spcBef>
                <a:spcPct val="50000"/>
              </a:spcBef>
            </a:pPr>
            <a:r>
              <a:rPr lang="es-ES" sz="2400" b="1"/>
              <a:t>SLAVIC</a:t>
            </a:r>
          </a:p>
          <a:p>
            <a:pPr>
              <a:spcBef>
                <a:spcPct val="50000"/>
              </a:spcBef>
            </a:pPr>
            <a:endParaRPr lang="es-ES" sz="2400"/>
          </a:p>
          <a:p>
            <a:pPr>
              <a:spcBef>
                <a:spcPct val="50000"/>
              </a:spcBef>
            </a:pPr>
            <a:r>
              <a:rPr lang="es-ES" sz="2400"/>
              <a:t>South Slavic                              West Slavic                             East Slavic</a:t>
            </a:r>
            <a:r>
              <a:rPr lang="es-ES" sz="2400" b="1"/>
              <a:t>  </a:t>
            </a:r>
          </a:p>
          <a:p>
            <a:pPr>
              <a:spcBef>
                <a:spcPct val="50000"/>
              </a:spcBef>
            </a:pPr>
            <a:endParaRPr lang="es-ES" sz="2400" b="1"/>
          </a:p>
          <a:p>
            <a:pPr>
              <a:spcBef>
                <a:spcPct val="50000"/>
              </a:spcBef>
            </a:pPr>
            <a:r>
              <a:rPr lang="es-ES"/>
              <a:t>Bulgarian                                                         Czech                                                     Russian</a:t>
            </a:r>
          </a:p>
          <a:p>
            <a:pPr>
              <a:spcBef>
                <a:spcPct val="50000"/>
              </a:spcBef>
            </a:pPr>
            <a:r>
              <a:rPr lang="es-ES"/>
              <a:t>Macedonian                                                     Slovak                                                    Ukrainian</a:t>
            </a:r>
          </a:p>
          <a:p>
            <a:pPr>
              <a:spcBef>
                <a:spcPct val="50000"/>
              </a:spcBef>
            </a:pPr>
            <a:r>
              <a:rPr lang="es-ES"/>
              <a:t>Serbian                                                            Polish                                                     Belarussian</a:t>
            </a:r>
          </a:p>
          <a:p>
            <a:pPr>
              <a:spcBef>
                <a:spcPct val="50000"/>
              </a:spcBef>
            </a:pPr>
            <a:r>
              <a:rPr lang="es-ES"/>
              <a:t>Croatian                                                          Kashubian</a:t>
            </a:r>
          </a:p>
          <a:p>
            <a:pPr>
              <a:spcBef>
                <a:spcPct val="50000"/>
              </a:spcBef>
            </a:pPr>
            <a:r>
              <a:rPr lang="es-ES"/>
              <a:t>Slovenian</a:t>
            </a:r>
          </a:p>
          <a:p>
            <a:pPr>
              <a:spcBef>
                <a:spcPct val="50000"/>
              </a:spcBef>
            </a:pPr>
            <a:r>
              <a:rPr lang="es-ES"/>
              <a:t>Old church Slavic (oldest material are written)</a:t>
            </a:r>
          </a:p>
          <a:p>
            <a:pPr>
              <a:spcBef>
                <a:spcPct val="50000"/>
              </a:spcBef>
            </a:pPr>
            <a:r>
              <a:rPr lang="es-ES" sz="2400" b="1"/>
              <a:t>                     </a:t>
            </a:r>
          </a:p>
        </p:txBody>
      </p:sp>
      <p:sp>
        <p:nvSpPr>
          <p:cNvPr id="13315" name="Line 5"/>
          <p:cNvSpPr>
            <a:spLocks noChangeShapeType="1"/>
          </p:cNvSpPr>
          <p:nvPr/>
        </p:nvSpPr>
        <p:spPr bwMode="auto">
          <a:xfrm>
            <a:off x="4427538" y="105251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6" name="Line 6"/>
          <p:cNvSpPr>
            <a:spLocks noChangeShapeType="1"/>
          </p:cNvSpPr>
          <p:nvPr/>
        </p:nvSpPr>
        <p:spPr bwMode="auto">
          <a:xfrm>
            <a:off x="4427538" y="2133600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7" name="Line 7"/>
          <p:cNvSpPr>
            <a:spLocks noChangeShapeType="1"/>
          </p:cNvSpPr>
          <p:nvPr/>
        </p:nvSpPr>
        <p:spPr bwMode="auto">
          <a:xfrm>
            <a:off x="684213" y="2636838"/>
            <a:ext cx="7343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8" name="Line 8"/>
          <p:cNvSpPr>
            <a:spLocks noChangeShapeType="1"/>
          </p:cNvSpPr>
          <p:nvPr/>
        </p:nvSpPr>
        <p:spPr bwMode="auto">
          <a:xfrm>
            <a:off x="684213" y="26368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19" name="Line 9"/>
          <p:cNvSpPr>
            <a:spLocks noChangeShapeType="1"/>
          </p:cNvSpPr>
          <p:nvPr/>
        </p:nvSpPr>
        <p:spPr bwMode="auto">
          <a:xfrm>
            <a:off x="8027988" y="26368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0" name="Line 10"/>
          <p:cNvSpPr>
            <a:spLocks noChangeShapeType="1"/>
          </p:cNvSpPr>
          <p:nvPr/>
        </p:nvSpPr>
        <p:spPr bwMode="auto">
          <a:xfrm>
            <a:off x="684213" y="335756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1" name="Line 11"/>
          <p:cNvSpPr>
            <a:spLocks noChangeShapeType="1"/>
          </p:cNvSpPr>
          <p:nvPr/>
        </p:nvSpPr>
        <p:spPr bwMode="auto">
          <a:xfrm>
            <a:off x="4427538" y="32845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2" name="Line 12"/>
          <p:cNvSpPr>
            <a:spLocks noChangeShapeType="1"/>
          </p:cNvSpPr>
          <p:nvPr/>
        </p:nvSpPr>
        <p:spPr bwMode="auto">
          <a:xfrm>
            <a:off x="8027988" y="3357563"/>
            <a:ext cx="0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Armenian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 err="1" smtClean="0"/>
              <a:t>First</a:t>
            </a:r>
            <a:r>
              <a:rPr lang="es-ES_tradnl" dirty="0" smtClean="0"/>
              <a:t> </a:t>
            </a:r>
            <a:r>
              <a:rPr lang="es-ES_tradnl" dirty="0" err="1" smtClean="0"/>
              <a:t>attested</a:t>
            </a:r>
            <a:r>
              <a:rPr lang="es-ES_tradnl" dirty="0" smtClean="0"/>
              <a:t> in </a:t>
            </a:r>
            <a:r>
              <a:rPr lang="es-ES_tradnl" dirty="0" err="1" smtClean="0"/>
              <a:t>religious</a:t>
            </a:r>
            <a:r>
              <a:rPr lang="es-ES_tradnl" dirty="0" smtClean="0"/>
              <a:t> </a:t>
            </a:r>
            <a:r>
              <a:rPr lang="es-ES_tradnl" dirty="0" err="1" smtClean="0"/>
              <a:t>documents</a:t>
            </a:r>
            <a:r>
              <a:rPr lang="es-ES_tradnl" dirty="0" smtClean="0"/>
              <a:t>, </a:t>
            </a:r>
            <a:r>
              <a:rPr lang="es-ES_tradnl" dirty="0" err="1" smtClean="0"/>
              <a:t>influenced</a:t>
            </a:r>
            <a:r>
              <a:rPr lang="es-ES_tradnl" dirty="0" smtClean="0"/>
              <a:t> </a:t>
            </a:r>
            <a:r>
              <a:rPr lang="es-ES_tradnl" dirty="0" err="1" smtClean="0"/>
              <a:t>by</a:t>
            </a:r>
            <a:r>
              <a:rPr lang="es-ES_tradnl" dirty="0" smtClean="0"/>
              <a:t> </a:t>
            </a:r>
            <a:r>
              <a:rPr lang="en-US" dirty="0" smtClean="0"/>
              <a:t>Greek, Arabic, </a:t>
            </a:r>
            <a:r>
              <a:rPr lang="en-US" dirty="0" err="1" smtClean="0"/>
              <a:t>Syriac</a:t>
            </a:r>
            <a:r>
              <a:rPr lang="en-US" dirty="0" smtClean="0"/>
              <a:t>, and Persian.</a:t>
            </a:r>
            <a:endParaRPr lang="es-ES_tradnl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0" y="333375"/>
            <a:ext cx="9144000" cy="568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Proto-Indo-European</a:t>
            </a:r>
          </a:p>
          <a:p>
            <a:pPr algn="ctr">
              <a:spcBef>
                <a:spcPct val="50000"/>
              </a:spcBef>
            </a:pPr>
            <a:endParaRPr lang="es-ES" sz="2400" b="1"/>
          </a:p>
          <a:p>
            <a:pPr algn="ctr">
              <a:spcBef>
                <a:spcPct val="50000"/>
              </a:spcBef>
            </a:pPr>
            <a:r>
              <a:rPr lang="es-ES" sz="2400" b="1"/>
              <a:t>ARMENIAN</a:t>
            </a:r>
          </a:p>
          <a:p>
            <a:pPr algn="ctr">
              <a:spcBef>
                <a:spcPct val="50000"/>
              </a:spcBef>
            </a:pPr>
            <a:r>
              <a:rPr lang="es-ES"/>
              <a:t>(first attested in religious documents)</a:t>
            </a:r>
          </a:p>
          <a:p>
            <a:pPr algn="ctr">
              <a:spcBef>
                <a:spcPct val="50000"/>
              </a:spcBef>
            </a:pPr>
            <a:endParaRPr lang="es-ES"/>
          </a:p>
          <a:p>
            <a:pPr algn="ctr">
              <a:spcBef>
                <a:spcPct val="50000"/>
              </a:spcBef>
            </a:pPr>
            <a:r>
              <a:rPr lang="es-ES"/>
              <a:t>Shows a great influence from neighboring languages</a:t>
            </a:r>
          </a:p>
          <a:p>
            <a:pPr algn="ctr">
              <a:spcBef>
                <a:spcPct val="50000"/>
              </a:spcBef>
            </a:pPr>
            <a:endParaRPr lang="es-ES"/>
          </a:p>
          <a:p>
            <a:pPr algn="ctr">
              <a:spcBef>
                <a:spcPct val="50000"/>
              </a:spcBef>
            </a:pPr>
            <a:r>
              <a:rPr lang="es-ES"/>
              <a:t>Greek   Arabic  Syriac  Persian</a:t>
            </a:r>
          </a:p>
          <a:p>
            <a:pPr algn="ctr">
              <a:spcBef>
                <a:spcPct val="50000"/>
              </a:spcBef>
            </a:pPr>
            <a:endParaRPr lang="es-ES"/>
          </a:p>
          <a:p>
            <a:pPr algn="ctr"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r>
              <a:rPr lang="es-ES"/>
              <a:t>Was first misclassified as a dialect of</a:t>
            </a:r>
          </a:p>
          <a:p>
            <a:pPr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r>
              <a:rPr lang="es-ES"/>
              <a:t>            IRANIAN</a:t>
            </a:r>
          </a:p>
        </p:txBody>
      </p:sp>
      <p:sp>
        <p:nvSpPr>
          <p:cNvPr id="14339" name="Line 5"/>
          <p:cNvSpPr>
            <a:spLocks noChangeShapeType="1"/>
          </p:cNvSpPr>
          <p:nvPr/>
        </p:nvSpPr>
        <p:spPr bwMode="auto">
          <a:xfrm>
            <a:off x="4427538" y="7651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0" name="Line 6"/>
          <p:cNvSpPr>
            <a:spLocks noChangeShapeType="1"/>
          </p:cNvSpPr>
          <p:nvPr/>
        </p:nvSpPr>
        <p:spPr bwMode="auto">
          <a:xfrm>
            <a:off x="4427538" y="23495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1" name="Line 7"/>
          <p:cNvSpPr>
            <a:spLocks noChangeShapeType="1"/>
          </p:cNvSpPr>
          <p:nvPr/>
        </p:nvSpPr>
        <p:spPr bwMode="auto">
          <a:xfrm flipH="1">
            <a:off x="3492500" y="3141663"/>
            <a:ext cx="935038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2" name="Line 8"/>
          <p:cNvSpPr>
            <a:spLocks noChangeShapeType="1"/>
          </p:cNvSpPr>
          <p:nvPr/>
        </p:nvSpPr>
        <p:spPr bwMode="auto">
          <a:xfrm>
            <a:off x="4427538" y="3141663"/>
            <a:ext cx="10810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3" name="Line 9"/>
          <p:cNvSpPr>
            <a:spLocks noChangeShapeType="1"/>
          </p:cNvSpPr>
          <p:nvPr/>
        </p:nvSpPr>
        <p:spPr bwMode="auto">
          <a:xfrm flipH="1">
            <a:off x="4284663" y="3141663"/>
            <a:ext cx="14287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4" name="Line 10"/>
          <p:cNvSpPr>
            <a:spLocks noChangeShapeType="1"/>
          </p:cNvSpPr>
          <p:nvPr/>
        </p:nvSpPr>
        <p:spPr bwMode="auto">
          <a:xfrm>
            <a:off x="4427538" y="3141663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5" name="Line 11"/>
          <p:cNvSpPr>
            <a:spLocks noChangeShapeType="1"/>
          </p:cNvSpPr>
          <p:nvPr/>
        </p:nvSpPr>
        <p:spPr bwMode="auto">
          <a:xfrm flipH="1">
            <a:off x="1187450" y="1628775"/>
            <a:ext cx="23050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6" name="Line 12"/>
          <p:cNvSpPr>
            <a:spLocks noChangeShapeType="1"/>
          </p:cNvSpPr>
          <p:nvPr/>
        </p:nvSpPr>
        <p:spPr bwMode="auto">
          <a:xfrm>
            <a:off x="1187450" y="1628775"/>
            <a:ext cx="0" cy="316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47" name="Line 13"/>
          <p:cNvSpPr>
            <a:spLocks noChangeShapeType="1"/>
          </p:cNvSpPr>
          <p:nvPr/>
        </p:nvSpPr>
        <p:spPr bwMode="auto">
          <a:xfrm>
            <a:off x="1187450" y="5229225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dirty="0" err="1" smtClean="0"/>
              <a:t>Albanic</a:t>
            </a:r>
            <a:endParaRPr lang="en-US" dirty="0" smtClean="0"/>
          </a:p>
        </p:txBody>
      </p:sp>
      <p:sp>
        <p:nvSpPr>
          <p:cNvPr id="19459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s-ES_tradnl" dirty="0" err="1" smtClean="0"/>
              <a:t>Gheg</a:t>
            </a:r>
            <a:r>
              <a:rPr lang="es-ES_tradnl" dirty="0" smtClean="0"/>
              <a:t> and </a:t>
            </a:r>
            <a:r>
              <a:rPr lang="es-ES_tradnl" dirty="0" err="1" smtClean="0"/>
              <a:t>Tosk</a:t>
            </a:r>
            <a:r>
              <a:rPr lang="es-ES_tradnl" dirty="0" smtClean="0"/>
              <a:t>. </a:t>
            </a:r>
            <a:r>
              <a:rPr lang="es-ES_tradnl" dirty="0" err="1" smtClean="0"/>
              <a:t>Influenced</a:t>
            </a:r>
            <a:r>
              <a:rPr lang="es-ES_tradnl" dirty="0" smtClean="0"/>
              <a:t> </a:t>
            </a:r>
            <a:r>
              <a:rPr lang="es-ES_tradnl" dirty="0" err="1" smtClean="0"/>
              <a:t>by</a:t>
            </a:r>
            <a:r>
              <a:rPr lang="es-ES_tradnl" dirty="0" smtClean="0"/>
              <a:t> </a:t>
            </a:r>
            <a:r>
              <a:rPr lang="es-ES_tradnl" dirty="0" err="1" smtClean="0"/>
              <a:t>its</a:t>
            </a:r>
            <a:r>
              <a:rPr lang="es-ES_tradnl" dirty="0" smtClean="0"/>
              <a:t> </a:t>
            </a:r>
            <a:r>
              <a:rPr lang="es-ES_tradnl" dirty="0" err="1" smtClean="0"/>
              <a:t>neighbours</a:t>
            </a:r>
            <a:r>
              <a:rPr lang="es-ES_tradnl" dirty="0" smtClean="0"/>
              <a:t> </a:t>
            </a:r>
            <a:r>
              <a:rPr lang="en-US" dirty="0" smtClean="0"/>
              <a:t>Greek, Slavic, and Turkish, as well a</a:t>
            </a:r>
            <a:r>
              <a:rPr lang="es-ES_tradnl" dirty="0" smtClean="0"/>
              <a:t>s </a:t>
            </a:r>
            <a:r>
              <a:rPr lang="es-ES_tradnl" dirty="0" err="1" smtClean="0"/>
              <a:t>Latin</a:t>
            </a:r>
            <a:r>
              <a:rPr lang="es-ES_tradnl" dirty="0" smtClean="0"/>
              <a:t>.</a:t>
            </a:r>
          </a:p>
          <a:p>
            <a:pPr eaLnBrk="1" hangingPunct="1"/>
            <a:endParaRPr lang="es-ES_trad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0" y="333375"/>
            <a:ext cx="9144000" cy="613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Proto.Indo-European</a:t>
            </a:r>
          </a:p>
          <a:p>
            <a:pPr algn="ctr">
              <a:spcBef>
                <a:spcPct val="50000"/>
              </a:spcBef>
            </a:pPr>
            <a:endParaRPr lang="es-ES" sz="2400"/>
          </a:p>
          <a:p>
            <a:pPr algn="ctr">
              <a:spcBef>
                <a:spcPct val="50000"/>
              </a:spcBef>
            </a:pPr>
            <a:r>
              <a:rPr lang="es-ES" sz="2400" b="1"/>
              <a:t>ALBANIAN</a:t>
            </a:r>
          </a:p>
          <a:p>
            <a:pPr algn="ctr">
              <a:spcBef>
                <a:spcPct val="50000"/>
              </a:spcBef>
            </a:pPr>
            <a:r>
              <a:rPr lang="es-ES"/>
              <a:t>(uknown until the fifteenth century CE)</a:t>
            </a:r>
          </a:p>
          <a:p>
            <a:pPr algn="ctr">
              <a:spcBef>
                <a:spcPct val="50000"/>
              </a:spcBef>
            </a:pPr>
            <a:endParaRPr lang="es-ES"/>
          </a:p>
          <a:p>
            <a:pPr algn="ctr">
              <a:spcBef>
                <a:spcPct val="50000"/>
              </a:spcBef>
            </a:pPr>
            <a:r>
              <a:rPr lang="es-ES"/>
              <a:t>Shows a great influence from neighboring languages</a:t>
            </a:r>
          </a:p>
          <a:p>
            <a:pPr algn="ctr">
              <a:spcBef>
                <a:spcPct val="50000"/>
              </a:spcBef>
            </a:pPr>
            <a:r>
              <a:rPr lang="es-ES"/>
              <a:t>Sach as</a:t>
            </a:r>
          </a:p>
          <a:p>
            <a:pPr algn="ctr"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Greek    Slavic   Turkish    Latin</a:t>
            </a:r>
          </a:p>
          <a:p>
            <a:pPr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r>
              <a:rPr lang="es-ES"/>
              <a:t>       The first document in Albanian                                            There are two main Dialects</a:t>
            </a:r>
          </a:p>
          <a:p>
            <a:pPr>
              <a:spcBef>
                <a:spcPct val="50000"/>
              </a:spcBef>
            </a:pPr>
            <a:r>
              <a:rPr lang="es-ES"/>
              <a:t>       is a Baptismal Formula.   </a:t>
            </a:r>
          </a:p>
          <a:p>
            <a:pPr>
              <a:spcBef>
                <a:spcPct val="50000"/>
              </a:spcBef>
            </a:pPr>
            <a:r>
              <a:rPr lang="es-ES"/>
              <a:t>                                                                                           </a:t>
            </a:r>
            <a:r>
              <a:rPr lang="es-ES" sz="2000"/>
              <a:t>GHEG                                    TOSK</a:t>
            </a:r>
          </a:p>
        </p:txBody>
      </p:sp>
      <p:sp>
        <p:nvSpPr>
          <p:cNvPr id="15363" name="Line 5"/>
          <p:cNvSpPr>
            <a:spLocks noChangeShapeType="1"/>
          </p:cNvSpPr>
          <p:nvPr/>
        </p:nvSpPr>
        <p:spPr bwMode="auto">
          <a:xfrm>
            <a:off x="4500563" y="836613"/>
            <a:ext cx="0" cy="576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4572000" y="23495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5" name="Line 7"/>
          <p:cNvSpPr>
            <a:spLocks noChangeShapeType="1"/>
          </p:cNvSpPr>
          <p:nvPr/>
        </p:nvSpPr>
        <p:spPr bwMode="auto">
          <a:xfrm flipH="1">
            <a:off x="3492500" y="3573463"/>
            <a:ext cx="1008063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Line 8"/>
          <p:cNvSpPr>
            <a:spLocks noChangeShapeType="1"/>
          </p:cNvSpPr>
          <p:nvPr/>
        </p:nvSpPr>
        <p:spPr bwMode="auto">
          <a:xfrm flipH="1">
            <a:off x="4427538" y="3573463"/>
            <a:ext cx="73025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7" name="Line 9"/>
          <p:cNvSpPr>
            <a:spLocks noChangeShapeType="1"/>
          </p:cNvSpPr>
          <p:nvPr/>
        </p:nvSpPr>
        <p:spPr bwMode="auto">
          <a:xfrm>
            <a:off x="4500563" y="3573463"/>
            <a:ext cx="50323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8" name="Line 10"/>
          <p:cNvSpPr>
            <a:spLocks noChangeShapeType="1"/>
          </p:cNvSpPr>
          <p:nvPr/>
        </p:nvSpPr>
        <p:spPr bwMode="auto">
          <a:xfrm>
            <a:off x="4500563" y="3573463"/>
            <a:ext cx="14398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9" name="Line 11"/>
          <p:cNvSpPr>
            <a:spLocks noChangeShapeType="1"/>
          </p:cNvSpPr>
          <p:nvPr/>
        </p:nvSpPr>
        <p:spPr bwMode="auto">
          <a:xfrm flipH="1">
            <a:off x="1116013" y="1628775"/>
            <a:ext cx="2447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0" name="Line 12"/>
          <p:cNvSpPr>
            <a:spLocks noChangeShapeType="1"/>
          </p:cNvSpPr>
          <p:nvPr/>
        </p:nvSpPr>
        <p:spPr bwMode="auto">
          <a:xfrm>
            <a:off x="1116013" y="1628775"/>
            <a:ext cx="0" cy="3529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Line 13"/>
          <p:cNvSpPr>
            <a:spLocks noChangeShapeType="1"/>
          </p:cNvSpPr>
          <p:nvPr/>
        </p:nvSpPr>
        <p:spPr bwMode="auto">
          <a:xfrm>
            <a:off x="5508625" y="1628775"/>
            <a:ext cx="194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Line 14"/>
          <p:cNvSpPr>
            <a:spLocks noChangeShapeType="1"/>
          </p:cNvSpPr>
          <p:nvPr/>
        </p:nvSpPr>
        <p:spPr bwMode="auto">
          <a:xfrm>
            <a:off x="7451725" y="1628775"/>
            <a:ext cx="0" cy="3455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3" name="Line 15"/>
          <p:cNvSpPr>
            <a:spLocks noChangeShapeType="1"/>
          </p:cNvSpPr>
          <p:nvPr/>
        </p:nvSpPr>
        <p:spPr bwMode="auto">
          <a:xfrm flipH="1">
            <a:off x="5724525" y="5661025"/>
            <a:ext cx="17272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74" name="Line 16"/>
          <p:cNvSpPr>
            <a:spLocks noChangeShapeType="1"/>
          </p:cNvSpPr>
          <p:nvPr/>
        </p:nvSpPr>
        <p:spPr bwMode="auto">
          <a:xfrm>
            <a:off x="7451725" y="5661025"/>
            <a:ext cx="129698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b="1" i="1" dirty="0" smtClean="0"/>
              <a:t>Fragmentary </a:t>
            </a:r>
            <a:r>
              <a:rPr lang="es-ES_tradnl" b="1" i="1" dirty="0" smtClean="0"/>
              <a:t>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addition to the 11 major subgroups, there are also many apparently unaffiliated languages which survive only in fragments such as glosses and sporadic inscriptions.</a:t>
            </a:r>
            <a:endParaRPr lang="es-ES_tradnl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0" y="549275"/>
            <a:ext cx="9144000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2400"/>
              <a:t>Proto-Indo-European</a:t>
            </a:r>
          </a:p>
          <a:p>
            <a:pPr algn="ctr">
              <a:spcBef>
                <a:spcPct val="50000"/>
              </a:spcBef>
            </a:pPr>
            <a:r>
              <a:rPr lang="es-ES" sz="1400"/>
              <a:t>Included among Fragmentary IE Language are:</a:t>
            </a:r>
          </a:p>
          <a:p>
            <a:pPr algn="ctr">
              <a:spcBef>
                <a:spcPct val="50000"/>
              </a:spcBef>
            </a:pPr>
            <a:endParaRPr lang="es-ES" sz="1400"/>
          </a:p>
          <a:p>
            <a:pPr>
              <a:spcBef>
                <a:spcPct val="50000"/>
              </a:spcBef>
            </a:pPr>
            <a:r>
              <a:rPr lang="es-ES" sz="2000" b="1"/>
              <a:t>LIGURIAN  </a:t>
            </a:r>
            <a:r>
              <a:rPr lang="es-ES" sz="2000"/>
              <a:t>               </a:t>
            </a:r>
            <a:r>
              <a:rPr lang="es-ES" sz="2000" b="1"/>
              <a:t>MESSAPIC </a:t>
            </a:r>
            <a:r>
              <a:rPr lang="es-ES" sz="2000"/>
              <a:t>                    </a:t>
            </a:r>
            <a:r>
              <a:rPr lang="es-ES" sz="2000" b="1"/>
              <a:t> VENETIC  </a:t>
            </a:r>
            <a:r>
              <a:rPr lang="es-ES" sz="2000"/>
              <a:t>            </a:t>
            </a:r>
            <a:r>
              <a:rPr lang="es-ES" sz="2000" b="1"/>
              <a:t>THRACIAN </a:t>
            </a:r>
            <a:r>
              <a:rPr lang="es-ES" sz="2000"/>
              <a:t> </a:t>
            </a:r>
          </a:p>
          <a:p>
            <a:pPr>
              <a:spcBef>
                <a:spcPct val="50000"/>
              </a:spcBef>
            </a:pPr>
            <a:r>
              <a:rPr lang="es-ES" sz="1400"/>
              <a:t>(northern Italy                                (Southern Italy                                    (Northeastern                        (In the area of modern)</a:t>
            </a:r>
          </a:p>
          <a:p>
            <a:pPr>
              <a:spcBef>
                <a:spcPct val="50000"/>
              </a:spcBef>
            </a:pPr>
            <a:r>
              <a:rPr lang="es-ES" sz="1400"/>
              <a:t>Possible related                                possible connected                             Italy)                                       Bulgaria and southern</a:t>
            </a:r>
          </a:p>
          <a:p>
            <a:pPr>
              <a:spcBef>
                <a:spcPct val="50000"/>
              </a:spcBef>
            </a:pPr>
            <a:r>
              <a:rPr lang="es-ES" sz="1400"/>
              <a:t>To celtic)                                           with Illaryrian)                                                                                 Romania)</a:t>
            </a:r>
          </a:p>
          <a:p>
            <a:pPr>
              <a:spcBef>
                <a:spcPct val="50000"/>
              </a:spcBef>
            </a:pPr>
            <a:endParaRPr lang="es-ES" sz="2000"/>
          </a:p>
          <a:p>
            <a:pPr>
              <a:spcBef>
                <a:spcPct val="50000"/>
              </a:spcBef>
            </a:pPr>
            <a:r>
              <a:rPr lang="es-ES" sz="2000"/>
              <a:t>                 </a:t>
            </a:r>
            <a:r>
              <a:rPr lang="es-ES" sz="2000" b="1"/>
              <a:t>PHRYGIAN                                                         ILLYRIAN</a:t>
            </a:r>
          </a:p>
          <a:p>
            <a:pPr>
              <a:spcBef>
                <a:spcPct val="50000"/>
              </a:spcBef>
            </a:pPr>
            <a:r>
              <a:rPr lang="es-ES" sz="1400"/>
              <a:t>                       (in the area of medern                                                                                (from the Dalmatian</a:t>
            </a:r>
          </a:p>
          <a:p>
            <a:pPr>
              <a:spcBef>
                <a:spcPct val="50000"/>
              </a:spcBef>
            </a:pPr>
            <a:r>
              <a:rPr lang="es-ES" sz="1400"/>
              <a:t>                         central Turkey)                                                                                          coast area of the Adriatic)</a:t>
            </a:r>
          </a:p>
          <a:p>
            <a:pPr>
              <a:spcBef>
                <a:spcPct val="50000"/>
              </a:spcBef>
            </a:pPr>
            <a:endParaRPr lang="es-ES" sz="1400"/>
          </a:p>
          <a:p>
            <a:pPr>
              <a:spcBef>
                <a:spcPct val="50000"/>
              </a:spcBef>
            </a:pPr>
            <a:endParaRPr lang="es-ES" sz="1400"/>
          </a:p>
          <a:p>
            <a:pPr>
              <a:spcBef>
                <a:spcPct val="50000"/>
              </a:spcBef>
            </a:pPr>
            <a:endParaRPr lang="es-ES" sz="1400"/>
          </a:p>
          <a:p>
            <a:pPr>
              <a:spcBef>
                <a:spcPct val="50000"/>
              </a:spcBef>
            </a:pPr>
            <a:r>
              <a:rPr lang="es-ES" sz="1400"/>
              <a:t>                                                                   </a:t>
            </a:r>
            <a:r>
              <a:rPr lang="es-ES"/>
              <a:t>Aspects of the Structure of  PIE</a:t>
            </a:r>
          </a:p>
          <a:p>
            <a:pPr>
              <a:spcBef>
                <a:spcPct val="50000"/>
              </a:spcBef>
            </a:pPr>
            <a:endParaRPr lang="es-ES"/>
          </a:p>
          <a:p>
            <a:pPr>
              <a:spcBef>
                <a:spcPct val="50000"/>
              </a:spcBef>
            </a:pPr>
            <a:r>
              <a:rPr lang="es-ES"/>
              <a:t>                Phonology                Morphology       Verbal Morphology              Syntax</a:t>
            </a:r>
          </a:p>
        </p:txBody>
      </p:sp>
      <p:sp>
        <p:nvSpPr>
          <p:cNvPr id="16387" name="Line 5"/>
          <p:cNvSpPr>
            <a:spLocks noChangeShapeType="1"/>
          </p:cNvSpPr>
          <p:nvPr/>
        </p:nvSpPr>
        <p:spPr bwMode="auto">
          <a:xfrm>
            <a:off x="4572000" y="9810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8" name="Line 6"/>
          <p:cNvSpPr>
            <a:spLocks noChangeShapeType="1"/>
          </p:cNvSpPr>
          <p:nvPr/>
        </p:nvSpPr>
        <p:spPr bwMode="auto">
          <a:xfrm>
            <a:off x="4572000" y="1341438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89" name="Line 7"/>
          <p:cNvSpPr>
            <a:spLocks noChangeShapeType="1"/>
          </p:cNvSpPr>
          <p:nvPr/>
        </p:nvSpPr>
        <p:spPr bwMode="auto">
          <a:xfrm flipH="1">
            <a:off x="468313" y="1484313"/>
            <a:ext cx="4103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0" name="Line 9"/>
          <p:cNvSpPr>
            <a:spLocks noChangeShapeType="1"/>
          </p:cNvSpPr>
          <p:nvPr/>
        </p:nvSpPr>
        <p:spPr bwMode="auto">
          <a:xfrm>
            <a:off x="4572000" y="1484313"/>
            <a:ext cx="3168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10"/>
          <p:cNvSpPr>
            <a:spLocks noChangeShapeType="1"/>
          </p:cNvSpPr>
          <p:nvPr/>
        </p:nvSpPr>
        <p:spPr bwMode="auto">
          <a:xfrm>
            <a:off x="468313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Line 11"/>
          <p:cNvSpPr>
            <a:spLocks noChangeShapeType="1"/>
          </p:cNvSpPr>
          <p:nvPr/>
        </p:nvSpPr>
        <p:spPr bwMode="auto">
          <a:xfrm>
            <a:off x="2916238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3" name="Line 12"/>
          <p:cNvSpPr>
            <a:spLocks noChangeShapeType="1"/>
          </p:cNvSpPr>
          <p:nvPr/>
        </p:nvSpPr>
        <p:spPr bwMode="auto">
          <a:xfrm>
            <a:off x="7740650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4" name="Line 13"/>
          <p:cNvSpPr>
            <a:spLocks noChangeShapeType="1"/>
          </p:cNvSpPr>
          <p:nvPr/>
        </p:nvSpPr>
        <p:spPr bwMode="auto">
          <a:xfrm>
            <a:off x="1692275" y="1484313"/>
            <a:ext cx="0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5" name="Line 14"/>
          <p:cNvSpPr>
            <a:spLocks noChangeShapeType="1"/>
          </p:cNvSpPr>
          <p:nvPr/>
        </p:nvSpPr>
        <p:spPr bwMode="auto">
          <a:xfrm>
            <a:off x="6516688" y="1484313"/>
            <a:ext cx="0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6" name="Line 15"/>
          <p:cNvSpPr>
            <a:spLocks noChangeShapeType="1"/>
          </p:cNvSpPr>
          <p:nvPr/>
        </p:nvSpPr>
        <p:spPr bwMode="auto">
          <a:xfrm>
            <a:off x="5724525" y="148431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7" name="Line 16"/>
          <p:cNvSpPr>
            <a:spLocks noChangeShapeType="1"/>
          </p:cNvSpPr>
          <p:nvPr/>
        </p:nvSpPr>
        <p:spPr bwMode="auto">
          <a:xfrm>
            <a:off x="6011863" y="765175"/>
            <a:ext cx="28813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8" name="Line 18"/>
          <p:cNvSpPr>
            <a:spLocks noChangeShapeType="1"/>
          </p:cNvSpPr>
          <p:nvPr/>
        </p:nvSpPr>
        <p:spPr bwMode="auto">
          <a:xfrm>
            <a:off x="8893175" y="765175"/>
            <a:ext cx="0" cy="460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399" name="Line 19"/>
          <p:cNvSpPr>
            <a:spLocks noChangeShapeType="1"/>
          </p:cNvSpPr>
          <p:nvPr/>
        </p:nvSpPr>
        <p:spPr bwMode="auto">
          <a:xfrm flipH="1">
            <a:off x="4500563" y="5373688"/>
            <a:ext cx="4392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0" name="Line 20"/>
          <p:cNvSpPr>
            <a:spLocks noChangeShapeType="1"/>
          </p:cNvSpPr>
          <p:nvPr/>
        </p:nvSpPr>
        <p:spPr bwMode="auto">
          <a:xfrm>
            <a:off x="4500563" y="5373688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1" name="Line 22"/>
          <p:cNvSpPr>
            <a:spLocks noChangeShapeType="1"/>
          </p:cNvSpPr>
          <p:nvPr/>
        </p:nvSpPr>
        <p:spPr bwMode="auto">
          <a:xfrm>
            <a:off x="4500563" y="602138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2" name="Line 23"/>
          <p:cNvSpPr>
            <a:spLocks noChangeShapeType="1"/>
          </p:cNvSpPr>
          <p:nvPr/>
        </p:nvSpPr>
        <p:spPr bwMode="auto">
          <a:xfrm flipH="1">
            <a:off x="1258888" y="6308725"/>
            <a:ext cx="58340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3" name="Line 24"/>
          <p:cNvSpPr>
            <a:spLocks noChangeShapeType="1"/>
          </p:cNvSpPr>
          <p:nvPr/>
        </p:nvSpPr>
        <p:spPr bwMode="auto">
          <a:xfrm>
            <a:off x="1258888" y="630872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4" name="Line 25"/>
          <p:cNvSpPr>
            <a:spLocks noChangeShapeType="1"/>
          </p:cNvSpPr>
          <p:nvPr/>
        </p:nvSpPr>
        <p:spPr bwMode="auto">
          <a:xfrm>
            <a:off x="7092950" y="63087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405" name="Line 27"/>
          <p:cNvSpPr>
            <a:spLocks noChangeShapeType="1"/>
          </p:cNvSpPr>
          <p:nvPr/>
        </p:nvSpPr>
        <p:spPr bwMode="auto">
          <a:xfrm>
            <a:off x="3348038" y="630872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_tradnl" b="1" dirty="0" err="1" smtClean="0"/>
              <a:t>Aspects</a:t>
            </a:r>
            <a:r>
              <a:rPr lang="es-ES_tradnl" b="1" dirty="0" smtClean="0"/>
              <a:t> of </a:t>
            </a:r>
            <a:r>
              <a:rPr lang="es-ES_tradnl" b="1" dirty="0" err="1" smtClean="0"/>
              <a:t>the</a:t>
            </a:r>
            <a:r>
              <a:rPr lang="es-ES_tradnl" b="1" dirty="0" smtClean="0"/>
              <a:t> </a:t>
            </a:r>
            <a:r>
              <a:rPr lang="es-ES_tradnl" b="1" dirty="0" err="1" smtClean="0"/>
              <a:t>structure</a:t>
            </a:r>
            <a:r>
              <a:rPr lang="es-ES_tradnl" b="1" dirty="0" smtClean="0"/>
              <a:t> of </a:t>
            </a:r>
            <a:r>
              <a:rPr lang="es-ES_tradnl" b="1" dirty="0" err="1" smtClean="0"/>
              <a:t>Proto</a:t>
            </a:r>
            <a:r>
              <a:rPr lang="es-ES_tradnl" b="1" dirty="0" smtClean="0"/>
              <a:t>-Indo-</a:t>
            </a:r>
            <a:r>
              <a:rPr lang="es-ES_tradnl" b="1" dirty="0" err="1" smtClean="0"/>
              <a:t>European</a:t>
            </a:r>
            <a:r>
              <a:rPr lang="es-ES_tradnl" b="1" dirty="0" smtClean="0"/>
              <a:t> </a:t>
            </a:r>
            <a:r>
              <a:rPr lang="es-ES_tradnl" b="1" dirty="0" err="1" smtClean="0"/>
              <a:t>family</a:t>
            </a:r>
            <a:r>
              <a:rPr lang="es-ES_tradnl" b="1" dirty="0" smtClean="0"/>
              <a:t> of languages</a:t>
            </a:r>
            <a:endParaRPr lang="es-ES_tradnl" b="1" dirty="0"/>
          </a:p>
        </p:txBody>
      </p:sp>
      <p:sp>
        <p:nvSpPr>
          <p:cNvPr id="2048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_tradnl" sz="4000" dirty="0" err="1" smtClean="0"/>
              <a:t>These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aspects</a:t>
            </a:r>
            <a:r>
              <a:rPr lang="es-ES_tradnl" sz="4000" dirty="0" smtClean="0"/>
              <a:t> are </a:t>
            </a:r>
            <a:r>
              <a:rPr lang="es-ES_tradnl" sz="4000" dirty="0" err="1" smtClean="0"/>
              <a:t>the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ones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that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allow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researchers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to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find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out</a:t>
            </a:r>
            <a:r>
              <a:rPr lang="es-ES_tradnl" sz="4000" dirty="0" smtClean="0"/>
              <a:t> </a:t>
            </a:r>
            <a:r>
              <a:rPr lang="es-ES_tradnl" sz="4000" dirty="0" err="1" smtClean="0"/>
              <a:t>similarities</a:t>
            </a:r>
            <a:r>
              <a:rPr lang="es-ES_tradnl" sz="4000" dirty="0" smtClean="0"/>
              <a:t> in a </a:t>
            </a:r>
            <a:r>
              <a:rPr lang="es-ES_tradnl" sz="4000" dirty="0" err="1" smtClean="0"/>
              <a:t>family</a:t>
            </a:r>
            <a:r>
              <a:rPr lang="es-ES_tradnl" sz="4000" dirty="0" smtClean="0"/>
              <a:t> of languages, </a:t>
            </a:r>
            <a:r>
              <a:rPr lang="es-ES_tradnl" sz="4000" dirty="0" err="1" smtClean="0"/>
              <a:t>these</a:t>
            </a:r>
            <a:r>
              <a:rPr lang="es-ES_tradnl" sz="4000" dirty="0" smtClean="0"/>
              <a:t> are: </a:t>
            </a:r>
            <a:r>
              <a:rPr lang="es-ES_tradnl" sz="4000" dirty="0" err="1" smtClean="0"/>
              <a:t>Phonology</a:t>
            </a:r>
            <a:r>
              <a:rPr lang="es-ES_tradnl" sz="4000" dirty="0" smtClean="0"/>
              <a:t>, </a:t>
            </a:r>
            <a:r>
              <a:rPr lang="es-ES_tradnl" sz="4000" dirty="0" err="1" smtClean="0"/>
              <a:t>Morphology</a:t>
            </a:r>
            <a:r>
              <a:rPr lang="es-ES_tradnl" sz="4000" dirty="0" smtClean="0"/>
              <a:t> and </a:t>
            </a:r>
            <a:r>
              <a:rPr lang="es-ES_tradnl" sz="4000" dirty="0" err="1" smtClean="0"/>
              <a:t>Syntax</a:t>
            </a:r>
            <a:r>
              <a:rPr lang="es-ES_tradnl" sz="4000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0" y="214313"/>
            <a:ext cx="857250" cy="6429375"/>
          </a:xfrm>
          <a:effectLst>
            <a:outerShdw blurRad="50800" dist="127000" dir="2700000" algn="tl" rotWithShape="0">
              <a:prstClr val="black">
                <a:alpha val="50000"/>
              </a:prstClr>
            </a:outerShdw>
          </a:effectLst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br>
              <a:rPr lang="es-ES" sz="3200" dirty="0" smtClean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3200" dirty="0">
                <a:solidFill>
                  <a:schemeClr val="tx1">
                    <a:lumMod val="6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</a:p>
        </p:txBody>
      </p:sp>
      <p:pic>
        <p:nvPicPr>
          <p:cNvPr id="11267" name="Picture 5" descr="F:\indoeuropean-language-family-tre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63" y="339725"/>
            <a:ext cx="4929187" cy="613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8 CuadroTexto"/>
          <p:cNvSpPr txBox="1">
            <a:spLocks noChangeArrowheads="1"/>
          </p:cNvSpPr>
          <p:nvPr/>
        </p:nvSpPr>
        <p:spPr bwMode="auto">
          <a:xfrm>
            <a:off x="6429375" y="285750"/>
            <a:ext cx="2428875" cy="600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200000"/>
              </a:lnSpc>
            </a:pPr>
            <a:r>
              <a:rPr lang="es-ES" sz="2400" b="1" dirty="0" err="1">
                <a:latin typeface="Times New Roman" pitchFamily="18" charset="0"/>
                <a:cs typeface="Times New Roman" pitchFamily="18" charset="0"/>
              </a:rPr>
              <a:t>Anatolian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s-ES" sz="2400" b="1" dirty="0" err="1">
                <a:latin typeface="Times New Roman" pitchFamily="18" charset="0"/>
                <a:cs typeface="Times New Roman" pitchFamily="18" charset="0"/>
              </a:rPr>
              <a:t>Tocharian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s-ES" sz="2400" b="1" dirty="0" err="1">
                <a:latin typeface="Times New Roman" pitchFamily="18" charset="0"/>
                <a:cs typeface="Times New Roman" pitchFamily="18" charset="0"/>
              </a:rPr>
              <a:t>Italo-celtic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s-ES" sz="2400" b="1" dirty="0">
                <a:latin typeface="Times New Roman" pitchFamily="18" charset="0"/>
                <a:cs typeface="Times New Roman" pitchFamily="18" charset="0"/>
              </a:rPr>
              <a:t>Greco-</a:t>
            </a:r>
            <a:r>
              <a:rPr lang="es-ES" sz="2400" b="1" dirty="0" err="1">
                <a:latin typeface="Times New Roman" pitchFamily="18" charset="0"/>
                <a:cs typeface="Times New Roman" pitchFamily="18" charset="0"/>
              </a:rPr>
              <a:t>armenic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s-ES" sz="2400" b="1" dirty="0" err="1">
                <a:latin typeface="Times New Roman" pitchFamily="18" charset="0"/>
                <a:cs typeface="Times New Roman" pitchFamily="18" charset="0"/>
              </a:rPr>
              <a:t>Albanian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s-ES" sz="2400" b="1" dirty="0">
                <a:latin typeface="Times New Roman" pitchFamily="18" charset="0"/>
                <a:cs typeface="Times New Roman" pitchFamily="18" charset="0"/>
              </a:rPr>
              <a:t>Balto-</a:t>
            </a:r>
            <a:r>
              <a:rPr lang="es-ES" sz="2400" b="1" dirty="0" err="1">
                <a:latin typeface="Times New Roman" pitchFamily="18" charset="0"/>
                <a:cs typeface="Times New Roman" pitchFamily="18" charset="0"/>
              </a:rPr>
              <a:t>slavo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s-ES" sz="2400" b="1" dirty="0" smtClean="0">
                <a:latin typeface="Times New Roman" pitchFamily="18" charset="0"/>
                <a:cs typeface="Times New Roman" pitchFamily="18" charset="0"/>
              </a:rPr>
              <a:t>Indo-</a:t>
            </a:r>
            <a:r>
              <a:rPr lang="es-ES" sz="2400" b="1" dirty="0" err="1" smtClean="0">
                <a:latin typeface="Times New Roman" pitchFamily="18" charset="0"/>
                <a:cs typeface="Times New Roman" pitchFamily="18" charset="0"/>
              </a:rPr>
              <a:t>iranian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200000"/>
              </a:lnSpc>
            </a:pPr>
            <a:r>
              <a:rPr lang="es-ES" sz="2400" b="1" dirty="0" err="1">
                <a:latin typeface="Times New Roman" pitchFamily="18" charset="0"/>
                <a:cs typeface="Times New Roman" pitchFamily="18" charset="0"/>
              </a:rPr>
              <a:t>Germanic</a:t>
            </a:r>
            <a:endParaRPr lang="es-E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Family of Languages</a:t>
            </a:r>
          </a:p>
          <a:p>
            <a:r>
              <a:rPr lang="es-ES_tradnl" dirty="0" smtClean="0"/>
              <a:t>Indo-</a:t>
            </a:r>
            <a:r>
              <a:rPr lang="es-ES_tradnl" dirty="0" err="1" smtClean="0"/>
              <a:t>European</a:t>
            </a:r>
            <a:r>
              <a:rPr lang="es-ES_tradnl" dirty="0" smtClean="0"/>
              <a:t> </a:t>
            </a:r>
            <a:r>
              <a:rPr lang="es-ES_tradnl" dirty="0" err="1" smtClean="0"/>
              <a:t>family</a:t>
            </a:r>
            <a:endParaRPr lang="es-ES_tradnl" dirty="0" smtClean="0"/>
          </a:p>
          <a:p>
            <a:r>
              <a:rPr lang="es-ES_tradnl" dirty="0" err="1" smtClean="0"/>
              <a:t>Branches</a:t>
            </a:r>
            <a:endParaRPr lang="es-ES_tradnl" dirty="0" smtClean="0"/>
          </a:p>
          <a:p>
            <a:r>
              <a:rPr lang="es-ES_tradnl" dirty="0" smtClean="0"/>
              <a:t>Fragmentary IE Language</a:t>
            </a:r>
          </a:p>
          <a:p>
            <a:r>
              <a:rPr lang="es-ES_tradnl" dirty="0" smtClean="0"/>
              <a:t>Language </a:t>
            </a:r>
            <a:r>
              <a:rPr lang="es-ES_tradnl" dirty="0" err="1" smtClean="0"/>
              <a:t>Tree</a:t>
            </a:r>
            <a:endParaRPr lang="es-ES_tradnl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1086</Words>
  <Application>Microsoft Office PowerPoint</Application>
  <PresentationFormat>On-screen Show (4:3)</PresentationFormat>
  <Paragraphs>218</Paragraphs>
  <Slides>34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Families of Languages</vt:lpstr>
      <vt:lpstr>Family of languages</vt:lpstr>
      <vt:lpstr>Slide 3</vt:lpstr>
      <vt:lpstr>Indo-European family</vt:lpstr>
      <vt:lpstr>Slide 5</vt:lpstr>
      <vt:lpstr>Branches</vt:lpstr>
      <vt:lpstr>Slide 7</vt:lpstr>
      <vt:lpstr>Indo-Iranian:</vt:lpstr>
      <vt:lpstr>Slide 9</vt:lpstr>
      <vt:lpstr>Hellenic</vt:lpstr>
      <vt:lpstr>Slide 11</vt:lpstr>
      <vt:lpstr>Italic</vt:lpstr>
      <vt:lpstr>Slide 13</vt:lpstr>
      <vt:lpstr>Germanic</vt:lpstr>
      <vt:lpstr>Slide 15</vt:lpstr>
      <vt:lpstr>Why is English considered Germanic?</vt:lpstr>
      <vt:lpstr>Slide 17</vt:lpstr>
      <vt:lpstr>Celtic</vt:lpstr>
      <vt:lpstr>Slide 19</vt:lpstr>
      <vt:lpstr>Tocharian</vt:lpstr>
      <vt:lpstr>Slide 21</vt:lpstr>
      <vt:lpstr>Baltic</vt:lpstr>
      <vt:lpstr>Slide 23</vt:lpstr>
      <vt:lpstr>Slavic</vt:lpstr>
      <vt:lpstr>Slide 25</vt:lpstr>
      <vt:lpstr>Armenian</vt:lpstr>
      <vt:lpstr>Slide 27</vt:lpstr>
      <vt:lpstr>Albanic</vt:lpstr>
      <vt:lpstr>Slide 29</vt:lpstr>
      <vt:lpstr>Fragmentary Languages</vt:lpstr>
      <vt:lpstr>Slide 31</vt:lpstr>
      <vt:lpstr>Aspects of the structure of Proto-Indo-European family of languages</vt:lpstr>
      <vt:lpstr>I N D O - E U R O P E A N S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Families of Laguages</dc:title>
  <dc:creator>Rabi Usama</dc:creator>
  <cp:lastModifiedBy>Robs</cp:lastModifiedBy>
  <cp:revision>40</cp:revision>
  <dcterms:created xsi:type="dcterms:W3CDTF">2006-08-16T00:00:00Z</dcterms:created>
  <dcterms:modified xsi:type="dcterms:W3CDTF">2012-12-20T10:51:51Z</dcterms:modified>
</cp:coreProperties>
</file>