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79" r:id="rId3"/>
    <p:sldId id="257"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60" r:id="rId24"/>
    <p:sldId id="27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9ABF82-00FB-4635-837C-6778A5D2B12C}" type="datetimeFigureOut">
              <a:rPr lang="en-US" smtClean="0"/>
              <a:pPr/>
              <a:t>12/20/2012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1FEABD-08C8-4119-BA30-EE012B724EB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48793EE-78FD-4538-A899-AC3BE4791EE1}" type="slidenum">
              <a:rPr lang="en-US"/>
              <a:pPr/>
              <a:t>2</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r>
              <a:rPr lang="en-US"/>
              <a:t>The origins of human language will perhaps remain for ever obscure. By contrast the origin of individual languages has been the subject of very precise study over the past two centuries.</a:t>
            </a:r>
          </a:p>
          <a:p>
            <a:endParaRPr lang="en-US"/>
          </a:p>
          <a:p>
            <a:r>
              <a:rPr kumimoji="0" lang="en-US"/>
              <a:t>Languages are linked to each other by shared words or sounds or grammatical constructions. </a:t>
            </a:r>
          </a:p>
          <a:p>
            <a:endParaRPr kumimoji="0" lang="en-US"/>
          </a:p>
          <a:p>
            <a:r>
              <a:rPr kumimoji="0" lang="en-US"/>
              <a:t>The theory is that the members of each linguistic group have descended from one language, a common ancestor.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71600" y="533400"/>
            <a:ext cx="7543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1981200"/>
            <a:ext cx="3733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257800" y="1981200"/>
            <a:ext cx="3733800" cy="4114800"/>
          </a:xfrm>
        </p:spPr>
        <p:txBody>
          <a:bodyPr/>
          <a:lstStyle/>
          <a:p>
            <a:endParaRPr lang="en-US"/>
          </a:p>
        </p:txBody>
      </p:sp>
      <p:sp>
        <p:nvSpPr>
          <p:cNvPr id="5" name="Date Placeholder 4"/>
          <p:cNvSpPr>
            <a:spLocks noGrp="1"/>
          </p:cNvSpPr>
          <p:nvPr>
            <p:ph type="dt" sz="half" idx="10"/>
          </p:nvPr>
        </p:nvSpPr>
        <p:spPr>
          <a:xfrm>
            <a:off x="1371600" y="6248400"/>
            <a:ext cx="1676400" cy="457200"/>
          </a:xfrm>
        </p:spPr>
        <p:txBody>
          <a:bodyPr/>
          <a:lstStyle>
            <a:lvl1pPr>
              <a:defRPr/>
            </a:lvl1pPr>
          </a:lstStyle>
          <a:p>
            <a:endParaRPr lang="en-US"/>
          </a:p>
        </p:txBody>
      </p:sp>
      <p:sp>
        <p:nvSpPr>
          <p:cNvPr id="6" name="Footer Placeholder 5"/>
          <p:cNvSpPr>
            <a:spLocks noGrp="1"/>
          </p:cNvSpPr>
          <p:nvPr>
            <p:ph type="ftr" sz="quarter" idx="11"/>
          </p:nvPr>
        </p:nvSpPr>
        <p:spPr>
          <a:xfrm>
            <a:off x="3429000" y="6248400"/>
            <a:ext cx="34290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239000" y="6248400"/>
            <a:ext cx="1905000" cy="457200"/>
          </a:xfrm>
        </p:spPr>
        <p:txBody>
          <a:bodyPr/>
          <a:lstStyle>
            <a:lvl1pPr>
              <a:defRPr/>
            </a:lvl1pPr>
          </a:lstStyle>
          <a:p>
            <a:fld id="{78AC2DB3-AFAD-46AC-AE9F-D15DD1053178}" type="slidenum">
              <a:rPr lang="en-US"/>
              <a:pPr/>
              <a:t>‹#›</a:t>
            </a:fld>
            <a:endParaRPr lang="en-US"/>
          </a:p>
        </p:txBody>
      </p:sp>
    </p:spTree>
  </p:cSld>
  <p:clrMapOvr>
    <a:masterClrMapping/>
  </p:clrMapOvr>
  <p:transition>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Origins of Language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8" name="Oval 10"/>
          <p:cNvSpPr>
            <a:spLocks noChangeArrowheads="1"/>
          </p:cNvSpPr>
          <p:nvPr/>
        </p:nvSpPr>
        <p:spPr bwMode="auto">
          <a:xfrm>
            <a:off x="6096000" y="0"/>
            <a:ext cx="3048000" cy="1828800"/>
          </a:xfrm>
          <a:prstGeom prst="ellipse">
            <a:avLst/>
          </a:prstGeom>
          <a:solidFill>
            <a:srgbClr val="FFFF00"/>
          </a:solidFill>
          <a:ln w="12700" cap="sq">
            <a:solidFill>
              <a:schemeClr val="tx1"/>
            </a:solidFill>
            <a:round/>
            <a:headEnd type="none" w="sm" len="sm"/>
            <a:tailEnd type="none" w="sm" len="sm"/>
          </a:ln>
          <a:effectLst/>
        </p:spPr>
        <p:txBody>
          <a:bodyPr wrap="none" anchor="ctr"/>
          <a:lstStyle/>
          <a:p>
            <a:endParaRPr lang="en-US"/>
          </a:p>
        </p:txBody>
      </p:sp>
      <p:sp>
        <p:nvSpPr>
          <p:cNvPr id="32770" name="Rectangle 2"/>
          <p:cNvSpPr>
            <a:spLocks noGrp="1" noChangeArrowheads="1"/>
          </p:cNvSpPr>
          <p:nvPr>
            <p:ph type="title"/>
          </p:nvPr>
        </p:nvSpPr>
        <p:spPr>
          <a:xfrm>
            <a:off x="1219200" y="0"/>
            <a:ext cx="3962400" cy="1143000"/>
          </a:xfrm>
        </p:spPr>
        <p:txBody>
          <a:bodyPr>
            <a:normAutofit fontScale="90000"/>
          </a:bodyPr>
          <a:lstStyle/>
          <a:p>
            <a:r>
              <a:rPr lang="en-US" sz="8000" b="1">
                <a:solidFill>
                  <a:schemeClr val="folHlink"/>
                </a:solidFill>
                <a:effectLst>
                  <a:outerShdw blurRad="38100" dist="38100" dir="2700000" algn="tl">
                    <a:srgbClr val="000000"/>
                  </a:outerShdw>
                </a:effectLst>
                <a:latin typeface="Monotype Corsiva" pitchFamily="66" charset="0"/>
              </a:rPr>
              <a:t>Origins</a:t>
            </a:r>
          </a:p>
        </p:txBody>
      </p:sp>
      <p:sp>
        <p:nvSpPr>
          <p:cNvPr id="32774" name="Rectangle 6"/>
          <p:cNvSpPr>
            <a:spLocks noChangeArrowheads="1"/>
          </p:cNvSpPr>
          <p:nvPr/>
        </p:nvSpPr>
        <p:spPr bwMode="auto">
          <a:xfrm>
            <a:off x="6324600" y="228600"/>
            <a:ext cx="2590800" cy="1677988"/>
          </a:xfrm>
          <a:prstGeom prst="rect">
            <a:avLst/>
          </a:prstGeom>
          <a:noFill/>
          <a:ln w="12700" cap="sq">
            <a:noFill/>
            <a:miter lim="800000"/>
            <a:headEnd type="none" w="sm" len="sm"/>
            <a:tailEnd type="none" w="sm" len="sm"/>
          </a:ln>
          <a:effectLst/>
        </p:spPr>
        <p:txBody>
          <a:bodyPr>
            <a:spAutoFit/>
          </a:bodyPr>
          <a:lstStyle/>
          <a:p>
            <a:pPr algn="ctr">
              <a:spcBef>
                <a:spcPct val="20000"/>
              </a:spcBef>
              <a:buClr>
                <a:schemeClr val="tx2"/>
              </a:buClr>
              <a:buFont typeface="Wingdings" pitchFamily="2" charset="2"/>
              <a:buNone/>
            </a:pPr>
            <a:r>
              <a:rPr lang="en-US" sz="2800" b="1">
                <a:solidFill>
                  <a:schemeClr val="accent2"/>
                </a:solidFill>
              </a:rPr>
              <a:t>What are some things that link all languages?</a:t>
            </a:r>
          </a:p>
          <a:p>
            <a:endParaRPr lang="en-US" sz="2000" b="1"/>
          </a:p>
        </p:txBody>
      </p:sp>
      <p:pic>
        <p:nvPicPr>
          <p:cNvPr id="32777" name="Picture 9" descr="Human_Language_Families_%28wikicolors%29"/>
          <p:cNvPicPr>
            <a:picLocks noGrp="1" noChangeAspect="1" noChangeArrowheads="1"/>
          </p:cNvPicPr>
          <p:nvPr>
            <p:ph sz="half" idx="2"/>
          </p:nvPr>
        </p:nvPicPr>
        <p:blipFill>
          <a:blip r:embed="rId3" cstate="print"/>
          <a:srcRect/>
          <a:stretch>
            <a:fillRect/>
          </a:stretch>
        </p:blipFill>
        <p:spPr>
          <a:xfrm>
            <a:off x="0" y="2514600"/>
            <a:ext cx="9144000" cy="4343400"/>
          </a:xfrm>
          <a:noFill/>
          <a:ln/>
        </p:spPr>
      </p:pic>
      <p:sp>
        <p:nvSpPr>
          <p:cNvPr id="32771" name="Rectangle 3"/>
          <p:cNvSpPr>
            <a:spLocks noGrp="1" noChangeArrowheads="1"/>
          </p:cNvSpPr>
          <p:nvPr>
            <p:ph type="body" sz="half" idx="1"/>
          </p:nvPr>
        </p:nvSpPr>
        <p:spPr>
          <a:xfrm>
            <a:off x="0" y="1676400"/>
            <a:ext cx="6629400" cy="1066800"/>
          </a:xfrm>
          <a:solidFill>
            <a:srgbClr val="CC99FF"/>
          </a:solidFill>
          <a:ln w="47625">
            <a:solidFill>
              <a:schemeClr val="tx1"/>
            </a:solidFill>
            <a:headEnd/>
            <a:tailEnd/>
          </a:ln>
        </p:spPr>
        <p:txBody>
          <a:bodyPr/>
          <a:lstStyle/>
          <a:p>
            <a:pPr algn="ctr">
              <a:buFont typeface="Wingdings" pitchFamily="2" charset="2"/>
              <a:buNone/>
            </a:pPr>
            <a:r>
              <a:rPr lang="en-US" sz="2400" b="1" dirty="0">
                <a:latin typeface="Eurostile" pitchFamily="34" charset="0"/>
              </a:rPr>
              <a:t>There are about 5,000 languages spoken in the world today (a third of them in Africa)</a:t>
            </a:r>
          </a:p>
          <a:p>
            <a:pPr>
              <a:buFont typeface="Wingdings" pitchFamily="2" charset="2"/>
              <a:buNone/>
            </a:pPr>
            <a:endParaRPr lang="en-US" sz="2400" b="1" dirty="0">
              <a:latin typeface="Eurostile" pitchFamily="34" charset="0"/>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4"/>
                                        </p:tgtEl>
                                        <p:attrNameLst>
                                          <p:attrName>style.visibility</p:attrName>
                                        </p:attrNameLst>
                                      </p:cBhvr>
                                      <p:to>
                                        <p:strVal val="visible"/>
                                      </p:to>
                                    </p:set>
                                    <p:anim calcmode="lin" valueType="num">
                                      <p:cBhvr additive="base">
                                        <p:cTn id="19" dur="500" fill="hold"/>
                                        <p:tgtEl>
                                          <p:spTgt spid="32774"/>
                                        </p:tgtEl>
                                        <p:attrNameLst>
                                          <p:attrName>ppt_x</p:attrName>
                                        </p:attrNameLst>
                                      </p:cBhvr>
                                      <p:tavLst>
                                        <p:tav tm="0">
                                          <p:val>
                                            <p:strVal val="0-#ppt_w/2"/>
                                          </p:val>
                                        </p:tav>
                                        <p:tav tm="100000">
                                          <p:val>
                                            <p:strVal val="#ppt_x"/>
                                          </p:val>
                                        </p:tav>
                                      </p:tavLst>
                                    </p:anim>
                                    <p:anim calcmode="lin" valueType="num">
                                      <p:cBhvr additive="base">
                                        <p:cTn id="20" dur="500" fill="hold"/>
                                        <p:tgtEl>
                                          <p:spTgt spid="327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4" grpId="0" autoUpdateAnimBg="0"/>
      <p:bldP spid="32771"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Speculations about Origin of Language</a:t>
            </a:r>
            <a:endParaRPr lang="en-US" dirty="0"/>
          </a:p>
        </p:txBody>
      </p:sp>
      <p:sp>
        <p:nvSpPr>
          <p:cNvPr id="3" name="Content Placeholder 2"/>
          <p:cNvSpPr>
            <a:spLocks noGrp="1"/>
          </p:cNvSpPr>
          <p:nvPr>
            <p:ph idx="1"/>
          </p:nvPr>
        </p:nvSpPr>
        <p:spPr/>
        <p:txBody>
          <a:bodyPr/>
          <a:lstStyle/>
          <a:p>
            <a:r>
              <a:rPr lang="en-US" dirty="0" smtClean="0"/>
              <a:t>What is the world’s oldest spoken language?</a:t>
            </a:r>
          </a:p>
          <a:p>
            <a:r>
              <a:rPr lang="en-US" dirty="0" smtClean="0"/>
              <a:t>Have all languages developed from a single source?</a:t>
            </a:r>
          </a:p>
          <a:p>
            <a:r>
              <a:rPr lang="en-US" dirty="0" smtClean="0"/>
              <a:t>What was the language spoken in the garden of Eden?</a:t>
            </a:r>
          </a:p>
          <a:p>
            <a:pPr>
              <a:buNone/>
            </a:pPr>
            <a:endParaRPr lang="en-US" dirty="0" smtClean="0"/>
          </a:p>
          <a:p>
            <a:pPr>
              <a:buNone/>
            </a:pPr>
            <a:r>
              <a:rPr lang="en-US" dirty="0" smtClean="0"/>
              <a:t>It dates back 3000 years and the quest remains fruitless..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Experiments</a:t>
            </a:r>
            <a:endParaRPr lang="en-US" dirty="0"/>
          </a:p>
        </p:txBody>
      </p:sp>
      <p:sp>
        <p:nvSpPr>
          <p:cNvPr id="3" name="Content Placeholder 2"/>
          <p:cNvSpPr>
            <a:spLocks noGrp="1"/>
          </p:cNvSpPr>
          <p:nvPr>
            <p:ph idx="1"/>
          </p:nvPr>
        </p:nvSpPr>
        <p:spPr/>
        <p:txBody>
          <a:bodyPr/>
          <a:lstStyle/>
          <a:p>
            <a:r>
              <a:rPr lang="en-US" dirty="0" smtClean="0"/>
              <a:t>Egyptian king </a:t>
            </a:r>
            <a:r>
              <a:rPr lang="en-US" dirty="0" err="1" smtClean="0"/>
              <a:t>Psamtik</a:t>
            </a:r>
            <a:r>
              <a:rPr lang="en-US" dirty="0" smtClean="0"/>
              <a:t> 1 (reigned in 7</a:t>
            </a:r>
            <a:r>
              <a:rPr lang="en-US" baseline="30000" dirty="0" smtClean="0"/>
              <a:t>th</a:t>
            </a:r>
            <a:r>
              <a:rPr lang="en-US" dirty="0" smtClean="0"/>
              <a:t> c. BC) tried to discover “which of all the peoples of the world was the most ancient?” He thought “Oldest language would be the evidence of oldest race”.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Psamtik’s</a:t>
            </a:r>
            <a:r>
              <a:rPr lang="en-US" dirty="0" smtClean="0"/>
              <a:t> Experiment</a:t>
            </a:r>
            <a:endParaRPr lang="en-US" dirty="0"/>
          </a:p>
        </p:txBody>
      </p:sp>
      <p:sp>
        <p:nvSpPr>
          <p:cNvPr id="3" name="Content Placeholder 2"/>
          <p:cNvSpPr>
            <a:spLocks noGrp="1"/>
          </p:cNvSpPr>
          <p:nvPr>
            <p:ph idx="1"/>
          </p:nvPr>
        </p:nvSpPr>
        <p:spPr/>
        <p:txBody>
          <a:bodyPr/>
          <a:lstStyle/>
          <a:p>
            <a:r>
              <a:rPr lang="en-US" dirty="0" smtClean="0"/>
              <a:t>He gave two new born babies of ordinary men to a shepherd, to nurture among his flocks. He charged him that none should utter any speech before them, and they should live by themselves in solitary habitation, and at the due hours the shepherd should bring goats to them, and give their fill of milk, and perform the other things needful.</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of </a:t>
            </a:r>
            <a:r>
              <a:rPr lang="en-US" dirty="0" err="1" smtClean="0"/>
              <a:t>Psamtik’s</a:t>
            </a:r>
            <a:r>
              <a:rPr lang="en-US" dirty="0" smtClean="0"/>
              <a:t> Experiment</a:t>
            </a:r>
            <a:endParaRPr lang="en-US" dirty="0"/>
          </a:p>
        </p:txBody>
      </p:sp>
      <p:sp>
        <p:nvSpPr>
          <p:cNvPr id="3" name="Content Placeholder 2"/>
          <p:cNvSpPr>
            <a:spLocks noGrp="1"/>
          </p:cNvSpPr>
          <p:nvPr>
            <p:ph idx="1"/>
          </p:nvPr>
        </p:nvSpPr>
        <p:spPr/>
        <p:txBody>
          <a:bodyPr>
            <a:normAutofit lnSpcReduction="10000"/>
          </a:bodyPr>
          <a:lstStyle/>
          <a:p>
            <a:r>
              <a:rPr lang="en-US" dirty="0" smtClean="0"/>
              <a:t>The time passed on and after two years, the shepherd opened the door entered in and saw that both the babies fell down before him and cried </a:t>
            </a:r>
            <a:r>
              <a:rPr lang="en-US" b="1" i="1" dirty="0" err="1" smtClean="0"/>
              <a:t>becos</a:t>
            </a:r>
            <a:r>
              <a:rPr lang="en-US" b="1" i="1" dirty="0" smtClean="0"/>
              <a:t>.</a:t>
            </a:r>
          </a:p>
          <a:p>
            <a:r>
              <a:rPr lang="en-US" dirty="0" smtClean="0"/>
              <a:t>Upon inquiry </a:t>
            </a:r>
            <a:r>
              <a:rPr lang="en-US" dirty="0" err="1" smtClean="0"/>
              <a:t>Psamtik</a:t>
            </a:r>
            <a:r>
              <a:rPr lang="en-US" dirty="0" smtClean="0"/>
              <a:t> got to know that </a:t>
            </a:r>
            <a:r>
              <a:rPr lang="en-US" b="1" dirty="0" smtClean="0"/>
              <a:t>Phrygian </a:t>
            </a:r>
            <a:r>
              <a:rPr lang="en-US" dirty="0" smtClean="0"/>
              <a:t>had used that word for “Bread”. </a:t>
            </a:r>
          </a:p>
          <a:p>
            <a:endParaRPr lang="en-US" dirty="0" smtClean="0"/>
          </a:p>
          <a:p>
            <a:r>
              <a:rPr lang="en-US" dirty="0" smtClean="0"/>
              <a:t>He came to know that </a:t>
            </a:r>
            <a:r>
              <a:rPr lang="en-US" dirty="0" err="1" smtClean="0"/>
              <a:t>Phrgian</a:t>
            </a:r>
            <a:r>
              <a:rPr lang="en-US" dirty="0" smtClean="0"/>
              <a:t> were elder than they.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 on </a:t>
            </a:r>
            <a:r>
              <a:rPr lang="en-US" dirty="0" err="1" smtClean="0"/>
              <a:t>Psamtik’s</a:t>
            </a:r>
            <a:r>
              <a:rPr lang="en-US" dirty="0" smtClean="0"/>
              <a:t> Experiment</a:t>
            </a:r>
            <a:endParaRPr lang="en-US" dirty="0"/>
          </a:p>
        </p:txBody>
      </p:sp>
      <p:sp>
        <p:nvSpPr>
          <p:cNvPr id="3" name="Content Placeholder 2"/>
          <p:cNvSpPr>
            <a:spLocks noGrp="1"/>
          </p:cNvSpPr>
          <p:nvPr>
            <p:ph idx="1"/>
          </p:nvPr>
        </p:nvSpPr>
        <p:spPr/>
        <p:txBody>
          <a:bodyPr>
            <a:normAutofit lnSpcReduction="10000"/>
          </a:bodyPr>
          <a:lstStyle/>
          <a:p>
            <a:r>
              <a:rPr lang="en-US" dirty="0" smtClean="0"/>
              <a:t>His experiment proved wrong because philological studies show that Phrygian is but one of the several languages which had developed in that period of history.</a:t>
            </a:r>
          </a:p>
          <a:p>
            <a:endParaRPr lang="en-US" dirty="0" smtClean="0"/>
          </a:p>
          <a:p>
            <a:r>
              <a:rPr lang="en-US" dirty="0" smtClean="0"/>
              <a:t>Then why did the twins pronounced “</a:t>
            </a:r>
            <a:r>
              <a:rPr lang="en-US" dirty="0" err="1" smtClean="0"/>
              <a:t>becos</a:t>
            </a:r>
            <a:r>
              <a:rPr lang="en-US" dirty="0" smtClean="0"/>
              <a:t>”</a:t>
            </a:r>
          </a:p>
          <a:p>
            <a:r>
              <a:rPr lang="en-US" dirty="0" smtClean="0"/>
              <a:t>Some critics said that this was one of the “snatches” that shepherd recognized. Some also said that they copied goats.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Children of the Wild</a:t>
            </a:r>
            <a:endParaRPr lang="en-US" dirty="0"/>
          </a:p>
        </p:txBody>
      </p:sp>
      <p:sp>
        <p:nvSpPr>
          <p:cNvPr id="3" name="Content Placeholder 2"/>
          <p:cNvSpPr>
            <a:spLocks noGrp="1"/>
          </p:cNvSpPr>
          <p:nvPr>
            <p:ph idx="1"/>
          </p:nvPr>
        </p:nvSpPr>
        <p:spPr/>
        <p:txBody>
          <a:bodyPr/>
          <a:lstStyle/>
          <a:p>
            <a:r>
              <a:rPr lang="en-US" dirty="0" smtClean="0"/>
              <a:t>For several hundred years, cases have been reported of children who have been reared in the wild by animals or kept isolated from all social context.</a:t>
            </a:r>
          </a:p>
          <a:p>
            <a:endParaRPr lang="en-US" dirty="0" smtClean="0"/>
          </a:p>
          <a:p>
            <a:r>
              <a:rPr lang="en-US" dirty="0" smtClean="0"/>
              <a:t>And the results show that none could speak at all, and most had no comprehension of speech.</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of experiments</a:t>
            </a:r>
            <a:endParaRPr lang="en-US" dirty="0"/>
          </a:p>
        </p:txBody>
      </p:sp>
      <p:sp>
        <p:nvSpPr>
          <p:cNvPr id="3" name="Content Placeholder 2"/>
          <p:cNvSpPr>
            <a:spLocks noGrp="1"/>
          </p:cNvSpPr>
          <p:nvPr>
            <p:ph idx="1"/>
          </p:nvPr>
        </p:nvSpPr>
        <p:spPr/>
        <p:txBody>
          <a:bodyPr/>
          <a:lstStyle/>
          <a:p>
            <a:r>
              <a:rPr lang="en-US" dirty="0" smtClean="0"/>
              <a:t>Most attempts to teach them to speak failed.</a:t>
            </a:r>
          </a:p>
          <a:p>
            <a:r>
              <a:rPr lang="en-US" dirty="0" smtClean="0"/>
              <a:t>The cases of 1694, 1731 and 1767 are said to have learned some speech and the cases of 1767 have learned both Slovak and German.</a:t>
            </a:r>
          </a:p>
          <a:p>
            <a:endParaRPr lang="en-US" dirty="0" smtClean="0"/>
          </a:p>
          <a:p>
            <a:r>
              <a:rPr lang="en-US" dirty="0" smtClean="0"/>
              <a:t>The 1717 girl and 19</a:t>
            </a:r>
            <a:r>
              <a:rPr lang="en-US" baseline="30000" dirty="0" smtClean="0"/>
              <a:t>th</a:t>
            </a:r>
            <a:r>
              <a:rPr lang="en-US" dirty="0" smtClean="0"/>
              <a:t> c child are both said to have learned some sign language as well.</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Scientific Approaches</a:t>
            </a:r>
            <a:endParaRPr lang="en-US" dirty="0"/>
          </a:p>
        </p:txBody>
      </p:sp>
      <p:sp>
        <p:nvSpPr>
          <p:cNvPr id="3" name="Content Placeholder 2"/>
          <p:cNvSpPr>
            <a:spLocks noGrp="1"/>
          </p:cNvSpPr>
          <p:nvPr>
            <p:ph idx="1"/>
          </p:nvPr>
        </p:nvSpPr>
        <p:spPr/>
        <p:txBody>
          <a:bodyPr/>
          <a:lstStyle/>
          <a:p>
            <a:r>
              <a:rPr lang="en-US" dirty="0" smtClean="0"/>
              <a:t>A considerable effort has been put to identify the scientific traces:</a:t>
            </a:r>
          </a:p>
          <a:p>
            <a:endParaRPr lang="en-US" dirty="0" smtClean="0"/>
          </a:p>
          <a:p>
            <a:r>
              <a:rPr lang="en-US" dirty="0" err="1" smtClean="0"/>
              <a:t>Glossogenetics</a:t>
            </a:r>
            <a:r>
              <a:rPr lang="en-US" dirty="0" smtClean="0"/>
              <a:t>: the study of the formation and development of human language</a:t>
            </a:r>
          </a:p>
          <a:p>
            <a:r>
              <a:rPr lang="en-US" dirty="0" smtClean="0"/>
              <a:t>The other sciences that are involved in this are </a:t>
            </a:r>
            <a:r>
              <a:rPr lang="en-US" dirty="0" err="1" smtClean="0"/>
              <a:t>are</a:t>
            </a:r>
            <a:r>
              <a:rPr lang="en-US" dirty="0" smtClean="0"/>
              <a:t>: anthropology, psychology, semiotics, neurology, </a:t>
            </a:r>
            <a:r>
              <a:rPr lang="en-US" dirty="0" err="1" smtClean="0"/>
              <a:t>primatology</a:t>
            </a:r>
            <a:r>
              <a:rPr lang="en-US" dirty="0" smtClean="0"/>
              <a:t> and linguistics.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Evidences from </a:t>
            </a:r>
            <a:r>
              <a:rPr lang="en-US" dirty="0" err="1" smtClean="0"/>
              <a:t>Palaeontology</a:t>
            </a:r>
            <a:endParaRPr lang="en-US" dirty="0"/>
          </a:p>
        </p:txBody>
      </p:sp>
      <p:sp>
        <p:nvSpPr>
          <p:cNvPr id="3" name="Content Placeholder 2"/>
          <p:cNvSpPr>
            <a:spLocks noGrp="1"/>
          </p:cNvSpPr>
          <p:nvPr>
            <p:ph idx="1"/>
          </p:nvPr>
        </p:nvSpPr>
        <p:spPr/>
        <p:txBody>
          <a:bodyPr/>
          <a:lstStyle/>
          <a:p>
            <a:r>
              <a:rPr lang="en-US" dirty="0" smtClean="0"/>
              <a:t>Efforts have been put together to deduce the origin of language fro  the fossil records of early human beings, but the results are not conclusive.</a:t>
            </a:r>
          </a:p>
          <a:p>
            <a:endParaRPr lang="en-US" dirty="0" smtClean="0"/>
          </a:p>
          <a:p>
            <a:r>
              <a:rPr lang="en-US" dirty="0" smtClean="0"/>
              <a:t>One aspect was to see that whether the primitive men have the capacities to speak?</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Theories of Human Language</a:t>
            </a:r>
            <a:endParaRPr lang="en-US" dirty="0"/>
          </a:p>
        </p:txBody>
      </p:sp>
      <p:sp>
        <p:nvSpPr>
          <p:cNvPr id="5" name="Subtitle 4"/>
          <p:cNvSpPr>
            <a:spLocks noGrp="1"/>
          </p:cNvSpPr>
          <p:nvPr>
            <p:ph type="subTitle" idx="1"/>
          </p:nvPr>
        </p:nvSpPr>
        <p:spPr/>
        <p:txBody>
          <a:bodyPr/>
          <a:lstStyle/>
          <a:p>
            <a:r>
              <a:rPr lang="en-US" dirty="0" smtClean="0"/>
              <a:t>Danish Linguist Otto </a:t>
            </a:r>
            <a:r>
              <a:rPr lang="en-US" dirty="0" err="1" smtClean="0"/>
              <a:t>Jesperson</a:t>
            </a:r>
            <a:r>
              <a:rPr lang="en-US" dirty="0" smtClean="0"/>
              <a:t> (1860-1943)Five Theories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The Bow-Wow Theory</a:t>
            </a:r>
            <a:endParaRPr lang="en-US" dirty="0"/>
          </a:p>
        </p:txBody>
      </p:sp>
      <p:sp>
        <p:nvSpPr>
          <p:cNvPr id="3" name="Content Placeholder 2"/>
          <p:cNvSpPr>
            <a:spLocks noGrp="1"/>
          </p:cNvSpPr>
          <p:nvPr>
            <p:ph idx="1"/>
          </p:nvPr>
        </p:nvSpPr>
        <p:spPr/>
        <p:txBody>
          <a:bodyPr/>
          <a:lstStyle/>
          <a:p>
            <a:r>
              <a:rPr lang="en-US" dirty="0" smtClean="0"/>
              <a:t>Speech arose through people imitating the sounds of the environment, especially animal calls. </a:t>
            </a:r>
          </a:p>
          <a:p>
            <a:endParaRPr lang="en-US" dirty="0" smtClean="0"/>
          </a:p>
          <a:p>
            <a:r>
              <a:rPr lang="en-US" dirty="0" smtClean="0"/>
              <a:t>The main evidence was the use of onomatopoeic words such as:</a:t>
            </a:r>
          </a:p>
          <a:p>
            <a:r>
              <a:rPr lang="en-US" dirty="0" smtClean="0"/>
              <a:t>Smash, crash, splash…</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a:t>
            </a:r>
            <a:endParaRPr lang="en-US" dirty="0"/>
          </a:p>
        </p:txBody>
      </p:sp>
      <p:sp>
        <p:nvSpPr>
          <p:cNvPr id="3" name="Content Placeholder 2"/>
          <p:cNvSpPr>
            <a:spLocks noGrp="1"/>
          </p:cNvSpPr>
          <p:nvPr>
            <p:ph idx="1"/>
          </p:nvPr>
        </p:nvSpPr>
        <p:spPr/>
        <p:txBody>
          <a:bodyPr/>
          <a:lstStyle/>
          <a:p>
            <a:r>
              <a:rPr lang="en-US" dirty="0" smtClean="0"/>
              <a:t> But as few of them exist in a language, and as languages vary so much in the way they represent natural sounds, the theory has little support.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The Pooh-Pooh Theory</a:t>
            </a:r>
            <a:endParaRPr lang="en-US" dirty="0"/>
          </a:p>
        </p:txBody>
      </p:sp>
      <p:sp>
        <p:nvSpPr>
          <p:cNvPr id="3" name="Content Placeholder 2"/>
          <p:cNvSpPr>
            <a:spLocks noGrp="1"/>
          </p:cNvSpPr>
          <p:nvPr>
            <p:ph idx="1"/>
          </p:nvPr>
        </p:nvSpPr>
        <p:spPr/>
        <p:txBody>
          <a:bodyPr/>
          <a:lstStyle/>
          <a:p>
            <a:r>
              <a:rPr lang="en-US" dirty="0" smtClean="0"/>
              <a:t>Speech arose through people making instinctive sounds, caused by pain, anger or other emotions.</a:t>
            </a:r>
          </a:p>
          <a:p>
            <a:endParaRPr lang="en-US" dirty="0" smtClean="0"/>
          </a:p>
          <a:p>
            <a:r>
              <a:rPr lang="en-US" dirty="0" smtClean="0"/>
              <a:t>Interjections are the best examples.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a:t>
            </a:r>
            <a:endParaRPr lang="en-US" dirty="0"/>
          </a:p>
        </p:txBody>
      </p:sp>
      <p:sp>
        <p:nvSpPr>
          <p:cNvPr id="3" name="Content Placeholder 2"/>
          <p:cNvSpPr>
            <a:spLocks noGrp="1"/>
          </p:cNvSpPr>
          <p:nvPr>
            <p:ph idx="1"/>
          </p:nvPr>
        </p:nvSpPr>
        <p:spPr/>
        <p:txBody>
          <a:bodyPr/>
          <a:lstStyle/>
          <a:p>
            <a:r>
              <a:rPr lang="en-US" dirty="0" smtClean="0"/>
              <a:t>But as no language contains many of these, and in any case, the clicks, intakes of breath, and other noises which are used in this way bear a little relationship to the vowels and consonants found in phonology.</a:t>
            </a:r>
          </a:p>
          <a:p>
            <a:endParaRPr lang="en-US" dirty="0" smtClean="0"/>
          </a:p>
          <a:p>
            <a:r>
              <a:rPr lang="en-US" dirty="0" smtClean="0"/>
              <a:t>The spellings is never a satisfactory guide.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The Ding Dong Theory</a:t>
            </a:r>
            <a:endParaRPr lang="en-US" dirty="0"/>
          </a:p>
        </p:txBody>
      </p:sp>
      <p:sp>
        <p:nvSpPr>
          <p:cNvPr id="3" name="Content Placeholder 2"/>
          <p:cNvSpPr>
            <a:spLocks noGrp="1"/>
          </p:cNvSpPr>
          <p:nvPr>
            <p:ph idx="1"/>
          </p:nvPr>
        </p:nvSpPr>
        <p:spPr/>
        <p:txBody>
          <a:bodyPr/>
          <a:lstStyle/>
          <a:p>
            <a:r>
              <a:rPr lang="en-US" dirty="0" smtClean="0"/>
              <a:t>Speech arose because people related to stimuli in the world around them, and spontaneously produced the sounds (oral gestures) which were in harmony with the environment.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main evidence</a:t>
            </a:r>
            <a:endParaRPr lang="en-US" dirty="0"/>
          </a:p>
        </p:txBody>
      </p:sp>
      <p:sp>
        <p:nvSpPr>
          <p:cNvPr id="3" name="Content Placeholder 2"/>
          <p:cNvSpPr>
            <a:spLocks noGrp="1"/>
          </p:cNvSpPr>
          <p:nvPr>
            <p:ph idx="1"/>
          </p:nvPr>
        </p:nvSpPr>
        <p:spPr/>
        <p:txBody>
          <a:bodyPr/>
          <a:lstStyle/>
          <a:p>
            <a:r>
              <a:rPr lang="en-US" dirty="0" smtClean="0"/>
              <a:t>Universal use of the sounds of words of a certain meaning.</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a:t>
            </a:r>
            <a:endParaRPr lang="en-US" dirty="0"/>
          </a:p>
        </p:txBody>
      </p:sp>
      <p:sp>
        <p:nvSpPr>
          <p:cNvPr id="3" name="Content Placeholder 2"/>
          <p:cNvSpPr>
            <a:spLocks noGrp="1"/>
          </p:cNvSpPr>
          <p:nvPr>
            <p:ph idx="1"/>
          </p:nvPr>
        </p:nvSpPr>
        <p:spPr/>
        <p:txBody>
          <a:bodyPr/>
          <a:lstStyle/>
          <a:p>
            <a:r>
              <a:rPr lang="en-US" dirty="0" smtClean="0"/>
              <a:t>But apart from a cases of apparent sound symbolism, the theory has nothing to commend it.</a:t>
            </a:r>
          </a:p>
          <a:p>
            <a:r>
              <a:rPr lang="en-US" i="1" dirty="0" smtClean="0"/>
              <a:t>Mama </a:t>
            </a:r>
            <a:r>
              <a:rPr lang="en-US" dirty="0" smtClean="0"/>
              <a:t>is supposed to reflect the movement of the lips as the mouth approaches the breast, and bye-bye or </a:t>
            </a:r>
            <a:r>
              <a:rPr lang="en-US" dirty="0" err="1" smtClean="0"/>
              <a:t>ta-ta</a:t>
            </a:r>
            <a:r>
              <a:rPr lang="en-US" dirty="0" smtClean="0"/>
              <a:t> show the lips and tongue respectively “waving” good-bye.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The </a:t>
            </a:r>
            <a:r>
              <a:rPr lang="en-US" dirty="0" err="1" smtClean="0"/>
              <a:t>yo</a:t>
            </a:r>
            <a:r>
              <a:rPr lang="en-US" dirty="0" smtClean="0"/>
              <a:t>-he-ho Theory</a:t>
            </a:r>
            <a:endParaRPr lang="en-US" dirty="0"/>
          </a:p>
        </p:txBody>
      </p:sp>
      <p:sp>
        <p:nvSpPr>
          <p:cNvPr id="3" name="Content Placeholder 2"/>
          <p:cNvSpPr>
            <a:spLocks noGrp="1"/>
          </p:cNvSpPr>
          <p:nvPr>
            <p:ph idx="1"/>
          </p:nvPr>
        </p:nvSpPr>
        <p:spPr/>
        <p:txBody>
          <a:bodyPr/>
          <a:lstStyle/>
          <a:p>
            <a:r>
              <a:rPr lang="en-US" dirty="0" smtClean="0"/>
              <a:t>Speech arose because, as people worked together, their physical efforts produced communal, rhythmical grunts, which in due course </a:t>
            </a:r>
            <a:r>
              <a:rPr lang="en-US" dirty="0" err="1" smtClean="0"/>
              <a:t>develped</a:t>
            </a:r>
            <a:r>
              <a:rPr lang="en-US" dirty="0" smtClean="0"/>
              <a:t> into chants, and thus language. </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sp>
        <p:nvSpPr>
          <p:cNvPr id="3" name="Content Placeholder 2"/>
          <p:cNvSpPr>
            <a:spLocks noGrp="1"/>
          </p:cNvSpPr>
          <p:nvPr>
            <p:ph idx="1"/>
          </p:nvPr>
        </p:nvSpPr>
        <p:spPr/>
        <p:txBody>
          <a:bodyPr/>
          <a:lstStyle/>
          <a:p>
            <a:r>
              <a:rPr lang="en-US" dirty="0" smtClean="0"/>
              <a:t>Universal use of prosodic features, especially of rhythm, but all the gap between this kind of expression and what we find in language as a whole is so immense that an explanation for the later would still have to be found.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The la-la Theory</a:t>
            </a:r>
            <a:endParaRPr lang="en-US" dirty="0"/>
          </a:p>
        </p:txBody>
      </p:sp>
      <p:sp>
        <p:nvSpPr>
          <p:cNvPr id="3" name="Content Placeholder 2"/>
          <p:cNvSpPr>
            <a:spLocks noGrp="1"/>
          </p:cNvSpPr>
          <p:nvPr>
            <p:ph idx="1"/>
          </p:nvPr>
        </p:nvSpPr>
        <p:spPr/>
        <p:txBody>
          <a:bodyPr/>
          <a:lstStyle/>
          <a:p>
            <a:r>
              <a:rPr lang="en-US" dirty="0" smtClean="0"/>
              <a:t>Jespersen himself felt that, if any single factor was going to initiate human language, it would arise from romantic side of life-the sounds associated with love, play, poetic feelings, perhaps even song.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a:t>
            </a:r>
            <a:endParaRPr lang="en-US" dirty="0"/>
          </a:p>
        </p:txBody>
      </p:sp>
      <p:sp>
        <p:nvSpPr>
          <p:cNvPr id="3" name="Content Placeholder 2"/>
          <p:cNvSpPr>
            <a:spLocks noGrp="1"/>
          </p:cNvSpPr>
          <p:nvPr>
            <p:ph idx="1"/>
          </p:nvPr>
        </p:nvSpPr>
        <p:spPr/>
        <p:txBody>
          <a:bodyPr/>
          <a:lstStyle/>
          <a:p>
            <a:r>
              <a:rPr lang="en-US" dirty="0" smtClean="0"/>
              <a:t>The gap between the emotional and the rational aspects of speech expressions would still have to be accounted for.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Speculations about origins</a:t>
            </a:r>
          </a:p>
          <a:p>
            <a:r>
              <a:rPr lang="en-US" dirty="0" smtClean="0"/>
              <a:t>Early Experiments</a:t>
            </a:r>
          </a:p>
          <a:p>
            <a:r>
              <a:rPr lang="en-US" dirty="0" smtClean="0"/>
              <a:t>Children of the wild</a:t>
            </a:r>
          </a:p>
          <a:p>
            <a:r>
              <a:rPr lang="en-US" dirty="0" smtClean="0"/>
              <a:t>Scientific approaches</a:t>
            </a:r>
          </a:p>
          <a:p>
            <a:r>
              <a:rPr lang="en-US" dirty="0" smtClean="0"/>
              <a:t>Theories of Origin</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1009</Words>
  <Application>Microsoft Office PowerPoint</Application>
  <PresentationFormat>On-screen Show (4:3)</PresentationFormat>
  <Paragraphs>86</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The Origins of Language</vt:lpstr>
      <vt:lpstr>Origins</vt:lpstr>
      <vt:lpstr>Speculations about Origin of Language</vt:lpstr>
      <vt:lpstr>Early Experiments</vt:lpstr>
      <vt:lpstr>Psamtik’s Experiment</vt:lpstr>
      <vt:lpstr>Results of Psamtik’s Experiment</vt:lpstr>
      <vt:lpstr>Criticism on Psamtik’s Experiment</vt:lpstr>
      <vt:lpstr>Children of the Wild</vt:lpstr>
      <vt:lpstr>Results of experiments</vt:lpstr>
      <vt:lpstr>Scientific Approaches</vt:lpstr>
      <vt:lpstr>Evidences from Palaeontology</vt:lpstr>
      <vt:lpstr>Theories of Human Language</vt:lpstr>
      <vt:lpstr>1) The Bow-Wow Theory</vt:lpstr>
      <vt:lpstr>Criticism</vt:lpstr>
      <vt:lpstr>2) The Pooh-Pooh Theory</vt:lpstr>
      <vt:lpstr>Criticism</vt:lpstr>
      <vt:lpstr>3) The Ding Dong Theory</vt:lpstr>
      <vt:lpstr>The main evidence</vt:lpstr>
      <vt:lpstr>Criticism</vt:lpstr>
      <vt:lpstr>4) The yo-he-ho Theory</vt:lpstr>
      <vt:lpstr>Evidence</vt:lpstr>
      <vt:lpstr>5) The la-la Theory</vt:lpstr>
      <vt:lpstr>Criticism</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Origins of Language</dc:title>
  <dc:creator>Rabi Usama</dc:creator>
  <cp:lastModifiedBy>Administrator</cp:lastModifiedBy>
  <cp:revision>86</cp:revision>
  <dcterms:created xsi:type="dcterms:W3CDTF">2006-08-16T00:00:00Z</dcterms:created>
  <dcterms:modified xsi:type="dcterms:W3CDTF">2012-12-20T07:53:31Z</dcterms:modified>
</cp:coreProperties>
</file>