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344" r:id="rId3"/>
    <p:sldId id="341" r:id="rId4"/>
    <p:sldId id="342" r:id="rId5"/>
    <p:sldId id="343" r:id="rId6"/>
    <p:sldId id="345" r:id="rId7"/>
    <p:sldId id="346" r:id="rId8"/>
    <p:sldId id="347" r:id="rId9"/>
    <p:sldId id="260" r:id="rId10"/>
    <p:sldId id="261" r:id="rId11"/>
    <p:sldId id="262" r:id="rId12"/>
    <p:sldId id="263" r:id="rId13"/>
    <p:sldId id="339" r:id="rId14"/>
    <p:sldId id="340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91" r:id="rId38"/>
    <p:sldId id="311" r:id="rId39"/>
    <p:sldId id="321" r:id="rId40"/>
    <p:sldId id="322" r:id="rId41"/>
    <p:sldId id="323" r:id="rId42"/>
    <p:sldId id="326" r:id="rId43"/>
    <p:sldId id="327" r:id="rId44"/>
    <p:sldId id="328" r:id="rId45"/>
    <p:sldId id="329" r:id="rId46"/>
    <p:sldId id="348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F119D-3712-4E41-97CB-55FA1EAEED22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A6605-8E59-4D43-A824-BF76D2DFE6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8BDA08-A090-4E99-8497-B62C94E5859F}" type="slidenum">
              <a:rPr lang="en-US"/>
              <a:pPr/>
              <a:t>3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3ADA81-9F29-4204-9301-C2709C625574}" type="slidenum">
              <a:rPr lang="zh-CN" altLang="en-US"/>
              <a:pPr/>
              <a:t>23</a:t>
            </a:fld>
            <a:endParaRPr lang="zh-CN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zh-CN"/>
              <a:t>Wne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582C468-B2FE-497F-8152-CABC933A631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Few Concerns of the Course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“LANGUAGE”</a:t>
            </a:r>
          </a:p>
          <a:p>
            <a:r>
              <a:rPr lang="en-US" dirty="0" smtClean="0"/>
              <a:t>A Detailed Study of Complexity of Language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</a:t>
            </a:r>
            <a:r>
              <a:rPr lang="en-US" i="1" dirty="0" smtClean="0"/>
              <a:t>language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sz="4000" dirty="0"/>
          </a:p>
        </p:txBody>
      </p:sp>
      <p:pic>
        <p:nvPicPr>
          <p:cNvPr id="2050" name="Picture 2" descr="C:\Users\a\Desktop\languag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7239000" cy="43434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/>
              <a:t>Definitions formulated by some </a:t>
            </a:r>
            <a:r>
              <a:rPr lang="en-US" sz="3400" b="1" dirty="0" smtClean="0"/>
              <a:t>Linguists</a:t>
            </a:r>
            <a:endParaRPr lang="en-US" sz="3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b="1"/>
              <a:t>Bloch and Trager (1942):</a:t>
            </a:r>
            <a:r>
              <a:rPr lang="tr-TR"/>
              <a:t> “</a:t>
            </a:r>
            <a:r>
              <a:rPr lang="tr-TR" i="1"/>
              <a:t>A language is a system of </a:t>
            </a:r>
            <a:r>
              <a:rPr lang="tr-TR" i="1" u="sng"/>
              <a:t>arbitrary</a:t>
            </a:r>
            <a:r>
              <a:rPr lang="tr-TR" i="1"/>
              <a:t> vocal symbols by means of which a social gorup co-operates”.</a:t>
            </a:r>
          </a:p>
          <a:p>
            <a:r>
              <a:rPr lang="tr-TR" b="1"/>
              <a:t>Noam Chomsky(1957): </a:t>
            </a:r>
            <a:r>
              <a:rPr lang="tr-TR" b="1" i="1"/>
              <a:t>“</a:t>
            </a:r>
            <a:r>
              <a:rPr lang="tr-TR" i="1"/>
              <a:t>Language is a set of finite number sentences, each finite in lingth and constructed out of a finite set of elements”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b="1"/>
              <a:t>Michael Halliday (2003):</a:t>
            </a:r>
            <a:r>
              <a:rPr lang="tr-TR" i="1"/>
              <a:t> “A language is a system of meaning- a semiotic system”</a:t>
            </a:r>
          </a:p>
          <a:p>
            <a:pPr lvl="1"/>
            <a:r>
              <a:rPr lang="tr-TR" b="1"/>
              <a:t>Reconsider the following quatations</a:t>
            </a:r>
          </a:p>
          <a:p>
            <a:pPr lvl="2"/>
            <a:r>
              <a:rPr lang="tr-TR" b="1"/>
              <a:t>“</a:t>
            </a:r>
            <a:r>
              <a:rPr lang="tr-TR" b="1" i="1"/>
              <a:t>speech breaks silence to say something; however, silence can say more than speech”.</a:t>
            </a:r>
          </a:p>
          <a:p>
            <a:pPr lvl="2"/>
            <a:r>
              <a:rPr lang="tr-TR" b="1" i="1"/>
              <a:t>“Word is spoken to that who does not understand”.</a:t>
            </a:r>
            <a:r>
              <a:rPr lang="tr-TR" b="1"/>
              <a:t> 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b="1"/>
              <a:t>Muharrem Ergin(1990):</a:t>
            </a:r>
            <a:r>
              <a:rPr lang="tr-TR"/>
              <a:t> “</a:t>
            </a:r>
            <a:r>
              <a:rPr lang="tr-TR" i="1"/>
              <a:t>Language is a natural means to enable communication among people, a living entity that it has its own peculiar laws, by means of which alone can it develop, a system of contracts whose foundation was laid in times unknown, and a social institution interwoven with sounds”.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Sapir (1921)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Sapir </a:t>
            </a:r>
            <a:r>
              <a:rPr lang="en-US" dirty="0"/>
              <a:t>(1921) gave a more plausible definition about human language by stating that:</a:t>
            </a:r>
          </a:p>
          <a:p>
            <a:pPr lvl="1">
              <a:buNone/>
            </a:pPr>
            <a:r>
              <a:rPr lang="en-US" b="1" dirty="0" smtClean="0"/>
              <a:t>	Language </a:t>
            </a:r>
            <a:r>
              <a:rPr lang="en-US" b="1" dirty="0"/>
              <a:t>is a purely human and non-instinctive method of communicating ideas, emotions, and desires by means of a system of voluntarily produced symbols.</a:t>
            </a:r>
            <a:r>
              <a:rPr lang="en-US" dirty="0"/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David Crystal (1989)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David Crystal (1989</a:t>
            </a:r>
            <a:r>
              <a:rPr lang="en-US" dirty="0" smtClean="0"/>
              <a:t>):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r>
              <a:rPr lang="en-US" b="1" dirty="0" smtClean="0"/>
              <a:t>	The </a:t>
            </a:r>
            <a:r>
              <a:rPr lang="en-US" b="1" dirty="0"/>
              <a:t>discussion may be summarized by referring to language as human vocal noise (or graphic representation of this noise in writing) used systematically and conventionally by a community for purposes of communication.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R.H </a:t>
            </a:r>
            <a:r>
              <a:rPr lang="en-US" dirty="0" err="1"/>
              <a:t>Hobbins</a:t>
            </a:r>
            <a:r>
              <a:rPr lang="en-US" dirty="0"/>
              <a:t>  </a:t>
            </a:r>
            <a:r>
              <a:rPr lang="en-US" dirty="0" smtClean="0"/>
              <a:t>(1990):</a:t>
            </a:r>
          </a:p>
          <a:p>
            <a:pPr>
              <a:buNone/>
            </a:pPr>
            <a:endParaRPr lang="en-US" dirty="0"/>
          </a:p>
          <a:p>
            <a:pPr lvl="1">
              <a:buNone/>
            </a:pPr>
            <a:r>
              <a:rPr lang="en-US" b="1" dirty="0" smtClean="0"/>
              <a:t>	Language </a:t>
            </a:r>
            <a:r>
              <a:rPr lang="en-US" b="1" dirty="0"/>
              <a:t>is a form of communication by means of a system of symbols principally transmitted by vocal sounds.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543800" cy="1143000"/>
          </a:xfrm>
        </p:spPr>
        <p:txBody>
          <a:bodyPr/>
          <a:lstStyle/>
          <a:p>
            <a:r>
              <a:rPr lang="zh-CN" altLang="en-US"/>
              <a:t> </a:t>
            </a:r>
            <a:r>
              <a:rPr lang="en-US" altLang="zh-CN" sz="2800" b="1"/>
              <a:t>Webster' s New World Dictionary </a:t>
            </a:r>
            <a:r>
              <a:rPr lang="zh-CN" altLang="en-US" sz="2800" b="1"/>
              <a:t>(</a:t>
            </a:r>
            <a:r>
              <a:rPr lang="en-US" altLang="zh-CN" sz="2800" b="1"/>
              <a:t>Pp. 759) </a:t>
            </a:r>
            <a:r>
              <a:rPr lang="zh-CN" altLang="en-US" sz="2800" b="1"/>
              <a:t>[ 1 ]</a:t>
            </a:r>
            <a:r>
              <a:rPr lang="zh-CN" altLang="en-US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371600"/>
            <a:ext cx="7620000" cy="42672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zh-CN" altLang="en-US" b="1"/>
              <a:t>(</a:t>
            </a:r>
            <a:r>
              <a:rPr lang="en-US" altLang="zh-CN" b="1"/>
              <a:t>a) human speech;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(b)the ability to communicate by this means;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(c) a system of vocal sounds and combinations of such sounds to which meaning is attributed, used for the expression or communication of thoughts and feelings;</a:t>
            </a:r>
          </a:p>
          <a:p>
            <a:pPr>
              <a:lnSpc>
                <a:spcPct val="90000"/>
              </a:lnSpc>
            </a:pPr>
            <a:r>
              <a:rPr lang="en-US" altLang="zh-CN" b="1"/>
              <a:t>(d) the written representation of such a system; </a:t>
            </a:r>
            <a:endParaRPr lang="zh-CN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543800" cy="1143000"/>
          </a:xfrm>
        </p:spPr>
        <p:txBody>
          <a:bodyPr/>
          <a:lstStyle/>
          <a:p>
            <a:r>
              <a:rPr lang="en-US" altLang="zh-CN" sz="2800" b="1"/>
              <a:t>Webster' s New World Dictionary </a:t>
            </a:r>
            <a:r>
              <a:rPr lang="zh-CN" altLang="en-US" sz="2800" b="1"/>
              <a:t>(</a:t>
            </a:r>
            <a:r>
              <a:rPr lang="en-US" altLang="zh-CN" sz="2800" b="1"/>
              <a:t>Pp. 759) </a:t>
            </a:r>
            <a:r>
              <a:rPr lang="zh-CN" altLang="en-US" sz="2800" b="1"/>
              <a:t>[2]</a:t>
            </a:r>
            <a:r>
              <a:rPr lang="zh-CN" altLang="en-US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447800"/>
            <a:ext cx="7620000" cy="4648200"/>
          </a:xfrm>
        </p:spPr>
        <p:txBody>
          <a:bodyPr/>
          <a:lstStyle/>
          <a:p>
            <a:r>
              <a:rPr lang="zh-CN" altLang="en-US" sz="3600" b="1"/>
              <a:t>(</a:t>
            </a:r>
            <a:r>
              <a:rPr lang="en-US" altLang="zh-CN" sz="3600" b="1"/>
              <a:t>a) 'any means of expressing or communicating, as gestures, signs, or animal sounds;</a:t>
            </a:r>
          </a:p>
          <a:p>
            <a:r>
              <a:rPr lang="en-US" altLang="zh-CN" sz="3600" b="1"/>
              <a:t> (b) a special set of symbols; letters, numerals, rules etc. used for the transmission of information, as in a computer; ... 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7543800" cy="1143000"/>
          </a:xfrm>
        </p:spPr>
        <p:txBody>
          <a:bodyPr/>
          <a:lstStyle/>
          <a:p>
            <a:r>
              <a:rPr lang="en-US" altLang="zh-CN" sz="3600" b="1" dirty="0"/>
              <a:t>A Generally Accepted Definition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4000" b="1">
                <a:solidFill>
                  <a:srgbClr val="003366"/>
                </a:solidFill>
              </a:rPr>
              <a:t>Language is a </a:t>
            </a:r>
            <a:r>
              <a:rPr lang="en-US" altLang="zh-CN" sz="4000" b="1">
                <a:solidFill>
                  <a:srgbClr val="CC0066"/>
                </a:solidFill>
              </a:rPr>
              <a:t>system</a:t>
            </a:r>
            <a:r>
              <a:rPr lang="en-US" altLang="zh-CN" sz="4000" b="1">
                <a:solidFill>
                  <a:srgbClr val="003366"/>
                </a:solidFill>
              </a:rPr>
              <a:t> of </a:t>
            </a:r>
            <a:r>
              <a:rPr lang="en-US" altLang="zh-CN" sz="4000" b="1">
                <a:solidFill>
                  <a:srgbClr val="CC0066"/>
                </a:solidFill>
              </a:rPr>
              <a:t>arbitrary</a:t>
            </a:r>
            <a:r>
              <a:rPr lang="en-US" altLang="zh-CN" sz="4000" b="1">
                <a:solidFill>
                  <a:srgbClr val="003366"/>
                </a:solidFill>
              </a:rPr>
              <a:t> </a:t>
            </a:r>
            <a:r>
              <a:rPr lang="en-US" altLang="zh-CN" sz="4000" b="1">
                <a:solidFill>
                  <a:srgbClr val="3333CC"/>
                </a:solidFill>
              </a:rPr>
              <a:t>vocal</a:t>
            </a:r>
            <a:r>
              <a:rPr lang="en-US" altLang="zh-CN" sz="4000" b="1">
                <a:solidFill>
                  <a:srgbClr val="003366"/>
                </a:solidFill>
              </a:rPr>
              <a:t> </a:t>
            </a:r>
            <a:r>
              <a:rPr lang="en-US" altLang="zh-CN" sz="4000" b="1">
                <a:solidFill>
                  <a:srgbClr val="CC0066"/>
                </a:solidFill>
              </a:rPr>
              <a:t>symbols</a:t>
            </a:r>
            <a:r>
              <a:rPr lang="en-US" altLang="zh-CN" sz="4000" b="1">
                <a:solidFill>
                  <a:srgbClr val="003366"/>
                </a:solidFill>
              </a:rPr>
              <a:t> used for </a:t>
            </a:r>
            <a:r>
              <a:rPr lang="en-US" altLang="zh-CN" sz="4000" b="1">
                <a:solidFill>
                  <a:srgbClr val="CC0066"/>
                </a:solidFill>
              </a:rPr>
              <a:t>human </a:t>
            </a:r>
            <a:r>
              <a:rPr lang="en-US" altLang="zh-CN" sz="4000" b="1">
                <a:solidFill>
                  <a:srgbClr val="3333CC"/>
                </a:solidFill>
              </a:rPr>
              <a:t>communication</a:t>
            </a:r>
            <a:r>
              <a:rPr lang="en-US" altLang="zh-CN">
                <a:solidFill>
                  <a:srgbClr val="CC0066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543800" cy="1143000"/>
          </a:xfrm>
        </p:spPr>
        <p:txBody>
          <a:bodyPr/>
          <a:lstStyle/>
          <a:p>
            <a:r>
              <a:rPr lang="en-US" altLang="zh-CN" sz="3600" b="1"/>
              <a:t>Understanding the Definition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143000"/>
            <a:ext cx="7620000" cy="4114800"/>
          </a:xfrm>
        </p:spPr>
        <p:txBody>
          <a:bodyPr/>
          <a:lstStyle/>
          <a:p>
            <a:r>
              <a:rPr lang="en-US" altLang="zh-CN" b="1"/>
              <a:t>QS:</a:t>
            </a:r>
          </a:p>
          <a:p>
            <a:r>
              <a:rPr lang="en-US" altLang="zh-CN" b="1"/>
              <a:t>1. Why a system?</a:t>
            </a:r>
          </a:p>
          <a:p>
            <a:r>
              <a:rPr lang="en-US" altLang="zh-CN" b="1"/>
              <a:t>2. Why arbitrary?</a:t>
            </a:r>
          </a:p>
          <a:p>
            <a:r>
              <a:rPr lang="en-US" altLang="zh-CN" b="1"/>
              <a:t>3. Why vocal?</a:t>
            </a:r>
          </a:p>
          <a:p>
            <a:r>
              <a:rPr lang="en-US" altLang="zh-CN" b="1"/>
              <a:t>4. Why symbols?</a:t>
            </a:r>
          </a:p>
          <a:p>
            <a:r>
              <a:rPr lang="en-US" altLang="zh-CN" b="1"/>
              <a:t>5. Why human?</a:t>
            </a:r>
          </a:p>
          <a:p>
            <a:r>
              <a:rPr lang="en-US" altLang="zh-CN" b="1"/>
              <a:t>6. Why communication?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are Uniquely Language-Users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u="sng"/>
              <a:t>Other Animals Communicate</a:t>
            </a:r>
          </a:p>
          <a:p>
            <a:pPr>
              <a:lnSpc>
                <a:spcPct val="90000"/>
              </a:lnSpc>
            </a:pPr>
            <a:r>
              <a:rPr lang="en-US"/>
              <a:t>Cats arch their back to scare the neighbor cat</a:t>
            </a:r>
          </a:p>
          <a:p>
            <a:pPr>
              <a:lnSpc>
                <a:spcPct val="90000"/>
              </a:lnSpc>
            </a:pPr>
            <a:r>
              <a:rPr lang="en-US"/>
              <a:t>Bees tell each other when they have found food</a:t>
            </a:r>
          </a:p>
          <a:p>
            <a:pPr>
              <a:lnSpc>
                <a:spcPct val="90000"/>
              </a:lnSpc>
            </a:pPr>
            <a:r>
              <a:rPr lang="en-US"/>
              <a:t>Chimpanzees can be taught to use primitive sign language to communicate desires.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are Uniquely Language-Users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u="sng"/>
              <a:t>We Use Language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can separate our vocalization from a given situation (cats only arch their back in the appropriate situation). 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can lie (animals only report)</a:t>
            </a:r>
          </a:p>
          <a:p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can speculate (animals are bad at counterfactuals)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Functions </a:t>
            </a:r>
            <a:r>
              <a:rPr lang="en-US" altLang="zh-CN" dirty="0"/>
              <a:t>of Language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4000" b="1" dirty="0"/>
              <a:t>Question:</a:t>
            </a:r>
          </a:p>
          <a:p>
            <a:r>
              <a:rPr lang="en-US" altLang="zh-CN" sz="4000" b="1" dirty="0"/>
              <a:t>What do you think are the functions of language?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utoUpdateAnimBg="0"/>
      <p:bldP spid="4813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543800" cy="1143000"/>
          </a:xfrm>
        </p:spPr>
        <p:txBody>
          <a:bodyPr/>
          <a:lstStyle/>
          <a:p>
            <a:r>
              <a:rPr lang="en-US" altLang="zh-CN" sz="3200" b="1">
                <a:solidFill>
                  <a:srgbClr val="CC0066"/>
                </a:solidFill>
              </a:rPr>
              <a:t>Elements of Communication: Jakobson’s Model (1960)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990600"/>
            <a:ext cx="7467600" cy="5181600"/>
          </a:xfrm>
          <a:ln>
            <a:solidFill>
              <a:srgbClr val="3333CC"/>
            </a:solidFill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/>
              <a:t>                              </a:t>
            </a:r>
            <a:r>
              <a:rPr lang="en-US" altLang="zh-CN" sz="2800" b="1">
                <a:solidFill>
                  <a:srgbClr val="003366"/>
                </a:solidFill>
              </a:rPr>
              <a:t>Context</a:t>
            </a:r>
          </a:p>
          <a:p>
            <a:pPr>
              <a:lnSpc>
                <a:spcPct val="90000"/>
              </a:lnSpc>
            </a:pPr>
            <a:r>
              <a:rPr lang="en-US" altLang="zh-CN" sz="2800" b="1"/>
              <a:t>                           </a:t>
            </a:r>
            <a:r>
              <a:rPr lang="en-US" altLang="zh-CN" sz="2800" b="1">
                <a:solidFill>
                  <a:srgbClr val="CC0066"/>
                </a:solidFill>
              </a:rPr>
              <a:t>Referential</a:t>
            </a:r>
          </a:p>
          <a:p>
            <a:pPr>
              <a:lnSpc>
                <a:spcPct val="90000"/>
              </a:lnSpc>
            </a:pPr>
            <a:endParaRPr lang="en-US" altLang="zh-CN" sz="2800" b="1">
              <a:solidFill>
                <a:srgbClr val="CC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003366"/>
                </a:solidFill>
              </a:rPr>
              <a:t>Addresser            Message               Addressee</a:t>
            </a:r>
          </a:p>
          <a:p>
            <a:pPr>
              <a:lnSpc>
                <a:spcPct val="90000"/>
              </a:lnSpc>
            </a:pPr>
            <a:r>
              <a:rPr lang="en-US" altLang="zh-CN" sz="2800" b="1">
                <a:solidFill>
                  <a:srgbClr val="CC0066"/>
                </a:solidFill>
              </a:rPr>
              <a:t> Emotive                 Poetic                   Conative</a:t>
            </a:r>
          </a:p>
          <a:p>
            <a:pPr>
              <a:lnSpc>
                <a:spcPct val="90000"/>
              </a:lnSpc>
            </a:pPr>
            <a:endParaRPr lang="en-US" altLang="zh-CN" sz="2800" b="1">
              <a:solidFill>
                <a:srgbClr val="CC0066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2800" b="1"/>
              <a:t>                              </a:t>
            </a:r>
            <a:r>
              <a:rPr lang="en-US" altLang="zh-CN" sz="2800" b="1">
                <a:solidFill>
                  <a:srgbClr val="003366"/>
                </a:solidFill>
              </a:rPr>
              <a:t>Contact</a:t>
            </a:r>
          </a:p>
          <a:p>
            <a:pPr>
              <a:lnSpc>
                <a:spcPct val="90000"/>
              </a:lnSpc>
            </a:pPr>
            <a:r>
              <a:rPr lang="en-US" altLang="zh-CN" sz="2800" b="1"/>
              <a:t>                           </a:t>
            </a:r>
            <a:r>
              <a:rPr lang="en-US" altLang="zh-CN" sz="2800" b="1">
                <a:solidFill>
                  <a:srgbClr val="CC0066"/>
                </a:solidFill>
              </a:rPr>
              <a:t>    Phatic</a:t>
            </a:r>
          </a:p>
          <a:p>
            <a:pPr>
              <a:lnSpc>
                <a:spcPct val="90000"/>
              </a:lnSpc>
            </a:pPr>
            <a:endParaRPr lang="en-US" altLang="zh-CN" sz="2800" b="1"/>
          </a:p>
          <a:p>
            <a:pPr>
              <a:lnSpc>
                <a:spcPct val="90000"/>
              </a:lnSpc>
            </a:pPr>
            <a:r>
              <a:rPr lang="en-US" altLang="zh-CN" sz="2800" b="1"/>
              <a:t>                               </a:t>
            </a:r>
            <a:r>
              <a:rPr lang="en-US" altLang="zh-CN" sz="2800" b="1">
                <a:solidFill>
                  <a:srgbClr val="003366"/>
                </a:solidFill>
              </a:rPr>
              <a:t>Code</a:t>
            </a:r>
          </a:p>
          <a:p>
            <a:pPr>
              <a:lnSpc>
                <a:spcPct val="90000"/>
              </a:lnSpc>
            </a:pPr>
            <a:r>
              <a:rPr lang="en-US" altLang="zh-CN" sz="2800" b="1"/>
              <a:t>                          </a:t>
            </a:r>
            <a:r>
              <a:rPr lang="en-US" altLang="zh-CN" sz="2800" b="1">
                <a:solidFill>
                  <a:srgbClr val="CC0066"/>
                </a:solidFill>
              </a:rPr>
              <a:t>Metalingual</a:t>
            </a:r>
          </a:p>
          <a:p>
            <a:pPr>
              <a:lnSpc>
                <a:spcPct val="90000"/>
              </a:lnSpc>
            </a:pPr>
            <a:endParaRPr lang="en-US" altLang="zh-CN" sz="2800" b="1">
              <a:solidFill>
                <a:srgbClr val="CC0066"/>
              </a:solidFill>
            </a:endParaRPr>
          </a:p>
          <a:p>
            <a:pPr>
              <a:lnSpc>
                <a:spcPct val="90000"/>
              </a:lnSpc>
            </a:pPr>
            <a:endParaRPr lang="en-US" altLang="zh-CN" sz="2800">
              <a:solidFill>
                <a:srgbClr val="CC0066"/>
              </a:solidFill>
            </a:endParaRPr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  <a:p>
            <a:pPr>
              <a:lnSpc>
                <a:spcPct val="90000"/>
              </a:lnSpc>
            </a:pPr>
            <a:endParaRPr lang="en-US" altLang="zh-CN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543800" cy="1143000"/>
          </a:xfrm>
        </p:spPr>
        <p:txBody>
          <a:bodyPr/>
          <a:lstStyle/>
          <a:p>
            <a:r>
              <a:rPr lang="en-US" altLang="zh-CN" sz="3200" b="1"/>
              <a:t>Metafunctions of Language: Halliday’s Model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143000"/>
            <a:ext cx="76200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dirty="0"/>
              <a:t>1. </a:t>
            </a:r>
            <a:r>
              <a:rPr lang="en-US" altLang="zh-CN" dirty="0"/>
              <a:t>Ideational: Constructs a model of experience and constructs logical relations ( through transitive system)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(Linguistic Constructionism)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2. Interpersonal: enacts social relationships (through mood and modality)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3. Contextual: creates relevance to context (through coherence and cohesion)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Systemic Functional Linguistics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7543800" cy="1143000"/>
          </a:xfrm>
        </p:spPr>
        <p:txBody>
          <a:bodyPr/>
          <a:lstStyle/>
          <a:p>
            <a:r>
              <a:rPr lang="en-US" altLang="zh-CN" sz="3200" b="1" dirty="0"/>
              <a:t>M. A. K. </a:t>
            </a:r>
            <a:r>
              <a:rPr lang="en-US" altLang="zh-CN" sz="3200" b="1" dirty="0" err="1" smtClean="0"/>
              <a:t>Halliday</a:t>
            </a:r>
            <a:endParaRPr lang="zh-CN" altLang="en-US" sz="3200" b="1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600200"/>
            <a:ext cx="3733800" cy="5257800"/>
          </a:xfrm>
        </p:spPr>
        <p:txBody>
          <a:bodyPr/>
          <a:lstStyle/>
          <a:p>
            <a:r>
              <a:rPr lang="zh-CN" altLang="en-US" sz="2400" b="1"/>
              <a:t>(1925-), </a:t>
            </a:r>
            <a:r>
              <a:rPr lang="en-US" altLang="zh-CN" sz="2400" b="1"/>
              <a:t>founder of systemic functional linguistics,1947-1949 studied at Beijing University, 1949-1950 studied at Ling Nan University, 1955 got doctor’s degree at Cambridge University with </a:t>
            </a:r>
            <a:r>
              <a:rPr lang="en-US" altLang="zh-CN" sz="2400" b="1" i="1"/>
              <a:t>The Language of the Chinese “Secret History of the Mongols”</a:t>
            </a:r>
          </a:p>
        </p:txBody>
      </p:sp>
      <p:pic>
        <p:nvPicPr>
          <p:cNvPr id="51204" name="Picture 4" descr="K:\zch picture\halliday 2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15000" y="1600200"/>
            <a:ext cx="2819400" cy="4191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utoUpdateAnimBg="0"/>
      <p:bldP spid="5120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600" dirty="0"/>
              <a:t>1. </a:t>
            </a:r>
            <a:r>
              <a:rPr lang="en-US" altLang="zh-CN" sz="3600" dirty="0"/>
              <a:t>Informative </a:t>
            </a:r>
            <a:r>
              <a:rPr lang="en-US" altLang="zh-CN" sz="3600" dirty="0" smtClean="0"/>
              <a:t>:</a:t>
            </a:r>
            <a:r>
              <a:rPr lang="zh-CN" altLang="en-US" sz="3600" dirty="0" smtClean="0"/>
              <a:t> </a:t>
            </a:r>
            <a:r>
              <a:rPr lang="en-US" altLang="zh-CN" sz="3600" dirty="0"/>
              <a:t>Language serves an informative function when it is used to tell what the speaker believes, to give information about facts, or to reason things out.</a:t>
            </a:r>
          </a:p>
          <a:p>
            <a:r>
              <a:rPr lang="en-US" altLang="zh-CN" sz="3600" dirty="0"/>
              <a:t>By use of Declarative Sentences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3600" dirty="0"/>
              <a:t>2. </a:t>
            </a:r>
            <a:r>
              <a:rPr lang="en-US" altLang="zh-CN" sz="3600" dirty="0" smtClean="0"/>
              <a:t>Interrogative:</a:t>
            </a:r>
            <a:r>
              <a:rPr lang="zh-CN" altLang="en-US" sz="3600" dirty="0" smtClean="0"/>
              <a:t> </a:t>
            </a:r>
            <a:r>
              <a:rPr lang="en-US" altLang="zh-CN" sz="3600" dirty="0"/>
              <a:t>When language is used to get information from others, it serves an interrogative function</a:t>
            </a:r>
          </a:p>
          <a:p>
            <a:pPr>
              <a:lnSpc>
                <a:spcPct val="90000"/>
              </a:lnSpc>
            </a:pPr>
            <a:endParaRPr lang="en-US" altLang="zh-CN" sz="3600" dirty="0"/>
          </a:p>
          <a:p>
            <a:pPr>
              <a:lnSpc>
                <a:spcPct val="90000"/>
              </a:lnSpc>
            </a:pPr>
            <a:r>
              <a:rPr lang="en-US" altLang="zh-CN" sz="3600" dirty="0"/>
              <a:t>Through Questions that expect answers.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3. </a:t>
            </a:r>
            <a:r>
              <a:rPr lang="en-US" altLang="zh-CN" dirty="0" smtClean="0"/>
              <a:t>Interpersonal</a:t>
            </a:r>
            <a:r>
              <a:rPr lang="zh-CN" altLang="en-US" dirty="0" smtClean="0"/>
              <a:t>: </a:t>
            </a:r>
            <a:r>
              <a:rPr lang="en-US" altLang="zh-CN" dirty="0"/>
              <a:t>Language serves an interpersonal function when it is used to establish and maintain their status in a society</a:t>
            </a:r>
            <a:r>
              <a:rPr lang="en-US" altLang="zh-CN" dirty="0" smtClean="0"/>
              <a:t>.</a:t>
            </a:r>
          </a:p>
          <a:p>
            <a:pPr>
              <a:buNone/>
            </a:pPr>
            <a:endParaRPr lang="en-US" altLang="zh-CN" dirty="0"/>
          </a:p>
          <a:p>
            <a:r>
              <a:rPr lang="en-US" altLang="zh-CN" dirty="0"/>
              <a:t>Five sub-categories of interpersonal function: performative, directive, emotive, expressive, and </a:t>
            </a:r>
            <a:r>
              <a:rPr lang="en-US" altLang="zh-CN" dirty="0" err="1"/>
              <a:t>phatic</a:t>
            </a:r>
            <a:r>
              <a:rPr lang="en-US" altLang="zh-CN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Performative</a:t>
            </a:r>
            <a:r>
              <a:rPr lang="zh-CN" altLang="en-US" sz="3600" dirty="0" smtClean="0"/>
              <a:t>: </a:t>
            </a:r>
            <a:r>
              <a:rPr lang="en-US" altLang="zh-CN" sz="3600" dirty="0"/>
              <a:t>the use of language to “do things”, to perform actions.</a:t>
            </a:r>
          </a:p>
          <a:p>
            <a:endParaRPr lang="en-US" altLang="zh-CN" sz="3600" dirty="0"/>
          </a:p>
          <a:p>
            <a:r>
              <a:rPr lang="en-US" altLang="zh-CN" sz="3600" dirty="0"/>
              <a:t>Through quite formal and even ritualized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Directive</a:t>
            </a:r>
            <a:r>
              <a:rPr lang="zh-CN" altLang="en-US" sz="3600" dirty="0" smtClean="0"/>
              <a:t>: </a:t>
            </a:r>
            <a:r>
              <a:rPr lang="en-US" altLang="zh-CN" sz="3600" dirty="0"/>
              <a:t>When language is used to get the hearer do something, it serves a directive function.</a:t>
            </a:r>
          </a:p>
          <a:p>
            <a:endParaRPr lang="en-US" altLang="zh-CN" sz="3600" dirty="0"/>
          </a:p>
          <a:p>
            <a:r>
              <a:rPr lang="en-US" altLang="zh-CN" sz="3600" dirty="0"/>
              <a:t>Most Imperative sentences.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Emotive</a:t>
            </a:r>
            <a:r>
              <a:rPr lang="zh-CN" altLang="en-US" sz="3600" dirty="0" smtClean="0"/>
              <a:t>: </a:t>
            </a:r>
            <a:r>
              <a:rPr lang="en-US" altLang="zh-CN" sz="3600" dirty="0"/>
              <a:t>the use of language to create certain feelings in the hearer.</a:t>
            </a:r>
          </a:p>
          <a:p>
            <a:endParaRPr lang="en-US" altLang="zh-CN" sz="3600" dirty="0"/>
          </a:p>
          <a:p>
            <a:r>
              <a:rPr lang="en-US" altLang="zh-CN" sz="3600" dirty="0"/>
              <a:t>Through Jokes, Advertising, Propaganda,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Expressive</a:t>
            </a:r>
            <a:r>
              <a:rPr lang="zh-CN" altLang="en-US" sz="3600" dirty="0" smtClean="0"/>
              <a:t>: </a:t>
            </a:r>
            <a:r>
              <a:rPr lang="en-US" altLang="zh-CN" sz="3600" dirty="0"/>
              <a:t>the use of language to reveal something about the feelings and attitudes of the speaker.</a:t>
            </a:r>
          </a:p>
          <a:p>
            <a:endParaRPr lang="en-US" altLang="zh-CN" sz="3600" dirty="0"/>
          </a:p>
          <a:p>
            <a:r>
              <a:rPr lang="en-US" altLang="zh-CN" sz="3600" dirty="0"/>
              <a:t>Through Exclamations,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/>
          <a:lstStyle/>
          <a:p>
            <a:r>
              <a:rPr lang="en-US" altLang="zh-CN" sz="3600" dirty="0" err="1" smtClean="0"/>
              <a:t>Phatic</a:t>
            </a:r>
            <a:r>
              <a:rPr lang="zh-CN" altLang="en-US" sz="3600" dirty="0" smtClean="0"/>
              <a:t>: </a:t>
            </a:r>
            <a:r>
              <a:rPr lang="en-US" altLang="zh-CN" sz="3600" dirty="0"/>
              <a:t>the use of language to establish an atmosphere or maintaining social contact.</a:t>
            </a:r>
          </a:p>
          <a:p>
            <a:endParaRPr lang="en-US" altLang="zh-CN" sz="3600" dirty="0"/>
          </a:p>
          <a:p>
            <a:r>
              <a:rPr lang="en-US" altLang="zh-CN" sz="3600" dirty="0"/>
              <a:t>E.g. Greetings, Farewells, and Comments on the weather,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600" dirty="0" smtClean="0"/>
              <a:t>Recreational</a:t>
            </a:r>
            <a:r>
              <a:rPr lang="zh-CN" altLang="en-US" sz="3600" dirty="0" smtClean="0"/>
              <a:t>: </a:t>
            </a:r>
            <a:r>
              <a:rPr lang="en-US" altLang="zh-CN" sz="3600" dirty="0"/>
              <a:t>the use of language for the sheer joy of using it.</a:t>
            </a:r>
          </a:p>
          <a:p>
            <a:endParaRPr lang="en-US" altLang="zh-CN" sz="3600" dirty="0"/>
          </a:p>
          <a:p>
            <a:r>
              <a:rPr lang="en-US" altLang="zh-CN" sz="3600" dirty="0"/>
              <a:t>E.g. baby’s babbling, poetry,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6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sz="4000" b="1"/>
              <a:t>Summary of the Functions of Language</a:t>
            </a:r>
            <a:endParaRPr lang="zh-CN" altLang="en-US" sz="4000" b="1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 err="1" smtClean="0"/>
              <a:t>Metalingual</a:t>
            </a:r>
            <a:r>
              <a:rPr lang="zh-CN" altLang="en-US" dirty="0" smtClean="0"/>
              <a:t>: </a:t>
            </a:r>
            <a:r>
              <a:rPr lang="en-US" altLang="zh-CN" dirty="0"/>
              <a:t>the use of language to talk about language itself.</a:t>
            </a:r>
          </a:p>
          <a:p>
            <a:pPr>
              <a:lnSpc>
                <a:spcPct val="90000"/>
              </a:lnSpc>
            </a:pPr>
            <a:endParaRPr lang="en-US" altLang="zh-CN" dirty="0"/>
          </a:p>
          <a:p>
            <a:pPr>
              <a:lnSpc>
                <a:spcPct val="90000"/>
              </a:lnSpc>
            </a:pPr>
            <a:r>
              <a:rPr lang="en-US" altLang="zh-CN" dirty="0"/>
              <a:t>This makes language infinitely self-reflexive: We human beings can talk about talk and think about thinking, and thus only humans can ask what it means to communicate, to think, to be human.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Parts of </a:t>
            </a:r>
            <a:r>
              <a:rPr lang="en-US" b="1" dirty="0"/>
              <a:t>Language/Grammar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b="1" u="sng">
                <a:cs typeface="Times New Roman" pitchFamily="18" charset="0"/>
              </a:rPr>
              <a:t>Grammar</a:t>
            </a:r>
          </a:p>
          <a:p>
            <a:r>
              <a:rPr lang="en-US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Phonology – Rule pertaining to the sound system</a:t>
            </a:r>
          </a:p>
          <a:p>
            <a:r>
              <a:rPr lang="en-US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Morphology – Rules governing word structure. </a:t>
            </a:r>
          </a:p>
          <a:p>
            <a:r>
              <a:rPr lang="en-US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Syntax – Rules governing the structure of sentences</a:t>
            </a:r>
          </a:p>
          <a:p>
            <a:r>
              <a:rPr lang="en-US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Semantics – Rules concerning meaning. </a:t>
            </a:r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Phonological Rules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	Language consists of a fairly small set of sounds (phonemes). There are about 40 in English. Most have no meaning in themselves; rather we string them together to form meaningful bits and pieces.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>
                <a:cs typeface="Times New Roman" pitchFamily="18" charset="0"/>
              </a:rPr>
              <a:t>	Rules - E.g., an English word can end, but not begin, with an -ng sound</a:t>
            </a:r>
            <a:r>
              <a:rPr lang="en-US" sz="280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Morphology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/>
              <a:t>	Language is Made up of Morphemes. Many are words (Lexicon is the dictionary of).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 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/>
              <a:t>	“Papers” has 2 morphemes (paper &amp; 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US" b="1">
                <a:cs typeface="Times New Roman" pitchFamily="18" charset="0"/>
              </a:rPr>
              <a:t>	</a:t>
            </a:r>
            <a:r>
              <a:rPr lang="en-US" b="1"/>
              <a:t>3 million words in English</a:t>
            </a:r>
            <a:r>
              <a:rPr lang="en-US"/>
              <a:t> (about 200,000 words in common use today).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Syntactic Rules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cs typeface="Times New Roman" pitchFamily="18" charset="0"/>
              </a:rPr>
              <a:t>	Rules that enable us to combine morphemes into sentences (bridge between sound and meaning).</a:t>
            </a:r>
          </a:p>
          <a:p>
            <a:pPr>
              <a:buFontTx/>
              <a:buNone/>
            </a:pPr>
            <a:endParaRPr lang="en-US"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>
                <a:cs typeface="Times New Roman" pitchFamily="18" charset="0"/>
              </a:rPr>
              <a:t>	When children put words together they are following syntactic rules about how morphemes are put together. 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Semantic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Arbitrariness of the Sign </a:t>
            </a: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Sounds of words bear no relationship to meaning (except for onomatopoeia). </a:t>
            </a:r>
          </a:p>
          <a:p>
            <a:pPr>
              <a:buFontTx/>
              <a:buNone/>
            </a:pPr>
            <a:endParaRPr lang="en-US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Tx/>
              <a:buNone/>
            </a:pP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In Philosophy we often distinguish between denotation and connotation.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Semantics Follows Syntax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8001000" cy="3733800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90000"/>
              </a:lnSpc>
              <a:buFontTx/>
              <a:buNone/>
            </a:pPr>
            <a:endParaRPr lang="en-US" sz="280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sz="3600">
                <a:latin typeface="Times New Roman" pitchFamily="18" charset="0"/>
                <a:cs typeface="Times New Roman" pitchFamily="18" charset="0"/>
              </a:rPr>
              <a:t>“The people talked over the noise”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en-US" sz="36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sz="3600" u="sng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Two Syntaxtical Interpretations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  1. [The people] [talked [over]the noise]]]  - Over is a    preposition</a:t>
            </a:r>
            <a:endParaRPr lang="en-US" sz="28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US" sz="2800">
                <a:latin typeface="Times New Roman" pitchFamily="18" charset="0"/>
                <a:cs typeface="Times New Roman" pitchFamily="18" charset="0"/>
              </a:rPr>
              <a:t>    2.  [The people [talked over][the noise] – Over is a particle</a:t>
            </a:r>
            <a:endParaRPr lang="en-US" sz="28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Semantics Follows Syntax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	A single sentence can correspond to two propositions, each of which has a distinctive syntactic (and logical) structure, hence, a different cognitive representation.</a:t>
            </a:r>
          </a:p>
          <a:p>
            <a:pPr>
              <a:buFontTx/>
              <a:buNone/>
            </a:pPr>
            <a:endParaRPr lang="en-US">
              <a:latin typeface="Times New Roman" pitchFamily="18" charset="0"/>
              <a:cs typeface="Times New Roman" pitchFamily="18" charset="0"/>
            </a:endParaRPr>
          </a:p>
          <a:p>
            <a:r>
              <a:rPr lang="en-US">
                <a:latin typeface="Times New Roman" pitchFamily="18" charset="0"/>
                <a:cs typeface="Times New Roman" pitchFamily="18" charset="0"/>
              </a:rPr>
              <a:t>Evidence that meaning is assigned to syntactic structure, rather than to words and sentences.</a:t>
            </a:r>
            <a:endParaRPr lang="en-US"/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Grammar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How do we know that one sentence is grammatical and the other is not?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Amy likes Stan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Think likes I Stan that Amy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en-US" sz="28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Cannot be that we have learned each instance individually. Sentences are infinite; brain is not. </a:t>
            </a:r>
            <a:endParaRPr lang="en-US" sz="2800"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Times New Roman" pitchFamily="18" charset="0"/>
              </a:rPr>
              <a:t>Interesting Facts About Language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8001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ea typeface="Arial Unicode MS" pitchFamily="34" charset="-128"/>
                <a:cs typeface="Arial Unicode MS" pitchFamily="34" charset="-128"/>
              </a:rPr>
              <a:t>The number of sentences is infinite.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are able to distinguish grammatical from ungrammatical sentences.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are able to recognize truncated sentences (“Stop it”) that are missing nouns.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We are able to recognize ambiguous sentences (“Andrew saw the girl with binoculars”)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cs typeface="Times New Roman" pitchFamily="18" charset="0"/>
              </a:rPr>
              <a:t>We can create sentences that paraphrase each other.</a:t>
            </a:r>
            <a:r>
              <a:rPr lang="en-US" sz="28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Features of Language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600"/>
              <a:t>The important features that all human languages have in common (not solely English). </a:t>
            </a:r>
          </a:p>
          <a:p>
            <a:pPr>
              <a:lnSpc>
                <a:spcPct val="80000"/>
              </a:lnSpc>
            </a:pPr>
            <a:r>
              <a:rPr lang="tr-TR" sz="2600"/>
              <a:t>Design features of language by American linguists Charles Hockett: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1.Use of sound signals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2.Arbitrarines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3.The need for learning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4.Dualtiy </a:t>
            </a:r>
            <a:r>
              <a:rPr lang="tr-TR" sz="2200" i="1"/>
              <a:t>of patterns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5.Displacement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6.Creativity (</a:t>
            </a:r>
            <a:r>
              <a:rPr lang="tr-TR" sz="2200" i="1"/>
              <a:t>productivity)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7.Patterning</a:t>
            </a:r>
          </a:p>
          <a:p>
            <a:pPr lvl="1">
              <a:lnSpc>
                <a:spcPct val="80000"/>
              </a:lnSpc>
            </a:pPr>
            <a:r>
              <a:rPr lang="tr-TR" sz="2200"/>
              <a:t>8.Structure dependence</a:t>
            </a:r>
          </a:p>
          <a:p>
            <a:pPr lvl="1"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Minor features of Language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tr-TR" sz="2600"/>
              <a:t>Language reveals patterns of how mind works.</a:t>
            </a:r>
          </a:p>
          <a:p>
            <a:pPr>
              <a:lnSpc>
                <a:spcPct val="80000"/>
              </a:lnSpc>
            </a:pPr>
            <a:r>
              <a:rPr lang="tr-TR" sz="2600"/>
              <a:t>Language is a means for mental and social development.</a:t>
            </a:r>
          </a:p>
          <a:p>
            <a:pPr>
              <a:lnSpc>
                <a:spcPct val="80000"/>
              </a:lnSpc>
            </a:pPr>
            <a:r>
              <a:rPr lang="tr-TR" sz="2600"/>
              <a:t>Language is a property of the individual as well as of the society.</a:t>
            </a:r>
          </a:p>
          <a:p>
            <a:pPr>
              <a:lnSpc>
                <a:spcPct val="80000"/>
              </a:lnSpc>
            </a:pPr>
            <a:r>
              <a:rPr lang="tr-TR" sz="2600"/>
              <a:t>Language is a predictor of social identity.</a:t>
            </a:r>
          </a:p>
          <a:p>
            <a:pPr>
              <a:lnSpc>
                <a:spcPct val="80000"/>
              </a:lnSpc>
            </a:pPr>
            <a:r>
              <a:rPr lang="tr-TR" sz="2600"/>
              <a:t>Language is a predictor of social identity</a:t>
            </a:r>
          </a:p>
          <a:p>
            <a:pPr>
              <a:lnSpc>
                <a:spcPct val="80000"/>
              </a:lnSpc>
            </a:pPr>
            <a:r>
              <a:rPr lang="tr-TR" sz="2600"/>
              <a:t>Language is used for cultural preservation and transmission</a:t>
            </a:r>
          </a:p>
          <a:p>
            <a:pPr>
              <a:lnSpc>
                <a:spcPct val="80000"/>
              </a:lnSpc>
            </a:pPr>
            <a:r>
              <a:rPr lang="tr-TR" sz="2600"/>
              <a:t>Language can be used by some to exert their power over others.</a:t>
            </a: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Continues</a:t>
            </a:r>
            <a:r>
              <a:rPr lang="tr-TR"/>
              <a:t>..</a:t>
            </a: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sz="2400" dirty="0"/>
              <a:t>The direction of changes in language is not predictable.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Language is not monolithic but varied. It exhibits variatiosn (e.g.Dialects)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Self-talk can be regarded as a form of language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We talk in our minds: inner speech. Using language for thinking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We cannot help but to process and understand what we hear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Language, unless recorded, flies away the moment we speak it.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All the language have the same potential for development.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Language facilitates abstract thought (i.e. Thinking)</a:t>
            </a:r>
          </a:p>
          <a:p>
            <a:pPr>
              <a:lnSpc>
                <a:spcPct val="80000"/>
              </a:lnSpc>
            </a:pPr>
            <a:r>
              <a:rPr lang="tr-TR" sz="2400" dirty="0"/>
              <a:t>Language is adaptable &amp; flexible to accommodate new communicative needs.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3Ds of Language</a:t>
            </a: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Dimensions of language as used in oral communication</a:t>
            </a:r>
          </a:p>
          <a:p>
            <a:r>
              <a:rPr lang="tr-TR"/>
              <a:t>1. FORM: sound, word, sentence(accurate?)</a:t>
            </a:r>
          </a:p>
          <a:p>
            <a:r>
              <a:rPr lang="tr-TR"/>
              <a:t>2. MEANING: what does it mean?</a:t>
            </a:r>
          </a:p>
          <a:p>
            <a:r>
              <a:rPr lang="tr-TR"/>
              <a:t>3. USE: where, when with who to use it?(appropriate?)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Knowledge of a language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tr-TR" dirty="0"/>
              <a:t>“I know English?”</a:t>
            </a:r>
          </a:p>
          <a:p>
            <a:pPr lvl="1">
              <a:lnSpc>
                <a:spcPct val="80000"/>
              </a:lnSpc>
            </a:pPr>
            <a:r>
              <a:rPr lang="tr-TR" dirty="0"/>
              <a:t>identifying individual sounds correctly.</a:t>
            </a:r>
          </a:p>
          <a:p>
            <a:pPr lvl="1">
              <a:lnSpc>
                <a:spcPct val="80000"/>
              </a:lnSpc>
            </a:pPr>
            <a:r>
              <a:rPr lang="tr-TR" dirty="0"/>
              <a:t>Knowing the combinations of sounds. </a:t>
            </a:r>
            <a:r>
              <a:rPr lang="tr-TR" i="1" dirty="0"/>
              <a:t>For example: beg is permitted but bge is not permitted.</a:t>
            </a:r>
          </a:p>
          <a:p>
            <a:pPr lvl="1">
              <a:lnSpc>
                <a:spcPct val="80000"/>
              </a:lnSpc>
            </a:pPr>
            <a:r>
              <a:rPr lang="tr-TR" dirty="0"/>
              <a:t>Knowing the formation and division of words.  </a:t>
            </a:r>
            <a:r>
              <a:rPr lang="tr-TR" i="1" dirty="0"/>
              <a:t>Clear-ly.</a:t>
            </a:r>
          </a:p>
          <a:p>
            <a:pPr lvl="1">
              <a:lnSpc>
                <a:spcPct val="80000"/>
              </a:lnSpc>
            </a:pPr>
            <a:r>
              <a:rPr lang="tr-TR" i="1" dirty="0"/>
              <a:t>Combination of words at sentence level.</a:t>
            </a:r>
          </a:p>
          <a:p>
            <a:pPr lvl="1">
              <a:lnSpc>
                <a:spcPct val="80000"/>
              </a:lnSpc>
            </a:pPr>
            <a:r>
              <a:rPr lang="tr-TR" i="1" dirty="0"/>
              <a:t>Decoding all above system: understanding the meanings of words, phrases, sentences.</a:t>
            </a:r>
          </a:p>
          <a:p>
            <a:pPr lvl="1">
              <a:lnSpc>
                <a:spcPct val="80000"/>
              </a:lnSpc>
            </a:pPr>
            <a:r>
              <a:rPr lang="tr-TR" i="1" dirty="0"/>
              <a:t>Using language in communicative context.</a:t>
            </a:r>
          </a:p>
          <a:p>
            <a:pPr lvl="1">
              <a:lnSpc>
                <a:spcPct val="80000"/>
              </a:lnSpc>
            </a:pPr>
            <a:endParaRPr lang="tr-TR" i="1" dirty="0"/>
          </a:p>
          <a:p>
            <a:pPr lvl="2">
              <a:lnSpc>
                <a:spcPct val="80000"/>
              </a:lnSpc>
            </a:pPr>
            <a:r>
              <a:rPr lang="tr-TR" sz="1800" b="1" i="1" dirty="0"/>
              <a:t>Label each of the above explanations with one of the terms: </a:t>
            </a:r>
            <a:r>
              <a:rPr lang="tr-TR" sz="1800" b="1" i="1" u="sng" dirty="0"/>
              <a:t>syntax, morphology, pragmatics, semantics, phonetics and phonology</a:t>
            </a:r>
            <a:endParaRPr lang="en-US" sz="18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Continues..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Knowing a language means having moderate level of speaking and listenings skills. And also expressing ideas in written mode. </a:t>
            </a:r>
          </a:p>
          <a:p>
            <a:r>
              <a:rPr lang="tr-TR"/>
              <a:t>You are </a:t>
            </a:r>
            <a:r>
              <a:rPr lang="tr-TR" b="1"/>
              <a:t>illeterate</a:t>
            </a:r>
            <a:r>
              <a:rPr lang="tr-TR"/>
              <a:t> if you cannot convert your speech into writing.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Language in Everyday Life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/>
              <a:t>Normal conversation uses 4,000 or 5,000 words an hour.</a:t>
            </a:r>
          </a:p>
          <a:p>
            <a:pPr>
              <a:lnSpc>
                <a:spcPct val="90000"/>
              </a:lnSpc>
            </a:pPr>
            <a:r>
              <a:rPr lang="tr-TR"/>
              <a:t>A radio talk, where there are fewer pauses uses as many as 8,000-9,000 words per hour.</a:t>
            </a:r>
          </a:p>
          <a:p>
            <a:pPr>
              <a:lnSpc>
                <a:spcPct val="90000"/>
              </a:lnSpc>
            </a:pPr>
            <a:r>
              <a:rPr lang="tr-TR"/>
              <a:t>A person reading at a normal speed covers 14,000 or 15,000 words per hour.</a:t>
            </a:r>
          </a:p>
          <a:p>
            <a:pPr>
              <a:lnSpc>
                <a:spcPct val="90000"/>
              </a:lnSpc>
            </a:pPr>
            <a:r>
              <a:rPr lang="tr-TR"/>
              <a:t>Per day, the total could be as high as 100,000.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sz="2600"/>
              <a:t>Therefore, the use of language is an integral part of human being.</a:t>
            </a:r>
          </a:p>
          <a:p>
            <a:r>
              <a:rPr lang="tr-TR" sz="2600"/>
              <a:t>Children all over the world start putting words together at approximately the same age, and follow remarkably similar paths in their speech development.</a:t>
            </a:r>
          </a:p>
          <a:p>
            <a:r>
              <a:rPr lang="tr-TR" sz="2600"/>
              <a:t>All languages are similar in their basic structure, whether they are in Africa, Austria, Turkey…</a:t>
            </a:r>
            <a:endParaRPr lang="en-US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Analysis of definitions of language</a:t>
            </a:r>
          </a:p>
          <a:p>
            <a:r>
              <a:rPr lang="en-US" dirty="0" smtClean="0"/>
              <a:t>Functions of Language</a:t>
            </a:r>
          </a:p>
          <a:p>
            <a:r>
              <a:rPr lang="en-US" dirty="0" smtClean="0"/>
              <a:t>Parts of Language</a:t>
            </a:r>
          </a:p>
          <a:p>
            <a:r>
              <a:rPr lang="en-US" dirty="0" smtClean="0"/>
              <a:t>Features of Language</a:t>
            </a:r>
          </a:p>
          <a:p>
            <a:r>
              <a:rPr lang="en-US" dirty="0" smtClean="0"/>
              <a:t>Knowledge of Language</a:t>
            </a:r>
          </a:p>
          <a:p>
            <a:r>
              <a:rPr lang="en-US" dirty="0" smtClean="0"/>
              <a:t>Use of Language in Everyday life</a:t>
            </a:r>
          </a:p>
          <a:p>
            <a:r>
              <a:rPr lang="en-US" dirty="0" smtClean="0"/>
              <a:t>A brief overview of the course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1690</Words>
  <Application>Microsoft Office PowerPoint</Application>
  <PresentationFormat>On-screen Show (4:3)</PresentationFormat>
  <Paragraphs>237</Paragraphs>
  <Slides>46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Few Concerns of the Course</vt:lpstr>
      <vt:lpstr>What is language? </vt:lpstr>
      <vt:lpstr>Definitions formulated by some Linguists</vt:lpstr>
      <vt:lpstr>Slide 4</vt:lpstr>
      <vt:lpstr>Slide 5</vt:lpstr>
      <vt:lpstr>Sapir (1921)</vt:lpstr>
      <vt:lpstr> David Crystal (1989)</vt:lpstr>
      <vt:lpstr>Slide 8</vt:lpstr>
      <vt:lpstr> Webster' s New World Dictionary (Pp. 759) [ 1 ] </vt:lpstr>
      <vt:lpstr>Webster' s New World Dictionary (Pp. 759) [2] </vt:lpstr>
      <vt:lpstr>A Generally Accepted Definition</vt:lpstr>
      <vt:lpstr>Understanding the Definition</vt:lpstr>
      <vt:lpstr>We are Uniquely Language-Users</vt:lpstr>
      <vt:lpstr>We are Uniquely Language-Users</vt:lpstr>
      <vt:lpstr>Functions of Language</vt:lpstr>
      <vt:lpstr>Elements of Communication: Jakobson’s Model (1960)</vt:lpstr>
      <vt:lpstr>Metafunctions of Language: Halliday’s Model</vt:lpstr>
      <vt:lpstr>M. A. K. Halliday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Summary of the Functions of Language</vt:lpstr>
      <vt:lpstr>Parts of Language/Grammar</vt:lpstr>
      <vt:lpstr>Phonological Rules</vt:lpstr>
      <vt:lpstr>Morphology</vt:lpstr>
      <vt:lpstr>Syntactic Rules</vt:lpstr>
      <vt:lpstr>Semantic</vt:lpstr>
      <vt:lpstr>Semantics Follows Syntax</vt:lpstr>
      <vt:lpstr>Semantics Follows Syntax</vt:lpstr>
      <vt:lpstr>Grammar</vt:lpstr>
      <vt:lpstr>Interesting Facts About Language</vt:lpstr>
      <vt:lpstr>Features of Language</vt:lpstr>
      <vt:lpstr>Minor features of Language</vt:lpstr>
      <vt:lpstr>Continues..</vt:lpstr>
      <vt:lpstr>3Ds of Language</vt:lpstr>
      <vt:lpstr>Knowledge of a language</vt:lpstr>
      <vt:lpstr>Continues..</vt:lpstr>
      <vt:lpstr>Use of Language in Everyday Life</vt:lpstr>
      <vt:lpstr>Slide 45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Rabi Usama</dc:creator>
  <cp:lastModifiedBy>NTS</cp:lastModifiedBy>
  <cp:revision>33</cp:revision>
  <dcterms:created xsi:type="dcterms:W3CDTF">2006-08-16T00:00:00Z</dcterms:created>
  <dcterms:modified xsi:type="dcterms:W3CDTF">2012-12-30T13:35:07Z</dcterms:modified>
</cp:coreProperties>
</file>