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296" r:id="rId3"/>
    <p:sldId id="297" r:id="rId4"/>
    <p:sldId id="298" r:id="rId5"/>
    <p:sldId id="299" r:id="rId6"/>
    <p:sldId id="300" r:id="rId7"/>
    <p:sldId id="256" r:id="rId8"/>
    <p:sldId id="281" r:id="rId9"/>
    <p:sldId id="287" r:id="rId10"/>
    <p:sldId id="288" r:id="rId11"/>
    <p:sldId id="286" r:id="rId12"/>
    <p:sldId id="282" r:id="rId13"/>
    <p:sldId id="289" r:id="rId14"/>
    <p:sldId id="258" r:id="rId15"/>
    <p:sldId id="284" r:id="rId16"/>
    <p:sldId id="285" r:id="rId17"/>
    <p:sldId id="270" r:id="rId18"/>
    <p:sldId id="259" r:id="rId19"/>
    <p:sldId id="271" r:id="rId20"/>
    <p:sldId id="272" r:id="rId21"/>
    <p:sldId id="260" r:id="rId22"/>
    <p:sldId id="273" r:id="rId23"/>
    <p:sldId id="261" r:id="rId24"/>
    <p:sldId id="274" r:id="rId25"/>
    <p:sldId id="262" r:id="rId26"/>
    <p:sldId id="275" r:id="rId27"/>
    <p:sldId id="263" r:id="rId28"/>
    <p:sldId id="276" r:id="rId29"/>
    <p:sldId id="264" r:id="rId30"/>
    <p:sldId id="265" r:id="rId31"/>
    <p:sldId id="277" r:id="rId32"/>
    <p:sldId id="266" r:id="rId33"/>
    <p:sldId id="278" r:id="rId34"/>
    <p:sldId id="267" r:id="rId35"/>
    <p:sldId id="279" r:id="rId36"/>
    <p:sldId id="268" r:id="rId37"/>
    <p:sldId id="280" r:id="rId38"/>
    <p:sldId id="291" r:id="rId39"/>
    <p:sldId id="292" r:id="rId40"/>
    <p:sldId id="293" r:id="rId41"/>
    <p:sldId id="294" r:id="rId42"/>
    <p:sldId id="290"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3" autoAdjust="0"/>
    <p:restoredTop sz="94624" autoAdjust="0"/>
  </p:normalViewPr>
  <p:slideViewPr>
    <p:cSldViewPr>
      <p:cViewPr varScale="1">
        <p:scale>
          <a:sx n="70" d="100"/>
          <a:sy n="70" d="100"/>
        </p:scale>
        <p:origin x="-138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Archaism"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Slang" TargetMode="External"/><Relationship Id="rId2" Type="http://schemas.openxmlformats.org/officeDocument/2006/relationships/hyperlink" Target="http://en.wikipedia.org/wiki/Elliptical_constructio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Linguistics"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hyperlink" Target="http://en.wikipedia.org/wiki/Vowe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en.wikipedia.org/wiki/Faroe_Island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8" Type="http://schemas.openxmlformats.org/officeDocument/2006/relationships/hyperlink" Target="http://en.wikipedia.org/wiki/India" TargetMode="External"/><Relationship Id="rId3" Type="http://schemas.openxmlformats.org/officeDocument/2006/relationships/hyperlink" Target="http://en.wikipedia.org/wiki/Americas" TargetMode="External"/><Relationship Id="rId7" Type="http://schemas.openxmlformats.org/officeDocument/2006/relationships/hyperlink" Target="http://en.wikipedia.org/wiki/China" TargetMode="External"/><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hyperlink" Target="http://en.wikipedia.org/wiki/Philippines" TargetMode="External"/><Relationship Id="rId5" Type="http://schemas.openxmlformats.org/officeDocument/2006/relationships/hyperlink" Target="http://en.wikipedia.org/wiki/Asia" TargetMode="External"/><Relationship Id="rId10" Type="http://schemas.openxmlformats.org/officeDocument/2006/relationships/hyperlink" Target="http://en.wikipedia.org/wiki/Creole_peoples" TargetMode="External"/><Relationship Id="rId4" Type="http://schemas.openxmlformats.org/officeDocument/2006/relationships/hyperlink" Target="http://en.wikipedia.org/wiki/Africa" TargetMode="External"/><Relationship Id="rId9" Type="http://schemas.openxmlformats.org/officeDocument/2006/relationships/hyperlink" Target="http://en.wikipedia.org/wiki/Oceania" TargetMode="Externa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Language" TargetMode="Externa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hyperlink" Target="http://en.wikipedia.org/wiki/Pidgin" TargetMode="External"/><Relationship Id="rId4" Type="http://schemas.openxmlformats.org/officeDocument/2006/relationships/hyperlink" Target="http://en.wikipedia.org/wiki/Nativization"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Creole_language" TargetMode="Externa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hyperlink" Target="http://en.wikipedia.org/wiki/Dialect"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Relexification" TargetMode="External"/><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hyperlink" Target="http://en.wikipedia.org/wiki/Creole_language" TargetMode="External"/><Relationship Id="rId5" Type="http://schemas.openxmlformats.org/officeDocument/2006/relationships/hyperlink" Target="http://en.wikipedia.org/wiki/Hugo_Schuchardt" TargetMode="External"/><Relationship Id="rId4" Type="http://schemas.openxmlformats.org/officeDocument/2006/relationships/hyperlink" Target="http://en.wikipedia.org/wiki/Lingua_franca_of_the_Mediterranean"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French-based_creole_languages" TargetMode="Externa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hyperlink" Target="http://en.wikipedia.org/wiki/Creoleness" TargetMode="External"/><Relationship Id="rId4" Type="http://schemas.openxmlformats.org/officeDocument/2006/relationships/hyperlink" Target="http://en.wikipedia.org/wiki/Language_chang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en.wikipedia.org/wiki/Creole_language" TargetMode="Externa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en.wikipedia.org/wiki/Pidgin" TargetMode="Externa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hyperlink" Target="http://en.wikipedia.org/wiki/Creole_language" TargetMode="External"/></Relationships>
</file>

<file path=ppt/slides/_rels/slide28.xml.rels><?xml version="1.0" encoding="UTF-8" standalone="yes"?>
<Relationships xmlns="http://schemas.openxmlformats.org/package/2006/relationships"><Relationship Id="rId2" Type="http://schemas.openxmlformats.org/officeDocument/2006/relationships/hyperlink" Target="http://en.wikipedia.org/wiki/Inflection"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Generation" TargetMode="Externa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0.xml.rels><?xml version="1.0" encoding="UTF-8" standalone="yes"?>
<Relationships xmlns="http://schemas.openxmlformats.org/package/2006/relationships"><Relationship Id="rId8" Type="http://schemas.openxmlformats.org/officeDocument/2006/relationships/hyperlink" Target="http://en.wikipedia.org/wiki/Organization" TargetMode="External"/><Relationship Id="rId3" Type="http://schemas.openxmlformats.org/officeDocument/2006/relationships/hyperlink" Target="http://en.wikipedia.org/wiki/Universalist" TargetMode="External"/><Relationship Id="rId7" Type="http://schemas.openxmlformats.org/officeDocument/2006/relationships/hyperlink" Target="http://en.wikipedia.org/wiki/Discourse" TargetMode="Externa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hyperlink" Target="http://en.wikipedia.org/wiki/Language_learning" TargetMode="External"/><Relationship Id="rId5" Type="http://schemas.openxmlformats.org/officeDocument/2006/relationships/hyperlink" Target="http://en.wikipedia.org/wiki/Transparency_(linguistic)" TargetMode="External"/><Relationship Id="rId4" Type="http://schemas.openxmlformats.org/officeDocument/2006/relationships/hyperlink" Target="http://en.wikipedia.org/wiki/Semantic"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en.wikipedia.org/wiki/Natural_language" TargetMode="External"/><Relationship Id="rId2" Type="http://schemas.openxmlformats.org/officeDocument/2006/relationships/hyperlink" Target="http://en.wikipedia.org/wiki/Plantations" TargetMode="External"/><Relationship Id="rId1" Type="http://schemas.openxmlformats.org/officeDocument/2006/relationships/slideLayout" Target="../slideLayouts/slideLayout2.xml"/><Relationship Id="rId4" Type="http://schemas.openxmlformats.org/officeDocument/2006/relationships/hyperlink" Target="http://en.wikipedia.org/wiki/Innate"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en.wikipedia.org/wiki/Terminology"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en.wikipedia.org/wiki/Internet" TargetMode="External"/><Relationship Id="rId2" Type="http://schemas.openxmlformats.org/officeDocument/2006/relationships/hyperlink" Target="http://en.wikipedia.org/wiki/Information_Technology"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en.wikipedia.org/wiki/Vocabulary" TargetMode="External"/><Relationship Id="rId2" Type="http://schemas.openxmlformats.org/officeDocument/2006/relationships/hyperlink" Target="http://en.wikipedia.org/wiki/Word" TargetMode="External"/><Relationship Id="rId1" Type="http://schemas.openxmlformats.org/officeDocument/2006/relationships/slideLayout" Target="../slideLayouts/slideLayout2.xml"/><Relationship Id="rId5" Type="http://schemas.openxmlformats.org/officeDocument/2006/relationships/hyperlink" Target="http://en.wikipedia.org/wiki/Allegory" TargetMode="External"/><Relationship Id="rId4" Type="http://schemas.openxmlformats.org/officeDocument/2006/relationships/hyperlink" Target="http://en.wikipedia.org/wiki/Metaphor"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en.wikipedia.org/wiki/Subculture" TargetMode="External"/><Relationship Id="rId2" Type="http://schemas.openxmlformats.org/officeDocument/2006/relationships/hyperlink" Target="http://en.wikipedia.org/wiki/Territory" TargetMode="External"/><Relationship Id="rId1" Type="http://schemas.openxmlformats.org/officeDocument/2006/relationships/slideLayout" Target="../slideLayouts/slideLayout2.xml"/><Relationship Id="rId5" Type="http://schemas.openxmlformats.org/officeDocument/2006/relationships/hyperlink" Target="http://en.wikipedia.org/wiki/Minority_group" TargetMode="External"/><Relationship Id="rId4" Type="http://schemas.openxmlformats.org/officeDocument/2006/relationships/hyperlink" Target="http://en.wikipedia.org/wiki/Musician"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en.wikipedia.org/wiki/Register_(linguistics)" TargetMode="External"/><Relationship Id="rId2" Type="http://schemas.openxmlformats.org/officeDocument/2006/relationships/hyperlink" Target="http://en.wikipedia.org/wiki/Jargon"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en.wikipedia.org/wiki/Ingroup" TargetMode="External"/><Relationship Id="rId2" Type="http://schemas.openxmlformats.org/officeDocument/2006/relationships/hyperlink" Target="http://en.wikipedia.org/wiki/Clique"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75" name="Group 63"/>
          <p:cNvGraphicFramePr>
            <a:graphicFrameLocks noGrp="1"/>
          </p:cNvGraphicFramePr>
          <p:nvPr/>
        </p:nvGraphicFramePr>
        <p:xfrm>
          <a:off x="381000" y="990600"/>
          <a:ext cx="8177213" cy="3962400"/>
        </p:xfrm>
        <a:graphic>
          <a:graphicData uri="http://schemas.openxmlformats.org/drawingml/2006/table">
            <a:tbl>
              <a:tblPr/>
              <a:tblGrid>
                <a:gridCol w="2106613"/>
                <a:gridCol w="1138237"/>
                <a:gridCol w="1149350"/>
                <a:gridCol w="1319213"/>
                <a:gridCol w="2463800"/>
              </a:tblGrid>
              <a:tr h="1371600">
                <a:tc gridSpan="5">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from Quirk et al (1985), who use the term </a:t>
                      </a:r>
                      <a:r>
                        <a:rPr kumimoji="0" lang="en-US" sz="2400" b="0" i="1"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attitude</a:t>
                      </a:r>
                      <a:r>
                        <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 rather than style or register</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AAAA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90800">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Formality scale</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
                          <a:schemeClr val="hlink"/>
                        </a:buClr>
                        <a:buSzPct val="70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Very formal, Frozen, Rigid</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AAAAFF"/>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 FORMAL</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AADDCC"/>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12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     </a:t>
                      </a: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Neutral     </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AAFFAA"/>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24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INFORMAL →</a:t>
                      </a:r>
                      <a:endParaRPr kumimoji="0" lang="en-US" sz="24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DDFF88"/>
                    </a:solid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Pct val="70000"/>
                        <a:buFont typeface="Wingdings" pitchFamily="2" charset="2"/>
                        <a:buNone/>
                        <a:tabLst/>
                      </a:pPr>
                      <a:r>
                        <a:rPr kumimoji="0" lang="en-US" sz="24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Times New Roman" pitchFamily="18" charset="0"/>
                        </a:rPr>
                        <a:t>Very informal, Casual, Familiar</a:t>
                      </a:r>
                      <a:endParaRPr kumimoji="0" lang="en-US" sz="2400" b="0" i="0" u="none" strike="noStrike" cap="none" normalizeH="0" baseline="0" dirty="0" smtClean="0">
                        <a:ln>
                          <a:noFill/>
                        </a:ln>
                        <a:solidFill>
                          <a:schemeClr val="tx1"/>
                        </a:solidFill>
                        <a:effectLst>
                          <a:outerShdw blurRad="38100" dist="38100" dir="2700000" algn="tl">
                            <a:srgbClr val="000000"/>
                          </a:outerShdw>
                        </a:effectLst>
                        <a:latin typeface="Garamond" pitchFamily="18"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AA"/>
                    </a:solidFill>
                  </a:tcPr>
                </a:tc>
              </a:tr>
            </a:tbl>
          </a:graphicData>
        </a:graphic>
      </p:graphicFrame>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err="1" smtClean="0">
                <a:latin typeface="Arial" charset="0"/>
                <a:cs typeface="Times New Roman" pitchFamily="18" charset="0"/>
              </a:rPr>
              <a:t>Joos</a:t>
            </a:r>
            <a:r>
              <a:rPr lang="en-US" b="1" dirty="0" smtClean="0">
                <a:latin typeface="Arial" charset="0"/>
                <a:cs typeface="Times New Roman" pitchFamily="18" charset="0"/>
              </a:rPr>
              <a:t> (1961); five styles in spoken English</a:t>
            </a:r>
            <a:endParaRPr lang="en-US" dirty="0" smtClean="0"/>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b="1" dirty="0" err="1" smtClean="0">
                <a:latin typeface="Arial" charset="0"/>
                <a:cs typeface="Times New Roman" pitchFamily="18" charset="0"/>
              </a:rPr>
              <a:t>Joos</a:t>
            </a:r>
            <a:r>
              <a:rPr lang="en-US" b="1" dirty="0" smtClean="0">
                <a:latin typeface="Arial" charset="0"/>
                <a:cs typeface="Times New Roman" pitchFamily="18" charset="0"/>
              </a:rPr>
              <a:t> (1961) describes five styles in spoken English:</a:t>
            </a:r>
          </a:p>
          <a:p>
            <a:pPr eaLnBrk="1" fontAlgn="auto" hangingPunct="1">
              <a:spcAft>
                <a:spcPts val="0"/>
              </a:spcAft>
              <a:buFont typeface="Arial" charset="0"/>
              <a:buNone/>
              <a:defRPr/>
            </a:pPr>
            <a:endParaRPr lang="en-US" b="1" dirty="0" smtClean="0">
              <a:latin typeface="Arial" charset="0"/>
            </a:endParaRPr>
          </a:p>
          <a:p>
            <a:pPr eaLnBrk="1" fontAlgn="auto" hangingPunct="1">
              <a:spcAft>
                <a:spcPts val="0"/>
              </a:spcAft>
              <a:buFont typeface="Symbol" pitchFamily="18" charset="2"/>
              <a:buChar char=""/>
              <a:defRPr/>
            </a:pPr>
            <a:r>
              <a:rPr lang="en-US" b="1" dirty="0" smtClean="0">
                <a:latin typeface="Arial" charset="0"/>
                <a:cs typeface="Times New Roman" pitchFamily="18" charset="0"/>
              </a:rPr>
              <a:t>Frozen:</a:t>
            </a:r>
            <a:r>
              <a:rPr lang="en-US" dirty="0" smtClean="0">
                <a:latin typeface="Arial" charset="0"/>
                <a:cs typeface="Times New Roman" pitchFamily="18" charset="0"/>
              </a:rPr>
              <a:t> Printed unchanging language such as bible quotations; often contains </a:t>
            </a:r>
            <a:r>
              <a:rPr lang="en-US" dirty="0" smtClean="0">
                <a:latin typeface="Arial" charset="0"/>
                <a:cs typeface="Times New Roman" pitchFamily="18" charset="0"/>
                <a:hlinkClick r:id="rId3" tooltip="Archaism"/>
              </a:rPr>
              <a:t>archaisms</a:t>
            </a:r>
            <a:endParaRPr lang="en-US" dirty="0" smtClean="0">
              <a:latin typeface="Arial" charset="0"/>
              <a:cs typeface="Times New Roman" pitchFamily="18" charset="0"/>
            </a:endParaRPr>
          </a:p>
          <a:p>
            <a:pPr eaLnBrk="1" fontAlgn="auto" hangingPunct="1">
              <a:spcAft>
                <a:spcPts val="0"/>
              </a:spcAft>
              <a:buFont typeface="Symbol" pitchFamily="18" charset="2"/>
              <a:buChar char=""/>
              <a:defRPr/>
            </a:pPr>
            <a:r>
              <a:rPr lang="en-US" b="1" dirty="0" smtClean="0">
                <a:latin typeface="Arial" charset="0"/>
                <a:cs typeface="Times New Roman" pitchFamily="18" charset="0"/>
              </a:rPr>
              <a:t>Formal:</a:t>
            </a:r>
            <a:r>
              <a:rPr lang="en-US" dirty="0" smtClean="0">
                <a:latin typeface="Arial" charset="0"/>
                <a:cs typeface="Times New Roman" pitchFamily="18" charset="0"/>
              </a:rPr>
              <a:t> One-way participation, no interruption. Technical vocabulary; "Fussy semantics" or exact definitions are important. Includes introductions between strangers</a:t>
            </a:r>
          </a:p>
          <a:p>
            <a:pPr eaLnBrk="1" fontAlgn="auto" hangingPunct="1">
              <a:spcAft>
                <a:spcPts val="0"/>
              </a:spcAft>
              <a:buFont typeface="Symbol" pitchFamily="18" charset="2"/>
              <a:buChar char=""/>
              <a:defRPr/>
            </a:pPr>
            <a:endParaRPr lang="en-US" dirty="0" smtClean="0">
              <a:latin typeface="Arial" charset="0"/>
            </a:endParaRPr>
          </a:p>
          <a:p>
            <a:pPr eaLnBrk="1" fontAlgn="auto" hangingPunct="1">
              <a:spcAft>
                <a:spcPts val="0"/>
              </a:spcAft>
              <a:buFont typeface="Arial" pitchFamily="34" charset="0"/>
              <a:buChar char="•"/>
              <a:defRPr/>
            </a:pPr>
            <a:endParaRPr lang="en-US" dirty="0" smtClean="0">
              <a:latin typeface="Arial" charset="0"/>
            </a:endParaRPr>
          </a:p>
          <a:p>
            <a:pPr eaLnBrk="1" fontAlgn="auto" hangingPunct="1">
              <a:spcAft>
                <a:spcPts val="0"/>
              </a:spcAft>
              <a:buFont typeface="Arial" pitchFamily="34" charset="0"/>
              <a:buChar char="•"/>
              <a:defRPr/>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endParaRPr lang="en-US" smtClean="0"/>
          </a:p>
        </p:txBody>
      </p:sp>
      <p:sp>
        <p:nvSpPr>
          <p:cNvPr id="24579" name="Content Placeholder 2"/>
          <p:cNvSpPr>
            <a:spLocks noGrp="1"/>
          </p:cNvSpPr>
          <p:nvPr>
            <p:ph idx="1"/>
          </p:nvPr>
        </p:nvSpPr>
        <p:spPr/>
        <p:txBody>
          <a:bodyPr>
            <a:normAutofit lnSpcReduction="10000"/>
          </a:bodyPr>
          <a:lstStyle/>
          <a:p>
            <a:pPr eaLnBrk="1" hangingPunct="1">
              <a:buFont typeface="Symbol" pitchFamily="18" charset="2"/>
              <a:buChar char=""/>
            </a:pPr>
            <a:r>
              <a:rPr lang="en-US" sz="2800" b="1" smtClean="0">
                <a:latin typeface="Arial" charset="0"/>
                <a:cs typeface="Times New Roman" pitchFamily="18" charset="0"/>
              </a:rPr>
              <a:t>Consultative:</a:t>
            </a:r>
            <a:r>
              <a:rPr lang="en-US" sz="2800" smtClean="0">
                <a:latin typeface="Arial" charset="0"/>
                <a:cs typeface="Times New Roman" pitchFamily="18" charset="0"/>
              </a:rPr>
              <a:t> Two-way participation. Background information is provided — prior knowledge is not assumed. "Backchannel behaviour" such as "uh huh", "I see", etc. is common. Interruptions allowed</a:t>
            </a:r>
          </a:p>
          <a:p>
            <a:pPr eaLnBrk="1" hangingPunct="1">
              <a:buFont typeface="Symbol" pitchFamily="18" charset="2"/>
              <a:buChar char=""/>
            </a:pPr>
            <a:r>
              <a:rPr lang="en-US" sz="2800" b="1" smtClean="0">
                <a:latin typeface="Arial" charset="0"/>
                <a:cs typeface="Times New Roman" pitchFamily="18" charset="0"/>
              </a:rPr>
              <a:t>Casual:</a:t>
            </a:r>
            <a:r>
              <a:rPr lang="en-US" sz="2800" smtClean="0">
                <a:latin typeface="Arial" charset="0"/>
                <a:cs typeface="Times New Roman" pitchFamily="18" charset="0"/>
              </a:rPr>
              <a:t> In-group friends and acquaintances. No background information provided. </a:t>
            </a:r>
            <a:r>
              <a:rPr lang="en-US" sz="2800" smtClean="0">
                <a:solidFill>
                  <a:srgbClr val="0000FF"/>
                </a:solidFill>
                <a:latin typeface="Arial" charset="0"/>
                <a:cs typeface="Times New Roman" pitchFamily="18" charset="0"/>
                <a:hlinkClick r:id="rId2" tooltip="Elliptical construction"/>
              </a:rPr>
              <a:t>Ellipsis</a:t>
            </a:r>
            <a:r>
              <a:rPr lang="en-US" sz="2800" smtClean="0">
                <a:solidFill>
                  <a:schemeClr val="tx2"/>
                </a:solidFill>
                <a:latin typeface="Arial" charset="0"/>
                <a:cs typeface="Times New Roman" pitchFamily="18" charset="0"/>
              </a:rPr>
              <a:t> and </a:t>
            </a:r>
            <a:r>
              <a:rPr lang="en-US" sz="2800" smtClean="0">
                <a:latin typeface="Arial" charset="0"/>
                <a:cs typeface="Times New Roman" pitchFamily="18" charset="0"/>
                <a:hlinkClick r:id="rId3" tooltip="Slang"/>
              </a:rPr>
              <a:t>slang</a:t>
            </a:r>
            <a:r>
              <a:rPr lang="en-US" sz="2800" smtClean="0">
                <a:latin typeface="Arial" charset="0"/>
                <a:cs typeface="Times New Roman" pitchFamily="18" charset="0"/>
              </a:rPr>
              <a:t> common. Interruptions common. </a:t>
            </a:r>
          </a:p>
          <a:p>
            <a:pPr eaLnBrk="1" hangingPunct="1">
              <a:buFont typeface="Symbol" pitchFamily="18" charset="2"/>
              <a:buChar char=""/>
            </a:pPr>
            <a:r>
              <a:rPr lang="en-US" sz="2800" b="1" smtClean="0">
                <a:latin typeface="Arial" charset="0"/>
                <a:cs typeface="Times New Roman" pitchFamily="18" charset="0"/>
              </a:rPr>
              <a:t>Intimate:</a:t>
            </a:r>
            <a:r>
              <a:rPr lang="en-US" sz="2800" smtClean="0">
                <a:latin typeface="Arial" charset="0"/>
                <a:cs typeface="Times New Roman" pitchFamily="18" charset="0"/>
              </a:rPr>
              <a:t> Non-public. Intonation more important than wording or grammar. Private vocabulary</a:t>
            </a:r>
            <a:endParaRPr lang="en-US" sz="28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760413" y="274638"/>
            <a:ext cx="7926387" cy="715962"/>
          </a:xfrm>
        </p:spPr>
        <p:txBody>
          <a:bodyPr/>
          <a:lstStyle/>
          <a:p>
            <a:pPr eaLnBrk="1" hangingPunct="1"/>
            <a:r>
              <a:rPr lang="en-US" sz="3200" smtClean="0"/>
              <a:t>Isogloss</a:t>
            </a:r>
          </a:p>
        </p:txBody>
      </p:sp>
      <p:sp>
        <p:nvSpPr>
          <p:cNvPr id="25603" name="Rectangle 3"/>
          <p:cNvSpPr>
            <a:spLocks noGrp="1" noChangeArrowheads="1"/>
          </p:cNvSpPr>
          <p:nvPr>
            <p:ph idx="1"/>
          </p:nvPr>
        </p:nvSpPr>
        <p:spPr>
          <a:xfrm>
            <a:off x="0" y="914400"/>
            <a:ext cx="8686800" cy="5943600"/>
          </a:xfrm>
        </p:spPr>
        <p:txBody>
          <a:bodyPr/>
          <a:lstStyle/>
          <a:p>
            <a:pPr eaLnBrk="1" hangingPunct="1"/>
            <a:r>
              <a:rPr lang="en-US" sz="2400" smtClean="0"/>
              <a:t>Greek </a:t>
            </a:r>
            <a:r>
              <a:rPr lang="en-US" sz="2400" i="1" smtClean="0"/>
              <a:t>isos</a:t>
            </a:r>
            <a:r>
              <a:rPr lang="en-US" sz="2400" smtClean="0"/>
              <a:t> equal + </a:t>
            </a:r>
            <a:r>
              <a:rPr lang="en-US" sz="2400" i="1" smtClean="0"/>
              <a:t>glossa</a:t>
            </a:r>
            <a:r>
              <a:rPr lang="en-US" sz="2400" smtClean="0"/>
              <a:t> a tongue </a:t>
            </a:r>
          </a:p>
          <a:p>
            <a:pPr eaLnBrk="1" hangingPunct="1"/>
            <a:r>
              <a:rPr lang="en-US" sz="2400" smtClean="0"/>
              <a:t>the geographical boundary or delineation of a certain </a:t>
            </a:r>
            <a:r>
              <a:rPr lang="en-US" sz="2400" smtClean="0">
                <a:hlinkClick r:id="rId3" tooltip="Linguistics"/>
              </a:rPr>
              <a:t>linguistic</a:t>
            </a:r>
            <a:r>
              <a:rPr lang="en-US" sz="2400" smtClean="0"/>
              <a:t> feature</a:t>
            </a:r>
            <a:r>
              <a:rPr lang="en-US" smtClean="0"/>
              <a:t> </a:t>
            </a:r>
          </a:p>
          <a:p>
            <a:pPr eaLnBrk="1" hangingPunct="1"/>
            <a:r>
              <a:rPr lang="en-US" sz="2400" smtClean="0"/>
              <a:t>Ex: the pronunciation of a </a:t>
            </a:r>
            <a:r>
              <a:rPr lang="en-US" sz="2400" smtClean="0">
                <a:hlinkClick r:id="rId4" tooltip="Vowel"/>
              </a:rPr>
              <a:t>vowel</a:t>
            </a:r>
            <a:r>
              <a:rPr lang="en-US" sz="2400" smtClean="0"/>
              <a:t>, the meaning of a word, or use of some syntactic feature</a:t>
            </a:r>
            <a:r>
              <a:rPr lang="en-US" smtClean="0"/>
              <a:t> </a:t>
            </a:r>
            <a:endParaRPr lang="en-US" sz="2400" smtClean="0"/>
          </a:p>
          <a:p>
            <a:pPr eaLnBrk="1" hangingPunct="1"/>
            <a:r>
              <a:rPr lang="en-US" sz="2400" smtClean="0"/>
              <a:t>A line on a map enclosing an area within which a particular linguistic feature is found</a:t>
            </a:r>
          </a:p>
          <a:p>
            <a:pPr eaLnBrk="1" hangingPunct="1"/>
            <a:r>
              <a:rPr lang="en-US" sz="2400" smtClean="0"/>
              <a:t>Various types of isogloss are distinguished: an </a:t>
            </a:r>
            <a:r>
              <a:rPr lang="en-US" sz="2400" i="1" smtClean="0"/>
              <a:t>isophone</a:t>
            </a:r>
            <a:r>
              <a:rPr lang="en-US" sz="2400" smtClean="0"/>
              <a:t> is a feature of pronunciation, an </a:t>
            </a:r>
            <a:r>
              <a:rPr lang="en-US" sz="2400" i="1" smtClean="0"/>
              <a:t>isolex</a:t>
            </a:r>
            <a:r>
              <a:rPr lang="en-US" sz="2400" smtClean="0"/>
              <a:t> an item of vocabulary, an </a:t>
            </a:r>
            <a:r>
              <a:rPr lang="en-US" sz="2400" i="1" smtClean="0"/>
              <a:t>isomorph</a:t>
            </a:r>
            <a:r>
              <a:rPr lang="en-US" sz="2400" smtClean="0"/>
              <a:t> a feature of wordformation, and an </a:t>
            </a:r>
            <a:r>
              <a:rPr lang="en-US" sz="2400" i="1" smtClean="0"/>
              <a:t>isoseme</a:t>
            </a:r>
            <a:r>
              <a:rPr lang="en-US" sz="2400" smtClean="0"/>
              <a:t> a particular word meaning </a:t>
            </a:r>
          </a:p>
          <a:p>
            <a:pPr eaLnBrk="1" hangingPunct="1"/>
            <a:r>
              <a:rPr lang="en-US" sz="2400" smtClean="0"/>
              <a:t>the isogloss separates rather than connects points of equal language</a:t>
            </a:r>
            <a:r>
              <a:rPr lang="en-US" smtClean="0"/>
              <a:t>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5"/>
          <p:cNvSpPr>
            <a:spLocks noGrp="1" noRot="1" noChangeArrowheads="1"/>
          </p:cNvSpPr>
          <p:nvPr>
            <p:ph type="title"/>
          </p:nvPr>
        </p:nvSpPr>
        <p:spPr>
          <a:xfrm>
            <a:off x="0" y="0"/>
            <a:ext cx="8686800" cy="1417638"/>
          </a:xfrm>
        </p:spPr>
        <p:txBody>
          <a:bodyPr rtlCol="0">
            <a:normAutofit fontScale="90000"/>
          </a:bodyPr>
          <a:lstStyle/>
          <a:p>
            <a:pPr eaLnBrk="1" fontAlgn="auto" hangingPunct="1">
              <a:spcAft>
                <a:spcPts val="0"/>
              </a:spcAft>
              <a:defRPr/>
            </a:pPr>
            <a:r>
              <a:rPr lang="en-US" sz="2400" smtClean="0"/>
              <a:t>The line on the map of southern England separates the area</a:t>
            </a:r>
            <a:br>
              <a:rPr lang="en-US" sz="2400" smtClean="0"/>
            </a:br>
            <a:r>
              <a:rPr lang="en-US" sz="2400" smtClean="0"/>
              <a:t>where the vowel in a word such as </a:t>
            </a:r>
            <a:r>
              <a:rPr lang="en-US" sz="2400" i="1" smtClean="0"/>
              <a:t>cut</a:t>
            </a:r>
            <a:r>
              <a:rPr lang="en-US" sz="2400" smtClean="0"/>
              <a:t> is /V/black circles </a:t>
            </a:r>
            <a:br>
              <a:rPr lang="en-US" sz="2400" smtClean="0"/>
            </a:br>
            <a:r>
              <a:rPr lang="en-US" sz="2400" smtClean="0"/>
              <a:t>from the area where the vowel is /U/crosses</a:t>
            </a:r>
            <a:br>
              <a:rPr lang="en-US" sz="2400" smtClean="0"/>
            </a:br>
            <a:r>
              <a:rPr lang="en-US" sz="2400" smtClean="0"/>
              <a:t>from Laver (1994)</a:t>
            </a:r>
          </a:p>
        </p:txBody>
      </p:sp>
      <p:pic>
        <p:nvPicPr>
          <p:cNvPr id="26627" name="Picture 4" descr="isogloss"/>
          <p:cNvPicPr>
            <a:picLocks noGrp="1" noChangeAspect="1" noChangeArrowheads="1"/>
          </p:cNvPicPr>
          <p:nvPr>
            <p:ph idx="1"/>
          </p:nvPr>
        </p:nvPicPr>
        <p:blipFill>
          <a:blip r:embed="rId3"/>
          <a:srcRect/>
          <a:stretch>
            <a:fillRect/>
          </a:stretch>
        </p:blipFill>
        <p:spPr>
          <a:xfrm>
            <a:off x="685800" y="1479550"/>
            <a:ext cx="7086600" cy="5276850"/>
          </a:xfr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5"/>
          <p:cNvSpPr>
            <a:spLocks noGrp="1" noRot="1" noChangeArrowheads="1"/>
          </p:cNvSpPr>
          <p:nvPr>
            <p:ph type="title"/>
          </p:nvPr>
        </p:nvSpPr>
        <p:spPr>
          <a:xfrm>
            <a:off x="684213" y="274638"/>
            <a:ext cx="8002587" cy="639762"/>
          </a:xfrm>
        </p:spPr>
        <p:txBody>
          <a:bodyPr/>
          <a:lstStyle/>
          <a:p>
            <a:pPr eaLnBrk="1" hangingPunct="1"/>
            <a:r>
              <a:rPr lang="en-US" sz="2400" smtClean="0"/>
              <a:t>Isoglosses on the </a:t>
            </a:r>
            <a:r>
              <a:rPr lang="en-US" sz="2400" smtClean="0">
                <a:hlinkClick r:id="rId2" tooltip="Faroe Islands"/>
              </a:rPr>
              <a:t>Faroe Islands</a:t>
            </a:r>
            <a:endParaRPr lang="en-US" sz="2400" smtClean="0"/>
          </a:p>
        </p:txBody>
      </p:sp>
      <p:pic>
        <p:nvPicPr>
          <p:cNvPr id="27651" name="Picture 4" descr="Isoglosses on the Faroe Islands"/>
          <p:cNvPicPr>
            <a:picLocks noGrp="1" noChangeAspect="1" noChangeArrowheads="1"/>
          </p:cNvPicPr>
          <p:nvPr>
            <p:ph idx="1"/>
          </p:nvPr>
        </p:nvPicPr>
        <p:blipFill>
          <a:blip r:embed="rId3"/>
          <a:srcRect/>
          <a:stretch>
            <a:fillRect/>
          </a:stretch>
        </p:blipFill>
        <p:spPr>
          <a:xfrm>
            <a:off x="0" y="990600"/>
            <a:ext cx="9144000" cy="5867400"/>
          </a:xfr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Varieties of English</a:t>
            </a:r>
            <a:endParaRPr lang="en-US" dirty="0"/>
          </a:p>
        </p:txBody>
      </p:sp>
      <p:sp>
        <p:nvSpPr>
          <p:cNvPr id="3" name="Subtitle 2"/>
          <p:cNvSpPr>
            <a:spLocks noGrp="1"/>
          </p:cNvSpPr>
          <p:nvPr>
            <p:ph type="subTitle" idx="1"/>
          </p:nvPr>
        </p:nvSpPr>
        <p:spPr/>
        <p:txBody>
          <a:bodyPr/>
          <a:lstStyle/>
          <a:p>
            <a:r>
              <a:rPr lang="en-US" dirty="0" smtClean="0"/>
              <a:t>Pidgin and Creole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828800" y="609600"/>
            <a:ext cx="5181600" cy="914400"/>
          </a:xfrm>
        </p:spPr>
        <p:txBody>
          <a:bodyPr/>
          <a:lstStyle/>
          <a:p>
            <a:r>
              <a:rPr lang="en-US" b="1" dirty="0" smtClean="0"/>
              <a:t>‘Pidgin’</a:t>
            </a:r>
          </a:p>
        </p:txBody>
      </p:sp>
      <p:sp>
        <p:nvSpPr>
          <p:cNvPr id="3075" name="Rectangle 3"/>
          <p:cNvSpPr>
            <a:spLocks noGrp="1" noChangeArrowheads="1"/>
          </p:cNvSpPr>
          <p:nvPr>
            <p:ph idx="1"/>
          </p:nvPr>
        </p:nvSpPr>
        <p:spPr>
          <a:xfrm>
            <a:off x="0" y="1524000"/>
            <a:ext cx="8839200" cy="5334000"/>
          </a:xfrm>
        </p:spPr>
        <p:txBody>
          <a:bodyPr rtlCol="0">
            <a:normAutofit lnSpcReduction="10000"/>
          </a:bodyPr>
          <a:lstStyle/>
          <a:p>
            <a:pPr lvl="2" algn="just" fontAlgn="auto">
              <a:lnSpc>
                <a:spcPct val="90000"/>
              </a:lnSpc>
              <a:spcAft>
                <a:spcPts val="0"/>
              </a:spcAft>
              <a:buFont typeface="Arial" pitchFamily="34" charset="0"/>
              <a:buChar char="•"/>
              <a:defRPr/>
            </a:pPr>
            <a:r>
              <a:rPr lang="en-US" dirty="0" smtClean="0">
                <a:latin typeface="Times" pitchFamily="32" charset="0"/>
              </a:rPr>
              <a:t>from Chinese pronunciation of </a:t>
            </a:r>
            <a:r>
              <a:rPr lang="en-US" i="1" dirty="0" smtClean="0">
                <a:latin typeface="Times" pitchFamily="32" charset="0"/>
              </a:rPr>
              <a:t>business</a:t>
            </a:r>
            <a:r>
              <a:rPr lang="en-US" dirty="0" smtClean="0">
                <a:latin typeface="Times" pitchFamily="32" charset="0"/>
              </a:rPr>
              <a:t> - or from Portuguese </a:t>
            </a:r>
            <a:r>
              <a:rPr lang="en-US" i="1" dirty="0" err="1" smtClean="0">
                <a:latin typeface="Times" pitchFamily="32" charset="0"/>
              </a:rPr>
              <a:t>ocupacao</a:t>
            </a:r>
            <a:r>
              <a:rPr lang="en-US" dirty="0" smtClean="0">
                <a:latin typeface="Times" pitchFamily="32" charset="0"/>
              </a:rPr>
              <a:t> business, and </a:t>
            </a:r>
            <a:r>
              <a:rPr lang="en-US" i="1" dirty="0" err="1" smtClean="0">
                <a:latin typeface="Times" pitchFamily="32" charset="0"/>
              </a:rPr>
              <a:t>pequeno</a:t>
            </a:r>
            <a:r>
              <a:rPr lang="en-US" dirty="0" smtClean="0">
                <a:latin typeface="Times" pitchFamily="32" charset="0"/>
              </a:rPr>
              <a:t> small (baby talk), or Hebrew </a:t>
            </a:r>
            <a:r>
              <a:rPr lang="en-US" i="1" dirty="0" err="1" smtClean="0">
                <a:latin typeface="Times" pitchFamily="32" charset="0"/>
              </a:rPr>
              <a:t>pidjom</a:t>
            </a:r>
            <a:r>
              <a:rPr lang="en-US" dirty="0" smtClean="0">
                <a:latin typeface="Times" pitchFamily="32" charset="0"/>
              </a:rPr>
              <a:t> barter</a:t>
            </a:r>
          </a:p>
          <a:p>
            <a:pPr lvl="2" algn="just" fontAlgn="auto">
              <a:lnSpc>
                <a:spcPct val="90000"/>
              </a:lnSpc>
              <a:spcAft>
                <a:spcPts val="0"/>
              </a:spcAft>
              <a:buNone/>
              <a:defRPr/>
            </a:pPr>
            <a:endParaRPr lang="en-US" dirty="0" smtClean="0">
              <a:latin typeface="Times" pitchFamily="32" charset="0"/>
            </a:endParaRPr>
          </a:p>
          <a:p>
            <a:pPr lvl="2" algn="just" fontAlgn="auto">
              <a:lnSpc>
                <a:spcPct val="90000"/>
              </a:lnSpc>
              <a:spcAft>
                <a:spcPts val="0"/>
              </a:spcAft>
              <a:buFont typeface="Arial" pitchFamily="34" charset="0"/>
              <a:buChar char="•"/>
              <a:defRPr/>
            </a:pPr>
            <a:r>
              <a:rPr lang="en-US" dirty="0" smtClean="0">
                <a:latin typeface="Times" pitchFamily="32" charset="0"/>
              </a:rPr>
              <a:t>a contact language that draws on elements from 2 or more languages; a hybrid makeshift language used by and among traders, on plantations (with slaves) and between Europeans and indigenous peoples of Asia, Africa, Americas (17</a:t>
            </a:r>
            <a:r>
              <a:rPr lang="en-US" baseline="30000" dirty="0" smtClean="0">
                <a:latin typeface="Times" pitchFamily="32" charset="0"/>
              </a:rPr>
              <a:t>th</a:t>
            </a:r>
            <a:r>
              <a:rPr lang="en-US" dirty="0" smtClean="0">
                <a:latin typeface="Times" pitchFamily="32" charset="0"/>
              </a:rPr>
              <a:t>-20</a:t>
            </a:r>
            <a:r>
              <a:rPr lang="en-US" baseline="30000" dirty="0" smtClean="0">
                <a:latin typeface="Times" pitchFamily="32" charset="0"/>
              </a:rPr>
              <a:t>th</a:t>
            </a:r>
            <a:r>
              <a:rPr lang="en-US" dirty="0" smtClean="0">
                <a:latin typeface="Times" pitchFamily="32" charset="0"/>
              </a:rPr>
              <a:t> cc.)</a:t>
            </a:r>
          </a:p>
          <a:p>
            <a:pPr lvl="2" algn="just" fontAlgn="auto">
              <a:lnSpc>
                <a:spcPct val="90000"/>
              </a:lnSpc>
              <a:spcAft>
                <a:spcPts val="0"/>
              </a:spcAft>
              <a:buNone/>
              <a:defRPr/>
            </a:pPr>
            <a:endParaRPr lang="en-US" dirty="0" smtClean="0">
              <a:latin typeface="Times" pitchFamily="32" charset="0"/>
            </a:endParaRPr>
          </a:p>
          <a:p>
            <a:pPr lvl="2" algn="just" fontAlgn="auto">
              <a:lnSpc>
                <a:spcPct val="90000"/>
              </a:lnSpc>
              <a:spcAft>
                <a:spcPts val="0"/>
              </a:spcAft>
              <a:buFont typeface="Arial" pitchFamily="34" charset="0"/>
              <a:buChar char="•"/>
              <a:defRPr/>
            </a:pPr>
            <a:r>
              <a:rPr lang="en-US" dirty="0" smtClean="0">
                <a:latin typeface="Times" pitchFamily="32" charset="0"/>
              </a:rPr>
              <a:t>often used pejoratively (</a:t>
            </a:r>
            <a:r>
              <a:rPr lang="en-US" dirty="0" smtClean="0">
                <a:latin typeface="Arial"/>
              </a:rPr>
              <a:t>‘</a:t>
            </a:r>
            <a:r>
              <a:rPr lang="en-US" dirty="0" smtClean="0">
                <a:latin typeface="Times" pitchFamily="32" charset="0"/>
              </a:rPr>
              <a:t>pidgin English</a:t>
            </a:r>
            <a:r>
              <a:rPr lang="en-US" dirty="0" smtClean="0">
                <a:latin typeface="Arial"/>
              </a:rPr>
              <a:t>’</a:t>
            </a:r>
            <a:r>
              <a:rPr lang="en-US" dirty="0" smtClean="0">
                <a:latin typeface="Times" pitchFamily="32" charset="0"/>
              </a:rPr>
              <a:t>: childish, corrupt, lazy, inferior, oversimplified, simple-minded) - extended (pidgin Latin, pidgin Marxism)</a:t>
            </a:r>
          </a:p>
          <a:p>
            <a:pPr lvl="2" algn="just" fontAlgn="auto">
              <a:lnSpc>
                <a:spcPct val="90000"/>
              </a:lnSpc>
              <a:spcAft>
                <a:spcPts val="0"/>
              </a:spcAft>
              <a:buFont typeface="Arial" pitchFamily="34" charset="0"/>
              <a:buChar char="•"/>
              <a:defRPr/>
            </a:pPr>
            <a:r>
              <a:rPr lang="en-US" dirty="0" smtClean="0">
                <a:latin typeface="Times" pitchFamily="32" charset="0"/>
              </a:rPr>
              <a:t>basic difference with a Creole: it's a learned language, not a native one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838200" y="274638"/>
            <a:ext cx="7848600" cy="563562"/>
          </a:xfrm>
        </p:spPr>
        <p:txBody>
          <a:bodyPr>
            <a:noAutofit/>
          </a:bodyPr>
          <a:lstStyle/>
          <a:p>
            <a:r>
              <a:rPr lang="en-US" sz="3600" b="1" dirty="0" smtClean="0"/>
              <a:t>Pidgin </a:t>
            </a:r>
          </a:p>
        </p:txBody>
      </p:sp>
      <p:sp>
        <p:nvSpPr>
          <p:cNvPr id="24579" name="Rectangle 3"/>
          <p:cNvSpPr>
            <a:spLocks noGrp="1" noChangeArrowheads="1"/>
          </p:cNvSpPr>
          <p:nvPr>
            <p:ph idx="1"/>
          </p:nvPr>
        </p:nvSpPr>
        <p:spPr>
          <a:xfrm>
            <a:off x="304800" y="914400"/>
            <a:ext cx="8382000" cy="4953000"/>
          </a:xfrm>
        </p:spPr>
        <p:txBody>
          <a:bodyPr rtlCol="0">
            <a:normAutofit/>
          </a:bodyPr>
          <a:lstStyle/>
          <a:p>
            <a:pPr fontAlgn="auto">
              <a:lnSpc>
                <a:spcPct val="90000"/>
              </a:lnSpc>
              <a:spcAft>
                <a:spcPts val="0"/>
              </a:spcAft>
              <a:buFont typeface="Arial" pitchFamily="34" charset="0"/>
              <a:buChar char="•"/>
              <a:defRPr/>
            </a:pPr>
            <a:r>
              <a:rPr lang="en-US" dirty="0" smtClean="0"/>
              <a:t>a new language which develops in situations where speakers of different languages need to communicate but don't share a common language</a:t>
            </a:r>
          </a:p>
          <a:p>
            <a:pPr fontAlgn="auto">
              <a:lnSpc>
                <a:spcPct val="90000"/>
              </a:lnSpc>
              <a:spcAft>
                <a:spcPts val="0"/>
              </a:spcAft>
              <a:buNone/>
              <a:defRPr/>
            </a:pPr>
            <a:endParaRPr lang="en-US" dirty="0" smtClean="0"/>
          </a:p>
          <a:p>
            <a:pPr fontAlgn="auto">
              <a:lnSpc>
                <a:spcPct val="90000"/>
              </a:lnSpc>
              <a:spcAft>
                <a:spcPts val="0"/>
              </a:spcAft>
              <a:buFont typeface="Arial" pitchFamily="34" charset="0"/>
              <a:buChar char="•"/>
              <a:defRPr/>
            </a:pPr>
            <a:r>
              <a:rPr lang="en-US" dirty="0" smtClean="0"/>
              <a:t>The vocabulary of a pidgin comes mainly from one particular language; the '</a:t>
            </a:r>
            <a:r>
              <a:rPr lang="en-US" dirty="0" err="1" smtClean="0"/>
              <a:t>lexifier</a:t>
            </a:r>
            <a:r>
              <a:rPr lang="en-US" dirty="0" smtClean="0"/>
              <a:t>‘</a:t>
            </a:r>
          </a:p>
          <a:p>
            <a:pPr fontAlgn="auto">
              <a:lnSpc>
                <a:spcPct val="90000"/>
              </a:lnSpc>
              <a:spcAft>
                <a:spcPts val="0"/>
              </a:spcAft>
              <a:buNone/>
              <a:defRPr/>
            </a:pPr>
            <a:endParaRPr lang="en-US" sz="40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nSpc>
                <a:spcPct val="90000"/>
              </a:lnSpc>
              <a:defRPr/>
            </a:pPr>
            <a:r>
              <a:rPr lang="en-US" dirty="0" smtClean="0"/>
              <a:t>An early 'pre-pidgin' is quite restricted in use and variable in structure</a:t>
            </a:r>
          </a:p>
          <a:p>
            <a:pPr>
              <a:lnSpc>
                <a:spcPct val="90000"/>
              </a:lnSpc>
              <a:defRPr/>
            </a:pPr>
            <a:endParaRPr lang="en-US" dirty="0" smtClean="0"/>
          </a:p>
          <a:p>
            <a:pPr>
              <a:lnSpc>
                <a:spcPct val="90000"/>
              </a:lnSpc>
              <a:defRPr/>
            </a:pPr>
            <a:r>
              <a:rPr lang="en-US" dirty="0" smtClean="0"/>
              <a:t>the later 'stable pidgin' develops its own grammatical rules which are quite different from those of the </a:t>
            </a:r>
            <a:r>
              <a:rPr lang="en-US" dirty="0" err="1" smtClean="0"/>
              <a:t>lexifier</a:t>
            </a:r>
            <a:r>
              <a:rPr lang="en-US" dirty="0" smtClean="0"/>
              <a:t> </a:t>
            </a:r>
          </a:p>
          <a:p>
            <a:pPr>
              <a:lnSpc>
                <a:spcPct val="90000"/>
              </a:lnSpc>
              <a:defRPr/>
            </a:pPr>
            <a:endParaRPr lang="en-US" dirty="0" smtClean="0"/>
          </a:p>
          <a:p>
            <a:pPr>
              <a:lnSpc>
                <a:spcPct val="90000"/>
              </a:lnSpc>
              <a:defRPr/>
            </a:pPr>
            <a:r>
              <a:rPr lang="en-US" dirty="0" smtClean="0"/>
              <a:t>Once a stable pidgin has emerged, it is generally learned as a second language and used for communication among people who speak different languages</a:t>
            </a:r>
          </a:p>
          <a:p>
            <a:pPr>
              <a:lnSpc>
                <a:spcPct val="90000"/>
              </a:lnSpc>
              <a:defRPr/>
            </a:pPr>
            <a:r>
              <a:rPr lang="en-US" b="1" dirty="0" smtClean="0"/>
              <a:t> Ex:</a:t>
            </a:r>
            <a:r>
              <a:rPr lang="en-US" dirty="0" smtClean="0"/>
              <a:t> Nigerian Pidgin and </a:t>
            </a:r>
            <a:r>
              <a:rPr lang="en-US" dirty="0" err="1" smtClean="0"/>
              <a:t>Bislama</a:t>
            </a:r>
            <a:r>
              <a:rPr lang="en-US" dirty="0" smtClean="0"/>
              <a:t> spoken in Vanuatu</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pitchFamily="32" charset="0"/>
              </a:rPr>
              <a:t>Features of Pidgin</a:t>
            </a:r>
            <a:endParaRPr lang="en-US" dirty="0"/>
          </a:p>
        </p:txBody>
      </p:sp>
      <p:sp>
        <p:nvSpPr>
          <p:cNvPr id="3" name="Content Placeholder 2"/>
          <p:cNvSpPr>
            <a:spLocks noGrp="1"/>
          </p:cNvSpPr>
          <p:nvPr>
            <p:ph idx="1"/>
          </p:nvPr>
        </p:nvSpPr>
        <p:spPr/>
        <p:txBody>
          <a:bodyPr>
            <a:noAutofit/>
          </a:bodyPr>
          <a:lstStyle/>
          <a:p>
            <a:pPr marL="342900" lvl="2" indent="-342900">
              <a:buNone/>
            </a:pPr>
            <a:r>
              <a:rPr lang="en-US" dirty="0" smtClean="0">
                <a:latin typeface="+mj-lt"/>
              </a:rPr>
              <a:t>	small vocabulary (a few hundred or thousand words; English has maybe a million) - mostly drawn from the </a:t>
            </a:r>
            <a:r>
              <a:rPr lang="en-US" dirty="0" err="1" smtClean="0">
                <a:latin typeface="+mj-lt"/>
              </a:rPr>
              <a:t>superstrate</a:t>
            </a:r>
            <a:r>
              <a:rPr lang="en-US" dirty="0" smtClean="0">
                <a:latin typeface="+mj-lt"/>
              </a:rPr>
              <a:t> language</a:t>
            </a:r>
          </a:p>
          <a:p>
            <a:pPr>
              <a:buNone/>
            </a:pPr>
            <a:r>
              <a:rPr lang="en-US" sz="2400" dirty="0" smtClean="0">
                <a:latin typeface="+mj-lt"/>
              </a:rPr>
              <a:t>	• reduction of grammatical features, such as inflectional morphology:</a:t>
            </a:r>
          </a:p>
          <a:p>
            <a:endParaRPr lang="en-US" sz="2400" dirty="0" smtClean="0">
              <a:latin typeface="+mj-lt"/>
            </a:endParaRPr>
          </a:p>
          <a:p>
            <a:pPr>
              <a:buNone/>
            </a:pPr>
            <a:r>
              <a:rPr lang="en-US" sz="2400" dirty="0" smtClean="0">
                <a:latin typeface="+mj-lt"/>
              </a:rPr>
              <a:t>	• </a:t>
            </a:r>
            <a:r>
              <a:rPr lang="en-US" sz="2400" dirty="0" err="1" smtClean="0">
                <a:latin typeface="+mj-lt"/>
              </a:rPr>
              <a:t>Tok</a:t>
            </a:r>
            <a:r>
              <a:rPr lang="en-US" sz="2400" dirty="0" smtClean="0">
                <a:latin typeface="+mj-lt"/>
              </a:rPr>
              <a:t> </a:t>
            </a:r>
            <a:r>
              <a:rPr lang="en-US" sz="2400" dirty="0" err="1" smtClean="0">
                <a:latin typeface="+mj-lt"/>
              </a:rPr>
              <a:t>Pisin</a:t>
            </a:r>
            <a:r>
              <a:rPr lang="en-US" sz="2400" dirty="0" smtClean="0">
                <a:latin typeface="+mj-lt"/>
              </a:rPr>
              <a:t> (pidgin of Papua New Guinea):</a:t>
            </a:r>
          </a:p>
          <a:p>
            <a:r>
              <a:rPr lang="en-US" sz="2400" i="1" dirty="0" smtClean="0">
                <a:latin typeface="+mj-lt"/>
              </a:rPr>
              <a:t>mi </a:t>
            </a:r>
            <a:r>
              <a:rPr lang="en-US" sz="2400" i="1" dirty="0" err="1" smtClean="0">
                <a:latin typeface="+mj-lt"/>
              </a:rPr>
              <a:t>kam</a:t>
            </a:r>
            <a:r>
              <a:rPr lang="en-US" sz="2400" dirty="0" smtClean="0">
                <a:latin typeface="+mj-lt"/>
              </a:rPr>
              <a:t> (I come, I am coming, I came)</a:t>
            </a:r>
          </a:p>
          <a:p>
            <a:r>
              <a:rPr lang="en-US" sz="2400" i="1" dirty="0" err="1" smtClean="0">
                <a:latin typeface="+mj-lt"/>
              </a:rPr>
              <a:t>wanpela</a:t>
            </a:r>
            <a:r>
              <a:rPr lang="en-US" sz="2400" i="1" dirty="0" smtClean="0">
                <a:latin typeface="+mj-lt"/>
              </a:rPr>
              <a:t> </a:t>
            </a:r>
            <a:r>
              <a:rPr lang="en-US" sz="2400" i="1" dirty="0" err="1" smtClean="0">
                <a:latin typeface="+mj-lt"/>
              </a:rPr>
              <a:t>haus</a:t>
            </a:r>
            <a:r>
              <a:rPr lang="en-US" sz="2400" i="1" dirty="0" smtClean="0">
                <a:latin typeface="+mj-lt"/>
              </a:rPr>
              <a:t> </a:t>
            </a:r>
            <a:r>
              <a:rPr lang="en-US" sz="2400" dirty="0" smtClean="0">
                <a:latin typeface="+mj-lt"/>
              </a:rPr>
              <a:t>(house)</a:t>
            </a:r>
          </a:p>
          <a:p>
            <a:r>
              <a:rPr lang="en-US" sz="2400" i="1" dirty="0" err="1" smtClean="0">
                <a:latin typeface="+mj-lt"/>
              </a:rPr>
              <a:t>tupela</a:t>
            </a:r>
            <a:r>
              <a:rPr lang="en-US" sz="2400" i="1" dirty="0" smtClean="0">
                <a:latin typeface="+mj-lt"/>
              </a:rPr>
              <a:t> </a:t>
            </a:r>
            <a:r>
              <a:rPr lang="en-US" sz="2400" i="1" dirty="0" err="1" smtClean="0">
                <a:latin typeface="+mj-lt"/>
              </a:rPr>
              <a:t>haus</a:t>
            </a:r>
            <a:r>
              <a:rPr lang="en-US" sz="2400" dirty="0" smtClean="0">
                <a:latin typeface="+mj-lt"/>
              </a:rPr>
              <a:t> (two houses)</a:t>
            </a:r>
          </a:p>
          <a:p>
            <a:pPr>
              <a:buNone/>
            </a:pPr>
            <a:endParaRPr lang="en-US" sz="2400" dirty="0" smtClean="0">
              <a:latin typeface="+mj-lt"/>
            </a:endParaRPr>
          </a:p>
          <a:p>
            <a:pPr marL="342900" lvl="2" indent="-342900"/>
            <a:endParaRPr lang="en-US" dirty="0" smtClean="0">
              <a:latin typeface="+mj-lt"/>
            </a:endParaRPr>
          </a:p>
          <a:p>
            <a:endParaRPr lang="en-US" sz="2400" dirty="0">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ChangeArrowheads="1"/>
          </p:cNvSpPr>
          <p:nvPr/>
        </p:nvSpPr>
        <p:spPr bwMode="auto">
          <a:xfrm>
            <a:off x="609600" y="533400"/>
            <a:ext cx="8001000" cy="457200"/>
          </a:xfrm>
          <a:prstGeom prst="rect">
            <a:avLst/>
          </a:prstGeom>
          <a:noFill/>
          <a:ln w="9525">
            <a:noFill/>
            <a:miter lim="800000"/>
            <a:headEnd/>
            <a:tailEnd/>
          </a:ln>
        </p:spPr>
        <p:txBody>
          <a:bodyPr>
            <a:spAutoFit/>
          </a:bodyPr>
          <a:lstStyle/>
          <a:p>
            <a:endParaRPr lang="en-US"/>
          </a:p>
        </p:txBody>
      </p:sp>
      <p:sp>
        <p:nvSpPr>
          <p:cNvPr id="4099" name="Rectangle 6"/>
          <p:cNvSpPr>
            <a:spLocks noChangeArrowheads="1"/>
          </p:cNvSpPr>
          <p:nvPr/>
        </p:nvSpPr>
        <p:spPr bwMode="auto">
          <a:xfrm>
            <a:off x="762000" y="381000"/>
            <a:ext cx="184150" cy="457200"/>
          </a:xfrm>
          <a:prstGeom prst="rect">
            <a:avLst/>
          </a:prstGeom>
          <a:noFill/>
          <a:ln w="9525">
            <a:noFill/>
            <a:miter lim="800000"/>
            <a:headEnd/>
            <a:tailEnd/>
          </a:ln>
        </p:spPr>
        <p:txBody>
          <a:bodyPr wrap="none">
            <a:spAutoFit/>
          </a:bodyPr>
          <a:lstStyle/>
          <a:p>
            <a:endParaRPr lang="en-US"/>
          </a:p>
        </p:txBody>
      </p:sp>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normAutofit fontScale="92500" lnSpcReduction="20000"/>
          </a:bodyPr>
          <a:lstStyle/>
          <a:p>
            <a:pPr>
              <a:buNone/>
            </a:pPr>
            <a:r>
              <a:rPr lang="en-US" dirty="0" smtClean="0"/>
              <a:t>• grammar influenced by substrate language(s) - lack of grammatical complexity - no redundancy - e.g., English </a:t>
            </a:r>
            <a:r>
              <a:rPr lang="en-US" i="1" dirty="0" smtClean="0"/>
              <a:t>one man comes, six men come </a:t>
            </a:r>
            <a:r>
              <a:rPr lang="en-US" dirty="0" smtClean="0"/>
              <a:t>- singular and plural are marked in both noun and modifier, and concord is shown in both noun and verb</a:t>
            </a:r>
          </a:p>
          <a:p>
            <a:endParaRPr lang="en-US" dirty="0" smtClean="0"/>
          </a:p>
          <a:p>
            <a:pPr>
              <a:buNone/>
            </a:pPr>
            <a:r>
              <a:rPr lang="en-US" dirty="0" smtClean="0"/>
              <a:t>• TP </a:t>
            </a:r>
            <a:r>
              <a:rPr lang="en-US" i="1" dirty="0" err="1" smtClean="0"/>
              <a:t>wanpela</a:t>
            </a:r>
            <a:r>
              <a:rPr lang="en-US" i="1" dirty="0" smtClean="0"/>
              <a:t> man I </a:t>
            </a:r>
            <a:r>
              <a:rPr lang="en-US" i="1" dirty="0" err="1" smtClean="0"/>
              <a:t>kam</a:t>
            </a:r>
            <a:r>
              <a:rPr lang="en-US" i="1" dirty="0" smtClean="0"/>
              <a:t>, </a:t>
            </a:r>
            <a:r>
              <a:rPr lang="en-US" i="1" dirty="0" err="1" smtClean="0"/>
              <a:t>sikspela</a:t>
            </a:r>
            <a:r>
              <a:rPr lang="en-US" i="1" dirty="0" smtClean="0"/>
              <a:t> man I </a:t>
            </a:r>
            <a:r>
              <a:rPr lang="en-US" i="1" dirty="0" err="1" smtClean="0"/>
              <a:t>kam</a:t>
            </a:r>
            <a:endParaRPr lang="en-US" i="1" dirty="0" smtClean="0"/>
          </a:p>
          <a:p>
            <a:endParaRPr lang="en-US" i="1" dirty="0" smtClean="0"/>
          </a:p>
          <a:p>
            <a:pPr>
              <a:buNone/>
            </a:pPr>
            <a:r>
              <a:rPr lang="en-US" i="1" dirty="0" smtClean="0"/>
              <a:t>• </a:t>
            </a:r>
            <a:r>
              <a:rPr lang="en-US" dirty="0" smtClean="0"/>
              <a:t>thus, depends heavily on context - little or no inflectional morphology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r>
              <a:rPr lang="en-US" dirty="0" smtClean="0"/>
              <a:t>• English marks possession: John’s house</a:t>
            </a:r>
          </a:p>
          <a:p>
            <a:pPr>
              <a:buNone/>
            </a:pPr>
            <a:r>
              <a:rPr lang="en-US" dirty="0" smtClean="0"/>
              <a:t>• TP </a:t>
            </a:r>
            <a:r>
              <a:rPr lang="en-US" i="1" dirty="0" err="1" smtClean="0"/>
              <a:t>haus</a:t>
            </a:r>
            <a:r>
              <a:rPr lang="en-US" i="1" dirty="0" smtClean="0"/>
              <a:t> </a:t>
            </a:r>
            <a:r>
              <a:rPr lang="en-US" i="1" dirty="0" err="1" smtClean="0"/>
              <a:t>bilong</a:t>
            </a:r>
            <a:r>
              <a:rPr lang="en-US" i="1" dirty="0" smtClean="0"/>
              <a:t> John</a:t>
            </a:r>
            <a:r>
              <a:rPr lang="en-US" dirty="0" smtClean="0"/>
              <a:t> (from English ‘belong’ - shifts from a verb to a preposition)</a:t>
            </a:r>
          </a:p>
          <a:p>
            <a:pPr>
              <a:buNone/>
            </a:pPr>
            <a:r>
              <a:rPr lang="en-US" dirty="0" smtClean="0"/>
              <a:t>• </a:t>
            </a:r>
            <a:r>
              <a:rPr lang="en-US" dirty="0" err="1" smtClean="0"/>
              <a:t>multifunctionality</a:t>
            </a:r>
            <a:r>
              <a:rPr lang="en-US" dirty="0" smtClean="0"/>
              <a:t>: same word functions in many ways</a:t>
            </a:r>
          </a:p>
          <a:p>
            <a:pPr>
              <a:buNone/>
            </a:pPr>
            <a:r>
              <a:rPr lang="en-US" dirty="0" smtClean="0"/>
              <a:t>• English </a:t>
            </a:r>
            <a:r>
              <a:rPr lang="en-US" i="1" dirty="0" smtClean="0"/>
              <a:t>ill</a:t>
            </a:r>
            <a:r>
              <a:rPr lang="en-US" dirty="0" smtClean="0"/>
              <a:t> (adjective), </a:t>
            </a:r>
            <a:r>
              <a:rPr lang="en-US" i="1" dirty="0" smtClean="0"/>
              <a:t>illness</a:t>
            </a:r>
            <a:r>
              <a:rPr lang="en-US" dirty="0" smtClean="0"/>
              <a:t> (noun)</a:t>
            </a:r>
          </a:p>
          <a:p>
            <a:pPr>
              <a:buNone/>
            </a:pPr>
            <a:r>
              <a:rPr lang="en-US" dirty="0" smtClean="0"/>
              <a:t>• TP </a:t>
            </a:r>
            <a:r>
              <a:rPr lang="en-US" i="1" dirty="0" smtClean="0"/>
              <a:t>mi </a:t>
            </a:r>
            <a:r>
              <a:rPr lang="en-US" i="1" dirty="0" err="1" smtClean="0"/>
              <a:t>sik</a:t>
            </a:r>
            <a:r>
              <a:rPr lang="en-US" dirty="0" smtClean="0"/>
              <a:t> (I am sick), </a:t>
            </a:r>
            <a:r>
              <a:rPr lang="en-US" i="1" dirty="0" err="1" smtClean="0"/>
              <a:t>Em</a:t>
            </a:r>
            <a:r>
              <a:rPr lang="en-US" i="1" dirty="0" smtClean="0"/>
              <a:t> I gat </a:t>
            </a:r>
            <a:r>
              <a:rPr lang="en-US" i="1" dirty="0" err="1" smtClean="0"/>
              <a:t>sik</a:t>
            </a:r>
            <a:r>
              <a:rPr lang="en-US" i="1" dirty="0" smtClean="0"/>
              <a:t> malaria</a:t>
            </a:r>
            <a:r>
              <a:rPr lang="en-US" dirty="0" smtClean="0"/>
              <a:t> (I have malaria)</a:t>
            </a:r>
          </a:p>
          <a:p>
            <a:pPr>
              <a:buNone/>
            </a:pPr>
            <a:r>
              <a:rPr lang="en-US" dirty="0" smtClean="0"/>
              <a:t>• circumlocution: English </a:t>
            </a:r>
            <a:r>
              <a:rPr lang="en-US" i="1" dirty="0" smtClean="0"/>
              <a:t>branch</a:t>
            </a:r>
            <a:r>
              <a:rPr lang="en-US" dirty="0" smtClean="0"/>
              <a:t>, TP </a:t>
            </a:r>
            <a:r>
              <a:rPr lang="en-US" i="1" dirty="0" err="1" smtClean="0"/>
              <a:t>han</a:t>
            </a:r>
            <a:r>
              <a:rPr lang="en-US" i="1" dirty="0" smtClean="0"/>
              <a:t> </a:t>
            </a:r>
            <a:r>
              <a:rPr lang="en-US" i="1" dirty="0" err="1" smtClean="0"/>
              <a:t>bilong</a:t>
            </a:r>
            <a:r>
              <a:rPr lang="en-US" i="1" dirty="0" smtClean="0"/>
              <a:t> </a:t>
            </a:r>
            <a:r>
              <a:rPr lang="en-US" i="1" dirty="0" err="1" smtClean="0"/>
              <a:t>diwai</a:t>
            </a:r>
            <a:r>
              <a:rPr lang="en-US" dirty="0" smtClean="0"/>
              <a:t> (‘hand belonging to tree’)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xfrm>
            <a:off x="684213" y="274638"/>
            <a:ext cx="8002587" cy="563562"/>
          </a:xfrm>
        </p:spPr>
        <p:txBody>
          <a:bodyPr rtlCol="0">
            <a:noAutofit/>
          </a:bodyPr>
          <a:lstStyle/>
          <a:p>
            <a:pPr fontAlgn="auto">
              <a:spcAft>
                <a:spcPts val="0"/>
              </a:spcAft>
              <a:defRPr/>
            </a:pPr>
            <a:r>
              <a:rPr lang="en-US" sz="4000" b="1" dirty="0" smtClean="0"/>
              <a:t>Creole </a:t>
            </a:r>
          </a:p>
        </p:txBody>
      </p:sp>
      <p:sp>
        <p:nvSpPr>
          <p:cNvPr id="26627" name="Rectangle 3"/>
          <p:cNvSpPr>
            <a:spLocks noGrp="1" noChangeArrowheads="1"/>
          </p:cNvSpPr>
          <p:nvPr>
            <p:ph idx="1"/>
          </p:nvPr>
        </p:nvSpPr>
        <p:spPr>
          <a:xfrm>
            <a:off x="381000" y="990600"/>
            <a:ext cx="8305800" cy="5562600"/>
          </a:xfrm>
        </p:spPr>
        <p:txBody>
          <a:bodyPr>
            <a:normAutofit/>
          </a:bodyPr>
          <a:lstStyle/>
          <a:p>
            <a:pPr>
              <a:lnSpc>
                <a:spcPct val="80000"/>
              </a:lnSpc>
            </a:pPr>
            <a:r>
              <a:rPr lang="en-US" dirty="0" smtClean="0"/>
              <a:t>Latin </a:t>
            </a:r>
            <a:r>
              <a:rPr lang="en-US" i="1" dirty="0" err="1" smtClean="0"/>
              <a:t>creare</a:t>
            </a:r>
            <a:r>
              <a:rPr lang="en-US" dirty="0" smtClean="0"/>
              <a:t>, meaning "to beget" or "create" </a:t>
            </a:r>
          </a:p>
          <a:p>
            <a:pPr>
              <a:lnSpc>
                <a:spcPct val="80000"/>
              </a:lnSpc>
            </a:pPr>
            <a:r>
              <a:rPr lang="en-US" dirty="0" smtClean="0"/>
              <a:t>The term was coined in the sixteenth century during the great expansion in European maritime power and trade and the establishment of European colonies in the </a:t>
            </a:r>
            <a:r>
              <a:rPr lang="en-US" dirty="0" smtClean="0">
                <a:hlinkClick r:id="rId3" tooltip="Americas"/>
              </a:rPr>
              <a:t>Americas</a:t>
            </a:r>
            <a:r>
              <a:rPr lang="en-US" dirty="0" smtClean="0"/>
              <a:t>, </a:t>
            </a:r>
            <a:r>
              <a:rPr lang="en-US" dirty="0" smtClean="0">
                <a:hlinkClick r:id="rId4" tooltip="Africa"/>
              </a:rPr>
              <a:t>Africa</a:t>
            </a:r>
            <a:r>
              <a:rPr lang="en-US" dirty="0" smtClean="0"/>
              <a:t>, and along the coast of South and Southeast </a:t>
            </a:r>
            <a:r>
              <a:rPr lang="en-US" dirty="0" smtClean="0">
                <a:hlinkClick r:id="rId5" tooltip="Asia"/>
              </a:rPr>
              <a:t>Asia</a:t>
            </a:r>
            <a:r>
              <a:rPr lang="en-US" dirty="0" smtClean="0"/>
              <a:t> up to the </a:t>
            </a:r>
            <a:r>
              <a:rPr lang="en-US" dirty="0" smtClean="0">
                <a:hlinkClick r:id="rId6" tooltip="Philippines"/>
              </a:rPr>
              <a:t>Philippines</a:t>
            </a:r>
            <a:r>
              <a:rPr lang="en-US" dirty="0" smtClean="0"/>
              <a:t>, </a:t>
            </a:r>
            <a:r>
              <a:rPr lang="en-US" dirty="0" smtClean="0">
                <a:hlinkClick r:id="rId7" tooltip="China"/>
              </a:rPr>
              <a:t>China</a:t>
            </a:r>
            <a:r>
              <a:rPr lang="en-US" dirty="0" smtClean="0"/>
              <a:t>, </a:t>
            </a:r>
            <a:r>
              <a:rPr lang="en-US" dirty="0" smtClean="0">
                <a:hlinkClick r:id="rId8" tooltip="India"/>
              </a:rPr>
              <a:t>India</a:t>
            </a:r>
            <a:r>
              <a:rPr lang="en-US" dirty="0" smtClean="0"/>
              <a:t>, and in </a:t>
            </a:r>
            <a:r>
              <a:rPr lang="en-US" dirty="0" smtClean="0">
                <a:hlinkClick r:id="rId9" tooltip="Oceania"/>
              </a:rPr>
              <a:t>Oceania</a:t>
            </a:r>
            <a:r>
              <a:rPr lang="en-US" dirty="0" smtClean="0"/>
              <a:t> </a:t>
            </a:r>
          </a:p>
          <a:p>
            <a:pPr>
              <a:lnSpc>
                <a:spcPct val="80000"/>
              </a:lnSpc>
              <a:buNone/>
            </a:pPr>
            <a:endParaRPr lang="en-US" dirty="0" smtClean="0"/>
          </a:p>
          <a:p>
            <a:pPr>
              <a:lnSpc>
                <a:spcPct val="80000"/>
              </a:lnSpc>
            </a:pPr>
            <a:r>
              <a:rPr lang="en-US" dirty="0" smtClean="0"/>
              <a:t>Originally, therefore, "Creole language" meant the speech of those </a:t>
            </a:r>
            <a:r>
              <a:rPr lang="en-US" dirty="0" smtClean="0">
                <a:hlinkClick r:id="rId10" tooltip="Creole peoples"/>
              </a:rPr>
              <a:t>Creole peoples</a:t>
            </a:r>
            <a:r>
              <a:rPr lang="en-US" dirty="0" smtClean="0"/>
              <a:t> </a:t>
            </a:r>
          </a:p>
          <a:p>
            <a:pPr>
              <a:lnSpc>
                <a:spcPct val="80000"/>
              </a:lnSpc>
              <a:buNone/>
            </a:pPr>
            <a:endParaRPr lang="en-US"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60363" y="-65088"/>
            <a:ext cx="8250237" cy="990601"/>
          </a:xfrm>
          <a:prstGeom prst="rect">
            <a:avLst/>
          </a:prstGeom>
          <a:noFill/>
          <a:ln w="9525">
            <a:noFill/>
            <a:miter lim="800000"/>
            <a:headEnd/>
            <a:tailEnd/>
          </a:ln>
        </p:spPr>
        <p:txBody>
          <a:bodyPr>
            <a:spAutoFit/>
          </a:bodyPr>
          <a:lstStyle/>
          <a:p>
            <a:pPr algn="ctr"/>
            <a:r>
              <a:rPr lang="en-US" sz="5900"/>
              <a:t>Creoles</a:t>
            </a:r>
            <a:endParaRPr lang="en-US"/>
          </a:p>
        </p:txBody>
      </p:sp>
      <p:sp>
        <p:nvSpPr>
          <p:cNvPr id="6147" name="Rectangle 3"/>
          <p:cNvSpPr>
            <a:spLocks noChangeArrowheads="1"/>
          </p:cNvSpPr>
          <p:nvPr/>
        </p:nvSpPr>
        <p:spPr bwMode="auto">
          <a:xfrm>
            <a:off x="304800" y="914400"/>
            <a:ext cx="8521700" cy="5262979"/>
          </a:xfrm>
          <a:prstGeom prst="rect">
            <a:avLst/>
          </a:prstGeom>
          <a:noFill/>
          <a:ln w="9525">
            <a:noFill/>
            <a:miter lim="800000"/>
            <a:headEnd/>
            <a:tailEnd/>
          </a:ln>
        </p:spPr>
        <p:txBody>
          <a:bodyPr wrap="square">
            <a:spAutoFit/>
          </a:bodyPr>
          <a:lstStyle/>
          <a:p>
            <a:pPr marL="495300" indent="-495300"/>
            <a:endParaRPr lang="en-US" sz="2800" dirty="0"/>
          </a:p>
          <a:p>
            <a:pPr marL="495300" indent="-495300"/>
            <a:r>
              <a:rPr lang="en-US" sz="2800" dirty="0"/>
              <a:t>• Portuguese, Spanish and French colonies in the New World: a noun from this word meant ‘a person or animal born in the home’ (Fr. </a:t>
            </a:r>
            <a:r>
              <a:rPr lang="en-US" sz="2800" i="1" dirty="0" err="1"/>
              <a:t>creole</a:t>
            </a:r>
            <a:r>
              <a:rPr lang="en-US" sz="2800" dirty="0"/>
              <a:t>)</a:t>
            </a:r>
          </a:p>
          <a:p>
            <a:pPr marL="495300" indent="-495300"/>
            <a:r>
              <a:rPr lang="en-US" sz="2800" dirty="0"/>
              <a:t>• Caribbean usage in 17th-18th centuries, </a:t>
            </a:r>
            <a:r>
              <a:rPr lang="en-US" sz="2800" i="1" dirty="0" err="1"/>
              <a:t>creole</a:t>
            </a:r>
            <a:r>
              <a:rPr lang="en-US" sz="2800" dirty="0"/>
              <a:t> meant:</a:t>
            </a:r>
          </a:p>
          <a:p>
            <a:pPr marL="495300" indent="-495300">
              <a:buFont typeface="Arial" charset="0"/>
              <a:buAutoNum type="romanLcParenBoth"/>
            </a:pPr>
            <a:r>
              <a:rPr lang="en-US" sz="2800" dirty="0"/>
              <a:t>A local descendant of European settlers (</a:t>
            </a:r>
            <a:r>
              <a:rPr lang="en-US" sz="2800" i="1" dirty="0"/>
              <a:t>white </a:t>
            </a:r>
            <a:r>
              <a:rPr lang="en-US" sz="2800" i="1" dirty="0" err="1"/>
              <a:t>creole</a:t>
            </a:r>
            <a:r>
              <a:rPr lang="en-US" sz="2800" i="1" dirty="0"/>
              <a:t>, </a:t>
            </a:r>
            <a:r>
              <a:rPr lang="en-US" sz="2800" i="1" dirty="0" err="1"/>
              <a:t>creole</a:t>
            </a:r>
            <a:r>
              <a:rPr lang="en-US" sz="2800" i="1" dirty="0"/>
              <a:t> white</a:t>
            </a:r>
            <a:r>
              <a:rPr lang="en-US" sz="2800" dirty="0"/>
              <a:t>)</a:t>
            </a:r>
          </a:p>
          <a:p>
            <a:pPr marL="495300" indent="-495300">
              <a:buFont typeface="Arial" charset="0"/>
              <a:buAutoNum type="romanLcParenBoth"/>
            </a:pPr>
            <a:r>
              <a:rPr lang="en-US" sz="2800" dirty="0"/>
              <a:t>Descendant of African slaves (</a:t>
            </a:r>
            <a:r>
              <a:rPr lang="en-US" sz="2800" i="1" dirty="0"/>
              <a:t>Negro </a:t>
            </a:r>
            <a:r>
              <a:rPr lang="en-US" sz="2800" i="1" dirty="0" err="1"/>
              <a:t>creole</a:t>
            </a:r>
            <a:r>
              <a:rPr lang="en-US" sz="2800" i="1" dirty="0"/>
              <a:t>, </a:t>
            </a:r>
            <a:r>
              <a:rPr lang="en-US" sz="2800" i="1" dirty="0" err="1"/>
              <a:t>creole</a:t>
            </a:r>
            <a:r>
              <a:rPr lang="en-US" sz="2800" i="1" dirty="0"/>
              <a:t> Negro</a:t>
            </a:r>
            <a:r>
              <a:rPr lang="en-US" sz="2800" dirty="0"/>
              <a:t>)</a:t>
            </a:r>
          </a:p>
          <a:p>
            <a:pPr marL="495300" indent="-495300">
              <a:buFont typeface="Arial" charset="0"/>
              <a:buAutoNum type="romanLcParenBoth"/>
            </a:pPr>
            <a:r>
              <a:rPr lang="en-US" sz="2800" dirty="0"/>
              <a:t>A mixture of both, usually capitalized (</a:t>
            </a:r>
            <a:r>
              <a:rPr lang="en-US" sz="2800" i="1" dirty="0"/>
              <a:t>the local Creoles, the local Creole population</a:t>
            </a:r>
            <a:r>
              <a:rPr lang="en-US" sz="2800" dirty="0"/>
              <a:t>)</a:t>
            </a:r>
          </a:p>
          <a:p>
            <a:pPr marL="495300" indent="-495300">
              <a:buFont typeface="Arial" charset="0"/>
              <a:buNone/>
            </a:pPr>
            <a:r>
              <a:rPr lang="en-US" sz="2800" dirty="0"/>
              <a:t>• extended to Louisiana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685800" y="914400"/>
            <a:ext cx="8001000" cy="4893647"/>
          </a:xfrm>
          <a:prstGeom prst="rect">
            <a:avLst/>
          </a:prstGeom>
          <a:noFill/>
          <a:ln w="9525">
            <a:noFill/>
            <a:miter lim="800000"/>
            <a:headEnd/>
            <a:tailEnd/>
          </a:ln>
        </p:spPr>
        <p:txBody>
          <a:bodyPr wrap="square">
            <a:spAutoFit/>
          </a:bodyPr>
          <a:lstStyle/>
          <a:p>
            <a:r>
              <a:rPr lang="en-US" sz="2400" dirty="0"/>
              <a:t>• late 19th century, </a:t>
            </a:r>
            <a:r>
              <a:rPr lang="en-US" sz="2400" i="1" dirty="0" err="1"/>
              <a:t>creole</a:t>
            </a:r>
            <a:r>
              <a:rPr lang="en-US" sz="2400" dirty="0"/>
              <a:t> extended to languages throughout colonial and postcolonial tropics, all over the world (Americas, Australasia, Indian Ocean, elsewhere)</a:t>
            </a:r>
          </a:p>
          <a:p>
            <a:r>
              <a:rPr lang="en-US" sz="2400" i="1" dirty="0"/>
              <a:t>• French Creole, Creole French</a:t>
            </a:r>
            <a:r>
              <a:rPr lang="en-US" sz="2400" dirty="0"/>
              <a:t> (Martinique, Mauritius)</a:t>
            </a:r>
          </a:p>
          <a:p>
            <a:r>
              <a:rPr lang="en-US" sz="2400" dirty="0"/>
              <a:t>• </a:t>
            </a:r>
            <a:r>
              <a:rPr lang="en-US" sz="2400" i="1" dirty="0"/>
              <a:t>English Creole, Creole English</a:t>
            </a:r>
            <a:r>
              <a:rPr lang="en-US" sz="2400" dirty="0"/>
              <a:t> (Belize, Jamaica)</a:t>
            </a:r>
          </a:p>
          <a:p>
            <a:r>
              <a:rPr lang="en-US" sz="2400" dirty="0"/>
              <a:t>• </a:t>
            </a:r>
            <a:r>
              <a:rPr lang="en-US" sz="2400" i="1" dirty="0"/>
              <a:t>Roper River Creole</a:t>
            </a:r>
            <a:r>
              <a:rPr lang="en-US" sz="2400" dirty="0"/>
              <a:t> (Australia)</a:t>
            </a:r>
          </a:p>
          <a:p>
            <a:r>
              <a:rPr lang="en-US" sz="2400" dirty="0"/>
              <a:t>• </a:t>
            </a:r>
            <a:r>
              <a:rPr lang="en-US" sz="2400" i="1" dirty="0"/>
              <a:t>Hawaii Creole English</a:t>
            </a:r>
            <a:r>
              <a:rPr lang="en-US" sz="2400" dirty="0"/>
              <a:t> (Pacific)</a:t>
            </a:r>
          </a:p>
          <a:p>
            <a:r>
              <a:rPr lang="en-US" sz="2400" dirty="0"/>
              <a:t>• people of any background in a place where a </a:t>
            </a:r>
            <a:r>
              <a:rPr lang="en-US" sz="2400" dirty="0" err="1"/>
              <a:t>creole</a:t>
            </a:r>
            <a:r>
              <a:rPr lang="en-US" sz="2400" dirty="0"/>
              <a:t> is used are likely to speak, whether or not it is their mother tongue</a:t>
            </a:r>
          </a:p>
          <a:p>
            <a:r>
              <a:rPr lang="en-US" sz="2400" dirty="0"/>
              <a:t>• creoles are acquired as a first language by children</a:t>
            </a:r>
          </a:p>
          <a:p>
            <a:r>
              <a:rPr lang="en-US" sz="2400" dirty="0"/>
              <a:t>• speech becomes faster, vocabulary </a:t>
            </a:r>
            <a:r>
              <a:rPr lang="en-US" sz="2400" dirty="0" err="1"/>
              <a:t>increaes</a:t>
            </a:r>
            <a:r>
              <a:rPr lang="en-US" sz="2400" dirty="0"/>
              <a:t>, development of tenses increases, development of relative clauses increases</a:t>
            </a:r>
          </a:p>
          <a:p>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nSpc>
                <a:spcPct val="80000"/>
              </a:lnSpc>
            </a:pPr>
            <a:r>
              <a:rPr lang="en-US" dirty="0" smtClean="0"/>
              <a:t>a stable </a:t>
            </a:r>
            <a:r>
              <a:rPr lang="en-US" dirty="0" smtClean="0">
                <a:hlinkClick r:id="rId3" tooltip="Language"/>
              </a:rPr>
              <a:t>language</a:t>
            </a:r>
            <a:r>
              <a:rPr lang="en-US" dirty="0" smtClean="0"/>
              <a:t> that originates seemingly as a </a:t>
            </a:r>
            <a:r>
              <a:rPr lang="en-US" dirty="0" err="1" smtClean="0">
                <a:hlinkClick r:id="rId4" tooltip="Nativization"/>
              </a:rPr>
              <a:t>nativized</a:t>
            </a:r>
            <a:r>
              <a:rPr lang="en-US" dirty="0" smtClean="0"/>
              <a:t> </a:t>
            </a:r>
            <a:r>
              <a:rPr lang="en-US" dirty="0" smtClean="0">
                <a:hlinkClick r:id="rId5" tooltip="Pidgin"/>
              </a:rPr>
              <a:t>pidgin</a:t>
            </a:r>
            <a:r>
              <a:rPr lang="en-US" dirty="0" smtClean="0"/>
              <a:t> </a:t>
            </a:r>
          </a:p>
          <a:p>
            <a:pPr>
              <a:lnSpc>
                <a:spcPct val="80000"/>
              </a:lnSpc>
              <a:buNone/>
            </a:pPr>
            <a:endParaRPr lang="en-US" dirty="0" smtClean="0"/>
          </a:p>
          <a:p>
            <a:pPr>
              <a:lnSpc>
                <a:spcPct val="80000"/>
              </a:lnSpc>
            </a:pPr>
            <a:r>
              <a:rPr lang="en-US" dirty="0" smtClean="0"/>
              <a:t>When children start learning a pidgin as their first language and it becomes the mother tongue of a community, it is called a </a:t>
            </a:r>
            <a:r>
              <a:rPr lang="en-US" dirty="0" err="1" smtClean="0"/>
              <a:t>creole</a:t>
            </a:r>
            <a:endParaRPr lang="en-US" dirty="0" smtClean="0"/>
          </a:p>
          <a:p>
            <a:pPr>
              <a:lnSpc>
                <a:spcPct val="80000"/>
              </a:lnSpc>
              <a:buNone/>
            </a:pPr>
            <a:endParaRPr lang="en-US" dirty="0" smtClean="0"/>
          </a:p>
          <a:p>
            <a:pPr>
              <a:lnSpc>
                <a:spcPct val="80000"/>
              </a:lnSpc>
            </a:pPr>
            <a:r>
              <a:rPr lang="en-US" dirty="0" smtClean="0"/>
              <a:t>Like a pidgin, a </a:t>
            </a:r>
            <a:r>
              <a:rPr lang="en-US" dirty="0" err="1" smtClean="0"/>
              <a:t>creole</a:t>
            </a:r>
            <a:r>
              <a:rPr lang="en-US" dirty="0" smtClean="0"/>
              <a:t> is a distinct language which has taken most of its vocabulary from another language, the </a:t>
            </a:r>
            <a:r>
              <a:rPr lang="en-US" dirty="0" err="1" smtClean="0"/>
              <a:t>lexifier</a:t>
            </a:r>
            <a:r>
              <a:rPr lang="en-US" dirty="0" smtClean="0"/>
              <a:t>, but has its own unique grammatical rules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457200" y="2133600"/>
            <a:ext cx="8153400" cy="3416320"/>
          </a:xfrm>
          <a:prstGeom prst="rect">
            <a:avLst/>
          </a:prstGeom>
          <a:noFill/>
          <a:ln w="9525" algn="ctr">
            <a:noFill/>
            <a:miter lim="800000"/>
            <a:headEnd/>
            <a:tailEnd/>
          </a:ln>
        </p:spPr>
        <p:txBody>
          <a:bodyPr wrap="square">
            <a:spAutoFit/>
          </a:bodyPr>
          <a:lstStyle/>
          <a:p>
            <a:pPr eaLnBrk="1" hangingPunct="1">
              <a:buFontTx/>
              <a:buChar char="•"/>
            </a:pPr>
            <a:r>
              <a:rPr lang="en-US" sz="2400" dirty="0" err="1">
                <a:latin typeface="Arial" charset="0"/>
                <a:hlinkClick r:id="rId3" tooltip="Creole language"/>
              </a:rPr>
              <a:t>Arends</a:t>
            </a:r>
            <a:r>
              <a:rPr lang="en-US" sz="2400" dirty="0">
                <a:latin typeface="Arial" charset="0"/>
                <a:hlinkClick r:id="rId3" tooltip="Creole language"/>
              </a:rPr>
              <a:t>, </a:t>
            </a:r>
            <a:r>
              <a:rPr lang="en-US" sz="2400" dirty="0" err="1">
                <a:latin typeface="Arial" charset="0"/>
                <a:hlinkClick r:id="rId3" tooltip="Creole language"/>
              </a:rPr>
              <a:t>Muysken</a:t>
            </a:r>
            <a:r>
              <a:rPr lang="en-US" sz="2400" dirty="0">
                <a:latin typeface="Arial" charset="0"/>
                <a:hlinkClick r:id="rId3" tooltip="Creole language"/>
              </a:rPr>
              <a:t> &amp; Smith (1995</a:t>
            </a:r>
            <a:r>
              <a:rPr lang="en-US" sz="2400" dirty="0">
                <a:latin typeface="Arial" charset="0"/>
              </a:rPr>
              <a:t>) suggest that four different processes are involved in creating Foreigner Talk</a:t>
            </a:r>
            <a:r>
              <a:rPr lang="en-US" sz="2400" dirty="0" smtClean="0">
                <a:latin typeface="Arial" charset="0"/>
              </a:rPr>
              <a:t>:</a:t>
            </a:r>
          </a:p>
          <a:p>
            <a:pPr eaLnBrk="1" hangingPunct="1"/>
            <a:endParaRPr lang="en-US" sz="2400" dirty="0">
              <a:latin typeface="Arial" charset="0"/>
            </a:endParaRPr>
          </a:p>
          <a:p>
            <a:pPr eaLnBrk="1" hangingPunct="1">
              <a:buFontTx/>
              <a:buChar char="•"/>
            </a:pPr>
            <a:r>
              <a:rPr lang="en-US" sz="2400" b="1" dirty="0">
                <a:latin typeface="Arial" charset="0"/>
              </a:rPr>
              <a:t>Accommodation </a:t>
            </a:r>
          </a:p>
          <a:p>
            <a:pPr eaLnBrk="1" hangingPunct="1">
              <a:buFontTx/>
              <a:buChar char="•"/>
            </a:pPr>
            <a:r>
              <a:rPr lang="en-US" sz="2400" b="1" dirty="0">
                <a:latin typeface="Arial" charset="0"/>
              </a:rPr>
              <a:t>Imitation </a:t>
            </a:r>
          </a:p>
          <a:p>
            <a:pPr eaLnBrk="1" hangingPunct="1">
              <a:buFontTx/>
              <a:buChar char="•"/>
            </a:pPr>
            <a:r>
              <a:rPr lang="en-US" sz="2400" b="1" dirty="0">
                <a:latin typeface="Arial" charset="0"/>
              </a:rPr>
              <a:t>Telegraphic condensation </a:t>
            </a:r>
          </a:p>
          <a:p>
            <a:pPr eaLnBrk="1" hangingPunct="1">
              <a:buFontTx/>
              <a:buChar char="•"/>
            </a:pPr>
            <a:r>
              <a:rPr lang="en-US" sz="2400" b="1" dirty="0">
                <a:latin typeface="Arial" charset="0"/>
              </a:rPr>
              <a:t>Conventions</a:t>
            </a:r>
            <a:r>
              <a:rPr lang="en-US" sz="2400" b="1" dirty="0">
                <a:solidFill>
                  <a:schemeClr val="tx2"/>
                </a:solidFill>
                <a:latin typeface="Arial" charset="0"/>
              </a:rPr>
              <a:t> </a:t>
            </a:r>
          </a:p>
          <a:p>
            <a:pPr eaLnBrk="1" hangingPunct="1"/>
            <a:endParaRPr lang="en-US" sz="2400" dirty="0">
              <a:solidFill>
                <a:schemeClr val="tx2"/>
              </a:solidFill>
              <a:latin typeface="Arial" charset="0"/>
            </a:endParaRPr>
          </a:p>
          <a:p>
            <a:pPr eaLnBrk="1" hangingPunct="1"/>
            <a:endParaRPr lang="en-US" sz="2400" dirty="0">
              <a:solidFill>
                <a:schemeClr val="tx2"/>
              </a:solidFill>
              <a:latin typeface="Arial" charset="0"/>
            </a:endParaRPr>
          </a:p>
        </p:txBody>
      </p:sp>
      <p:sp>
        <p:nvSpPr>
          <p:cNvPr id="5" name="Title 4"/>
          <p:cNvSpPr>
            <a:spLocks noGrp="1"/>
          </p:cNvSpPr>
          <p:nvPr>
            <p:ph type="title"/>
          </p:nvPr>
        </p:nvSpPr>
        <p:spPr/>
        <p:txBody>
          <a:bodyPr>
            <a:normAutofit fontScale="90000"/>
          </a:bodyPr>
          <a:lstStyle/>
          <a:p>
            <a:r>
              <a:rPr lang="en-US" dirty="0" smtClean="0"/>
              <a:t>Four Processes for Creating Foreigner Talk</a:t>
            </a:r>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Creoles</a:t>
            </a:r>
            <a:endParaRPr lang="en-US" dirty="0"/>
          </a:p>
        </p:txBody>
      </p:sp>
      <p:sp>
        <p:nvSpPr>
          <p:cNvPr id="3" name="Content Placeholder 2"/>
          <p:cNvSpPr>
            <a:spLocks noGrp="1"/>
          </p:cNvSpPr>
          <p:nvPr>
            <p:ph idx="1"/>
          </p:nvPr>
        </p:nvSpPr>
        <p:spPr/>
        <p:txBody>
          <a:bodyPr>
            <a:normAutofit/>
          </a:bodyPr>
          <a:lstStyle/>
          <a:p>
            <a:pPr>
              <a:buFontTx/>
              <a:buChar char="•"/>
            </a:pPr>
            <a:r>
              <a:rPr lang="en-US" dirty="0" smtClean="0">
                <a:solidFill>
                  <a:schemeClr val="tx2"/>
                </a:solidFill>
                <a:latin typeface="Arial" charset="0"/>
              </a:rPr>
              <a:t>Presumably, between six ad twelve </a:t>
            </a:r>
            <a:r>
              <a:rPr lang="en-US" dirty="0" err="1" smtClean="0">
                <a:solidFill>
                  <a:schemeClr val="tx2"/>
                </a:solidFill>
                <a:latin typeface="Arial" charset="0"/>
              </a:rPr>
              <a:t>Smillion</a:t>
            </a:r>
            <a:r>
              <a:rPr lang="en-US" dirty="0" smtClean="0">
                <a:solidFill>
                  <a:schemeClr val="tx2"/>
                </a:solidFill>
                <a:latin typeface="Arial" charset="0"/>
              </a:rPr>
              <a:t> </a:t>
            </a:r>
            <a:r>
              <a:rPr lang="en-US" dirty="0" err="1" smtClean="0">
                <a:solidFill>
                  <a:schemeClr val="tx2"/>
                </a:solidFill>
                <a:latin typeface="Arial" charset="0"/>
              </a:rPr>
              <a:t>peole</a:t>
            </a:r>
            <a:r>
              <a:rPr lang="en-US" dirty="0" smtClean="0">
                <a:solidFill>
                  <a:schemeClr val="tx2"/>
                </a:solidFill>
                <a:latin typeface="Arial" charset="0"/>
              </a:rPr>
              <a:t> still using pidgin languages and between ten and seventeen using descendents from pidgins</a:t>
            </a:r>
          </a:p>
          <a:p>
            <a:pPr>
              <a:buNone/>
            </a:pPr>
            <a:endParaRPr lang="en-US" dirty="0" smtClean="0">
              <a:solidFill>
                <a:schemeClr val="tx2"/>
              </a:solidFill>
              <a:latin typeface="Arial" charset="0"/>
            </a:endParaRPr>
          </a:p>
          <a:p>
            <a:pPr>
              <a:buFontTx/>
              <a:buChar char="•"/>
            </a:pPr>
            <a:r>
              <a:rPr lang="en-US" dirty="0" smtClean="0">
                <a:latin typeface="Arial" charset="0"/>
              </a:rPr>
              <a:t>Unlike a pidgin, however, a </a:t>
            </a:r>
            <a:r>
              <a:rPr lang="en-US" dirty="0" err="1" smtClean="0">
                <a:latin typeface="Arial" charset="0"/>
              </a:rPr>
              <a:t>creole</a:t>
            </a:r>
            <a:r>
              <a:rPr lang="en-US" dirty="0" smtClean="0">
                <a:latin typeface="Arial" charset="0"/>
              </a:rPr>
              <a:t> is not restricted in use, and is like any other language in its full range of functions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Tx/>
              <a:buChar char="•"/>
            </a:pPr>
            <a:r>
              <a:rPr lang="en-US" dirty="0" smtClean="0">
                <a:latin typeface="Arial" charset="0"/>
              </a:rPr>
              <a:t>Creoles have certain grammatical similarities to each other and, arguably, not languages that they are derived from </a:t>
            </a:r>
          </a:p>
          <a:p>
            <a:pPr>
              <a:buNone/>
            </a:pPr>
            <a:endParaRPr lang="en-US" dirty="0" smtClean="0">
              <a:latin typeface="Arial" charset="0"/>
            </a:endParaRPr>
          </a:p>
          <a:p>
            <a:pPr>
              <a:buFontTx/>
              <a:buChar char="•"/>
            </a:pPr>
            <a:r>
              <a:rPr lang="en-US" dirty="0" smtClean="0">
                <a:latin typeface="Arial" charset="0"/>
              </a:rPr>
              <a:t>Creoles exhibit more internal variability than other languages </a:t>
            </a:r>
          </a:p>
          <a:p>
            <a:pPr>
              <a:buNone/>
            </a:pPr>
            <a:endParaRPr lang="en-US" dirty="0" smtClean="0">
              <a:latin typeface="Arial" charset="0"/>
            </a:endParaRPr>
          </a:p>
          <a:p>
            <a:pPr>
              <a:buFontTx/>
              <a:buChar char="•"/>
            </a:pPr>
            <a:r>
              <a:rPr lang="en-US" dirty="0" smtClean="0">
                <a:latin typeface="Arial" charset="0"/>
              </a:rPr>
              <a:t>Creoles are simpler than other languages </a:t>
            </a:r>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idx="4294967295"/>
          </p:nvPr>
        </p:nvSpPr>
        <p:spPr>
          <a:xfrm>
            <a:off x="304800" y="381000"/>
            <a:ext cx="7924800" cy="5745163"/>
          </a:xfrm>
        </p:spPr>
        <p:txBody>
          <a:bodyPr>
            <a:normAutofit/>
          </a:bodyPr>
          <a:lstStyle/>
          <a:p>
            <a:pPr marL="533400" indent="-533400">
              <a:lnSpc>
                <a:spcPct val="90000"/>
              </a:lnSpc>
              <a:spcBef>
                <a:spcPct val="0"/>
              </a:spcBef>
            </a:pPr>
            <a:r>
              <a:rPr lang="en-US" sz="3600" dirty="0" err="1" smtClean="0"/>
              <a:t>creole</a:t>
            </a:r>
            <a:r>
              <a:rPr lang="en-US" sz="3600" dirty="0" smtClean="0"/>
              <a:t> languages have generally been regarded as </a:t>
            </a:r>
            <a:r>
              <a:rPr lang="en-US" sz="3600" i="1" dirty="0" smtClean="0"/>
              <a:t>degenerate</a:t>
            </a:r>
            <a:r>
              <a:rPr lang="en-US" sz="3600" dirty="0" smtClean="0"/>
              <a:t>, or at best as rudimentary </a:t>
            </a:r>
            <a:r>
              <a:rPr lang="en-US" sz="3600" i="1" dirty="0" smtClean="0">
                <a:hlinkClick r:id="rId2" tooltip="Dialect"/>
              </a:rPr>
              <a:t>dialects</a:t>
            </a:r>
            <a:r>
              <a:rPr lang="en-US" sz="3600" dirty="0" smtClean="0"/>
              <a:t> of one of their parent languages </a:t>
            </a:r>
          </a:p>
          <a:p>
            <a:pPr marL="533400" indent="-533400">
              <a:lnSpc>
                <a:spcPct val="90000"/>
              </a:lnSpc>
            </a:pPr>
            <a:r>
              <a:rPr lang="en-US" sz="3600" dirty="0" smtClean="0"/>
              <a:t>"</a:t>
            </a:r>
            <a:r>
              <a:rPr lang="en-US" sz="3600" dirty="0" err="1" smtClean="0"/>
              <a:t>creole</a:t>
            </a:r>
            <a:r>
              <a:rPr lang="en-US" sz="3600" dirty="0" smtClean="0"/>
              <a:t>" has come to be used in opposition to "language" rather than a qualifier for it </a:t>
            </a:r>
          </a:p>
          <a:p>
            <a:pPr marL="533400" indent="-533400">
              <a:lnSpc>
                <a:spcPct val="90000"/>
              </a:lnSpc>
              <a:buNone/>
            </a:pPr>
            <a:endParaRPr lang="en-US" sz="3600" dirty="0" smtClean="0"/>
          </a:p>
          <a:p>
            <a:pPr marL="533400" indent="-533400">
              <a:lnSpc>
                <a:spcPct val="90000"/>
              </a:lnSpc>
            </a:pPr>
            <a:r>
              <a:rPr lang="en-US" sz="3600" dirty="0" smtClean="0"/>
              <a:t>Ex:  Gullah, Jamaican Creole and Hawai`i Creole English.</a:t>
            </a:r>
            <a:endParaRPr lang="en-US" sz="3600" i="1" dirty="0" smtClean="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Pidgins</a:t>
            </a:r>
            <a:endParaRPr lang="en-US" dirty="0"/>
          </a:p>
        </p:txBody>
      </p:sp>
      <p:sp>
        <p:nvSpPr>
          <p:cNvPr id="3" name="Content Placeholder 2"/>
          <p:cNvSpPr>
            <a:spLocks noGrp="1"/>
          </p:cNvSpPr>
          <p:nvPr>
            <p:ph idx="1"/>
          </p:nvPr>
        </p:nvSpPr>
        <p:spPr/>
        <p:txBody>
          <a:bodyPr/>
          <a:lstStyle/>
          <a:p>
            <a:r>
              <a:rPr lang="en-US" dirty="0" smtClean="0"/>
              <a:t>'pidgin' and '</a:t>
            </a:r>
            <a:r>
              <a:rPr lang="en-US" dirty="0" err="1" smtClean="0"/>
              <a:t>creole</a:t>
            </a:r>
            <a:r>
              <a:rPr lang="en-US" dirty="0" smtClean="0"/>
              <a:t>' are technical terms used by linguists, and not necessarily by speakers of the language. For example, speakers of Jamaican Creole call their language '</a:t>
            </a:r>
            <a:r>
              <a:rPr lang="en-US" dirty="0" err="1" smtClean="0"/>
              <a:t>Patwa</a:t>
            </a:r>
            <a:r>
              <a:rPr lang="en-US" dirty="0" smtClean="0"/>
              <a:t>' (from patois) and speakers of </a:t>
            </a:r>
            <a:r>
              <a:rPr lang="en-US" dirty="0" err="1" smtClean="0"/>
              <a:t>Hawai`I</a:t>
            </a:r>
            <a:r>
              <a:rPr lang="en-US" dirty="0" smtClean="0"/>
              <a:t> Creole English call theirs 'Pidgin</a:t>
            </a:r>
            <a:r>
              <a:rPr lang="en-US" sz="5400" dirty="0" smtClean="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533400" y="274638"/>
            <a:ext cx="8153400" cy="715962"/>
          </a:xfrm>
        </p:spPr>
        <p:txBody>
          <a:bodyPr>
            <a:normAutofit/>
          </a:bodyPr>
          <a:lstStyle/>
          <a:p>
            <a:r>
              <a:rPr lang="en-US" sz="3600" b="1" dirty="0" smtClean="0"/>
              <a:t>Theories to describe </a:t>
            </a:r>
            <a:r>
              <a:rPr lang="en-US" sz="3600" b="1" dirty="0" err="1" smtClean="0"/>
              <a:t>creole</a:t>
            </a:r>
            <a:r>
              <a:rPr lang="en-US" sz="3600" b="1" dirty="0" smtClean="0"/>
              <a:t> phenomenon</a:t>
            </a:r>
          </a:p>
        </p:txBody>
      </p:sp>
      <p:sp>
        <p:nvSpPr>
          <p:cNvPr id="29699" name="Rectangle 3"/>
          <p:cNvSpPr>
            <a:spLocks noGrp="1" noChangeArrowheads="1"/>
          </p:cNvSpPr>
          <p:nvPr>
            <p:ph idx="1"/>
          </p:nvPr>
        </p:nvSpPr>
        <p:spPr>
          <a:xfrm>
            <a:off x="381000" y="1828800"/>
            <a:ext cx="8305800" cy="4648200"/>
          </a:xfrm>
        </p:spPr>
        <p:txBody>
          <a:bodyPr>
            <a:normAutofit/>
          </a:bodyPr>
          <a:lstStyle/>
          <a:p>
            <a:pPr>
              <a:lnSpc>
                <a:spcPct val="80000"/>
              </a:lnSpc>
            </a:pPr>
            <a:endParaRPr lang="en-US" sz="2800" b="1" dirty="0" smtClean="0"/>
          </a:p>
          <a:p>
            <a:pPr>
              <a:lnSpc>
                <a:spcPct val="80000"/>
              </a:lnSpc>
            </a:pPr>
            <a:r>
              <a:rPr lang="en-US" sz="2800" b="1" dirty="0" smtClean="0"/>
              <a:t>1. The monogenetic theory of pidgins and creoles</a:t>
            </a:r>
          </a:p>
          <a:p>
            <a:pPr>
              <a:lnSpc>
                <a:spcPct val="80000"/>
              </a:lnSpc>
              <a:buFont typeface="Wingdings" pitchFamily="84" charset="2"/>
              <a:buNone/>
            </a:pPr>
            <a:r>
              <a:rPr lang="en-US" sz="2800" dirty="0" smtClean="0"/>
              <a:t> </a:t>
            </a:r>
          </a:p>
          <a:p>
            <a:pPr>
              <a:lnSpc>
                <a:spcPct val="80000"/>
              </a:lnSpc>
            </a:pPr>
            <a:r>
              <a:rPr lang="en-US" sz="2800" dirty="0" smtClean="0"/>
              <a:t>a single origin for these languages, deriving them through </a:t>
            </a:r>
            <a:r>
              <a:rPr lang="en-US" sz="2800" dirty="0" err="1" smtClean="0">
                <a:hlinkClick r:id="rId3" tooltip="Relexification"/>
              </a:rPr>
              <a:t>relexification</a:t>
            </a:r>
            <a:r>
              <a:rPr lang="en-US" sz="2800" dirty="0" smtClean="0"/>
              <a:t> from a West African Pidgin Portuguese of the 17th century and ultimately from the </a:t>
            </a:r>
            <a:r>
              <a:rPr lang="en-US" sz="2800" dirty="0" smtClean="0">
                <a:hlinkClick r:id="rId4" tooltip="Lingua franca of the Mediterranean"/>
              </a:rPr>
              <a:t>Lingua franca of the Mediterranean</a:t>
            </a:r>
            <a:endParaRPr lang="en-US" sz="2800" dirty="0" smtClean="0"/>
          </a:p>
          <a:p>
            <a:pPr>
              <a:lnSpc>
                <a:spcPct val="80000"/>
              </a:lnSpc>
            </a:pPr>
            <a:r>
              <a:rPr lang="en-US" sz="2800" dirty="0" smtClean="0"/>
              <a:t> originally formulated by </a:t>
            </a:r>
            <a:r>
              <a:rPr lang="en-US" sz="2800" dirty="0" smtClean="0">
                <a:hlinkClick r:id="rId5" tooltip="Hugo Schuchardt"/>
              </a:rPr>
              <a:t>Hugo </a:t>
            </a:r>
            <a:r>
              <a:rPr lang="en-US" sz="2800" dirty="0" err="1" smtClean="0">
                <a:hlinkClick r:id="rId5" tooltip="Hugo Schuchardt"/>
              </a:rPr>
              <a:t>Schuchardt</a:t>
            </a:r>
            <a:r>
              <a:rPr lang="en-US" sz="2800" dirty="0" smtClean="0"/>
              <a:t> in the late 19th century and popularized in the late 1950s and early 1960s by Douglas Taylor as well as in </a:t>
            </a:r>
            <a:r>
              <a:rPr lang="en-US" sz="2800" dirty="0" err="1" smtClean="0">
                <a:hlinkClick r:id="rId6" tooltip="Creole language"/>
              </a:rPr>
              <a:t>Whinnom</a:t>
            </a:r>
            <a:r>
              <a:rPr lang="en-US" sz="2800" dirty="0" smtClean="0">
                <a:hlinkClick r:id="rId6" tooltip="Creole language"/>
              </a:rPr>
              <a:t> (1956</a:t>
            </a:r>
            <a:r>
              <a:rPr lang="en-US" sz="2800" dirty="0" smtClean="0"/>
              <a:t>), </a:t>
            </a:r>
            <a:r>
              <a:rPr lang="en-US" sz="2800" dirty="0" smtClean="0">
                <a:hlinkClick r:id="rId6" tooltip="Creole language"/>
              </a:rPr>
              <a:t>Thompson (1961</a:t>
            </a:r>
            <a:r>
              <a:rPr lang="en-US" sz="2800" dirty="0" smtClean="0"/>
              <a:t>) and </a:t>
            </a:r>
            <a:r>
              <a:rPr lang="en-US" sz="2800" dirty="0" smtClean="0">
                <a:hlinkClick r:id="rId6" tooltip="Creole language"/>
              </a:rPr>
              <a:t>Stewart (1962</a:t>
            </a:r>
            <a:r>
              <a:rPr lang="en-US" sz="2800" dirty="0" smtClean="0"/>
              <a:t>)</a:t>
            </a:r>
          </a:p>
          <a:p>
            <a:pPr>
              <a:lnSpc>
                <a:spcPct val="80000"/>
              </a:lnSpc>
              <a:buNone/>
            </a:pPr>
            <a:endParaRPr lang="en-US" sz="2800" dirty="0" smtClean="0"/>
          </a:p>
        </p:txBody>
      </p:sp>
      <p:sp>
        <p:nvSpPr>
          <p:cNvPr id="29700" name="Rectangle 4"/>
          <p:cNvSpPr>
            <a:spLocks noChangeArrowheads="1"/>
          </p:cNvSpPr>
          <p:nvPr/>
        </p:nvSpPr>
        <p:spPr bwMode="auto">
          <a:xfrm>
            <a:off x="381000" y="4648200"/>
            <a:ext cx="8458200" cy="523220"/>
          </a:xfrm>
          <a:prstGeom prst="rect">
            <a:avLst/>
          </a:prstGeom>
          <a:noFill/>
          <a:ln w="9525" algn="ctr">
            <a:noFill/>
            <a:miter lim="800000"/>
            <a:headEnd/>
            <a:tailEnd/>
          </a:ln>
        </p:spPr>
        <p:txBody>
          <a:bodyPr>
            <a:spAutoFit/>
          </a:bodyPr>
          <a:lstStyle/>
          <a:p>
            <a:pPr eaLnBrk="1" hangingPunct="1">
              <a:buFontTx/>
              <a:buChar char="•"/>
            </a:pPr>
            <a:r>
              <a:rPr lang="en-US" sz="2800" b="1" dirty="0">
                <a:latin typeface="Arial" charset="0"/>
              </a:rPr>
              <a:t> </a:t>
            </a:r>
            <a:endParaRPr lang="en-US" sz="2800" dirty="0">
              <a:solidFill>
                <a:schemeClr val="tx2"/>
              </a:solidFill>
              <a:latin typeface="Arial"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charset="0"/>
              </a:rPr>
              <a:t>2-European dialect origin hypotheses</a:t>
            </a:r>
            <a:endParaRPr lang="en-US" dirty="0"/>
          </a:p>
        </p:txBody>
      </p:sp>
      <p:sp>
        <p:nvSpPr>
          <p:cNvPr id="3" name="Content Placeholder 2"/>
          <p:cNvSpPr>
            <a:spLocks noGrp="1"/>
          </p:cNvSpPr>
          <p:nvPr>
            <p:ph idx="1"/>
          </p:nvPr>
        </p:nvSpPr>
        <p:spPr/>
        <p:txBody>
          <a:bodyPr/>
          <a:lstStyle/>
          <a:p>
            <a:pPr>
              <a:buNone/>
            </a:pPr>
            <a:r>
              <a:rPr lang="en-US" dirty="0" smtClean="0">
                <a:latin typeface="Arial" charset="0"/>
              </a:rPr>
              <a:t> </a:t>
            </a:r>
          </a:p>
          <a:p>
            <a:r>
              <a:rPr lang="en-US" dirty="0" smtClean="0">
                <a:latin typeface="Arial" charset="0"/>
              </a:rPr>
              <a:t>The </a:t>
            </a:r>
            <a:r>
              <a:rPr lang="en-US" dirty="0" smtClean="0">
                <a:latin typeface="Arial" charset="0"/>
                <a:hlinkClick r:id="rId3" tooltip="French-based creole languages"/>
              </a:rPr>
              <a:t>French creoles</a:t>
            </a:r>
            <a:r>
              <a:rPr lang="en-US" dirty="0" smtClean="0">
                <a:latin typeface="Arial" charset="0"/>
              </a:rPr>
              <a:t> are the foremost candidates to being the outcome of "normal" </a:t>
            </a:r>
            <a:r>
              <a:rPr lang="en-US" dirty="0" smtClean="0">
                <a:latin typeface="Arial" charset="0"/>
                <a:hlinkClick r:id="rId4" tooltip="Language change"/>
              </a:rPr>
              <a:t>linguistic change</a:t>
            </a:r>
            <a:r>
              <a:rPr lang="en-US" dirty="0" smtClean="0">
                <a:latin typeface="Arial" charset="0"/>
              </a:rPr>
              <a:t> </a:t>
            </a:r>
          </a:p>
          <a:p>
            <a:pPr>
              <a:buNone/>
            </a:pPr>
            <a:endParaRPr lang="en-US" dirty="0" smtClean="0">
              <a:latin typeface="Arial" charset="0"/>
            </a:endParaRPr>
          </a:p>
          <a:p>
            <a:r>
              <a:rPr lang="en-US" dirty="0" err="1" smtClean="0">
                <a:latin typeface="Arial" charset="0"/>
                <a:hlinkClick r:id="rId5" tooltip="Creoleness"/>
              </a:rPr>
              <a:t>creoleness</a:t>
            </a:r>
            <a:r>
              <a:rPr lang="en-US" dirty="0" smtClean="0">
                <a:latin typeface="Arial" charset="0"/>
              </a:rPr>
              <a:t> to be </a:t>
            </a:r>
            <a:r>
              <a:rPr lang="en-US" dirty="0" err="1" smtClean="0">
                <a:latin typeface="Arial" charset="0"/>
              </a:rPr>
              <a:t>sociohistoric</a:t>
            </a:r>
            <a:r>
              <a:rPr lang="en-US" dirty="0" smtClean="0">
                <a:latin typeface="Arial" charset="0"/>
              </a:rPr>
              <a:t> in nature and relative to their colonial origin though</a:t>
            </a:r>
            <a:r>
              <a:rPr lang="en-US" dirty="0" smtClean="0">
                <a:solidFill>
                  <a:schemeClr val="tx2"/>
                </a:solidFill>
                <a:latin typeface="Arial" charset="0"/>
              </a:rPr>
              <a:t>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smtClean="0"/>
              <a:t>3. The Domestic Origin Hypothesis</a:t>
            </a:r>
            <a:r>
              <a:rPr lang="en-US" dirty="0" smtClean="0"/>
              <a:t> </a:t>
            </a:r>
            <a:endParaRPr lang="en-US" dirty="0"/>
          </a:p>
        </p:txBody>
      </p:sp>
      <p:sp>
        <p:nvSpPr>
          <p:cNvPr id="30722" name="Rectangle 3"/>
          <p:cNvSpPr>
            <a:spLocks noGrp="1" noChangeArrowheads="1"/>
          </p:cNvSpPr>
          <p:nvPr>
            <p:ph idx="1"/>
          </p:nvPr>
        </p:nvSpPr>
        <p:spPr/>
        <p:txBody>
          <a:bodyPr>
            <a:normAutofit/>
          </a:bodyPr>
          <a:lstStyle/>
          <a:p>
            <a:pPr>
              <a:lnSpc>
                <a:spcPct val="90000"/>
              </a:lnSpc>
            </a:pPr>
            <a:r>
              <a:rPr lang="en-US" sz="2400" dirty="0" smtClean="0"/>
              <a:t>Proposed by </a:t>
            </a:r>
            <a:r>
              <a:rPr lang="en-US" sz="2400" dirty="0" smtClean="0">
                <a:hlinkClick r:id="rId3" tooltip="Creole language"/>
              </a:rPr>
              <a:t>Hancock (1985</a:t>
            </a:r>
            <a:r>
              <a:rPr lang="en-US" sz="2400" dirty="0" smtClean="0"/>
              <a:t>) for the development of a local form of English in West Africa</a:t>
            </a:r>
          </a:p>
          <a:p>
            <a:pPr>
              <a:lnSpc>
                <a:spcPct val="90000"/>
              </a:lnSpc>
              <a:buNone/>
            </a:pPr>
            <a:endParaRPr lang="en-US" sz="2400" dirty="0" smtClean="0"/>
          </a:p>
          <a:p>
            <a:pPr>
              <a:lnSpc>
                <a:spcPct val="90000"/>
              </a:lnSpc>
            </a:pPr>
            <a:r>
              <a:rPr lang="en-US" sz="2400" dirty="0" smtClean="0"/>
              <a:t>towards the end of the 16th century, English-speaking traders began to settle in the Gambia and Sierra Leone rivers as well as in neighboring areas such as the </a:t>
            </a:r>
            <a:r>
              <a:rPr lang="en-US" sz="2400" dirty="0" err="1" smtClean="0"/>
              <a:t>Bullom</a:t>
            </a:r>
            <a:r>
              <a:rPr lang="en-US" sz="2400" dirty="0" smtClean="0"/>
              <a:t> and </a:t>
            </a:r>
            <a:r>
              <a:rPr lang="en-US" sz="2400" dirty="0" err="1" smtClean="0"/>
              <a:t>Sherbro</a:t>
            </a:r>
            <a:r>
              <a:rPr lang="en-US" sz="2400" dirty="0" smtClean="0"/>
              <a:t> coasts</a:t>
            </a:r>
          </a:p>
          <a:p>
            <a:pPr>
              <a:lnSpc>
                <a:spcPct val="90000"/>
              </a:lnSpc>
              <a:buNone/>
            </a:pPr>
            <a:endParaRPr lang="en-US" sz="2400" dirty="0" smtClean="0"/>
          </a:p>
          <a:p>
            <a:pPr>
              <a:lnSpc>
                <a:spcPct val="90000"/>
              </a:lnSpc>
            </a:pPr>
            <a:r>
              <a:rPr lang="en-US" sz="2400" dirty="0" smtClean="0"/>
              <a:t>These settlers intermarried with the local population leading to mixed populations and as a result of this intermarriage, an English pidgin was created, which in turn was learned by slaves in slave depots, who later on took it to the West Indies and formed one component of the emerging English creoles</a:t>
            </a:r>
          </a:p>
          <a:p>
            <a:pPr>
              <a:lnSpc>
                <a:spcPct val="90000"/>
              </a:lnSpc>
            </a:pPr>
            <a:endParaRPr lang="en-US" sz="2400" dirty="0"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4. Foreigner talk or baby talk</a:t>
            </a:r>
            <a:r>
              <a:rPr lang="en-US" dirty="0" smtClean="0"/>
              <a:t> </a:t>
            </a:r>
            <a:endParaRPr lang="en-US" dirty="0"/>
          </a:p>
        </p:txBody>
      </p:sp>
      <p:sp>
        <p:nvSpPr>
          <p:cNvPr id="3" name="Content Placeholder 2"/>
          <p:cNvSpPr>
            <a:spLocks noGrp="1"/>
          </p:cNvSpPr>
          <p:nvPr>
            <p:ph idx="1"/>
          </p:nvPr>
        </p:nvSpPr>
        <p:spPr/>
        <p:txBody>
          <a:bodyPr/>
          <a:lstStyle/>
          <a:p>
            <a:pPr>
              <a:lnSpc>
                <a:spcPct val="90000"/>
              </a:lnSpc>
            </a:pPr>
            <a:r>
              <a:rPr lang="en-US" dirty="0" smtClean="0"/>
              <a:t>a pidgin or </a:t>
            </a:r>
            <a:r>
              <a:rPr lang="en-US" dirty="0" err="1" smtClean="0"/>
              <a:t>creole</a:t>
            </a:r>
            <a:r>
              <a:rPr lang="en-US" dirty="0" smtClean="0"/>
              <a:t> language forms when native speakers attempt to simplify their language in order to address speakers who do not know their language at all</a:t>
            </a:r>
          </a:p>
          <a:p>
            <a:pPr>
              <a:lnSpc>
                <a:spcPct val="90000"/>
              </a:lnSpc>
              <a:buNone/>
            </a:pPr>
            <a:endParaRPr lang="en-US" dirty="0" smtClean="0"/>
          </a:p>
          <a:p>
            <a:pPr>
              <a:lnSpc>
                <a:spcPct val="90000"/>
              </a:lnSpc>
            </a:pPr>
            <a:r>
              <a:rPr lang="en-US" dirty="0" smtClean="0"/>
              <a:t>Because of the similarities found in this type of speech and the speech which is usually directed at children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t>Gradualist and developmental hypotheses</a:t>
            </a:r>
            <a:endParaRPr lang="en-US" dirty="0"/>
          </a:p>
        </p:txBody>
      </p:sp>
      <p:sp>
        <p:nvSpPr>
          <p:cNvPr id="31746" name="Rectangle 3"/>
          <p:cNvSpPr>
            <a:spLocks noGrp="1" noChangeArrowheads="1"/>
          </p:cNvSpPr>
          <p:nvPr>
            <p:ph idx="1"/>
          </p:nvPr>
        </p:nvSpPr>
        <p:spPr/>
        <p:txBody>
          <a:bodyPr>
            <a:normAutofit/>
          </a:bodyPr>
          <a:lstStyle/>
          <a:p>
            <a:pPr>
              <a:lnSpc>
                <a:spcPct val="80000"/>
              </a:lnSpc>
            </a:pPr>
            <a:endParaRPr lang="en-US" sz="2400" b="1" dirty="0" smtClean="0"/>
          </a:p>
          <a:p>
            <a:pPr>
              <a:lnSpc>
                <a:spcPct val="80000"/>
              </a:lnSpc>
            </a:pPr>
            <a:r>
              <a:rPr lang="en-US" sz="2400" dirty="0" smtClean="0"/>
              <a:t>One class of creoles might start as </a:t>
            </a:r>
            <a:r>
              <a:rPr lang="en-US" sz="2400" dirty="0" smtClean="0">
                <a:hlinkClick r:id="rId3" tooltip="Pidgin"/>
              </a:rPr>
              <a:t>pidgins</a:t>
            </a:r>
            <a:r>
              <a:rPr lang="en-US" sz="2400" dirty="0" smtClean="0"/>
              <a:t>, rudimentary second languages improvised for use between speakers of two or more non-intelligible native languages</a:t>
            </a:r>
          </a:p>
          <a:p>
            <a:pPr>
              <a:lnSpc>
                <a:spcPct val="80000"/>
              </a:lnSpc>
              <a:buNone/>
            </a:pPr>
            <a:endParaRPr lang="en-US" sz="2400" dirty="0" smtClean="0"/>
          </a:p>
          <a:p>
            <a:pPr>
              <a:lnSpc>
                <a:spcPct val="80000"/>
              </a:lnSpc>
            </a:pPr>
            <a:r>
              <a:rPr lang="en-US" sz="2400" dirty="0" smtClean="0"/>
              <a:t>Keith </a:t>
            </a:r>
            <a:r>
              <a:rPr lang="en-US" sz="2400" dirty="0" err="1" smtClean="0"/>
              <a:t>Whinnom</a:t>
            </a:r>
            <a:r>
              <a:rPr lang="en-US" sz="2400" dirty="0" smtClean="0"/>
              <a:t> (in </a:t>
            </a:r>
            <a:r>
              <a:rPr lang="en-US" sz="2400" dirty="0" err="1" smtClean="0">
                <a:hlinkClick r:id="rId4" tooltip="Creole language"/>
              </a:rPr>
              <a:t>Hymes</a:t>
            </a:r>
            <a:r>
              <a:rPr lang="en-US" sz="2400" dirty="0" smtClean="0">
                <a:hlinkClick r:id="rId4" tooltip="Creole language"/>
              </a:rPr>
              <a:t> (1971</a:t>
            </a:r>
            <a:r>
              <a:rPr lang="en-US" sz="2400" dirty="0" smtClean="0"/>
              <a:t>)) suggests that pidgins need three languages to form, with one (the </a:t>
            </a:r>
            <a:r>
              <a:rPr lang="en-US" sz="2400" dirty="0" err="1" smtClean="0"/>
              <a:t>superstrate</a:t>
            </a:r>
            <a:r>
              <a:rPr lang="en-US" sz="2400" dirty="0" smtClean="0"/>
              <a:t>) being clearly dominant over the others</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nSpc>
                <a:spcPct val="80000"/>
              </a:lnSpc>
            </a:pPr>
            <a:r>
              <a:rPr lang="en-US" dirty="0" smtClean="0"/>
              <a:t>The lexicon of a pidgin is usually small and drawn from the vocabularies of its speakers, in varying proportions. Morphological details like word </a:t>
            </a:r>
            <a:r>
              <a:rPr lang="en-US" dirty="0" smtClean="0">
                <a:hlinkClick r:id="rId2" tooltip="Inflection"/>
              </a:rPr>
              <a:t>inflections</a:t>
            </a:r>
            <a:r>
              <a:rPr lang="en-US" dirty="0" smtClean="0"/>
              <a:t>, which usually take years to learn, are omitted; the syntax is kept very simple, usually based on strict word order</a:t>
            </a:r>
          </a:p>
          <a:p>
            <a:pPr>
              <a:lnSpc>
                <a:spcPct val="80000"/>
              </a:lnSpc>
              <a:buNone/>
            </a:pPr>
            <a:endParaRPr lang="en-US" dirty="0" smtClean="0"/>
          </a:p>
          <a:p>
            <a:pPr>
              <a:lnSpc>
                <a:spcPct val="80000"/>
              </a:lnSpc>
            </a:pPr>
            <a:r>
              <a:rPr lang="en-US" dirty="0" smtClean="0"/>
              <a:t> In this initial stage, all aspects of the speech — syntax, lexicon, and pronunciation —tend to be quite variable, especially with regard to the speaker's background</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t>
            </a:r>
            <a:r>
              <a:rPr lang="en-US" dirty="0" err="1" smtClean="0"/>
              <a:t>Creolization</a:t>
            </a:r>
            <a:r>
              <a:rPr lang="en-US" dirty="0" smtClean="0"/>
              <a:t>"</a:t>
            </a:r>
            <a:endParaRPr lang="en-US" dirty="0"/>
          </a:p>
        </p:txBody>
      </p:sp>
      <p:sp>
        <p:nvSpPr>
          <p:cNvPr id="32770" name="Rectangle 3"/>
          <p:cNvSpPr>
            <a:spLocks noGrp="1" noChangeArrowheads="1"/>
          </p:cNvSpPr>
          <p:nvPr>
            <p:ph idx="1"/>
          </p:nvPr>
        </p:nvSpPr>
        <p:spPr/>
        <p:txBody>
          <a:bodyPr>
            <a:normAutofit lnSpcReduction="10000"/>
          </a:bodyPr>
          <a:lstStyle/>
          <a:p>
            <a:r>
              <a:rPr lang="en-US" sz="2400" dirty="0" smtClean="0"/>
              <a:t>If a pidgin manages to be learned by the children of a community as a native language, it may become fixed and acquire a more complex grammar, with fixed phonology, syntax, morphology, and syntactic embedding</a:t>
            </a:r>
          </a:p>
          <a:p>
            <a:pPr>
              <a:buNone/>
            </a:pPr>
            <a:endParaRPr lang="en-US" sz="2400" dirty="0" smtClean="0"/>
          </a:p>
          <a:p>
            <a:r>
              <a:rPr lang="en-US" sz="2400" dirty="0" smtClean="0"/>
              <a:t>Pidgins can become full languages in only a single </a:t>
            </a:r>
            <a:r>
              <a:rPr lang="en-US" sz="2400" dirty="0" smtClean="0">
                <a:hlinkClick r:id="rId3" tooltip="Generation"/>
              </a:rPr>
              <a:t>generation</a:t>
            </a:r>
            <a:endParaRPr lang="en-US" sz="2400" dirty="0" smtClean="0"/>
          </a:p>
          <a:p>
            <a:pPr>
              <a:buNone/>
            </a:pPr>
            <a:endParaRPr lang="en-US" sz="2400" dirty="0" smtClean="0"/>
          </a:p>
          <a:p>
            <a:r>
              <a:rPr lang="en-US" sz="2400" dirty="0" smtClean="0"/>
              <a:t>"</a:t>
            </a:r>
            <a:r>
              <a:rPr lang="en-US" sz="2400" dirty="0" err="1" smtClean="0"/>
              <a:t>Creolization</a:t>
            </a:r>
            <a:r>
              <a:rPr lang="en-US" sz="2400" dirty="0" smtClean="0"/>
              <a:t>" is this second stage where the pidgin language develops into a fully developed native language</a:t>
            </a:r>
          </a:p>
          <a:p>
            <a:pPr>
              <a:buNone/>
            </a:pPr>
            <a:endParaRPr lang="en-US" sz="2400" dirty="0" smtClean="0"/>
          </a:p>
          <a:p>
            <a:r>
              <a:rPr lang="en-US" sz="2400" dirty="0" smtClean="0"/>
              <a:t>The vocabulary, too, will contain more and more words according to a rational and stable system</a:t>
            </a:r>
          </a:p>
          <a:p>
            <a:endParaRPr lang="en-US" sz="2400"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smtClean="0"/>
              <a:t>Universalist approaches</a:t>
            </a:r>
            <a:endParaRPr lang="en-US" dirty="0"/>
          </a:p>
        </p:txBody>
      </p:sp>
      <p:sp>
        <p:nvSpPr>
          <p:cNvPr id="33794" name="Rectangle 3"/>
          <p:cNvSpPr>
            <a:spLocks noGrp="1" noChangeArrowheads="1"/>
          </p:cNvSpPr>
          <p:nvPr>
            <p:ph idx="1"/>
          </p:nvPr>
        </p:nvSpPr>
        <p:spPr/>
        <p:txBody>
          <a:bodyPr>
            <a:normAutofit/>
          </a:bodyPr>
          <a:lstStyle/>
          <a:p>
            <a:r>
              <a:rPr lang="en-US" sz="2400" dirty="0" smtClean="0">
                <a:hlinkClick r:id="rId3" tooltip="Universalist"/>
              </a:rPr>
              <a:t>Universalist</a:t>
            </a:r>
            <a:r>
              <a:rPr lang="en-US" sz="2400" dirty="0" smtClean="0"/>
              <a:t> models stress the intervention of specific general processes during the transmission of language from generation to generation and from speaker to speaker</a:t>
            </a:r>
          </a:p>
          <a:p>
            <a:pPr>
              <a:buNone/>
            </a:pPr>
            <a:endParaRPr lang="en-US" sz="2400" dirty="0" smtClean="0"/>
          </a:p>
          <a:p>
            <a:r>
              <a:rPr lang="en-US" sz="2400" dirty="0" smtClean="0"/>
              <a:t>The process invoked varies: a general tendency towards </a:t>
            </a:r>
            <a:r>
              <a:rPr lang="en-US" sz="2400" dirty="0" smtClean="0">
                <a:hlinkClick r:id="rId4" tooltip="Semantic"/>
              </a:rPr>
              <a:t>semantic</a:t>
            </a:r>
            <a:r>
              <a:rPr lang="en-US" sz="2400" dirty="0" smtClean="0"/>
              <a:t> </a:t>
            </a:r>
            <a:r>
              <a:rPr lang="en-US" sz="2400" dirty="0" smtClean="0">
                <a:hlinkClick r:id="rId5" tooltip="Transparency (linguistic)"/>
              </a:rPr>
              <a:t>transparency</a:t>
            </a:r>
            <a:r>
              <a:rPr lang="en-US" sz="2400" dirty="0" smtClean="0"/>
              <a:t>, first </a:t>
            </a:r>
            <a:r>
              <a:rPr lang="en-US" sz="2400" dirty="0" smtClean="0">
                <a:hlinkClick r:id="rId6" tooltip="Language learning"/>
              </a:rPr>
              <a:t>language learning</a:t>
            </a:r>
            <a:r>
              <a:rPr lang="en-US" sz="2400" dirty="0" smtClean="0"/>
              <a:t> driven by universal process, or general process of </a:t>
            </a:r>
            <a:r>
              <a:rPr lang="en-US" sz="2400" dirty="0" smtClean="0">
                <a:hlinkClick r:id="rId7" tooltip="Discourse"/>
              </a:rPr>
              <a:t>discourse</a:t>
            </a:r>
            <a:r>
              <a:rPr lang="en-US" sz="2400" dirty="0" smtClean="0"/>
              <a:t> </a:t>
            </a:r>
            <a:r>
              <a:rPr lang="en-US" sz="2400" dirty="0" smtClean="0">
                <a:hlinkClick r:id="rId8" tooltip="Organization"/>
              </a:rPr>
              <a:t>organization</a:t>
            </a:r>
            <a:endParaRPr lang="en-US" sz="2400"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creoles are inventions of the children growing up on newly founded </a:t>
            </a:r>
            <a:r>
              <a:rPr lang="en-US" dirty="0" smtClean="0">
                <a:hlinkClick r:id="rId2" tooltip="Plantations"/>
              </a:rPr>
              <a:t>plantations</a:t>
            </a:r>
            <a:endParaRPr lang="en-US" dirty="0" smtClean="0"/>
          </a:p>
          <a:p>
            <a:r>
              <a:rPr lang="en-US" dirty="0" smtClean="0"/>
              <a:t> Around them, they only heard pidgins spoken, without enough structure to function as </a:t>
            </a:r>
            <a:r>
              <a:rPr lang="en-US" dirty="0" smtClean="0">
                <a:hlinkClick r:id="rId3" tooltip="Natural language"/>
              </a:rPr>
              <a:t>natural languages</a:t>
            </a:r>
            <a:endParaRPr lang="en-US" dirty="0" smtClean="0"/>
          </a:p>
          <a:p>
            <a:r>
              <a:rPr lang="en-US" dirty="0" smtClean="0"/>
              <a:t> the children used their own </a:t>
            </a:r>
            <a:r>
              <a:rPr lang="en-US" dirty="0" smtClean="0">
                <a:hlinkClick r:id="rId4" tooltip="Innate"/>
              </a:rPr>
              <a:t>innate</a:t>
            </a:r>
            <a:r>
              <a:rPr lang="en-US" dirty="0" smtClean="0"/>
              <a:t> linguistic capacities to transform the pidgin input into a full-fledged language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rtlCol="0">
            <a:noAutofit/>
          </a:bodyPr>
          <a:lstStyle/>
          <a:p>
            <a:pPr fontAlgn="auto">
              <a:spcAft>
                <a:spcPts val="0"/>
              </a:spcAft>
              <a:defRPr/>
            </a:pPr>
            <a:r>
              <a:rPr lang="en-US" sz="4000" b="1" dirty="0" smtClean="0"/>
              <a:t>Jargon</a:t>
            </a:r>
          </a:p>
        </p:txBody>
      </p:sp>
      <p:sp>
        <p:nvSpPr>
          <p:cNvPr id="34819" name="Rectangle 3"/>
          <p:cNvSpPr>
            <a:spLocks noGrp="1" noChangeArrowheads="1"/>
          </p:cNvSpPr>
          <p:nvPr>
            <p:ph idx="1"/>
          </p:nvPr>
        </p:nvSpPr>
        <p:spPr/>
        <p:txBody>
          <a:bodyPr>
            <a:normAutofit/>
          </a:bodyPr>
          <a:lstStyle/>
          <a:p>
            <a:pPr>
              <a:lnSpc>
                <a:spcPct val="90000"/>
              </a:lnSpc>
            </a:pPr>
            <a:r>
              <a:rPr lang="en-US" sz="2400" b="1" dirty="0" smtClean="0"/>
              <a:t>Jargon</a:t>
            </a:r>
            <a:r>
              <a:rPr lang="en-US" sz="2400" dirty="0" smtClean="0"/>
              <a:t> is </a:t>
            </a:r>
            <a:r>
              <a:rPr lang="en-US" sz="2400" dirty="0" smtClean="0">
                <a:hlinkClick r:id="rId2" tooltip="Terminology"/>
              </a:rPr>
              <a:t>terminology</a:t>
            </a:r>
            <a:r>
              <a:rPr lang="en-US" sz="2400" dirty="0" smtClean="0"/>
              <a:t> that relates to a specific activity, profession or group </a:t>
            </a:r>
          </a:p>
          <a:p>
            <a:pPr>
              <a:lnSpc>
                <a:spcPct val="90000"/>
              </a:lnSpc>
            </a:pPr>
            <a:r>
              <a:rPr lang="en-US" sz="2400" dirty="0" smtClean="0"/>
              <a:t>develops as a kind of shorthand, to quickly express ideas that are frequently discussed between members of a group </a:t>
            </a:r>
          </a:p>
          <a:p>
            <a:pPr>
              <a:lnSpc>
                <a:spcPct val="90000"/>
              </a:lnSpc>
            </a:pPr>
            <a:r>
              <a:rPr lang="en-US" sz="2400" dirty="0" smtClean="0"/>
              <a:t>more precise or specialized usage among practitioners of a field </a:t>
            </a:r>
          </a:p>
          <a:p>
            <a:pPr>
              <a:lnSpc>
                <a:spcPct val="90000"/>
              </a:lnSpc>
            </a:pPr>
            <a:r>
              <a:rPr lang="en-US" sz="2400" dirty="0" smtClean="0"/>
              <a:t>"guild" or "insider" jargon </a:t>
            </a:r>
          </a:p>
          <a:p>
            <a:pPr>
              <a:lnSpc>
                <a:spcPct val="90000"/>
              </a:lnSpc>
            </a:pPr>
            <a:r>
              <a:rPr lang="en-US" sz="2400" dirty="0" smtClean="0"/>
              <a:t>divorced from meaning to outsiders </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Usage</a:t>
            </a:r>
            <a:endParaRPr lang="en-US" sz="4800" b="1" dirty="0"/>
          </a:p>
        </p:txBody>
      </p:sp>
      <p:sp>
        <p:nvSpPr>
          <p:cNvPr id="3" name="Content Placeholder 2"/>
          <p:cNvSpPr>
            <a:spLocks noGrp="1"/>
          </p:cNvSpPr>
          <p:nvPr>
            <p:ph idx="1"/>
          </p:nvPr>
        </p:nvSpPr>
        <p:spPr/>
        <p:txBody>
          <a:bodyPr/>
          <a:lstStyle/>
          <a:p>
            <a:pPr>
              <a:lnSpc>
                <a:spcPct val="90000"/>
              </a:lnSpc>
            </a:pPr>
            <a:r>
              <a:rPr lang="en-US" b="1" dirty="0" smtClean="0"/>
              <a:t>Used in various fields:</a:t>
            </a:r>
          </a:p>
          <a:p>
            <a:pPr>
              <a:lnSpc>
                <a:spcPct val="90000"/>
              </a:lnSpc>
            </a:pPr>
            <a:r>
              <a:rPr lang="en-US" dirty="0" smtClean="0"/>
              <a:t>sports broadcast </a:t>
            </a:r>
          </a:p>
          <a:p>
            <a:pPr>
              <a:lnSpc>
                <a:spcPct val="90000"/>
              </a:lnSpc>
            </a:pPr>
            <a:r>
              <a:rPr lang="en-US" dirty="0" smtClean="0"/>
              <a:t>to refer to concepts within the belief systems of organized religion </a:t>
            </a:r>
          </a:p>
          <a:p>
            <a:pPr>
              <a:lnSpc>
                <a:spcPct val="90000"/>
              </a:lnSpc>
            </a:pPr>
            <a:r>
              <a:rPr lang="en-US" dirty="0" smtClean="0"/>
              <a:t>medical professionals </a:t>
            </a:r>
          </a:p>
          <a:p>
            <a:pPr>
              <a:lnSpc>
                <a:spcPct val="90000"/>
              </a:lnSpc>
            </a:pPr>
            <a:r>
              <a:rPr lang="en-US" dirty="0" smtClean="0">
                <a:hlinkClick r:id="rId2" tooltip="Information Technology"/>
              </a:rPr>
              <a:t>Information Technology</a:t>
            </a:r>
            <a:r>
              <a:rPr lang="en-US" dirty="0" smtClean="0"/>
              <a:t> and the </a:t>
            </a:r>
            <a:r>
              <a:rPr lang="en-US" dirty="0" smtClean="0">
                <a:hlinkClick r:id="rId3" tooltip="Internet"/>
              </a:rPr>
              <a:t>Internet</a:t>
            </a:r>
            <a:r>
              <a:rPr lang="en-US" dirty="0" smtClean="0"/>
              <a:t> </a:t>
            </a:r>
          </a:p>
          <a:p>
            <a:pPr>
              <a:lnSpc>
                <a:spcPct val="90000"/>
              </a:lnSpc>
            </a:pPr>
            <a:r>
              <a:rPr lang="en-US" dirty="0" smtClean="0"/>
              <a:t>Nautical Terms </a:t>
            </a:r>
          </a:p>
          <a:p>
            <a:pPr>
              <a:lnSpc>
                <a:spcPct val="90000"/>
              </a:lnSpc>
            </a:pPr>
            <a:r>
              <a:rPr lang="en-US" dirty="0" smtClean="0"/>
              <a:t>to refer to political strategies and tactics </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p:txBody>
          <a:bodyPr rtlCol="0">
            <a:noAutofit/>
          </a:bodyPr>
          <a:lstStyle/>
          <a:p>
            <a:pPr fontAlgn="auto">
              <a:spcAft>
                <a:spcPts val="0"/>
              </a:spcAft>
              <a:defRPr/>
            </a:pPr>
            <a:r>
              <a:rPr lang="en-US" b="1" dirty="0" smtClean="0"/>
              <a:t>Slang</a:t>
            </a:r>
          </a:p>
        </p:txBody>
      </p:sp>
      <p:sp>
        <p:nvSpPr>
          <p:cNvPr id="35843" name="Rectangle 3"/>
          <p:cNvSpPr>
            <a:spLocks noGrp="1" noChangeArrowheads="1"/>
          </p:cNvSpPr>
          <p:nvPr>
            <p:ph idx="1"/>
          </p:nvPr>
        </p:nvSpPr>
        <p:spPr/>
        <p:txBody>
          <a:bodyPr>
            <a:normAutofit/>
          </a:bodyPr>
          <a:lstStyle/>
          <a:p>
            <a:endParaRPr lang="en-US" sz="2800" b="1" dirty="0" smtClean="0"/>
          </a:p>
          <a:p>
            <a:r>
              <a:rPr lang="en-US" sz="2800" b="1" dirty="0" smtClean="0"/>
              <a:t>Slang</a:t>
            </a:r>
            <a:r>
              <a:rPr lang="en-US" sz="2800" dirty="0" smtClean="0"/>
              <a:t> is the use of informal </a:t>
            </a:r>
            <a:r>
              <a:rPr lang="en-US" sz="2800" dirty="0" smtClean="0">
                <a:hlinkClick r:id="rId2" tooltip="Word"/>
              </a:rPr>
              <a:t>words</a:t>
            </a:r>
            <a:r>
              <a:rPr lang="en-US" sz="2800" dirty="0" smtClean="0"/>
              <a:t> and expressions to describe an object or condition </a:t>
            </a:r>
          </a:p>
          <a:p>
            <a:pPr>
              <a:buNone/>
            </a:pPr>
            <a:endParaRPr lang="en-US" sz="2800" dirty="0" smtClean="0"/>
          </a:p>
          <a:p>
            <a:r>
              <a:rPr lang="en-US" sz="2800" dirty="0" smtClean="0">
                <a:hlinkClick r:id="rId3" tooltip="Vocabulary"/>
              </a:rPr>
              <a:t>vocabulary</a:t>
            </a:r>
            <a:r>
              <a:rPr lang="en-US" sz="2800" dirty="0" smtClean="0"/>
              <a:t> that is meant to be interpreted quickly but not necessarily literally </a:t>
            </a:r>
          </a:p>
          <a:p>
            <a:pPr>
              <a:buNone/>
            </a:pPr>
            <a:endParaRPr lang="en-US" sz="2800" dirty="0" smtClean="0"/>
          </a:p>
          <a:p>
            <a:r>
              <a:rPr lang="en-US" sz="2800" dirty="0" smtClean="0"/>
              <a:t>slang words or terms are often a </a:t>
            </a:r>
            <a:r>
              <a:rPr lang="en-US" sz="2800" dirty="0" smtClean="0">
                <a:hlinkClick r:id="rId4" tooltip="Metaphor"/>
              </a:rPr>
              <a:t>metaphor</a:t>
            </a:r>
            <a:r>
              <a:rPr lang="en-US" sz="2800" dirty="0" smtClean="0"/>
              <a:t> or an </a:t>
            </a:r>
            <a:r>
              <a:rPr lang="en-US" sz="2800" dirty="0" smtClean="0">
                <a:hlinkClick r:id="rId5" tooltip="Allegory"/>
              </a:rPr>
              <a:t>allegory</a:t>
            </a:r>
            <a:r>
              <a:rPr lang="en-US" sz="2800" dirty="0" smtClean="0"/>
              <a:t>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sometimes regional in that it is used only in a particular </a:t>
            </a:r>
            <a:r>
              <a:rPr lang="en-US" dirty="0" smtClean="0">
                <a:hlinkClick r:id="rId2" tooltip="Territory"/>
              </a:rPr>
              <a:t>territory</a:t>
            </a:r>
            <a:r>
              <a:rPr lang="en-US" dirty="0" smtClean="0"/>
              <a:t> </a:t>
            </a:r>
          </a:p>
          <a:p>
            <a:r>
              <a:rPr lang="en-US" dirty="0" smtClean="0"/>
              <a:t>particular to a certain </a:t>
            </a:r>
            <a:r>
              <a:rPr lang="en-US" dirty="0" smtClean="0">
                <a:hlinkClick r:id="rId3" tooltip="Subculture"/>
              </a:rPr>
              <a:t>subculture</a:t>
            </a:r>
            <a:r>
              <a:rPr lang="en-US" dirty="0" smtClean="0"/>
              <a:t>, such as </a:t>
            </a:r>
            <a:r>
              <a:rPr lang="en-US" dirty="0" smtClean="0">
                <a:hlinkClick r:id="rId4" tooltip="Musician"/>
              </a:rPr>
              <a:t>musicians</a:t>
            </a:r>
            <a:r>
              <a:rPr lang="en-US" dirty="0" smtClean="0"/>
              <a:t>, and members of </a:t>
            </a:r>
            <a:r>
              <a:rPr lang="en-US" dirty="0" smtClean="0">
                <a:hlinkClick r:id="rId5" tooltip="Minority group"/>
              </a:rPr>
              <a:t>minority groups</a:t>
            </a:r>
            <a:r>
              <a:rPr lang="en-US" dirty="0" smtClean="0"/>
              <a:t> </a:t>
            </a:r>
          </a:p>
          <a:p>
            <a:r>
              <a:rPr lang="en-US" dirty="0" smtClean="0"/>
              <a:t>usage of slang expressions can spread outside their original arenas to become commonly used </a:t>
            </a:r>
          </a:p>
          <a:p>
            <a:r>
              <a:rPr lang="en-US" dirty="0" smtClean="0"/>
              <a:t>some words eventually lose their status as slang, others continue to be considered as such by most speakers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36866" name="Rectangle 3"/>
          <p:cNvSpPr>
            <a:spLocks noGrp="1" noChangeArrowheads="1"/>
          </p:cNvSpPr>
          <p:nvPr>
            <p:ph idx="1"/>
          </p:nvPr>
        </p:nvSpPr>
        <p:spPr/>
        <p:txBody>
          <a:bodyPr>
            <a:normAutofit/>
          </a:bodyPr>
          <a:lstStyle/>
          <a:p>
            <a:r>
              <a:rPr lang="en-US" sz="2800" dirty="0" smtClean="0"/>
              <a:t>the process tends to lead the original users to replace the words with other, less-recognized terms to maintain group identity </a:t>
            </a:r>
          </a:p>
          <a:p>
            <a:r>
              <a:rPr lang="en-US" sz="2800" dirty="0" smtClean="0"/>
              <a:t>slang is the complete opposite of </a:t>
            </a:r>
            <a:r>
              <a:rPr lang="en-US" sz="2800" dirty="0" smtClean="0">
                <a:hlinkClick r:id="rId2" tooltip="Jargon"/>
              </a:rPr>
              <a:t>jargon</a:t>
            </a:r>
            <a:r>
              <a:rPr lang="en-US" sz="3600" dirty="0" smtClean="0"/>
              <a:t> </a:t>
            </a:r>
          </a:p>
          <a:p>
            <a:r>
              <a:rPr lang="en-US" sz="2800" dirty="0" smtClean="0"/>
              <a:t>Criteria for true slang proposed by Dumas &amp; Lighter </a:t>
            </a:r>
          </a:p>
          <a:p>
            <a:pPr>
              <a:buNone/>
            </a:pPr>
            <a:endParaRPr lang="en-US" sz="2800" dirty="0" smtClean="0"/>
          </a:p>
          <a:p>
            <a:r>
              <a:rPr lang="en-US" sz="2800" dirty="0" smtClean="0"/>
              <a:t> lowers, temporarily, the dignity of formal or serious speech or writing or glaring misuse of </a:t>
            </a:r>
            <a:r>
              <a:rPr lang="en-US" sz="2800" dirty="0" smtClean="0">
                <a:hlinkClick r:id="rId3" tooltip="Register (linguistics)"/>
              </a:rPr>
              <a:t>register</a:t>
            </a:r>
            <a:endParaRPr lang="en-US" sz="2800" dirty="0" smtClean="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Usage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Its use implies that the user is familiar with whatever is referred to, or with a group of people that </a:t>
            </a:r>
            <a:r>
              <a:rPr lang="en-US" i="1" dirty="0" smtClean="0"/>
              <a:t>are</a:t>
            </a:r>
            <a:r>
              <a:rPr lang="en-US" dirty="0" smtClean="0"/>
              <a:t> familiar with it and use the term.</a:t>
            </a:r>
          </a:p>
          <a:p>
            <a:r>
              <a:rPr lang="en-US" dirty="0" smtClean="0"/>
              <a:t>a taboo term in ordinary discourse with people of a higher social status or greater responsibility</a:t>
            </a:r>
          </a:p>
          <a:p>
            <a:r>
              <a:rPr lang="en-US" dirty="0" smtClean="0"/>
              <a:t> replaces a well known conventional synonym, to avoid the discomfort caused by the conventional item or to elaborate it </a:t>
            </a:r>
          </a:p>
          <a:p>
            <a:r>
              <a:rPr lang="en-US" dirty="0" smtClean="0"/>
              <a:t>Slang terms are often known only within a </a:t>
            </a:r>
            <a:r>
              <a:rPr lang="en-US" dirty="0" smtClean="0">
                <a:hlinkClick r:id="rId2" tooltip="Clique"/>
              </a:rPr>
              <a:t>clique</a:t>
            </a:r>
            <a:r>
              <a:rPr lang="en-US" dirty="0" smtClean="0"/>
              <a:t> or </a:t>
            </a:r>
            <a:r>
              <a:rPr lang="en-US" dirty="0" err="1" smtClean="0">
                <a:hlinkClick r:id="rId3" tooltip="Ingroup"/>
              </a:rPr>
              <a:t>ingroup</a:t>
            </a:r>
            <a:r>
              <a:rPr lang="en-US" dirty="0" smtClean="0"/>
              <a:t> </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Sum up…..</a:t>
            </a:r>
            <a:endParaRPr lang="en-US" dirty="0"/>
          </a:p>
        </p:txBody>
      </p:sp>
      <p:sp>
        <p:nvSpPr>
          <p:cNvPr id="3" name="Content Placeholder 2"/>
          <p:cNvSpPr>
            <a:spLocks noGrp="1"/>
          </p:cNvSpPr>
          <p:nvPr>
            <p:ph idx="1"/>
          </p:nvPr>
        </p:nvSpPr>
        <p:spPr/>
        <p:txBody>
          <a:bodyPr/>
          <a:lstStyle/>
          <a:p>
            <a:pPr>
              <a:lnSpc>
                <a:spcPct val="90000"/>
              </a:lnSpc>
            </a:pPr>
            <a:r>
              <a:rPr lang="en-US" dirty="0" smtClean="0"/>
              <a:t>Pidgin languages are always second  languages.</a:t>
            </a:r>
          </a:p>
          <a:p>
            <a:pPr>
              <a:lnSpc>
                <a:spcPct val="90000"/>
              </a:lnSpc>
            </a:pPr>
            <a:r>
              <a:rPr lang="en-US" dirty="0" smtClean="0"/>
              <a:t>They develop when speakers of different languages try to communicate, often for purposes of trade. </a:t>
            </a:r>
          </a:p>
          <a:p>
            <a:pPr>
              <a:lnSpc>
                <a:spcPct val="90000"/>
              </a:lnSpc>
            </a:pPr>
            <a:r>
              <a:rPr lang="en-US" dirty="0" smtClean="0"/>
              <a:t>The lexicon usually comes from one language, and the grammar from the other.</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Creole languages develop from pidgins, but as people develop native capacity in a pidgin, the structure changes. </a:t>
            </a:r>
          </a:p>
          <a:p>
            <a:r>
              <a:rPr lang="en-US" dirty="0" smtClean="0"/>
              <a:t>Hawaii is a good case. In the late 19th century, Filipinos, Puerto-Ricans, Anglo-Americans, Chinese, Japanese, Korean, and American Blacks all came to work on the plantations there. </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Derek </a:t>
            </a:r>
            <a:r>
              <a:rPr lang="en-US" dirty="0" err="1" smtClean="0"/>
              <a:t>Bickerton</a:t>
            </a:r>
            <a:r>
              <a:rPr lang="en-US" dirty="0" smtClean="0"/>
              <a:t> studied Hawaiian Creole in 1975 when it was a fully developed language. </a:t>
            </a:r>
          </a:p>
          <a:p>
            <a:r>
              <a:rPr lang="en-US" dirty="0" smtClean="0"/>
              <a:t>Compared the structural properties of Hawaiian Creole to other creoles.</a:t>
            </a:r>
          </a:p>
          <a:p>
            <a:r>
              <a:rPr lang="en-US" dirty="0" smtClean="0"/>
              <a:t>Found similarity in the use of particles for modifying verb roots to produce tense, and similarities in the use of singular, plural and neutral number markers.</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err="1" smtClean="0"/>
              <a:t>Bickerton</a:t>
            </a:r>
            <a:r>
              <a:rPr lang="en-US" dirty="0" smtClean="0"/>
              <a:t> suggests that the similarities across creoles are because of a genetic substrate in humans. </a:t>
            </a:r>
          </a:p>
          <a:p>
            <a:r>
              <a:rPr lang="en-US" dirty="0" smtClean="0"/>
              <a:t>This substrate produces basic structural properties in languages at the early stage of development. </a:t>
            </a:r>
          </a:p>
          <a:p>
            <a:r>
              <a:rPr lang="en-US" dirty="0" smtClean="0"/>
              <a:t>Noam Chomsky referred to this as the biological basis of the capacity for language acquisition.</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Pidgins</a:t>
            </a:r>
          </a:p>
          <a:p>
            <a:r>
              <a:rPr lang="en-US" dirty="0" smtClean="0"/>
              <a:t>Features of Pidgins</a:t>
            </a:r>
          </a:p>
          <a:p>
            <a:r>
              <a:rPr lang="en-US" dirty="0" smtClean="0"/>
              <a:t>Creoles</a:t>
            </a:r>
          </a:p>
          <a:p>
            <a:r>
              <a:rPr lang="en-US" dirty="0" smtClean="0"/>
              <a:t>Characteristics of Creoles</a:t>
            </a:r>
          </a:p>
          <a:p>
            <a:r>
              <a:rPr lang="en-US" dirty="0" smtClean="0"/>
              <a:t>Theories to describe Creole phenomenon</a:t>
            </a:r>
          </a:p>
          <a:p>
            <a:r>
              <a:rPr lang="en-US" dirty="0" smtClean="0"/>
              <a:t>Jargon</a:t>
            </a:r>
          </a:p>
          <a:p>
            <a:r>
              <a:rPr lang="en-US" smtClean="0"/>
              <a:t>Slangs</a:t>
            </a:r>
            <a:endParaRPr lang="en-US" dirty="0" smtClean="0"/>
          </a:p>
          <a:p>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2381</Words>
  <Application>Microsoft Office PowerPoint</Application>
  <PresentationFormat>On-screen Show (4:3)</PresentationFormat>
  <Paragraphs>212</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Joos (1961); five styles in spoken English</vt:lpstr>
      <vt:lpstr>Slide 3</vt:lpstr>
      <vt:lpstr>Isogloss</vt:lpstr>
      <vt:lpstr>The line on the map of southern England separates the area where the vowel in a word such as cut is /V/black circles  from the area where the vowel is /U/crosses from Laver (1994)</vt:lpstr>
      <vt:lpstr>Isoglosses on the Faroe Islands</vt:lpstr>
      <vt:lpstr>Varieties of English</vt:lpstr>
      <vt:lpstr>‘Pidgin’</vt:lpstr>
      <vt:lpstr>Pidgin </vt:lpstr>
      <vt:lpstr>Slide 10</vt:lpstr>
      <vt:lpstr>Features of Pidgin</vt:lpstr>
      <vt:lpstr>Slide 12</vt:lpstr>
      <vt:lpstr>Slide 13</vt:lpstr>
      <vt:lpstr>Creole </vt:lpstr>
      <vt:lpstr>Slide 15</vt:lpstr>
      <vt:lpstr>Slide 16</vt:lpstr>
      <vt:lpstr>Slide 17</vt:lpstr>
      <vt:lpstr>Four Processes for Creating Foreigner Talk</vt:lpstr>
      <vt:lpstr>Characteristics of Creoles</vt:lpstr>
      <vt:lpstr>Slide 20</vt:lpstr>
      <vt:lpstr>Slide 21</vt:lpstr>
      <vt:lpstr>Pidgins</vt:lpstr>
      <vt:lpstr>Theories to describe creole phenomenon</vt:lpstr>
      <vt:lpstr>2-European dialect origin hypotheses</vt:lpstr>
      <vt:lpstr>3. The Domestic Origin Hypothesis </vt:lpstr>
      <vt:lpstr>4. Foreigner talk or baby talk </vt:lpstr>
      <vt:lpstr>Gradualist and developmental hypotheses</vt:lpstr>
      <vt:lpstr>Slide 28</vt:lpstr>
      <vt:lpstr>"Creolization"</vt:lpstr>
      <vt:lpstr>Universalist approaches</vt:lpstr>
      <vt:lpstr>Slide 31</vt:lpstr>
      <vt:lpstr>Jargon</vt:lpstr>
      <vt:lpstr>Usage</vt:lpstr>
      <vt:lpstr>Slang</vt:lpstr>
      <vt:lpstr>Slide 35</vt:lpstr>
      <vt:lpstr>Slide 36</vt:lpstr>
      <vt:lpstr>Usage</vt:lpstr>
      <vt:lpstr>To Sum up…..</vt:lpstr>
      <vt:lpstr>Slide 39</vt:lpstr>
      <vt:lpstr>Slide 40</vt:lpstr>
      <vt:lpstr>Slide 41</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Rabi Usama</dc:creator>
  <cp:lastModifiedBy>vcomsats</cp:lastModifiedBy>
  <cp:revision>39</cp:revision>
  <dcterms:created xsi:type="dcterms:W3CDTF">2006-08-16T00:00:00Z</dcterms:created>
  <dcterms:modified xsi:type="dcterms:W3CDTF">2012-12-28T13:46:55Z</dcterms:modified>
</cp:coreProperties>
</file>