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79" r:id="rId4"/>
    <p:sldId id="259" r:id="rId5"/>
    <p:sldId id="280" r:id="rId6"/>
    <p:sldId id="260" r:id="rId7"/>
    <p:sldId id="261" r:id="rId8"/>
    <p:sldId id="281" r:id="rId9"/>
    <p:sldId id="282" r:id="rId10"/>
    <p:sldId id="262" r:id="rId11"/>
    <p:sldId id="283" r:id="rId12"/>
    <p:sldId id="284" r:id="rId13"/>
    <p:sldId id="263" r:id="rId14"/>
    <p:sldId id="285" r:id="rId15"/>
    <p:sldId id="286" r:id="rId16"/>
    <p:sldId id="264" r:id="rId17"/>
    <p:sldId id="287" r:id="rId18"/>
    <p:sldId id="265" r:id="rId19"/>
    <p:sldId id="288" r:id="rId20"/>
    <p:sldId id="289" r:id="rId21"/>
    <p:sldId id="266" r:id="rId22"/>
    <p:sldId id="290" r:id="rId23"/>
    <p:sldId id="267" r:id="rId24"/>
    <p:sldId id="291" r:id="rId25"/>
    <p:sldId id="268" r:id="rId26"/>
    <p:sldId id="292" r:id="rId27"/>
    <p:sldId id="293" r:id="rId28"/>
    <p:sldId id="269" r:id="rId29"/>
    <p:sldId id="270" r:id="rId30"/>
    <p:sldId id="294" r:id="rId31"/>
    <p:sldId id="271" r:id="rId32"/>
    <p:sldId id="272" r:id="rId33"/>
    <p:sldId id="295" r:id="rId34"/>
    <p:sldId id="273" r:id="rId35"/>
    <p:sldId id="296" r:id="rId36"/>
    <p:sldId id="274" r:id="rId37"/>
    <p:sldId id="275" r:id="rId38"/>
    <p:sldId id="297" r:id="rId39"/>
    <p:sldId id="298" r:id="rId40"/>
    <p:sldId id="276" r:id="rId41"/>
    <p:sldId id="300" r:id="rId42"/>
    <p:sldId id="299" r:id="rId43"/>
    <p:sldId id="27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12/28/2012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12/28/2012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Late Modern English period</a:t>
            </a:r>
            <a:endParaRPr lang="en-US" dirty="0"/>
          </a:p>
        </p:txBody>
      </p:sp>
      <p:sp>
        <p:nvSpPr>
          <p:cNvPr id="3" name="Subtitle 2"/>
          <p:cNvSpPr>
            <a:spLocks noGrp="1"/>
          </p:cNvSpPr>
          <p:nvPr>
            <p:ph type="subTitle" idx="1"/>
          </p:nvPr>
        </p:nvSpPr>
        <p:spPr/>
        <p:txBody>
          <a:bodyPr/>
          <a:lstStyle/>
          <a:p>
            <a:r>
              <a:rPr lang="en-US" dirty="0" smtClean="0"/>
              <a:t>Aftermath of Great Vowel Shift</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724400"/>
          </a:xfrm>
        </p:spPr>
        <p:txBody>
          <a:bodyPr>
            <a:normAutofit fontScale="85000" lnSpcReduction="20000"/>
          </a:bodyPr>
          <a:lstStyle/>
          <a:p>
            <a:r>
              <a:rPr lang="en-US" dirty="0" smtClean="0"/>
              <a:t>In one technical sense, once we get past the Great Vowel Shift, almost everything interesting has already happened in the history of English.</a:t>
            </a:r>
          </a:p>
          <a:p>
            <a:endParaRPr lang="en-US" dirty="0" smtClean="0"/>
          </a:p>
          <a:p>
            <a:r>
              <a:rPr lang="en-US" dirty="0" smtClean="0"/>
              <a:t>After 1600, when the Shift was basically complete, there were no major developments in the phonology or grammar. </a:t>
            </a:r>
          </a:p>
          <a:p>
            <a:endParaRPr lang="en-US" dirty="0" smtClean="0"/>
          </a:p>
          <a:p>
            <a:r>
              <a:rPr lang="en-US" dirty="0" smtClean="0"/>
              <a:t>The English lexicon kept expanding as English adopted new words from a variety of sources, but it was nothing compared to what had already happened with Scandinavian, Latin, and especially French.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There have been no more Norman Conquests or Great Vowel Shifts in the past four hundred years, and we can read Shakespeare’s English almost as well as we read our own. </a:t>
            </a:r>
          </a:p>
          <a:p>
            <a:endParaRPr lang="en-US" dirty="0" smtClean="0"/>
          </a:p>
          <a:p>
            <a:r>
              <a:rPr lang="en-US" dirty="0" smtClean="0"/>
              <a:t>The closest English has ever come to such a long period of stability is the beginning of the Old English period, from the fifth century to the beginning of the ninth, and even then it is rather a stretch to put together four hundred years without a major change.</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10000"/>
          </a:bodyPr>
          <a:lstStyle/>
          <a:p>
            <a:r>
              <a:rPr lang="en-US" dirty="0" smtClean="0"/>
              <a:t>In one technical sense, once we get past the Great Vowel Shift, almost everything interesting has already happened in the history of English. After 1600, when the Shift was basically complete, there were no major developments in the phonology or grammar. </a:t>
            </a:r>
          </a:p>
          <a:p>
            <a:endParaRPr lang="en-US" dirty="0" smtClean="0"/>
          </a:p>
          <a:p>
            <a:r>
              <a:rPr lang="en-US" dirty="0" smtClean="0"/>
              <a:t>The English lexicon kept expanding as English adopted new words from a variety of sources, but it was nothing compared to what had already happened with Scandinavian, Latin, and especially French.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20000"/>
          </a:bodyPr>
          <a:lstStyle/>
          <a:p>
            <a:r>
              <a:rPr lang="en-US" dirty="0" smtClean="0"/>
              <a:t>There have been no more Norman Conquests or Great Vowel Shifts in the past four hundred years, and we can read Shakespeare’s English almost as well as we read our own. </a:t>
            </a:r>
          </a:p>
          <a:p>
            <a:endParaRPr lang="en-US" dirty="0" smtClean="0"/>
          </a:p>
          <a:p>
            <a:r>
              <a:rPr lang="en-US" dirty="0" smtClean="0"/>
              <a:t>The closest English has ever come to such a long period of stability is the beginning of the Old English period, from the fifth century to the beginning of the ninth, and even then it is rather a stretch to put together four hundred years without a major change.</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But the story of English from the Great Vowel Shift to the present is anything but boring. It is also unprecedented. </a:t>
            </a:r>
          </a:p>
          <a:p>
            <a:endParaRPr lang="en-US" dirty="0" smtClean="0"/>
          </a:p>
          <a:p>
            <a:r>
              <a:rPr lang="en-US" dirty="0" smtClean="0"/>
              <a:t>Although Latin conquered Europe with the soldiers of the Roman army, its spread was trivial compared to that of English, which is spoken now on every continent.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Spread to the New World</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Undoubtedly the most significant political development in the history of English after the Norman Conquest was the spread of English to the new </a:t>
            </a:r>
            <a:r>
              <a:rPr lang="en-US" dirty="0" err="1" smtClean="0"/>
              <a:t>orld</a:t>
            </a:r>
            <a:r>
              <a:rPr lang="en-US" dirty="0" smtClean="0"/>
              <a:t>. And just as the development of the British Empire was a process of happenstance, so too the conquest of English was unplanned and haphazard. </a:t>
            </a:r>
          </a:p>
          <a:p>
            <a:endParaRPr lang="en-US" dirty="0" smtClean="0"/>
          </a:p>
          <a:p>
            <a:r>
              <a:rPr lang="en-US" dirty="0" smtClean="0"/>
              <a:t>England was not as early or effective as Spain or France at amassing territories. By the time the settlements on the east coast of America were founded, the Spanish, Portuguese, and French had already acquired the most desirable colonies for the purposes of exploitation.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876800"/>
          </a:xfrm>
        </p:spPr>
        <p:txBody>
          <a:bodyPr>
            <a:normAutofit/>
          </a:bodyPr>
          <a:lstStyle/>
          <a:p>
            <a:r>
              <a:rPr lang="en-US" dirty="0" smtClean="0"/>
              <a:t>England ended up settling in North America and India, putting down institutions and the English language. Colonies in Australia, New Zealand, and parts of Africa and East Asia came later.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Important things for Language</a:t>
            </a:r>
            <a:endParaRPr lang="en-US" dirty="0"/>
          </a:p>
        </p:txBody>
      </p:sp>
      <p:sp>
        <p:nvSpPr>
          <p:cNvPr id="3" name="Content Placeholder 2"/>
          <p:cNvSpPr>
            <a:spLocks noGrp="1"/>
          </p:cNvSpPr>
          <p:nvPr>
            <p:ph idx="1"/>
          </p:nvPr>
        </p:nvSpPr>
        <p:spPr>
          <a:xfrm>
            <a:off x="457200" y="1371600"/>
            <a:ext cx="8229600" cy="4525963"/>
          </a:xfrm>
        </p:spPr>
        <p:txBody>
          <a:bodyPr>
            <a:noAutofit/>
          </a:bodyPr>
          <a:lstStyle/>
          <a:p>
            <a:r>
              <a:rPr lang="en-US" sz="2400" dirty="0" smtClean="0"/>
              <a:t>The colonies did three important things for the language: </a:t>
            </a:r>
          </a:p>
          <a:p>
            <a:endParaRPr lang="en-US" sz="2400" dirty="0" smtClean="0"/>
          </a:p>
          <a:p>
            <a:r>
              <a:rPr lang="en-US" sz="2400" dirty="0" smtClean="0"/>
              <a:t>First, they increased the spread of English (increasing both the number of English speakers and the regions in which English was spoken)</a:t>
            </a:r>
          </a:p>
          <a:p>
            <a:endParaRPr lang="en-US" sz="2400" dirty="0" smtClean="0"/>
          </a:p>
          <a:p>
            <a:r>
              <a:rPr lang="en-US" sz="2400" dirty="0" smtClean="0"/>
              <a:t>second, they brought English into close contact with a wider variety of other cultures</a:t>
            </a:r>
          </a:p>
          <a:p>
            <a:endParaRPr lang="en-US" sz="2400" dirty="0" smtClean="0"/>
          </a:p>
          <a:p>
            <a:r>
              <a:rPr lang="en-US" sz="2400" dirty="0" smtClean="0"/>
              <a:t>Third, they created more opportunities for variation. </a:t>
            </a:r>
          </a:p>
          <a:p>
            <a:endParaRPr lang="en-US" sz="2400" dirty="0" smtClean="0"/>
          </a:p>
          <a:p>
            <a:r>
              <a:rPr lang="en-US" sz="2400" dirty="0" smtClean="0"/>
              <a:t>All of these processes led to the evolution of different English </a:t>
            </a:r>
            <a:r>
              <a:rPr lang="en-US" sz="2400" i="1" dirty="0" smtClean="0"/>
              <a:t>dialects.</a:t>
            </a:r>
            <a:endParaRPr lang="en-US" sz="2400" dirty="0" smtClean="0"/>
          </a:p>
          <a:p>
            <a:endParaRPr lang="en-US" sz="24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Dialects and Dialectology</a:t>
            </a:r>
            <a:endParaRPr lang="en-US" dirty="0"/>
          </a:p>
        </p:txBody>
      </p:sp>
      <p:sp>
        <p:nvSpPr>
          <p:cNvPr id="3" name="Content Placeholder 2"/>
          <p:cNvSpPr>
            <a:spLocks noGrp="1"/>
          </p:cNvSpPr>
          <p:nvPr>
            <p:ph idx="1"/>
          </p:nvPr>
        </p:nvSpPr>
        <p:spPr/>
        <p:txBody>
          <a:bodyPr>
            <a:normAutofit/>
          </a:bodyPr>
          <a:lstStyle/>
          <a:p>
            <a:r>
              <a:rPr lang="en-US" dirty="0" smtClean="0"/>
              <a:t>There have always been English dialects. Even in the Old English period we can recognize </a:t>
            </a:r>
            <a:r>
              <a:rPr lang="en-US" dirty="0" err="1" smtClean="0"/>
              <a:t>Anglian</a:t>
            </a:r>
            <a:r>
              <a:rPr lang="en-US" dirty="0" smtClean="0"/>
              <a:t>, Kentish, and Saxon variations of Old English (from, respectively, the northern, the eastern, and the western sections of England).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Dialect Mixing</a:t>
            </a:r>
            <a:endParaRPr lang="en-US" dirty="0"/>
          </a:p>
        </p:txBody>
      </p:sp>
      <p:sp>
        <p:nvSpPr>
          <p:cNvPr id="3" name="Content Placeholder 2"/>
          <p:cNvSpPr>
            <a:spLocks noGrp="1"/>
          </p:cNvSpPr>
          <p:nvPr>
            <p:ph idx="1"/>
          </p:nvPr>
        </p:nvSpPr>
        <p:spPr>
          <a:xfrm>
            <a:off x="457200" y="2057400"/>
            <a:ext cx="8229600" cy="3886200"/>
          </a:xfrm>
        </p:spPr>
        <p:txBody>
          <a:bodyPr>
            <a:noAutofit/>
          </a:bodyPr>
          <a:lstStyle/>
          <a:p>
            <a:r>
              <a:rPr lang="en-US" sz="2400" dirty="0" smtClean="0"/>
              <a:t>Although there was broad dialect mixing after the Black Death, we know that there were recognizable dialects in Middle English not only from our own analysis of texts, but from the testimony of individuals who lived at the time. </a:t>
            </a:r>
          </a:p>
          <a:p>
            <a:endParaRPr lang="en-US" sz="2400" dirty="0" smtClean="0"/>
          </a:p>
          <a:p>
            <a:r>
              <a:rPr lang="en-US" sz="2400" dirty="0" smtClean="0"/>
              <a:t>Much of the humor of Chaucer’s </a:t>
            </a:r>
            <a:r>
              <a:rPr lang="en-US" sz="2400" i="1" dirty="0" smtClean="0"/>
              <a:t>The Reeve’s Tale, for instance, is based on </a:t>
            </a:r>
            <a:r>
              <a:rPr lang="en-US" sz="2400" dirty="0" smtClean="0"/>
              <a:t>the accents of the two main characters, Allen and John, who are northerners at Cambridge.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dirty="0" smtClean="0"/>
              <a:t>This is the same sort of joke that would be made by an author depicting two students with strong Mississippi accents getting the best of the townsfolk in Cambridge, Massachusetts. </a:t>
            </a:r>
          </a:p>
          <a:p>
            <a:endParaRPr lang="en-US" dirty="0" smtClean="0"/>
          </a:p>
          <a:p>
            <a:r>
              <a:rPr lang="en-US" dirty="0" smtClean="0"/>
              <a:t>Chaucer himself later makes fun of northern accents, or at least the tradition of alliterative poetry that he locates in the north, having his Parson say that he is a southern man and does not speak “rum, ram, </a:t>
            </a:r>
            <a:r>
              <a:rPr lang="en-US" dirty="0" err="1" smtClean="0"/>
              <a:t>ruf</a:t>
            </a:r>
            <a:r>
              <a:rPr lang="en-US" dirty="0" smtClean="0"/>
              <a: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Dialects in Britain</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Dialects in Britain have been among the most studied linguistic phenomena since the nineteenth century. George Bernard Shaw was only somewhat exaggerating when he wrote, in </a:t>
            </a:r>
            <a:r>
              <a:rPr lang="en-US" i="1" dirty="0" smtClean="0"/>
              <a:t>Pygmalion, that Henry Higgins could, through </a:t>
            </a:r>
            <a:r>
              <a:rPr lang="en-US" dirty="0" smtClean="0"/>
              <a:t>a short sample of speech alone, “place a man within six miles. I can place him within two miles in London. Sometimes within two streets.” </a:t>
            </a:r>
          </a:p>
          <a:p>
            <a:endParaRPr lang="en-US" dirty="0" smtClean="0"/>
          </a:p>
          <a:p>
            <a:r>
              <a:rPr lang="en-US" dirty="0" smtClean="0"/>
              <a:t>Or perhaps Shaw was just a little ahead of his time. In the late 1970s, Peter Sutcliffe, the “Yorkshire Ripper,” murdered thirteen women (and attempted to murder seven others).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r>
              <a:rPr lang="en-US" dirty="0" smtClean="0"/>
              <a:t>During this time a number of tapes were sent to the British police from “</a:t>
            </a:r>
            <a:r>
              <a:rPr lang="en-US" dirty="0" err="1" smtClean="0"/>
              <a:t>Wearside</a:t>
            </a:r>
            <a:r>
              <a:rPr lang="en-US" dirty="0" smtClean="0"/>
              <a:t> Jack” claiming to be responsible for the crimes. Because in part Sutcliffe’s accent did not match that of the man on the tapes, he was released after being picked up for questioning and went on to murder three additional women before being caught and sent to prison for life in 1981.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 of </a:t>
            </a:r>
            <a:r>
              <a:rPr lang="en-US" dirty="0" err="1" smtClean="0"/>
              <a:t>Wearside</a:t>
            </a:r>
            <a:r>
              <a:rPr lang="en-US" dirty="0" smtClean="0"/>
              <a:t> Jack</a:t>
            </a:r>
            <a:endParaRPr lang="en-US" dirty="0"/>
          </a:p>
        </p:txBody>
      </p:sp>
      <p:sp>
        <p:nvSpPr>
          <p:cNvPr id="3" name="Content Placeholder 2"/>
          <p:cNvSpPr>
            <a:spLocks noGrp="1"/>
          </p:cNvSpPr>
          <p:nvPr>
            <p:ph idx="1"/>
          </p:nvPr>
        </p:nvSpPr>
        <p:spPr>
          <a:xfrm>
            <a:off x="457200" y="1600200"/>
            <a:ext cx="8229600" cy="4876800"/>
          </a:xfrm>
        </p:spPr>
        <p:txBody>
          <a:bodyPr>
            <a:normAutofit fontScale="92500"/>
          </a:bodyPr>
          <a:lstStyle/>
          <a:p>
            <a:r>
              <a:rPr lang="en-US" dirty="0" smtClean="0"/>
              <a:t>Stanley Ellis, a British dialectologist at the University of Leeds, later analyzed the tapes of “</a:t>
            </a:r>
            <a:r>
              <a:rPr lang="en-US" dirty="0" err="1" smtClean="0"/>
              <a:t>Wearside</a:t>
            </a:r>
            <a:r>
              <a:rPr lang="en-US" dirty="0" smtClean="0"/>
              <a:t> Jack” and was able to trace the accent of the hoaxer to the specific village of </a:t>
            </a:r>
            <a:r>
              <a:rPr lang="en-US" dirty="0" err="1" smtClean="0"/>
              <a:t>Castletown</a:t>
            </a:r>
            <a:r>
              <a:rPr lang="en-US" dirty="0" smtClean="0"/>
              <a:t> in Sunderland. </a:t>
            </a:r>
          </a:p>
          <a:p>
            <a:endParaRPr lang="en-US" dirty="0" smtClean="0"/>
          </a:p>
          <a:p>
            <a:r>
              <a:rPr lang="en-US" dirty="0" smtClean="0"/>
              <a:t>Police arrested the person who made the tapes for “perverting the course of justice” and sending police on a wild-goose chase that perhaps allowed Sutcliffe to kill several additional victims.</a:t>
            </a:r>
          </a:p>
          <a:p>
            <a:endParaRPr lang="en-US" dirty="0" smtClean="0"/>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dirty="0" smtClean="0"/>
              <a:t>Henry Higgins and Stanley Ellis are just extreme examples of what most of us can do when we hear someone use our native tongue in a way different from us, and even within strictly set geographic boundaries such as London or the area around Boston, language can have such obvious (to insiders) variations that people can localize an accent to within a town or two.</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Many people in the Boston area who can tell if a person comes from South Boston, Lynn, or Fall River with no effort whatsoever, and likewise there are people in London who are proud of being able to localize an accent to specific London Underground stops (and are correct surprisingly often, especially given the increased geographic mobility in today’s world).</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953000"/>
          </a:xfrm>
        </p:spPr>
        <p:txBody>
          <a:bodyPr>
            <a:normAutofit fontScale="85000" lnSpcReduction="10000"/>
          </a:bodyPr>
          <a:lstStyle/>
          <a:p>
            <a:r>
              <a:rPr lang="en-US" dirty="0" smtClean="0"/>
              <a:t>We can start with large groupings and slowly make finer distinctions. The first would be between England and everywhere else. You would think that the English of England, being the original source of all the other variants of English, would be the most traditional, but this is almost exactly the opposite of the truth.</a:t>
            </a:r>
          </a:p>
          <a:p>
            <a:endParaRPr lang="en-US" dirty="0" smtClean="0"/>
          </a:p>
          <a:p>
            <a:r>
              <a:rPr lang="en-US" dirty="0" smtClean="0"/>
              <a:t>English, particularly London English, has evolved more rapidly in pronunciation than has American English. Let us take the word “stone” as an example. In Anglo-Saxon this was pronounced “</a:t>
            </a:r>
            <a:r>
              <a:rPr lang="en-US" dirty="0" err="1" smtClean="0"/>
              <a:t>stahn</a:t>
            </a:r>
            <a:r>
              <a:rPr lang="en-US" dirty="0" smtClean="0"/>
              <a: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The vowel changed somewhat around 1100 to be pronounced more like “</a:t>
            </a:r>
            <a:r>
              <a:rPr lang="en-US" dirty="0" err="1" smtClean="0"/>
              <a:t>stawn</a:t>
            </a:r>
            <a:r>
              <a:rPr lang="en-US" dirty="0" smtClean="0"/>
              <a:t>” before the Great Vowel Shift, after which it became “stone.” </a:t>
            </a:r>
          </a:p>
          <a:p>
            <a:endParaRPr lang="en-US" dirty="0" smtClean="0"/>
          </a:p>
          <a:p>
            <a:r>
              <a:rPr lang="en-US" dirty="0" smtClean="0"/>
              <a:t>But in the English of England, a further evolution occurred, producing a vowel with a slight u-glide: </a:t>
            </a:r>
            <a:r>
              <a:rPr lang="en-US" dirty="0" err="1" smtClean="0"/>
              <a:t>stoun</a:t>
            </a:r>
            <a:r>
              <a:rPr lang="en-US" dirty="0" smtClean="0"/>
              <a:t> (this is difficult to transcribe here but will be easy to hear on the audio for this lecture). </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American Pronunciation</a:t>
            </a:r>
            <a:endParaRPr lang="en-US" dirty="0"/>
          </a:p>
        </p:txBody>
      </p:sp>
      <p:sp>
        <p:nvSpPr>
          <p:cNvPr id="3" name="Content Placeholder 2"/>
          <p:cNvSpPr>
            <a:spLocks noGrp="1"/>
          </p:cNvSpPr>
          <p:nvPr>
            <p:ph idx="1"/>
          </p:nvPr>
        </p:nvSpPr>
        <p:spPr>
          <a:xfrm>
            <a:off x="457200" y="1600200"/>
            <a:ext cx="8229600" cy="4876800"/>
          </a:xfrm>
        </p:spPr>
        <p:txBody>
          <a:bodyPr>
            <a:normAutofit fontScale="85000" lnSpcReduction="20000"/>
          </a:bodyPr>
          <a:lstStyle/>
          <a:p>
            <a:r>
              <a:rPr lang="en-US" dirty="0" smtClean="0"/>
              <a:t>The American pronunciation remains like that of Shakespeare’s post–Great Vowel Shift “stone.” Linguists now go out of their way to challenge the idea that Shakespeare’s English sounded particularly similar to contemporary speech in the West Virginia mountains (for a while it was argued that Elizabethan speech survived there), but it is not incorrect to say that </a:t>
            </a:r>
          </a:p>
          <a:p>
            <a:endParaRPr lang="en-US" dirty="0" smtClean="0"/>
          </a:p>
          <a:p>
            <a:r>
              <a:rPr lang="en-US" dirty="0" smtClean="0"/>
              <a:t>American English preserves a great many pronunciations that have further evolved in British English. American English is in fact much more “conservative” than London English, which has changed rapidly even since World War II.</a:t>
            </a:r>
          </a:p>
          <a:p>
            <a:endParaRPr lang="en-US" dirty="0" smtClean="0"/>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Regional Divisions</a:t>
            </a:r>
            <a:endParaRPr lang="en-US" dirty="0"/>
          </a:p>
        </p:txBody>
      </p:sp>
      <p:sp>
        <p:nvSpPr>
          <p:cNvPr id="3" name="Content Placeholder 2"/>
          <p:cNvSpPr>
            <a:spLocks noGrp="1"/>
          </p:cNvSpPr>
          <p:nvPr>
            <p:ph idx="1"/>
          </p:nvPr>
        </p:nvSpPr>
        <p:spPr>
          <a:xfrm>
            <a:off x="457200" y="1600200"/>
            <a:ext cx="8229600" cy="4800600"/>
          </a:xfrm>
        </p:spPr>
        <p:txBody>
          <a:bodyPr>
            <a:normAutofit fontScale="92500" lnSpcReduction="20000"/>
          </a:bodyPr>
          <a:lstStyle/>
          <a:p>
            <a:r>
              <a:rPr lang="en-US" dirty="0" smtClean="0"/>
              <a:t>The great divisions in worldwide English pronunciation are nevertheless geographic (even if the most traditional forms are not necessarily found in England). </a:t>
            </a:r>
          </a:p>
          <a:p>
            <a:endParaRPr lang="en-US" dirty="0" smtClean="0"/>
          </a:p>
          <a:p>
            <a:r>
              <a:rPr lang="en-US" dirty="0" smtClean="0"/>
              <a:t>The major regions are North America (the United States and Canada are classed together, although there are differences), Caribbean/  South America, Australia/New Zealand, South Asia (India, Pakistan, Bangladesh), East Asia (Hong Kong, Singapore, and other former British colonies), and Africa (particularly South Africa).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Localization of Dialects</a:t>
            </a:r>
            <a:endParaRPr lang="en-US" dirty="0"/>
          </a:p>
        </p:txBody>
      </p:sp>
      <p:sp>
        <p:nvSpPr>
          <p:cNvPr id="3" name="Content Placeholder 2"/>
          <p:cNvSpPr>
            <a:spLocks noGrp="1"/>
          </p:cNvSpPr>
          <p:nvPr>
            <p:ph idx="1"/>
          </p:nvPr>
        </p:nvSpPr>
        <p:spPr/>
        <p:txBody>
          <a:bodyPr>
            <a:normAutofit lnSpcReduction="10000"/>
          </a:bodyPr>
          <a:lstStyle/>
          <a:p>
            <a:r>
              <a:rPr lang="en-US" dirty="0" smtClean="0"/>
              <a:t>Speakers are generally much better at localizing dialects </a:t>
            </a:r>
            <a:r>
              <a:rPr lang="en-US" i="1" dirty="0" smtClean="0"/>
              <a:t>within their own regions than they are at determining </a:t>
            </a:r>
            <a:r>
              <a:rPr lang="en-US" dirty="0" smtClean="0"/>
              <a:t>which region a person comes from. Thus Americans are notoriously unable to separate Australian from New Zealand accents and South African speakers often do not easily hear the difference between American and Canadian accents, particularly if the American accents being compared are from the Upper Midwest.</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Within America</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Dialects are generally shaped by the same processes that drive linguistic evolution: inheritance from specific sources and geographic and social isolation and evolution. </a:t>
            </a:r>
          </a:p>
          <a:p>
            <a:endParaRPr lang="en-US" dirty="0" smtClean="0"/>
          </a:p>
          <a:p>
            <a:r>
              <a:rPr lang="en-US" dirty="0" smtClean="0"/>
              <a:t>For example, the distinctive New England accent probably owes quite a bit to the fact that most of the people who originally settled in New England were from locations within a sixty-mile radius in East Anglia.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North American Englishes</a:t>
            </a:r>
            <a:endParaRPr lang="en-US" dirty="0"/>
          </a:p>
        </p:txBody>
      </p:sp>
      <p:sp>
        <p:nvSpPr>
          <p:cNvPr id="3" name="Content Placeholder 2"/>
          <p:cNvSpPr>
            <a:spLocks noGrp="1"/>
          </p:cNvSpPr>
          <p:nvPr>
            <p:ph idx="1"/>
          </p:nvPr>
        </p:nvSpPr>
        <p:spPr>
          <a:xfrm>
            <a:off x="457200" y="1295400"/>
            <a:ext cx="8229600" cy="4525963"/>
          </a:xfrm>
        </p:spPr>
        <p:txBody>
          <a:bodyPr>
            <a:noAutofit/>
          </a:bodyPr>
          <a:lstStyle/>
          <a:p>
            <a:r>
              <a:rPr lang="en-US" sz="2400" dirty="0" smtClean="0"/>
              <a:t>By 1776 there were three major varieties of North American English: </a:t>
            </a:r>
            <a:r>
              <a:rPr lang="en-US" sz="2400" i="1" dirty="0" smtClean="0"/>
              <a:t>Northern, </a:t>
            </a:r>
            <a:r>
              <a:rPr lang="en-US" sz="2400" dirty="0" smtClean="0"/>
              <a:t>which was spoken in New England and New York State, </a:t>
            </a:r>
            <a:r>
              <a:rPr lang="en-US" sz="2400" i="1" dirty="0" smtClean="0"/>
              <a:t>Midland, spoken in </a:t>
            </a:r>
            <a:r>
              <a:rPr lang="en-US" sz="2400" dirty="0" smtClean="0"/>
              <a:t>Pennsylvania and New Jersey, and </a:t>
            </a:r>
            <a:r>
              <a:rPr lang="en-US" sz="2400" i="1" dirty="0" smtClean="0"/>
              <a:t>Southern, spoken from Maryland to </a:t>
            </a:r>
            <a:r>
              <a:rPr lang="en-US" sz="2400" dirty="0" smtClean="0"/>
              <a:t>Georgia. </a:t>
            </a:r>
          </a:p>
          <a:p>
            <a:endParaRPr lang="en-US" sz="2400" dirty="0" smtClean="0"/>
          </a:p>
          <a:p>
            <a:r>
              <a:rPr lang="en-US" sz="2400" dirty="0" smtClean="0"/>
              <a:t>The famous dropped “r” in New England speech was already present at this time, inherited from pronunciation in the south of England, and this form was also spoken in the South. Later settlers came from the north of England, where “r” was still pronounced. </a:t>
            </a:r>
          </a:p>
          <a:p>
            <a:endParaRPr lang="en-US" sz="2400" dirty="0" smtClean="0"/>
          </a:p>
          <a:p>
            <a:r>
              <a:rPr lang="en-US" sz="2400" dirty="0" smtClean="0"/>
              <a:t>Geographic expansion westward carried along dialects, and American English is still divided into bands of northern, middle, and southern forms.</a:t>
            </a:r>
          </a:p>
          <a:p>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Additional Diversification</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However, there was some additional diversification. For example, the </a:t>
            </a:r>
            <a:r>
              <a:rPr lang="en-US" i="1" dirty="0" smtClean="0"/>
              <a:t>Northern dialect area is split, with an eastern and a western form with the </a:t>
            </a:r>
            <a:r>
              <a:rPr lang="en-US" dirty="0" smtClean="0"/>
              <a:t>dividing line in the Connecticut River Valley. </a:t>
            </a:r>
          </a:p>
          <a:p>
            <a:endParaRPr lang="en-US" dirty="0" smtClean="0"/>
          </a:p>
          <a:p>
            <a:r>
              <a:rPr lang="en-US" dirty="0" smtClean="0"/>
              <a:t>West of this line is further separated into </a:t>
            </a:r>
            <a:r>
              <a:rPr lang="en-US" i="1" dirty="0" smtClean="0"/>
              <a:t>Upper North, including southern Vermont, parts of New York state, </a:t>
            </a:r>
            <a:r>
              <a:rPr lang="en-US" dirty="0" smtClean="0"/>
              <a:t>the very uppermost portions of Pennsylvania and Ohio, Michigan, northern Illinois, and eastern Wisconsin.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Upper Midwest</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Then Upper Midwest includes the rest of Wisconsin, all of Minnesota, and the northern half of Iowa. </a:t>
            </a:r>
            <a:r>
              <a:rPr lang="en-US" i="1" dirty="0" smtClean="0"/>
              <a:t>Lower North, </a:t>
            </a:r>
            <a:r>
              <a:rPr lang="en-US" dirty="0" smtClean="0"/>
              <a:t>which is based upon the old </a:t>
            </a:r>
            <a:r>
              <a:rPr lang="en-US" i="1" dirty="0" smtClean="0"/>
              <a:t>Midland dialect range, includes New Jersey, </a:t>
            </a:r>
            <a:r>
              <a:rPr lang="en-US" dirty="0" smtClean="0"/>
              <a:t>most of Pennsylvania and Ohio (excepting the very northern parts of those states), Indiana, and southern Illinois. </a:t>
            </a:r>
          </a:p>
          <a:p>
            <a:endParaRPr lang="en-US" dirty="0" smtClean="0"/>
          </a:p>
          <a:p>
            <a:r>
              <a:rPr lang="en-US" dirty="0" smtClean="0"/>
              <a:t>The </a:t>
            </a:r>
            <a:r>
              <a:rPr lang="en-US" i="1" dirty="0" smtClean="0"/>
              <a:t>Upper South includes most of  </a:t>
            </a:r>
            <a:r>
              <a:rPr lang="en-US" dirty="0" smtClean="0"/>
              <a:t>western Maryland, western Virginia, West Virginia, Kentucky, Tennessee, northern Arkansas, and the very northernmost parts of Georgia, Alabama, Mississippi, Louisiana, and a tiny bit of east Texas. </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Lower South</a:t>
            </a:r>
            <a:endParaRPr lang="en-US" dirty="0"/>
          </a:p>
        </p:txBody>
      </p:sp>
      <p:sp>
        <p:nvSpPr>
          <p:cNvPr id="3" name="Content Placeholder 2"/>
          <p:cNvSpPr>
            <a:spLocks noGrp="1"/>
          </p:cNvSpPr>
          <p:nvPr>
            <p:ph idx="1"/>
          </p:nvPr>
        </p:nvSpPr>
        <p:spPr/>
        <p:txBody>
          <a:bodyPr>
            <a:normAutofit fontScale="85000" lnSpcReduction="10000"/>
          </a:bodyPr>
          <a:lstStyle/>
          <a:p>
            <a:r>
              <a:rPr lang="en-US" i="1" dirty="0" smtClean="0"/>
              <a:t>Lower South includes l</a:t>
            </a:r>
            <a:r>
              <a:rPr lang="en-US" dirty="0" smtClean="0"/>
              <a:t>ost of North Carolina, all of South Carolina, and nearly all of Georgia, Alabama, Mississippi, and Louisiana, as well as part of southern Arkansas and east Texas. </a:t>
            </a:r>
          </a:p>
          <a:p>
            <a:endParaRPr lang="en-US" dirty="0" smtClean="0"/>
          </a:p>
          <a:p>
            <a:r>
              <a:rPr lang="en-US" dirty="0" smtClean="0"/>
              <a:t>Within the Lower South, there are divisions between the </a:t>
            </a:r>
            <a:r>
              <a:rPr lang="en-US" i="1" dirty="0" smtClean="0"/>
              <a:t>Atlantic South, Southern Florida, Alabama, the Delta South, and Northern </a:t>
            </a:r>
            <a:r>
              <a:rPr lang="en-US" dirty="0" smtClean="0"/>
              <a:t>and </a:t>
            </a:r>
            <a:r>
              <a:rPr lang="en-US" i="1" dirty="0" smtClean="0"/>
              <a:t>Southern Louisiana. Things get less clear cut as one moves further west, </a:t>
            </a:r>
            <a:r>
              <a:rPr lang="en-US" dirty="0" smtClean="0"/>
              <a:t>but there are differences between </a:t>
            </a:r>
            <a:r>
              <a:rPr lang="en-US" i="1" dirty="0" smtClean="0"/>
              <a:t>Southwest, California, Colorado, the Utah West, and the Northwest.</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3"/>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Isogloss</a:t>
            </a:r>
            <a:endParaRPr lang="en-US" dirty="0"/>
          </a:p>
        </p:txBody>
      </p:sp>
      <p:sp>
        <p:nvSpPr>
          <p:cNvPr id="3" name="Content Placeholder 2"/>
          <p:cNvSpPr>
            <a:spLocks noGrp="1"/>
          </p:cNvSpPr>
          <p:nvPr>
            <p:ph idx="1"/>
          </p:nvPr>
        </p:nvSpPr>
        <p:spPr/>
        <p:txBody>
          <a:bodyPr>
            <a:normAutofit lnSpcReduction="10000"/>
          </a:bodyPr>
          <a:lstStyle/>
          <a:p>
            <a:r>
              <a:rPr lang="en-US" dirty="0" smtClean="0"/>
              <a:t>Linguists mark these dialect areas by constructing isoglosses: They interview many subjects and record their pronunciations and word usage, plotting the responses on a map. </a:t>
            </a:r>
          </a:p>
          <a:p>
            <a:endParaRPr lang="en-US" dirty="0" smtClean="0"/>
          </a:p>
          <a:p>
            <a:r>
              <a:rPr lang="en-US" dirty="0" smtClean="0"/>
              <a:t>A boundary beyond which a form is never or always used is an isogloss. When many isoglosses line up, we can identify a dialect region. </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Examples of Isogloss</a:t>
            </a:r>
            <a:endParaRPr lang="en-US" dirty="0"/>
          </a:p>
        </p:txBody>
      </p:sp>
      <p:sp>
        <p:nvSpPr>
          <p:cNvPr id="3" name="Content Placeholder 2"/>
          <p:cNvSpPr>
            <a:spLocks noGrp="1"/>
          </p:cNvSpPr>
          <p:nvPr>
            <p:ph idx="1"/>
          </p:nvPr>
        </p:nvSpPr>
        <p:spPr>
          <a:xfrm>
            <a:off x="457200" y="1600200"/>
            <a:ext cx="8229600" cy="4876800"/>
          </a:xfrm>
        </p:spPr>
        <p:txBody>
          <a:bodyPr>
            <a:normAutofit fontScale="85000" lnSpcReduction="20000"/>
          </a:bodyPr>
          <a:lstStyle/>
          <a:p>
            <a:r>
              <a:rPr lang="en-US" dirty="0" smtClean="0"/>
              <a:t>For example, the boundary between the Upper North and the Lower North dialect is marked by isoglosses for the pronunciation of “</a:t>
            </a:r>
            <a:r>
              <a:rPr lang="en-US" dirty="0" err="1" smtClean="0"/>
              <a:t>greazy</a:t>
            </a:r>
            <a:r>
              <a:rPr lang="en-US" dirty="0" smtClean="0"/>
              <a:t>” (with a z pronunciation) versus “greasy” (with the “s” unvoiced), calling an insect a “snake feeder” versus a “dragonfly,” calling “</a:t>
            </a:r>
            <a:r>
              <a:rPr lang="en-US" dirty="0" err="1" smtClean="0"/>
              <a:t>Sook</a:t>
            </a:r>
            <a:r>
              <a:rPr lang="en-US" dirty="0" smtClean="0"/>
              <a:t>!” to the cows or not, and calling a tree whose sap you get syrup from a “sugar tree” rather than a “maple tree.” </a:t>
            </a:r>
          </a:p>
          <a:p>
            <a:endParaRPr lang="en-US" dirty="0" smtClean="0"/>
          </a:p>
          <a:p>
            <a:r>
              <a:rPr lang="en-US" dirty="0" smtClean="0"/>
              <a:t>In each of these cases, the more southern term is listed first, and none of these are consistently found above that Upper North/Lower North isogloss (and the southern forms are found much more consistently in the southern dialect areas).</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 Experiment</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Here is an experiment: Ask various people whom you know to say the name of the canine animal the “wolf” (you will have to figure out a clever way to do this without saying the name yourself). </a:t>
            </a:r>
          </a:p>
          <a:p>
            <a:endParaRPr lang="en-US" dirty="0" smtClean="0"/>
          </a:p>
          <a:p>
            <a:r>
              <a:rPr lang="en-US" dirty="0" smtClean="0"/>
              <a:t>Listen carefully to how your respondents pronounce the word: If you have a big enough sample that covers a variety of regions, some will pronounce the word “wolf” and others “woof” (without the l). </a:t>
            </a:r>
          </a:p>
          <a:p>
            <a:endParaRPr lang="en-US" dirty="0" smtClean="0"/>
          </a:p>
          <a:p>
            <a:r>
              <a:rPr lang="en-US" dirty="0" smtClean="0"/>
              <a:t>Those who drop the l will almost certainly be from the Upper North dialect zone. </a:t>
            </a:r>
          </a:p>
          <a:p>
            <a:endParaRPr lang="en-US" dirty="0" smtClean="0"/>
          </a:p>
          <a:p>
            <a:r>
              <a:rPr lang="en-US" dirty="0" smtClean="0"/>
              <a:t>There may actually be quite a few speakers in the Upper North area who say “wolf” rather than “woof,” but nearly all who do say “woof” will be Upper Northern speakers.</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Isoglosses in America</a:t>
            </a:r>
            <a:endParaRPr lang="en-US" dirty="0"/>
          </a:p>
        </p:txBody>
      </p:sp>
      <p:sp>
        <p:nvSpPr>
          <p:cNvPr id="3" name="Content Placeholder 2"/>
          <p:cNvSpPr>
            <a:spLocks noGrp="1"/>
          </p:cNvSpPr>
          <p:nvPr>
            <p:ph idx="1"/>
          </p:nvPr>
        </p:nvSpPr>
        <p:spPr/>
        <p:txBody>
          <a:bodyPr>
            <a:normAutofit/>
          </a:bodyPr>
          <a:lstStyle/>
          <a:p>
            <a:r>
              <a:rPr lang="en-US" dirty="0" smtClean="0"/>
              <a:t>Since the 1930s, linguists have been collecting isoglosses throughout America. Some seem to match up very well with settlement patterns. </a:t>
            </a:r>
          </a:p>
          <a:p>
            <a:endParaRPr lang="en-US" dirty="0" smtClean="0"/>
          </a:p>
          <a:p>
            <a:r>
              <a:rPr lang="en-US" dirty="0" smtClean="0"/>
              <a:t>For example, my home dialect region, in Monmouth County, NJ, is on the one hand part of the Philadelphia dialect region.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20000"/>
          </a:bodyPr>
          <a:lstStyle/>
          <a:p>
            <a:r>
              <a:rPr lang="en-US" dirty="0" smtClean="0"/>
              <a:t>On the other hand it is linked to New York City. We say, for example, “water” as “wood-</a:t>
            </a:r>
            <a:r>
              <a:rPr lang="en-US" dirty="0" err="1" smtClean="0"/>
              <a:t>er</a:t>
            </a:r>
            <a:r>
              <a:rPr lang="en-US" dirty="0" smtClean="0"/>
              <a:t>,” we do not pronounce the “h” in “huge” or “human,” and we pronounce the words “orange,” “horrible,” and “forest” as if they were spelled “</a:t>
            </a:r>
            <a:r>
              <a:rPr lang="en-US" dirty="0" err="1" smtClean="0"/>
              <a:t>arr-inge</a:t>
            </a:r>
            <a:r>
              <a:rPr lang="en-US" dirty="0" smtClean="0"/>
              <a:t>,” “</a:t>
            </a:r>
            <a:r>
              <a:rPr lang="en-US" dirty="0" err="1" smtClean="0"/>
              <a:t>harr-ible</a:t>
            </a:r>
            <a:r>
              <a:rPr lang="en-US" dirty="0" smtClean="0"/>
              <a:t>,” and “</a:t>
            </a:r>
            <a:r>
              <a:rPr lang="en-US" dirty="0" err="1" smtClean="0"/>
              <a:t>farrest</a:t>
            </a:r>
            <a:r>
              <a:rPr lang="en-US" dirty="0" smtClean="0"/>
              <a:t>.” </a:t>
            </a:r>
          </a:p>
          <a:p>
            <a:endParaRPr lang="en-US" dirty="0" smtClean="0"/>
          </a:p>
          <a:p>
            <a:r>
              <a:rPr lang="en-US" dirty="0" smtClean="0"/>
              <a:t>The last two pronunciations are linked to New York and the first to Philadelphia, just as you might expect from the migratory patterns of the people who settled Monmouth County (some came south from New York, some came east from Philadelphia).</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85000" lnSpcReduction="10000"/>
          </a:bodyPr>
          <a:lstStyle/>
          <a:p>
            <a:r>
              <a:rPr lang="en-US" dirty="0" smtClean="0"/>
              <a:t>Other famous isoglosses are “bucket”/“pail,” “faucet”/“tap,” and “quarter of” versus “quarter to.” </a:t>
            </a:r>
          </a:p>
          <a:p>
            <a:endParaRPr lang="en-US" dirty="0" smtClean="0"/>
          </a:p>
          <a:p>
            <a:r>
              <a:rPr lang="en-US" dirty="0" smtClean="0"/>
              <a:t>Various alternative names for “See-Saw” provide a particularly interesting example. Although the </a:t>
            </a:r>
            <a:r>
              <a:rPr lang="en-US" i="1" dirty="0" smtClean="0"/>
              <a:t>unmarked term “See-Saw” is recognized </a:t>
            </a:r>
            <a:r>
              <a:rPr lang="en-US" dirty="0" smtClean="0"/>
              <a:t>throughout America, there are alternative forms on the East Coast. “Teeter-totter,” for example, is a heavily Northern word; the form is “Teeter” or “Teeter Board” in New England and New York state and “Teeter-Totter” in New Jersey.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953000"/>
          </a:xfrm>
        </p:spPr>
        <p:txBody>
          <a:bodyPr>
            <a:normAutofit fontScale="85000" lnSpcReduction="10000"/>
          </a:bodyPr>
          <a:lstStyle/>
          <a:p>
            <a:r>
              <a:rPr lang="en-US" dirty="0" smtClean="0"/>
              <a:t>There are almost no “Teeter-” forms in Pennsylvania, and if you go to western West Virginia and down into western North Carolina there is a band of “</a:t>
            </a:r>
            <a:r>
              <a:rPr lang="en-US" dirty="0" err="1" smtClean="0"/>
              <a:t>Ridey</a:t>
            </a:r>
            <a:r>
              <a:rPr lang="en-US" dirty="0" smtClean="0"/>
              <a:t>-Horse” that heads almost straight south. </a:t>
            </a:r>
          </a:p>
          <a:p>
            <a:endParaRPr lang="en-US" dirty="0" smtClean="0"/>
          </a:p>
          <a:p>
            <a:r>
              <a:rPr lang="en-US" dirty="0" smtClean="0"/>
              <a:t>This pattern suggests a New England origin or importation of the term that spread down the coast and a separate development in Appalachia, where Scotts-Irish settlers did not come from New England. “Hickey-horse” in the coastal regions of North Carolina is consistent with other linguistic and ethnic variations.</a:t>
            </a:r>
          </a:p>
          <a:p>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dirty="0" smtClean="0"/>
              <a:t>For whatever reasons, the insect known most commonly as the dragonfly has a variety of names. </a:t>
            </a:r>
          </a:p>
          <a:p>
            <a:endParaRPr lang="en-US" dirty="0" smtClean="0"/>
          </a:p>
          <a:p>
            <a:r>
              <a:rPr lang="en-US" dirty="0" smtClean="0"/>
              <a:t>In northern and eastern New Jersey it is a “Darning Needle” (my grandmother’s name for it), but in Pennsylvania and West Virginia it is a “Spindle,” in Virginia a “Snake Doctor” and on the coast through Delaware, Maryland, Virginia, and North Carolina, a “Snake Feeder.”</a:t>
            </a:r>
          </a:p>
          <a:p>
            <a:endParaRPr lang="en-US" dirty="0" smtClean="0"/>
          </a:p>
          <a:p>
            <a:r>
              <a:rPr lang="en-US" dirty="0" smtClean="0"/>
              <a:t> Some migration patterns into Tennessee and even Texas are consistent with the variation in dragonfly names.</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Plotting the collected Isoglosses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When dialectologists plot all of their collected isoglosses—both those for word use and for pronunciation on the map—they generally confirm the major divisions discussed above. </a:t>
            </a:r>
          </a:p>
          <a:p>
            <a:endParaRPr lang="en-US" dirty="0" smtClean="0"/>
          </a:p>
          <a:p>
            <a:r>
              <a:rPr lang="en-US" dirty="0" smtClean="0"/>
              <a:t>But there are some particularly interesting small areas of dialects that are highlighted by the map (though early dialectologists, and simple observers of American English, had already noticed them).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Charleston Dialect</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first is a pocket on the East Coast that includes the cities of Charleston, SC, and Savannah, GA, and is called the Charleston Dialect. One of its characteristic features is a pronunciation of “lawyer” that sounds so much like “liar” as almost to be a social commentary. </a:t>
            </a:r>
          </a:p>
          <a:p>
            <a:endParaRPr lang="en-US" dirty="0" smtClean="0"/>
          </a:p>
          <a:p>
            <a:r>
              <a:rPr lang="en-US" dirty="0" smtClean="0"/>
              <a:t>Charleston Dialect is often considered to be the highest prestige dialect of all Southern English and has more in common with upper-class British English of the eighteenth century than other dialects (New England dialects, despite their prestige in America, have more in common with middle- and lower-class East </a:t>
            </a:r>
            <a:r>
              <a:rPr lang="en-US" dirty="0" err="1" smtClean="0"/>
              <a:t>Anglian</a:t>
            </a:r>
            <a:r>
              <a:rPr lang="en-US" dirty="0" smtClean="0"/>
              <a:t> settlers).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Dialects…</a:t>
            </a:r>
            <a:endParaRPr lang="en-US" dirty="0"/>
          </a:p>
        </p:txBody>
      </p:sp>
      <p:sp>
        <p:nvSpPr>
          <p:cNvPr id="3" name="Content Placeholder 2"/>
          <p:cNvSpPr>
            <a:spLocks noGrp="1"/>
          </p:cNvSpPr>
          <p:nvPr>
            <p:ph idx="1"/>
          </p:nvPr>
        </p:nvSpPr>
        <p:spPr/>
        <p:txBody>
          <a:bodyPr/>
          <a:lstStyle/>
          <a:p>
            <a:r>
              <a:rPr lang="en-US" dirty="0" smtClean="0"/>
              <a:t>Other distinctive dialect pockets include Providence, RI, with its very characteristic naming of a milkshake a “cabinet,” and Pittsburgh, PA, with a variety of nonstandard lexical items and pronunciations. There is also a dialect region around St. Louis, MO, that separates this metropolitan area very firmly from the surrounding countryside.</a:t>
            </a:r>
          </a:p>
          <a:p>
            <a:endParaRPr lang="en-US" dirty="0" smtClean="0"/>
          </a:p>
          <a:p>
            <a:endParaRPr lang="en-US"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Soda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All of this leads us to that earthshaking question debated by millions of American college students: Is a fizzy drink “soda” or “pop”? </a:t>
            </a:r>
          </a:p>
          <a:p>
            <a:endParaRPr lang="en-US" dirty="0" smtClean="0"/>
          </a:p>
          <a:p>
            <a:r>
              <a:rPr lang="en-US" dirty="0" smtClean="0"/>
              <a:t>“Soda” is used mainly on the East Coast, in California, and from Chicago north along Lake Superior and around St Louis, MO. “Pop” is Midwestern and Northwestern, and “coke” is used in the south. But all forms are used at least somewhat in all regions, not only demonstrating geographic mobility, but also suggesting that the reasons for preferring one term to another might be complex.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7500" lnSpcReduction="20000"/>
          </a:bodyPr>
          <a:lstStyle/>
          <a:p>
            <a:r>
              <a:rPr lang="en-US" dirty="0" smtClean="0"/>
              <a:t>Some studies suggest that “soda” is urban and suburban while “pop” is rural, but not in each term’s home range (i.e., in the Midwest, those who do use “soda” are far more likely to be found in the cities than in the countryside; likewise on the East Coast, “pop” is found in small towns more than in cities). </a:t>
            </a:r>
          </a:p>
          <a:p>
            <a:endParaRPr lang="en-US" dirty="0" smtClean="0"/>
          </a:p>
          <a:p>
            <a:r>
              <a:rPr lang="en-US" dirty="0" smtClean="0"/>
              <a:t>“Soda” is often considered the term with more prestige or social cachet, but it can also be interpreted as a pretentious or, in the South, a “Yankee” word. Pop versus soda has led to many a vigorous late-night debate over pizza and is related to other disputed topics such as the hero versus the grinder versus the sub.</a:t>
            </a:r>
          </a:p>
          <a:p>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 sum up</a:t>
            </a:r>
            <a:endParaRPr lang="en-US" dirty="0"/>
          </a:p>
        </p:txBody>
      </p:sp>
      <p:sp>
        <p:nvSpPr>
          <p:cNvPr id="3" name="Content Placeholder 2"/>
          <p:cNvSpPr>
            <a:spLocks noGrp="1"/>
          </p:cNvSpPr>
          <p:nvPr>
            <p:ph idx="1"/>
          </p:nvPr>
        </p:nvSpPr>
        <p:spPr/>
        <p:txBody>
          <a:bodyPr>
            <a:normAutofit/>
          </a:bodyPr>
          <a:lstStyle/>
          <a:p>
            <a:r>
              <a:rPr lang="en-US" dirty="0" smtClean="0"/>
              <a:t>English is the first global language, and its variations are an incitement to study. But the various word choices that people make (or make unconsciously) can have social consequences in both the small and the large scale: Some variations may be neutral, but others have the ability to express social class, cultural solidarity, and ethnic identity.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TotalTime>
  <Words>3430</Words>
  <Application>Microsoft Office PowerPoint</Application>
  <PresentationFormat>On-screen Show (4:3)</PresentationFormat>
  <Paragraphs>145</Paragraphs>
  <Slides>43</Slides>
  <Notes>0</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Late Modern English period</vt:lpstr>
      <vt:lpstr>Slide 2</vt:lpstr>
      <vt:lpstr>Slide 3</vt:lpstr>
      <vt:lpstr>Slide 4</vt:lpstr>
      <vt:lpstr>Slide 5</vt:lpstr>
      <vt:lpstr>Slide 6</vt:lpstr>
      <vt:lpstr>Spread to the New World</vt:lpstr>
      <vt:lpstr>Slide 8</vt:lpstr>
      <vt:lpstr>3 Important things for Language</vt:lpstr>
      <vt:lpstr>Dialects and Dialectology</vt:lpstr>
      <vt:lpstr>Dialect Mixing</vt:lpstr>
      <vt:lpstr>Slide 12</vt:lpstr>
      <vt:lpstr>Dialects in Britain</vt:lpstr>
      <vt:lpstr>Slide 14</vt:lpstr>
      <vt:lpstr>Analysis of Wearside Jack</vt:lpstr>
      <vt:lpstr>Slide 16</vt:lpstr>
      <vt:lpstr>Slide 17</vt:lpstr>
      <vt:lpstr>Slide 18</vt:lpstr>
      <vt:lpstr>Slide 19</vt:lpstr>
      <vt:lpstr>American Pronunciation</vt:lpstr>
      <vt:lpstr>Regional Divisions</vt:lpstr>
      <vt:lpstr>Localization of Dialects</vt:lpstr>
      <vt:lpstr>Within America</vt:lpstr>
      <vt:lpstr>North American Englishes</vt:lpstr>
      <vt:lpstr>Additional Diversification</vt:lpstr>
      <vt:lpstr>Upper Midwest</vt:lpstr>
      <vt:lpstr>Lower South</vt:lpstr>
      <vt:lpstr>Slide 28</vt:lpstr>
      <vt:lpstr>Isogloss</vt:lpstr>
      <vt:lpstr>Examples of Isogloss</vt:lpstr>
      <vt:lpstr>An Experiment</vt:lpstr>
      <vt:lpstr>Isoglosses in America</vt:lpstr>
      <vt:lpstr>Slide 33</vt:lpstr>
      <vt:lpstr>Slide 34</vt:lpstr>
      <vt:lpstr>Slide 35</vt:lpstr>
      <vt:lpstr>Slide 36</vt:lpstr>
      <vt:lpstr>Plotting the collected Isoglosses</vt:lpstr>
      <vt:lpstr>Charleston Dialect</vt:lpstr>
      <vt:lpstr>Other Dialects…</vt:lpstr>
      <vt:lpstr>Soda …</vt:lpstr>
      <vt:lpstr>Slide 41</vt:lpstr>
      <vt:lpstr>Slide 42</vt:lpstr>
      <vt:lpstr>To sum up</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Rabi Usama</dc:creator>
  <cp:lastModifiedBy>vcomsats</cp:lastModifiedBy>
  <cp:revision>42</cp:revision>
  <dcterms:created xsi:type="dcterms:W3CDTF">2006-08-16T00:00:00Z</dcterms:created>
  <dcterms:modified xsi:type="dcterms:W3CDTF">2012-12-28T11:19:31Z</dcterms:modified>
</cp:coreProperties>
</file>