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Lst>
  <p:sldIdLst>
    <p:sldId id="256" r:id="rId5"/>
    <p:sldId id="260" r:id="rId6"/>
    <p:sldId id="257" r:id="rId7"/>
    <p:sldId id="272" r:id="rId8"/>
    <p:sldId id="258" r:id="rId9"/>
    <p:sldId id="273" r:id="rId10"/>
    <p:sldId id="261" r:id="rId11"/>
    <p:sldId id="259" r:id="rId12"/>
    <p:sldId id="262" r:id="rId13"/>
    <p:sldId id="274" r:id="rId14"/>
    <p:sldId id="263" r:id="rId15"/>
    <p:sldId id="264" r:id="rId16"/>
    <p:sldId id="265" r:id="rId17"/>
    <p:sldId id="266" r:id="rId18"/>
    <p:sldId id="267" r:id="rId19"/>
    <p:sldId id="268" r:id="rId20"/>
    <p:sldId id="269" r:id="rId21"/>
    <p:sldId id="270"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84" autoAdjust="0"/>
    <p:restoredTop sz="94660"/>
  </p:normalViewPr>
  <p:slideViewPr>
    <p:cSldViewPr>
      <p:cViewPr varScale="1">
        <p:scale>
          <a:sx n="40" d="100"/>
          <a:sy n="40" d="100"/>
        </p:scale>
        <p:origin x="-974"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theme" Target="theme/theme1.xml"/></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8.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8.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C994546-5D4F-4B9A-B58F-CC95F4A1D086}" type="datetimeFigureOut">
              <a:rPr lang="ar-SA" smtClean="0"/>
              <a:pPr/>
              <a:t>14/02/1434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AE11DB6-F4E7-4BE0-A290-2D7C5D394939}" type="slidenum">
              <a:rPr lang="ar-SA" smtClean="0"/>
              <a:pPr/>
              <a:t>‹#›</a:t>
            </a:fld>
            <a:endParaRPr lang="ar-SA"/>
          </a:p>
        </p:txBody>
      </p:sp>
    </p:spTree>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994546-5D4F-4B9A-B58F-CC95F4A1D086}" type="datetimeFigureOut">
              <a:rPr lang="ar-SA" smtClean="0"/>
              <a:pPr/>
              <a:t>14/02/1434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AE11DB6-F4E7-4BE0-A290-2D7C5D394939}" type="slidenum">
              <a:rPr lang="ar-SA" smtClean="0"/>
              <a:pPr/>
              <a:t>‹#›</a:t>
            </a:fld>
            <a:endParaRPr lang="ar-SA"/>
          </a:p>
        </p:txBody>
      </p:sp>
    </p:spTree>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994546-5D4F-4B9A-B58F-CC95F4A1D086}" type="datetimeFigureOut">
              <a:rPr lang="ar-SA" smtClean="0"/>
              <a:pPr/>
              <a:t>14/02/1434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AE11DB6-F4E7-4BE0-A290-2D7C5D394939}" type="slidenum">
              <a:rPr lang="ar-SA" smtClean="0"/>
              <a:pPr/>
              <a:t>‹#›</a:t>
            </a:fld>
            <a:endParaRPr lang="ar-SA"/>
          </a:p>
        </p:txBody>
      </p:sp>
    </p:spTree>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C994546-5D4F-4B9A-B58F-CC95F4A1D086}" type="datetimeFigureOut">
              <a:rPr lang="ar-SA" smtClean="0"/>
              <a:pPr/>
              <a:t>14/02/1434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AE11DB6-F4E7-4BE0-A290-2D7C5D394939}" type="slidenum">
              <a:rPr lang="ar-SA" smtClean="0"/>
              <a:pPr/>
              <a:t>‹#›</a:t>
            </a:fld>
            <a:endParaRPr lang="ar-SA"/>
          </a:p>
        </p:txBody>
      </p:sp>
    </p:spTree>
  </p:cSld>
  <p:clrMapOvr>
    <a:masterClrMapping/>
  </p:clrMapOvr>
  <p:transition spd="med"/>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C994546-5D4F-4B9A-B58F-CC95F4A1D086}" type="datetimeFigureOut">
              <a:rPr lang="ar-SA" smtClean="0"/>
              <a:pPr/>
              <a:t>14/02/1434</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AE11DB6-F4E7-4BE0-A290-2D7C5D394939}" type="slidenum">
              <a:rPr lang="ar-SA" smtClean="0"/>
              <a:pPr/>
              <a:t>‹#›</a:t>
            </a:fld>
            <a:endParaRPr lang="ar-SA"/>
          </a:p>
        </p:txBody>
      </p:sp>
    </p:spTree>
  </p:cSld>
  <p:clrMapOvr>
    <a:masterClrMapping/>
  </p:clrMapOvr>
  <p:transition spd="med"/>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C994546-5D4F-4B9A-B58F-CC95F4A1D086}" type="datetimeFigureOut">
              <a:rPr lang="ar-SA" smtClean="0"/>
              <a:pPr/>
              <a:t>14/02/1434</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AE11DB6-F4E7-4BE0-A290-2D7C5D394939}" type="slidenum">
              <a:rPr lang="ar-SA" smtClean="0"/>
              <a:pPr/>
              <a:t>‹#›</a:t>
            </a:fld>
            <a:endParaRPr lang="ar-SA"/>
          </a:p>
        </p:txBody>
      </p:sp>
    </p:spTree>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994546-5D4F-4B9A-B58F-CC95F4A1D086}" type="datetimeFigureOut">
              <a:rPr lang="ar-SA" smtClean="0"/>
              <a:pPr/>
              <a:t>14/02/1434</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AE11DB6-F4E7-4BE0-A290-2D7C5D394939}" type="slidenum">
              <a:rPr lang="ar-SA" smtClean="0"/>
              <a:pPr/>
              <a:t>‹#›</a:t>
            </a:fld>
            <a:endParaRPr lang="ar-SA"/>
          </a:p>
        </p:txBody>
      </p:sp>
    </p:spTree>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994546-5D4F-4B9A-B58F-CC95F4A1D086}" type="datetimeFigureOut">
              <a:rPr lang="ar-SA" smtClean="0"/>
              <a:pPr/>
              <a:t>14/02/1434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AE11DB6-F4E7-4BE0-A290-2D7C5D394939}" type="slidenum">
              <a:rPr lang="ar-SA" smtClean="0"/>
              <a:pPr/>
              <a:t>‹#›</a:t>
            </a:fld>
            <a:endParaRPr lang="ar-SA"/>
          </a:p>
        </p:txBody>
      </p:sp>
    </p:spTree>
  </p:cSld>
  <p:clrMapOvr>
    <a:masterClrMapping/>
  </p:clrMapOvr>
  <p:transition spd="med"/>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994546-5D4F-4B9A-B58F-CC95F4A1D086}" type="datetimeFigureOut">
              <a:rPr lang="ar-SA" smtClean="0"/>
              <a:pPr/>
              <a:t>14/02/1434</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AE11DB6-F4E7-4BE0-A290-2D7C5D394939}" type="slidenum">
              <a:rPr lang="ar-SA" smtClean="0"/>
              <a:pPr/>
              <a:t>‹#›</a:t>
            </a:fld>
            <a:endParaRPr lang="ar-SA"/>
          </a:p>
        </p:txBody>
      </p:sp>
    </p:spTree>
  </p:cSld>
  <p:clrMapOvr>
    <a:masterClrMapping/>
  </p:clrMapOvr>
  <p:transition spd="med"/>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994546-5D4F-4B9A-B58F-CC95F4A1D086}" type="datetimeFigureOut">
              <a:rPr lang="ar-SA" smtClean="0"/>
              <a:pPr/>
              <a:t>14/02/1434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AE11DB6-F4E7-4BE0-A290-2D7C5D394939}" type="slidenum">
              <a:rPr lang="ar-SA" smtClean="0"/>
              <a:pPr/>
              <a:t>‹#›</a:t>
            </a:fld>
            <a:endParaRPr lang="ar-SA"/>
          </a:p>
        </p:txBody>
      </p:sp>
    </p:spTree>
  </p:cSld>
  <p:clrMapOvr>
    <a:masterClrMapping/>
  </p:clrMapOvr>
  <p:transition spd="med"/>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C994546-5D4F-4B9A-B58F-CC95F4A1D086}" type="datetimeFigureOut">
              <a:rPr lang="ar-SA" smtClean="0"/>
              <a:pPr/>
              <a:t>14/02/1434</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AE11DB6-F4E7-4BE0-A290-2D7C5D394939}" type="slidenum">
              <a:rPr lang="ar-SA" smtClean="0"/>
              <a:pPr/>
              <a:t>‹#›</a:t>
            </a:fld>
            <a:endParaRPr lang="ar-SA"/>
          </a:p>
        </p:txBody>
      </p:sp>
    </p:spTree>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994546-5D4F-4B9A-B58F-CC95F4A1D086}" type="datetimeFigureOut">
              <a:rPr lang="ar-SA" smtClean="0"/>
              <a:pPr/>
              <a:t>14/02/1434</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E11DB6-F4E7-4BE0-A290-2D7C5D394939}"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spd="med"/>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3.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slideLayout" Target="../slideLayouts/slideLayout3.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3.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png"/><Relationship Id="rId2" Type="http://schemas.openxmlformats.org/officeDocument/2006/relationships/slideLayout" Target="../slideLayouts/slideLayout3.xml"/><Relationship Id="rId1" Type="http://schemas.openxmlformats.org/officeDocument/2006/relationships/vmlDrawing" Target="../drawings/vmlDrawing9.v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3.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3.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slideLayout" Target="../slideLayouts/slideLayout3.xml"/><Relationship Id="rId1" Type="http://schemas.openxmlformats.org/officeDocument/2006/relationships/vmlDrawing" Target="../drawings/vmlDrawing12.vml"/><Relationship Id="rId4" Type="http://schemas.openxmlformats.org/officeDocument/2006/relationships/image" Target="../media/image26.wmf"/></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4.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6.vml"/><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8.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96752"/>
            <a:ext cx="9397552" cy="2664296"/>
          </a:xfrm>
        </p:spPr>
        <p:txBody>
          <a:bodyPr>
            <a:noAutofit/>
            <a:scene3d>
              <a:camera prst="isometricOffAxis2Left"/>
              <a:lightRig rig="threePt" dir="t"/>
            </a:scene3d>
          </a:bodyPr>
          <a:lstStyle/>
          <a:p>
            <a:pPr algn="ctr"/>
            <a:r>
              <a:rPr lang="en-US" sz="9600" cap="none" spc="300" dirty="0" smtClean="0">
                <a:ln w="11430" cmpd="sng">
                  <a:solidFill>
                    <a:srgbClr val="FFC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outerShdw blurRad="60007" dist="310007" dir="7680000" sy="30000" kx="1300200" algn="ctr" rotWithShape="0">
                    <a:prstClr val="black">
                      <a:alpha val="32000"/>
                    </a:prstClr>
                  </a:outerShdw>
                </a:effectLst>
                <a:latin typeface="Aharoni" pitchFamily="2" charset="-79"/>
                <a:cs typeface="Aharoni" pitchFamily="2" charset="-79"/>
              </a:rPr>
              <a:t>Great Vowel </a:t>
            </a:r>
            <a:r>
              <a:rPr lang="en-US" sz="9600" cap="none" spc="300" dirty="0" smtClean="0">
                <a:ln w="11430" cmpd="sng">
                  <a:solidFill>
                    <a:srgbClr val="FFC000"/>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Aharoni" pitchFamily="2" charset="-79"/>
                <a:cs typeface="Aharoni" pitchFamily="2" charset="-79"/>
              </a:rPr>
              <a:t>Shift</a:t>
            </a:r>
            <a:endParaRPr lang="en-US" sz="9600" dirty="0"/>
          </a:p>
        </p:txBody>
      </p:sp>
      <p:sp>
        <p:nvSpPr>
          <p:cNvPr id="3" name="Subtitle 2"/>
          <p:cNvSpPr>
            <a:spLocks noGrp="1"/>
          </p:cNvSpPr>
          <p:nvPr>
            <p:ph type="subTitle" idx="1"/>
          </p:nvPr>
        </p:nvSpPr>
        <p:spPr>
          <a:xfrm>
            <a:off x="395536" y="5517232"/>
            <a:ext cx="6480048" cy="648072"/>
          </a:xfrm>
        </p:spPr>
        <p:txBody>
          <a:bodyPr>
            <a:normAutofit/>
          </a:bodyPr>
          <a:lstStyle/>
          <a:p>
            <a:pPr algn="l"/>
            <a:r>
              <a:rPr lang="en-US" sz="3200" dirty="0" smtClean="0">
                <a:solidFill>
                  <a:schemeClr val="accent1">
                    <a:lumMod val="60000"/>
                    <a:lumOff val="40000"/>
                  </a:schemeClr>
                </a:solidFill>
              </a:rPr>
              <a:t>In Early Modern English</a:t>
            </a:r>
            <a:endParaRPr lang="en-US" sz="3200" dirty="0">
              <a:solidFill>
                <a:schemeClr val="accent1">
                  <a:lumMod val="60000"/>
                  <a:lumOff val="40000"/>
                </a:schemeClr>
              </a:solidFill>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cstate="print"/>
          <a:srcRect/>
          <a:stretch>
            <a:fillRect/>
          </a:stretch>
        </p:blipFill>
        <p:spPr bwMode="auto">
          <a:xfrm>
            <a:off x="217488" y="933450"/>
            <a:ext cx="8343900" cy="2351534"/>
          </a:xfrm>
          <a:prstGeom prst="rect">
            <a:avLst/>
          </a:prstGeom>
          <a:noFill/>
          <a:ln w="9525" algn="ctr">
            <a:noFill/>
            <a:miter lim="800000"/>
            <a:headEnd/>
            <a:tailEnd/>
          </a:ln>
          <a:effectLst/>
        </p:spPr>
      </p:pic>
      <p:sp>
        <p:nvSpPr>
          <p:cNvPr id="5" name="Line 18"/>
          <p:cNvSpPr>
            <a:spLocks noChangeShapeType="1"/>
          </p:cNvSpPr>
          <p:nvPr/>
        </p:nvSpPr>
        <p:spPr bwMode="auto">
          <a:xfrm>
            <a:off x="2483768" y="2420888"/>
            <a:ext cx="20638" cy="3745558"/>
          </a:xfrm>
          <a:prstGeom prst="line">
            <a:avLst/>
          </a:prstGeom>
          <a:noFill/>
          <a:ln w="76200">
            <a:solidFill>
              <a:srgbClr val="CC3300"/>
            </a:solidFill>
            <a:round/>
            <a:headEnd/>
            <a:tailEnd/>
          </a:ln>
          <a:effectLst/>
        </p:spPr>
        <p:txBody>
          <a:bodyPr wrap="square" anchor="ctr">
            <a:spAutoFit/>
          </a:bodyPr>
          <a:lstStyle/>
          <a:p>
            <a:endParaRPr lang="ar-SA"/>
          </a:p>
        </p:txBody>
      </p:sp>
      <p:sp>
        <p:nvSpPr>
          <p:cNvPr id="6" name="Line 18"/>
          <p:cNvSpPr>
            <a:spLocks noChangeShapeType="1"/>
          </p:cNvSpPr>
          <p:nvPr/>
        </p:nvSpPr>
        <p:spPr bwMode="auto">
          <a:xfrm>
            <a:off x="4355976" y="1628800"/>
            <a:ext cx="20638" cy="4465638"/>
          </a:xfrm>
          <a:prstGeom prst="line">
            <a:avLst/>
          </a:prstGeom>
          <a:noFill/>
          <a:ln w="76200">
            <a:solidFill>
              <a:srgbClr val="CC3300"/>
            </a:solidFill>
            <a:round/>
            <a:headEnd/>
            <a:tailEnd/>
          </a:ln>
          <a:effectLst/>
        </p:spPr>
        <p:txBody>
          <a:bodyPr wrap="square" anchor="ctr">
            <a:spAutoFit/>
          </a:bodyPr>
          <a:lstStyle/>
          <a:p>
            <a:endParaRPr lang="ar-SA"/>
          </a:p>
        </p:txBody>
      </p:sp>
      <p:sp>
        <p:nvSpPr>
          <p:cNvPr id="7" name="Line 18"/>
          <p:cNvSpPr>
            <a:spLocks noChangeShapeType="1"/>
          </p:cNvSpPr>
          <p:nvPr/>
        </p:nvSpPr>
        <p:spPr bwMode="auto">
          <a:xfrm>
            <a:off x="6300192" y="1340768"/>
            <a:ext cx="20638" cy="4465638"/>
          </a:xfrm>
          <a:prstGeom prst="line">
            <a:avLst/>
          </a:prstGeom>
          <a:noFill/>
          <a:ln w="76200">
            <a:solidFill>
              <a:srgbClr val="CC3300"/>
            </a:solidFill>
            <a:round/>
            <a:headEnd/>
            <a:tailEnd/>
          </a:ln>
          <a:effectLst/>
        </p:spPr>
        <p:txBody>
          <a:bodyPr anchor="ctr">
            <a:spAutoFit/>
          </a:bodyPr>
          <a:lstStyle/>
          <a:p>
            <a:endParaRPr lang="ar-SA"/>
          </a:p>
        </p:txBody>
      </p:sp>
      <p:sp>
        <p:nvSpPr>
          <p:cNvPr id="8" name="Line 18"/>
          <p:cNvSpPr>
            <a:spLocks noChangeShapeType="1"/>
          </p:cNvSpPr>
          <p:nvPr/>
        </p:nvSpPr>
        <p:spPr bwMode="auto">
          <a:xfrm>
            <a:off x="7380312" y="1268760"/>
            <a:ext cx="0" cy="3096344"/>
          </a:xfrm>
          <a:prstGeom prst="line">
            <a:avLst/>
          </a:prstGeom>
          <a:noFill/>
          <a:ln w="76200">
            <a:solidFill>
              <a:srgbClr val="CC3300"/>
            </a:solidFill>
            <a:round/>
            <a:headEnd/>
            <a:tailEnd/>
          </a:ln>
          <a:effectLst/>
        </p:spPr>
        <p:txBody>
          <a:bodyPr wrap="square" anchor="ctr">
            <a:spAutoFit/>
          </a:bodyPr>
          <a:lstStyle/>
          <a:p>
            <a:endParaRPr lang="ar-SA"/>
          </a:p>
        </p:txBody>
      </p:sp>
      <p:sp>
        <p:nvSpPr>
          <p:cNvPr id="9" name="Text Box 5"/>
          <p:cNvSpPr txBox="1">
            <a:spLocks noChangeArrowheads="1"/>
          </p:cNvSpPr>
          <p:nvPr/>
        </p:nvSpPr>
        <p:spPr bwMode="auto">
          <a:xfrm>
            <a:off x="2483768" y="3501008"/>
            <a:ext cx="1584325" cy="650875"/>
          </a:xfrm>
          <a:prstGeom prst="rect">
            <a:avLst/>
          </a:prstGeom>
          <a:noFill/>
          <a:ln w="9525" algn="ctr">
            <a:solidFill>
              <a:srgbClr val="FF3300"/>
            </a:solidFill>
            <a:miter lim="800000"/>
            <a:headEnd/>
            <a:tailEnd/>
          </a:ln>
          <a:effectLst/>
        </p:spPr>
        <p:txBody>
          <a:bodyPr>
            <a:spAutoFit/>
          </a:bodyPr>
          <a:lstStyle/>
          <a:p>
            <a:r>
              <a:rPr lang="is-IS" sz="1800" b="1"/>
              <a:t>OE</a:t>
            </a:r>
          </a:p>
          <a:p>
            <a:r>
              <a:rPr lang="is-IS" sz="1800" b="1"/>
              <a:t>before 1150</a:t>
            </a:r>
            <a:endParaRPr lang="en-GB" sz="1800" b="1"/>
          </a:p>
        </p:txBody>
      </p:sp>
      <p:sp>
        <p:nvSpPr>
          <p:cNvPr id="10" name="Text Box 6"/>
          <p:cNvSpPr txBox="1">
            <a:spLocks noChangeArrowheads="1"/>
          </p:cNvSpPr>
          <p:nvPr/>
        </p:nvSpPr>
        <p:spPr bwMode="auto">
          <a:xfrm>
            <a:off x="4427984" y="4221088"/>
            <a:ext cx="1428750" cy="650875"/>
          </a:xfrm>
          <a:prstGeom prst="rect">
            <a:avLst/>
          </a:prstGeom>
          <a:noFill/>
          <a:ln w="9525" algn="ctr">
            <a:solidFill>
              <a:srgbClr val="FF3300"/>
            </a:solidFill>
            <a:miter lim="800000"/>
            <a:headEnd/>
            <a:tailEnd/>
          </a:ln>
          <a:effectLst/>
        </p:spPr>
        <p:txBody>
          <a:bodyPr>
            <a:spAutoFit/>
          </a:bodyPr>
          <a:lstStyle/>
          <a:p>
            <a:pPr algn="l"/>
            <a:r>
              <a:rPr lang="is-IS" sz="1800" b="1"/>
              <a:t>ME </a:t>
            </a:r>
          </a:p>
          <a:p>
            <a:pPr algn="l"/>
            <a:r>
              <a:rPr lang="is-IS" sz="1800" b="1"/>
              <a:t>1150-1500</a:t>
            </a:r>
            <a:endParaRPr lang="en-GB" sz="1800" b="1"/>
          </a:p>
        </p:txBody>
      </p:sp>
      <p:sp>
        <p:nvSpPr>
          <p:cNvPr id="11" name="Text Box 7"/>
          <p:cNvSpPr txBox="1">
            <a:spLocks noChangeArrowheads="1"/>
          </p:cNvSpPr>
          <p:nvPr/>
        </p:nvSpPr>
        <p:spPr bwMode="auto">
          <a:xfrm>
            <a:off x="6300192" y="5013176"/>
            <a:ext cx="1565275" cy="650875"/>
          </a:xfrm>
          <a:prstGeom prst="rect">
            <a:avLst/>
          </a:prstGeom>
          <a:noFill/>
          <a:ln w="9525" algn="ctr">
            <a:solidFill>
              <a:srgbClr val="FF3300"/>
            </a:solidFill>
            <a:miter lim="800000"/>
            <a:headEnd/>
            <a:tailEnd/>
          </a:ln>
          <a:effectLst/>
        </p:spPr>
        <p:txBody>
          <a:bodyPr wrap="none">
            <a:spAutoFit/>
          </a:bodyPr>
          <a:lstStyle/>
          <a:p>
            <a:pPr algn="l"/>
            <a:r>
              <a:rPr lang="is-IS" sz="1800" b="1"/>
              <a:t>Early Mod. E</a:t>
            </a:r>
          </a:p>
          <a:p>
            <a:pPr algn="l"/>
            <a:r>
              <a:rPr lang="is-IS" sz="1800" b="1"/>
              <a:t>1500-1650</a:t>
            </a:r>
            <a:endParaRPr lang="en-GB" sz="1800" b="1"/>
          </a:p>
        </p:txBody>
      </p:sp>
      <p:sp>
        <p:nvSpPr>
          <p:cNvPr id="12" name="Text Box 8"/>
          <p:cNvSpPr txBox="1">
            <a:spLocks noChangeArrowheads="1"/>
          </p:cNvSpPr>
          <p:nvPr/>
        </p:nvSpPr>
        <p:spPr bwMode="auto">
          <a:xfrm>
            <a:off x="7380313" y="3717032"/>
            <a:ext cx="1080119" cy="646331"/>
          </a:xfrm>
          <a:prstGeom prst="rect">
            <a:avLst/>
          </a:prstGeom>
          <a:noFill/>
          <a:ln w="9525" algn="ctr">
            <a:solidFill>
              <a:srgbClr val="FF3300"/>
            </a:solidFill>
            <a:miter lim="800000"/>
            <a:headEnd/>
            <a:tailEnd/>
          </a:ln>
          <a:effectLst/>
        </p:spPr>
        <p:txBody>
          <a:bodyPr wrap="square">
            <a:spAutoFit/>
          </a:bodyPr>
          <a:lstStyle/>
          <a:p>
            <a:pPr algn="l"/>
            <a:r>
              <a:rPr lang="is-IS" sz="1800" b="1"/>
              <a:t>Modern English</a:t>
            </a:r>
            <a:endParaRPr lang="en-GB" sz="1800" b="1"/>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0-#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childTnLst>
                          </p:cTn>
                        </p:par>
                        <p:par>
                          <p:cTn id="35" fill="hold">
                            <p:stCondLst>
                              <p:cond delay="1500"/>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par>
                          <p:cTn id="39" fill="hold">
                            <p:stCondLst>
                              <p:cond delay="2000"/>
                            </p:stCondLst>
                            <p:childTnLst>
                              <p:par>
                                <p:cTn id="40" presetID="22" presetClass="entr" presetSubtype="8"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332656"/>
            <a:ext cx="7992888" cy="7416824"/>
          </a:xfrm>
          <a:ln>
            <a:noFill/>
          </a:ln>
        </p:spPr>
        <p:txBody>
          <a:bodyPr>
            <a:noAutofit/>
          </a:bodyPr>
          <a:lstStyle/>
          <a:p>
            <a:pPr marL="514350" indent="-514350" rtl="0">
              <a:buFont typeface="Wingdings" pitchFamily="2" charset="2"/>
              <a:buChar char="Ø"/>
            </a:pPr>
            <a:r>
              <a:rPr lang="en-US" sz="2400" dirty="0" smtClean="0">
                <a:ln w="5000" cmpd="sng">
                  <a:noFill/>
                  <a:prstDash val="solid"/>
                </a:ln>
                <a:effectLst/>
                <a:latin typeface="Book Antiqua" pitchFamily="18" charset="0"/>
                <a:cs typeface="MCS SKY" pitchFamily="2" charset="-78"/>
              </a:rPr>
              <a:t>The Great Vowel Shift refers to the 15th century change in pronunciation of long  vowels that occurred in England. After the Great Vowel Shift, vowel pronunciation shifted up one place. </a:t>
            </a:r>
            <a:br>
              <a:rPr lang="en-US" sz="2400" dirty="0" smtClean="0">
                <a:ln w="5000" cmpd="sng">
                  <a:noFill/>
                  <a:prstDash val="solid"/>
                </a:ln>
                <a:effectLst/>
                <a:latin typeface="Book Antiqua" pitchFamily="18" charset="0"/>
                <a:cs typeface="MCS SKY" pitchFamily="2" charset="-78"/>
              </a:rPr>
            </a:br>
            <a:r>
              <a:rPr lang="en-US" sz="2400" dirty="0" smtClean="0">
                <a:ln w="5000" cmpd="sng">
                  <a:noFill/>
                  <a:prstDash val="solid"/>
                </a:ln>
                <a:effectLst/>
                <a:latin typeface="Book Antiqua" pitchFamily="18" charset="0"/>
                <a:cs typeface="MCS SKY" pitchFamily="2" charset="-78"/>
              </a:rPr>
              <a:t/>
            </a:r>
            <a:br>
              <a:rPr lang="en-US" sz="2400" dirty="0" smtClean="0">
                <a:ln w="5000" cmpd="sng">
                  <a:noFill/>
                  <a:prstDash val="solid"/>
                </a:ln>
                <a:effectLst/>
                <a:latin typeface="Book Antiqua" pitchFamily="18" charset="0"/>
                <a:cs typeface="MCS SKY" pitchFamily="2" charset="-78"/>
              </a:rPr>
            </a:br>
            <a:r>
              <a:rPr lang="en-US" sz="2400" b="0" dirty="0" smtClean="0">
                <a:ln>
                  <a:noFill/>
                </a:ln>
                <a:effectLst/>
              </a:rPr>
              <a:t>Originally, these vowels had "continental" values much like those remaining in Italian and liturgical  Latin. However, during the Great Vowel Shift, the two highest long vowels became diphthongs , and the other five underwent an increase in tongue height with one of them coming to the front.</a:t>
            </a:r>
            <a:r>
              <a:rPr lang="en-US" sz="2400" dirty="0" smtClean="0"/>
              <a:t/>
            </a:r>
            <a:br>
              <a:rPr lang="en-US" sz="2400" dirty="0" smtClean="0"/>
            </a:br>
            <a:r>
              <a:rPr lang="en-US" sz="2400" dirty="0" smtClean="0">
                <a:effectLst/>
                <a:latin typeface="Book Antiqua" pitchFamily="18" charset="0"/>
                <a:cs typeface="MCS SKY" pitchFamily="2" charset="-78"/>
              </a:rPr>
              <a:t/>
            </a:r>
            <a:br>
              <a:rPr lang="en-US" sz="2400" dirty="0" smtClean="0">
                <a:effectLst/>
                <a:latin typeface="Book Antiqua" pitchFamily="18" charset="0"/>
                <a:cs typeface="MCS SKY" pitchFamily="2" charset="-78"/>
              </a:rPr>
            </a:br>
            <a:r>
              <a:rPr lang="en-US" sz="2400" dirty="0" smtClean="0">
                <a:effectLst/>
                <a:latin typeface="Book Antiqua" pitchFamily="18" charset="0"/>
                <a:cs typeface="MCS SKY" pitchFamily="2" charset="-78"/>
              </a:rPr>
              <a:t> </a:t>
            </a:r>
            <a:br>
              <a:rPr lang="en-US" sz="2400" dirty="0" smtClean="0">
                <a:effectLst/>
                <a:latin typeface="Book Antiqua" pitchFamily="18" charset="0"/>
                <a:cs typeface="MCS SKY" pitchFamily="2" charset="-78"/>
              </a:rPr>
            </a:br>
            <a:r>
              <a:rPr lang="en-US" sz="2400" dirty="0" smtClean="0">
                <a:effectLst/>
                <a:latin typeface="Book Antiqua" pitchFamily="18" charset="0"/>
                <a:cs typeface="MCS SKY" pitchFamily="2" charset="-78"/>
              </a:rPr>
              <a:t/>
            </a:r>
            <a:br>
              <a:rPr lang="en-US" sz="2400" dirty="0" smtClean="0">
                <a:effectLst/>
                <a:latin typeface="Book Antiqua" pitchFamily="18" charset="0"/>
                <a:cs typeface="MCS SKY" pitchFamily="2" charset="-78"/>
              </a:rPr>
            </a:br>
            <a:endParaRPr lang="ar-SA" sz="2400" dirty="0">
              <a:effectLst/>
              <a:latin typeface="Book Antiqua" pitchFamily="18" charset="0"/>
              <a:cs typeface="MCS SKY" pitchFamily="2" charset="-78"/>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1520" y="-459432"/>
            <a:ext cx="8280920" cy="2952328"/>
          </a:xfrm>
        </p:spPr>
        <p:txBody>
          <a:bodyPr>
            <a:noAutofit/>
          </a:bodyPr>
          <a:lstStyle/>
          <a:p>
            <a:r>
              <a:rPr lang="en-US" sz="2800" dirty="0" smtClean="0">
                <a:ln w="5000" cmpd="sng">
                  <a:noFill/>
                  <a:prstDash val="solid"/>
                </a:ln>
                <a:solidFill>
                  <a:schemeClr val="tx1"/>
                </a:solidFill>
                <a:latin typeface="Book Antiqua" pitchFamily="18" charset="0"/>
                <a:cs typeface="MCS SKY" pitchFamily="2" charset="-78"/>
              </a:rPr>
              <a:t>The Great Vowel Shift is something of a mystery, and linguists have been unable to account for why it took place. </a:t>
            </a:r>
            <a:r>
              <a:rPr lang="en-US" sz="2800" dirty="0" smtClean="0">
                <a:solidFill>
                  <a:schemeClr val="tx1"/>
                </a:solidFill>
                <a:latin typeface="Book Antiqua" pitchFamily="18" charset="0"/>
                <a:cs typeface="MCS SKY" pitchFamily="2" charset="-78"/>
              </a:rPr>
              <a:t/>
            </a:r>
            <a:br>
              <a:rPr lang="en-US" sz="2800" dirty="0" smtClean="0">
                <a:solidFill>
                  <a:schemeClr val="tx1"/>
                </a:solidFill>
                <a:latin typeface="Book Antiqua" pitchFamily="18" charset="0"/>
                <a:cs typeface="MCS SKY" pitchFamily="2" charset="-78"/>
              </a:rPr>
            </a:br>
            <a:r>
              <a:rPr lang="en-US" sz="2800" dirty="0" smtClean="0">
                <a:solidFill>
                  <a:schemeClr val="tx1"/>
                </a:solidFill>
                <a:latin typeface="Book Antiqua" pitchFamily="18" charset="0"/>
                <a:cs typeface="MCS SKY" pitchFamily="2" charset="-78"/>
              </a:rPr>
              <a:t/>
            </a:r>
            <a:br>
              <a:rPr lang="en-US" sz="2800" dirty="0" smtClean="0">
                <a:solidFill>
                  <a:schemeClr val="tx1"/>
                </a:solidFill>
                <a:latin typeface="Book Antiqua" pitchFamily="18" charset="0"/>
                <a:cs typeface="MCS SKY" pitchFamily="2" charset="-78"/>
              </a:rPr>
            </a:br>
            <a:endParaRPr lang="ar-SA" sz="2800" dirty="0">
              <a:solidFill>
                <a:schemeClr val="tx1"/>
              </a:solidFill>
            </a:endParaRPr>
          </a:p>
        </p:txBody>
      </p:sp>
      <p:pic>
        <p:nvPicPr>
          <p:cNvPr id="4" name="Picture 3" descr="jesperson.jpg"/>
          <p:cNvPicPr>
            <a:picLocks noChangeAspect="1"/>
          </p:cNvPicPr>
          <p:nvPr/>
        </p:nvPicPr>
        <p:blipFill>
          <a:blip r:embed="rId3" cstate="print"/>
          <a:stretch>
            <a:fillRect/>
          </a:stretch>
        </p:blipFill>
        <p:spPr>
          <a:xfrm>
            <a:off x="5652120" y="1916832"/>
            <a:ext cx="3257550" cy="4572000"/>
          </a:xfrm>
          <a:prstGeom prst="round2DiagRect">
            <a:avLst>
              <a:gd name="adj1" fmla="val 16667"/>
              <a:gd name="adj2" fmla="val 0"/>
            </a:avLst>
          </a:prstGeom>
          <a:ln w="88900" cap="sq">
            <a:solidFill>
              <a:schemeClr val="accent2">
                <a:lumMod val="50000"/>
              </a:schemeClr>
            </a:solidFill>
            <a:miter lim="800000"/>
          </a:ln>
          <a:effectLst>
            <a:outerShdw blurRad="254000" algn="tl" rotWithShape="0">
              <a:srgbClr val="000000">
                <a:alpha val="43000"/>
              </a:srgbClr>
            </a:outerShdw>
          </a:effectLst>
        </p:spPr>
      </p:pic>
      <p:sp>
        <p:nvSpPr>
          <p:cNvPr id="5" name="TextBox 4"/>
          <p:cNvSpPr txBox="1"/>
          <p:nvPr/>
        </p:nvSpPr>
        <p:spPr>
          <a:xfrm>
            <a:off x="323528" y="1772816"/>
            <a:ext cx="4752528" cy="5016758"/>
          </a:xfrm>
          <a:prstGeom prst="rect">
            <a:avLst/>
          </a:prstGeom>
          <a:noFill/>
        </p:spPr>
        <p:txBody>
          <a:bodyPr wrap="square" rtlCol="1">
            <a:spAutoFit/>
          </a:bodyPr>
          <a:lstStyle/>
          <a:p>
            <a:r>
              <a:rPr lang="en-US" sz="2800" dirty="0" smtClean="0">
                <a:ln w="5000" cmpd="sng">
                  <a:noFill/>
                  <a:prstDash val="solid"/>
                </a:ln>
                <a:latin typeface="Book Antiqua" pitchFamily="18" charset="0"/>
                <a:cs typeface="MCS SKY" pitchFamily="2" charset="-78"/>
              </a:rPr>
              <a:t>It was first identified and studied by Otto Jesperson, a linguist from Denmark, during the late 19th and early 20</a:t>
            </a:r>
            <a:r>
              <a:rPr lang="en-US" sz="2800" baseline="30000" dirty="0" smtClean="0">
                <a:ln w="5000" cmpd="sng">
                  <a:noFill/>
                  <a:prstDash val="solid"/>
                </a:ln>
                <a:latin typeface="Book Antiqua" pitchFamily="18" charset="0"/>
                <a:cs typeface="MCS SKY" pitchFamily="2" charset="-78"/>
              </a:rPr>
              <a:t>th</a:t>
            </a:r>
            <a:r>
              <a:rPr lang="en-US" sz="2800" dirty="0" smtClean="0">
                <a:ln w="5000" cmpd="sng">
                  <a:noFill/>
                  <a:prstDash val="solid"/>
                </a:ln>
                <a:latin typeface="Book Antiqua" pitchFamily="18" charset="0"/>
                <a:cs typeface="MCS SKY" pitchFamily="2" charset="-78"/>
              </a:rPr>
              <a:t>  centuries.</a:t>
            </a:r>
          </a:p>
          <a:p>
            <a:endParaRPr lang="en-US" sz="2800" dirty="0" smtClean="0">
              <a:ln w="5000" cmpd="sng">
                <a:noFill/>
                <a:prstDash val="solid"/>
              </a:ln>
              <a:latin typeface="Book Antiqua" pitchFamily="18" charset="0"/>
              <a:cs typeface="MCS SKY" pitchFamily="2" charset="-78"/>
            </a:endParaRPr>
          </a:p>
          <a:p>
            <a:r>
              <a:rPr lang="en-US" sz="2400" dirty="0" smtClean="0"/>
              <a:t>specialized in the grammar of English language the. He earned degrees in English, French, and Latin and studied linguistics at Oxford.</a:t>
            </a:r>
          </a:p>
          <a:p>
            <a:endParaRPr lang="en-US" sz="2800" dirty="0" smtClean="0">
              <a:ln w="5000" cmpd="sng">
                <a:noFill/>
                <a:prstDash val="solid"/>
              </a:ln>
              <a:latin typeface="Book Antiqua" pitchFamily="18" charset="0"/>
              <a:cs typeface="MCS SKY" pitchFamily="2" charset="-78"/>
            </a:endParaRPr>
          </a:p>
          <a:p>
            <a:endParaRPr lang="en-US" sz="2800" dirty="0" smtClean="0">
              <a:ln w="5000" cmpd="sng">
                <a:noFill/>
                <a:prstDash val="solid"/>
              </a:ln>
              <a:latin typeface="Book Antiqua" pitchFamily="18" charset="0"/>
              <a:cs typeface="MCS SKY" pitchFamily="2" charset="-78"/>
            </a:endParaRPr>
          </a:p>
        </p:txBody>
      </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1116" y="2571744"/>
            <a:ext cx="8532440" cy="3429024"/>
          </a:xfrm>
        </p:spPr>
        <p:txBody>
          <a:bodyPr>
            <a:noAutofit/>
          </a:bodyPr>
          <a:lstStyle/>
          <a:p>
            <a:r>
              <a:rPr lang="en-US" sz="2800" dirty="0" smtClean="0">
                <a:solidFill>
                  <a:schemeClr val="tx1"/>
                </a:solidFill>
              </a:rPr>
              <a:t>some theories attach the cause to the mass migration to the southeast part of England after the Black Death, where the difference in accents led to certain groups modifying their speech to allow for a standard pronunciation of vowel sounds</a:t>
            </a:r>
          </a:p>
          <a:p>
            <a:endParaRPr lang="en-US" sz="2800" dirty="0" smtClean="0">
              <a:solidFill>
                <a:schemeClr val="tx1"/>
              </a:solidFill>
            </a:endParaRPr>
          </a:p>
          <a:p>
            <a:endParaRPr lang="ar-SA" sz="2800" b="1" dirty="0">
              <a:solidFill>
                <a:schemeClr val="tx1"/>
              </a:solidFill>
              <a:cs typeface="MCS SKY" pitchFamily="2" charset="-78"/>
            </a:endParaRPr>
          </a:p>
        </p:txBody>
      </p:sp>
      <p:sp>
        <p:nvSpPr>
          <p:cNvPr id="4" name="Rectangle 3"/>
          <p:cNvSpPr/>
          <p:nvPr/>
        </p:nvSpPr>
        <p:spPr>
          <a:xfrm>
            <a:off x="0" y="500042"/>
            <a:ext cx="8501090"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dirty="0" smtClean="0">
                <a:ln w="0"/>
                <a:effectLst>
                  <a:reflection blurRad="12700" stA="50000" endPos="50000" dist="5000" dir="5400000" sy="-100000" rotWithShape="0"/>
                </a:effectLst>
              </a:rPr>
              <a:t>Why did GVS happened</a:t>
            </a:r>
            <a:endParaRPr lang="en-US" sz="5400" b="1" cap="all" dirty="0">
              <a:ln w="0"/>
              <a:effectLst>
                <a:reflection blurRad="12700" stA="50000" endPos="50000" dist="5000" dir="5400000" sy="-100000" rotWithShape="0"/>
              </a:effectLst>
            </a:endParaRP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en-US" dirty="0" smtClean="0"/>
              <a:t>. The different dialects and the rise of a standardized middle class in London led to changes in pronunciation, which continued to spread out from that city. Another influence may have been the great political and social upheavals of the fifteenth century, which were largely contemporaneous with the Great Vowel Shift.</a:t>
            </a:r>
            <a:endParaRPr lang="en-US" dirty="0"/>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ne 5"/>
          <p:cNvSpPr>
            <a:spLocks noChangeShapeType="1"/>
          </p:cNvSpPr>
          <p:nvPr/>
        </p:nvSpPr>
        <p:spPr bwMode="auto">
          <a:xfrm>
            <a:off x="4067175" y="4538663"/>
            <a:ext cx="0" cy="792162"/>
          </a:xfrm>
          <a:prstGeom prst="line">
            <a:avLst/>
          </a:prstGeom>
          <a:noFill/>
          <a:ln w="76200">
            <a:solidFill>
              <a:srgbClr val="FF3300"/>
            </a:solidFill>
            <a:round/>
            <a:headEnd/>
            <a:tailEnd type="triangle" w="med" len="med"/>
          </a:ln>
          <a:effectLst/>
        </p:spPr>
        <p:txBody>
          <a:bodyPr/>
          <a:lstStyle/>
          <a:p>
            <a:endParaRPr lang="ar-SA"/>
          </a:p>
        </p:txBody>
      </p:sp>
      <p:sp>
        <p:nvSpPr>
          <p:cNvPr id="6" name="Text Box 13"/>
          <p:cNvSpPr txBox="1">
            <a:spLocks noChangeArrowheads="1"/>
          </p:cNvSpPr>
          <p:nvPr/>
        </p:nvSpPr>
        <p:spPr bwMode="auto">
          <a:xfrm>
            <a:off x="1816100" y="2632075"/>
            <a:ext cx="364202" cy="461665"/>
          </a:xfrm>
          <a:prstGeom prst="rect">
            <a:avLst/>
          </a:prstGeom>
          <a:noFill/>
          <a:ln w="9525">
            <a:noFill/>
            <a:miter lim="800000"/>
            <a:headEnd/>
            <a:tailEnd/>
          </a:ln>
          <a:effectLst/>
        </p:spPr>
        <p:txBody>
          <a:bodyPr wrap="none">
            <a:spAutoFit/>
          </a:bodyPr>
          <a:lstStyle/>
          <a:p>
            <a:pPr algn="l"/>
            <a:r>
              <a:rPr lang="is-IS" sz="2400" dirty="0">
                <a:solidFill>
                  <a:srgbClr val="FFC000"/>
                </a:solidFill>
                <a:latin typeface="Arial Unicode MS" pitchFamily="34" charset="-128"/>
              </a:rPr>
              <a:t>&gt;</a:t>
            </a:r>
            <a:endParaRPr lang="en-GB" sz="2400" dirty="0">
              <a:solidFill>
                <a:srgbClr val="FFC000"/>
              </a:solidFill>
              <a:latin typeface="Arial Unicode MS" pitchFamily="34" charset="-128"/>
            </a:endParaRPr>
          </a:p>
        </p:txBody>
      </p:sp>
      <p:sp>
        <p:nvSpPr>
          <p:cNvPr id="7" name="Text Box 16"/>
          <p:cNvSpPr txBox="1">
            <a:spLocks noChangeArrowheads="1"/>
          </p:cNvSpPr>
          <p:nvPr/>
        </p:nvSpPr>
        <p:spPr bwMode="auto">
          <a:xfrm>
            <a:off x="3787775" y="2638425"/>
            <a:ext cx="364202" cy="461665"/>
          </a:xfrm>
          <a:prstGeom prst="rect">
            <a:avLst/>
          </a:prstGeom>
          <a:noFill/>
          <a:ln w="9525">
            <a:noFill/>
            <a:miter lim="800000"/>
            <a:headEnd/>
            <a:tailEnd/>
          </a:ln>
          <a:effectLst/>
        </p:spPr>
        <p:txBody>
          <a:bodyPr wrap="none">
            <a:spAutoFit/>
          </a:bodyPr>
          <a:lstStyle/>
          <a:p>
            <a:pPr algn="l"/>
            <a:r>
              <a:rPr lang="is-IS" sz="2400" dirty="0">
                <a:solidFill>
                  <a:srgbClr val="FFC000"/>
                </a:solidFill>
                <a:latin typeface="Arial Unicode MS" pitchFamily="34" charset="-128"/>
              </a:rPr>
              <a:t>&gt;</a:t>
            </a:r>
            <a:endParaRPr lang="en-GB" sz="2400" dirty="0">
              <a:solidFill>
                <a:srgbClr val="FFC000"/>
              </a:solidFill>
              <a:latin typeface="Arial Unicode MS" pitchFamily="34" charset="-128"/>
            </a:endParaRPr>
          </a:p>
        </p:txBody>
      </p:sp>
      <p:sp>
        <p:nvSpPr>
          <p:cNvPr id="8" name="Text Box 17"/>
          <p:cNvSpPr txBox="1">
            <a:spLocks noChangeArrowheads="1"/>
          </p:cNvSpPr>
          <p:nvPr/>
        </p:nvSpPr>
        <p:spPr bwMode="auto">
          <a:xfrm>
            <a:off x="6018213" y="2638425"/>
            <a:ext cx="364202" cy="461665"/>
          </a:xfrm>
          <a:prstGeom prst="rect">
            <a:avLst/>
          </a:prstGeom>
          <a:noFill/>
          <a:ln w="9525">
            <a:noFill/>
            <a:miter lim="800000"/>
            <a:headEnd/>
            <a:tailEnd/>
          </a:ln>
          <a:effectLst/>
        </p:spPr>
        <p:txBody>
          <a:bodyPr wrap="none">
            <a:spAutoFit/>
          </a:bodyPr>
          <a:lstStyle/>
          <a:p>
            <a:r>
              <a:rPr lang="is-IS" sz="2400" dirty="0" smtClean="0">
                <a:solidFill>
                  <a:srgbClr val="FFC000"/>
                </a:solidFill>
                <a:latin typeface="Arial Unicode MS" pitchFamily="34" charset="-128"/>
              </a:rPr>
              <a:t>&gt;</a:t>
            </a:r>
            <a:endParaRPr lang="en-GB" sz="2400" dirty="0">
              <a:solidFill>
                <a:srgbClr val="FFC000"/>
              </a:solidFill>
              <a:latin typeface="Arial Unicode MS" pitchFamily="34" charset="-128"/>
            </a:endParaRPr>
          </a:p>
        </p:txBody>
      </p:sp>
      <p:sp>
        <p:nvSpPr>
          <p:cNvPr id="9" name="Text Box 18"/>
          <p:cNvSpPr txBox="1">
            <a:spLocks noChangeArrowheads="1"/>
          </p:cNvSpPr>
          <p:nvPr/>
        </p:nvSpPr>
        <p:spPr bwMode="auto">
          <a:xfrm>
            <a:off x="3419475" y="5259388"/>
            <a:ext cx="1226618" cy="1569660"/>
          </a:xfrm>
          <a:prstGeom prst="rect">
            <a:avLst/>
          </a:prstGeom>
          <a:noFill/>
          <a:ln w="9525">
            <a:noFill/>
            <a:miter lim="800000"/>
            <a:headEnd/>
            <a:tailEnd/>
          </a:ln>
          <a:effectLst/>
        </p:spPr>
        <p:txBody>
          <a:bodyPr wrap="none">
            <a:spAutoFit/>
          </a:bodyPr>
          <a:lstStyle/>
          <a:p>
            <a:r>
              <a:rPr lang="is-IS" sz="3200" dirty="0">
                <a:solidFill>
                  <a:schemeClr val="accent2">
                    <a:lumMod val="60000"/>
                    <a:lumOff val="40000"/>
                  </a:schemeClr>
                </a:solidFill>
                <a:latin typeface="Times New Roman" pitchFamily="18" charset="0"/>
              </a:rPr>
              <a:t>Great</a:t>
            </a:r>
          </a:p>
          <a:p>
            <a:r>
              <a:rPr lang="is-IS" sz="3200" dirty="0">
                <a:solidFill>
                  <a:schemeClr val="accent2">
                    <a:lumMod val="60000"/>
                    <a:lumOff val="40000"/>
                  </a:schemeClr>
                </a:solidFill>
                <a:latin typeface="Times New Roman" pitchFamily="18" charset="0"/>
              </a:rPr>
              <a:t>Vowel</a:t>
            </a:r>
          </a:p>
          <a:p>
            <a:r>
              <a:rPr lang="is-IS" sz="3200" dirty="0">
                <a:solidFill>
                  <a:schemeClr val="accent2">
                    <a:lumMod val="60000"/>
                    <a:lumOff val="40000"/>
                  </a:schemeClr>
                </a:solidFill>
                <a:latin typeface="Times New Roman" pitchFamily="18" charset="0"/>
              </a:rPr>
              <a:t>Shift</a:t>
            </a:r>
            <a:endParaRPr lang="en-GB" sz="3200" dirty="0">
              <a:solidFill>
                <a:schemeClr val="accent2">
                  <a:lumMod val="60000"/>
                  <a:lumOff val="40000"/>
                </a:schemeClr>
              </a:solidFill>
              <a:latin typeface="Times New Roman" pitchFamily="18" charset="0"/>
            </a:endParaRPr>
          </a:p>
        </p:txBody>
      </p:sp>
      <p:sp>
        <p:nvSpPr>
          <p:cNvPr id="10" name="Text Box 19"/>
          <p:cNvSpPr txBox="1">
            <a:spLocks noChangeArrowheads="1"/>
          </p:cNvSpPr>
          <p:nvPr/>
        </p:nvSpPr>
        <p:spPr bwMode="auto">
          <a:xfrm>
            <a:off x="5203825" y="5253038"/>
            <a:ext cx="2351088" cy="1066800"/>
          </a:xfrm>
          <a:prstGeom prst="rect">
            <a:avLst/>
          </a:prstGeom>
          <a:noFill/>
          <a:ln w="9525">
            <a:noFill/>
            <a:miter lim="800000"/>
            <a:headEnd/>
            <a:tailEnd/>
          </a:ln>
          <a:effectLst/>
        </p:spPr>
        <p:txBody>
          <a:bodyPr wrap="none">
            <a:spAutoFit/>
          </a:bodyPr>
          <a:lstStyle/>
          <a:p>
            <a:r>
              <a:rPr lang="is-IS" sz="3200">
                <a:latin typeface="Times New Roman" pitchFamily="18" charset="0"/>
              </a:rPr>
              <a:t>later</a:t>
            </a:r>
          </a:p>
          <a:p>
            <a:r>
              <a:rPr lang="is-IS" sz="3200">
                <a:latin typeface="Times New Roman" pitchFamily="18" charset="0"/>
              </a:rPr>
              <a:t>diphthonging</a:t>
            </a:r>
            <a:endParaRPr lang="en-GB" sz="3200">
              <a:latin typeface="Times New Roman" pitchFamily="18" charset="0"/>
            </a:endParaRPr>
          </a:p>
        </p:txBody>
      </p:sp>
      <p:sp>
        <p:nvSpPr>
          <p:cNvPr id="11" name="Line 20"/>
          <p:cNvSpPr>
            <a:spLocks noChangeShapeType="1"/>
          </p:cNvSpPr>
          <p:nvPr/>
        </p:nvSpPr>
        <p:spPr bwMode="auto">
          <a:xfrm>
            <a:off x="6227763" y="4538663"/>
            <a:ext cx="0" cy="792162"/>
          </a:xfrm>
          <a:prstGeom prst="line">
            <a:avLst/>
          </a:prstGeom>
          <a:noFill/>
          <a:ln w="76200">
            <a:solidFill>
              <a:srgbClr val="FF3300"/>
            </a:solidFill>
            <a:round/>
            <a:headEnd/>
            <a:tailEnd type="triangle" w="med" len="med"/>
          </a:ln>
          <a:effectLst/>
        </p:spPr>
        <p:txBody>
          <a:bodyPr/>
          <a:lstStyle/>
          <a:p>
            <a:endParaRPr lang="ar-SA"/>
          </a:p>
        </p:txBody>
      </p:sp>
      <p:sp>
        <p:nvSpPr>
          <p:cNvPr id="12" name="Text Box 25"/>
          <p:cNvSpPr txBox="1">
            <a:spLocks noChangeArrowheads="1"/>
          </p:cNvSpPr>
          <p:nvPr/>
        </p:nvSpPr>
        <p:spPr bwMode="auto">
          <a:xfrm>
            <a:off x="1836738" y="3741738"/>
            <a:ext cx="364202" cy="461665"/>
          </a:xfrm>
          <a:prstGeom prst="rect">
            <a:avLst/>
          </a:prstGeom>
          <a:noFill/>
          <a:ln w="9525">
            <a:noFill/>
            <a:miter lim="800000"/>
            <a:headEnd/>
            <a:tailEnd/>
          </a:ln>
          <a:effectLst/>
        </p:spPr>
        <p:txBody>
          <a:bodyPr wrap="none">
            <a:spAutoFit/>
          </a:bodyPr>
          <a:lstStyle/>
          <a:p>
            <a:pPr algn="l"/>
            <a:r>
              <a:rPr lang="is-IS" sz="2400" dirty="0">
                <a:solidFill>
                  <a:srgbClr val="FFC000"/>
                </a:solidFill>
                <a:latin typeface="Arial Unicode MS" pitchFamily="34" charset="-128"/>
              </a:rPr>
              <a:t>&gt;</a:t>
            </a:r>
            <a:endParaRPr lang="en-GB" sz="2400" dirty="0">
              <a:solidFill>
                <a:srgbClr val="FFC000"/>
              </a:solidFill>
              <a:latin typeface="Arial Unicode MS" pitchFamily="34" charset="-128"/>
            </a:endParaRPr>
          </a:p>
        </p:txBody>
      </p:sp>
      <p:sp>
        <p:nvSpPr>
          <p:cNvPr id="13" name="Text Box 26"/>
          <p:cNvSpPr txBox="1">
            <a:spLocks noChangeArrowheads="1"/>
          </p:cNvSpPr>
          <p:nvPr/>
        </p:nvSpPr>
        <p:spPr bwMode="auto">
          <a:xfrm>
            <a:off x="3808413" y="3705225"/>
            <a:ext cx="364202" cy="461665"/>
          </a:xfrm>
          <a:prstGeom prst="rect">
            <a:avLst/>
          </a:prstGeom>
          <a:noFill/>
          <a:ln w="9525">
            <a:noFill/>
            <a:miter lim="800000"/>
            <a:headEnd/>
            <a:tailEnd/>
          </a:ln>
          <a:effectLst/>
        </p:spPr>
        <p:txBody>
          <a:bodyPr wrap="none">
            <a:spAutoFit/>
          </a:bodyPr>
          <a:lstStyle/>
          <a:p>
            <a:r>
              <a:rPr lang="is-IS" sz="2400" dirty="0" smtClean="0">
                <a:solidFill>
                  <a:srgbClr val="FFC000"/>
                </a:solidFill>
                <a:latin typeface="Arial Unicode MS" pitchFamily="34" charset="-128"/>
              </a:rPr>
              <a:t>&gt;</a:t>
            </a:r>
            <a:endParaRPr lang="en-GB" sz="2400" dirty="0">
              <a:solidFill>
                <a:srgbClr val="FFC000"/>
              </a:solidFill>
              <a:latin typeface="Arial Unicode MS" pitchFamily="34" charset="-128"/>
            </a:endParaRPr>
          </a:p>
        </p:txBody>
      </p:sp>
      <p:sp>
        <p:nvSpPr>
          <p:cNvPr id="14" name="Text Box 27"/>
          <p:cNvSpPr txBox="1">
            <a:spLocks noChangeArrowheads="1"/>
          </p:cNvSpPr>
          <p:nvPr/>
        </p:nvSpPr>
        <p:spPr bwMode="auto">
          <a:xfrm>
            <a:off x="6038850" y="3705225"/>
            <a:ext cx="364202" cy="461665"/>
          </a:xfrm>
          <a:prstGeom prst="rect">
            <a:avLst/>
          </a:prstGeom>
          <a:noFill/>
          <a:ln w="9525">
            <a:noFill/>
            <a:miter lim="800000"/>
            <a:headEnd/>
            <a:tailEnd/>
          </a:ln>
          <a:effectLst/>
        </p:spPr>
        <p:txBody>
          <a:bodyPr wrap="none">
            <a:spAutoFit/>
          </a:bodyPr>
          <a:lstStyle/>
          <a:p>
            <a:pPr algn="l"/>
            <a:r>
              <a:rPr lang="is-IS" sz="2400" dirty="0">
                <a:solidFill>
                  <a:srgbClr val="FFC000"/>
                </a:solidFill>
                <a:latin typeface="Arial Unicode MS" pitchFamily="34" charset="-128"/>
              </a:rPr>
              <a:t>&gt;</a:t>
            </a:r>
            <a:endParaRPr lang="en-GB" sz="2400" dirty="0">
              <a:solidFill>
                <a:srgbClr val="FFC000"/>
              </a:solidFill>
              <a:latin typeface="Arial Unicode MS" pitchFamily="34" charset="-128"/>
            </a:endParaRPr>
          </a:p>
        </p:txBody>
      </p:sp>
      <p:pic>
        <p:nvPicPr>
          <p:cNvPr id="15" name="Picture 28"/>
          <p:cNvPicPr>
            <a:picLocks noChangeAspect="1" noChangeArrowheads="1"/>
          </p:cNvPicPr>
          <p:nvPr/>
        </p:nvPicPr>
        <p:blipFill>
          <a:blip r:embed="rId3" cstate="print"/>
          <a:srcRect/>
          <a:stretch>
            <a:fillRect/>
          </a:stretch>
        </p:blipFill>
        <p:spPr bwMode="auto">
          <a:xfrm>
            <a:off x="611188" y="2624138"/>
            <a:ext cx="1038225" cy="723900"/>
          </a:xfrm>
          <a:prstGeom prst="rect">
            <a:avLst/>
          </a:prstGeom>
          <a:noFill/>
          <a:ln w="9525">
            <a:noFill/>
            <a:miter lim="800000"/>
            <a:headEnd/>
            <a:tailEnd/>
          </a:ln>
          <a:effectLst/>
        </p:spPr>
      </p:pic>
      <p:pic>
        <p:nvPicPr>
          <p:cNvPr id="16" name="Picture 30"/>
          <p:cNvPicPr>
            <a:picLocks noChangeAspect="1" noChangeArrowheads="1"/>
          </p:cNvPicPr>
          <p:nvPr/>
        </p:nvPicPr>
        <p:blipFill>
          <a:blip r:embed="rId4" cstate="print"/>
          <a:srcRect/>
          <a:stretch>
            <a:fillRect/>
          </a:stretch>
        </p:blipFill>
        <p:spPr bwMode="auto">
          <a:xfrm>
            <a:off x="4414838" y="2657475"/>
            <a:ext cx="962025" cy="638175"/>
          </a:xfrm>
          <a:prstGeom prst="rect">
            <a:avLst/>
          </a:prstGeom>
          <a:noFill/>
          <a:ln w="9525">
            <a:noFill/>
            <a:miter lim="800000"/>
            <a:headEnd/>
            <a:tailEnd/>
          </a:ln>
          <a:effectLst/>
        </p:spPr>
      </p:pic>
      <p:pic>
        <p:nvPicPr>
          <p:cNvPr id="17" name="Picture 31"/>
          <p:cNvPicPr>
            <a:picLocks noChangeAspect="1" noChangeArrowheads="1"/>
          </p:cNvPicPr>
          <p:nvPr/>
        </p:nvPicPr>
        <p:blipFill>
          <a:blip r:embed="rId5" cstate="print"/>
          <a:srcRect/>
          <a:stretch>
            <a:fillRect/>
          </a:stretch>
        </p:blipFill>
        <p:spPr bwMode="auto">
          <a:xfrm>
            <a:off x="2411413" y="2655888"/>
            <a:ext cx="1038225" cy="685800"/>
          </a:xfrm>
          <a:prstGeom prst="rect">
            <a:avLst/>
          </a:prstGeom>
          <a:noFill/>
          <a:ln w="9525">
            <a:noFill/>
            <a:miter lim="800000"/>
            <a:headEnd/>
            <a:tailEnd/>
          </a:ln>
          <a:effectLst/>
        </p:spPr>
      </p:pic>
      <p:pic>
        <p:nvPicPr>
          <p:cNvPr id="18" name="Picture 32"/>
          <p:cNvPicPr>
            <a:picLocks noChangeAspect="1" noChangeArrowheads="1"/>
          </p:cNvPicPr>
          <p:nvPr/>
        </p:nvPicPr>
        <p:blipFill>
          <a:blip r:embed="rId6" cstate="print"/>
          <a:srcRect/>
          <a:stretch>
            <a:fillRect/>
          </a:stretch>
        </p:blipFill>
        <p:spPr bwMode="auto">
          <a:xfrm>
            <a:off x="736600" y="3638550"/>
            <a:ext cx="771525" cy="752475"/>
          </a:xfrm>
          <a:prstGeom prst="rect">
            <a:avLst/>
          </a:prstGeom>
          <a:noFill/>
          <a:ln w="9525">
            <a:noFill/>
            <a:miter lim="800000"/>
            <a:headEnd/>
            <a:tailEnd/>
          </a:ln>
          <a:effectLst/>
        </p:spPr>
      </p:pic>
      <p:pic>
        <p:nvPicPr>
          <p:cNvPr id="19" name="Picture 34"/>
          <p:cNvPicPr>
            <a:picLocks noChangeAspect="1" noChangeArrowheads="1"/>
          </p:cNvPicPr>
          <p:nvPr/>
        </p:nvPicPr>
        <p:blipFill>
          <a:blip r:embed="rId7" cstate="print"/>
          <a:srcRect/>
          <a:stretch>
            <a:fillRect/>
          </a:stretch>
        </p:blipFill>
        <p:spPr bwMode="auto">
          <a:xfrm>
            <a:off x="4437063" y="3644900"/>
            <a:ext cx="1085850" cy="742950"/>
          </a:xfrm>
          <a:prstGeom prst="rect">
            <a:avLst/>
          </a:prstGeom>
          <a:noFill/>
          <a:ln w="9525">
            <a:noFill/>
            <a:miter lim="800000"/>
            <a:headEnd/>
            <a:tailEnd/>
          </a:ln>
          <a:effectLst/>
        </p:spPr>
      </p:pic>
      <p:sp>
        <p:nvSpPr>
          <p:cNvPr id="20" name="Line 35"/>
          <p:cNvSpPr>
            <a:spLocks noChangeShapeType="1"/>
          </p:cNvSpPr>
          <p:nvPr/>
        </p:nvSpPr>
        <p:spPr bwMode="auto">
          <a:xfrm>
            <a:off x="1979613" y="4549775"/>
            <a:ext cx="0" cy="792163"/>
          </a:xfrm>
          <a:prstGeom prst="line">
            <a:avLst/>
          </a:prstGeom>
          <a:noFill/>
          <a:ln w="76200">
            <a:solidFill>
              <a:srgbClr val="FF3300"/>
            </a:solidFill>
            <a:round/>
            <a:headEnd/>
            <a:tailEnd type="triangle" w="med" len="med"/>
          </a:ln>
          <a:effectLst/>
        </p:spPr>
        <p:txBody>
          <a:bodyPr/>
          <a:lstStyle/>
          <a:p>
            <a:endParaRPr lang="ar-SA"/>
          </a:p>
        </p:txBody>
      </p:sp>
      <p:sp>
        <p:nvSpPr>
          <p:cNvPr id="21" name="Text Box 37"/>
          <p:cNvSpPr txBox="1">
            <a:spLocks noChangeArrowheads="1"/>
          </p:cNvSpPr>
          <p:nvPr/>
        </p:nvSpPr>
        <p:spPr bwMode="auto">
          <a:xfrm>
            <a:off x="1341438" y="5287963"/>
            <a:ext cx="1471612" cy="1066800"/>
          </a:xfrm>
          <a:prstGeom prst="rect">
            <a:avLst/>
          </a:prstGeom>
          <a:noFill/>
          <a:ln w="9525">
            <a:noFill/>
            <a:miter lim="800000"/>
            <a:headEnd/>
            <a:tailEnd/>
          </a:ln>
          <a:effectLst/>
        </p:spPr>
        <p:txBody>
          <a:bodyPr wrap="none">
            <a:spAutoFit/>
          </a:bodyPr>
          <a:lstStyle/>
          <a:p>
            <a:r>
              <a:rPr lang="is-IS" sz="3200">
                <a:latin typeface="Times New Roman" pitchFamily="18" charset="0"/>
              </a:rPr>
              <a:t>spelling</a:t>
            </a:r>
          </a:p>
          <a:p>
            <a:r>
              <a:rPr lang="is-IS" sz="3200">
                <a:latin typeface="Times New Roman" pitchFamily="18" charset="0"/>
              </a:rPr>
              <a:t>change</a:t>
            </a:r>
            <a:endParaRPr lang="en-GB" sz="3200">
              <a:latin typeface="Times New Roman" pitchFamily="18" charset="0"/>
            </a:endParaRPr>
          </a:p>
        </p:txBody>
      </p:sp>
      <p:pic>
        <p:nvPicPr>
          <p:cNvPr id="22" name="Picture 38"/>
          <p:cNvPicPr>
            <a:picLocks noChangeAspect="1" noChangeArrowheads="1"/>
          </p:cNvPicPr>
          <p:nvPr/>
        </p:nvPicPr>
        <p:blipFill>
          <a:blip r:embed="rId8" cstate="print"/>
          <a:srcRect/>
          <a:stretch>
            <a:fillRect/>
          </a:stretch>
        </p:blipFill>
        <p:spPr bwMode="auto">
          <a:xfrm>
            <a:off x="2473325" y="3651250"/>
            <a:ext cx="1019175" cy="714375"/>
          </a:xfrm>
          <a:prstGeom prst="rect">
            <a:avLst/>
          </a:prstGeom>
          <a:noFill/>
          <a:ln w="9525">
            <a:noFill/>
            <a:miter lim="800000"/>
            <a:headEnd/>
            <a:tailEnd/>
          </a:ln>
          <a:effectLst/>
        </p:spPr>
      </p:pic>
      <p:pic>
        <p:nvPicPr>
          <p:cNvPr id="23" name="Picture 39"/>
          <p:cNvPicPr>
            <a:picLocks noChangeAspect="1" noChangeArrowheads="1"/>
          </p:cNvPicPr>
          <p:nvPr/>
        </p:nvPicPr>
        <p:blipFill>
          <a:blip r:embed="rId9" cstate="print"/>
          <a:srcRect/>
          <a:stretch>
            <a:fillRect/>
          </a:stretch>
        </p:blipFill>
        <p:spPr bwMode="auto">
          <a:xfrm>
            <a:off x="6804248" y="2636912"/>
            <a:ext cx="1009650" cy="714375"/>
          </a:xfrm>
          <a:prstGeom prst="rect">
            <a:avLst/>
          </a:prstGeom>
          <a:noFill/>
          <a:ln w="9525">
            <a:noFill/>
            <a:miter lim="800000"/>
            <a:headEnd/>
            <a:tailEnd/>
          </a:ln>
          <a:effectLst/>
        </p:spPr>
      </p:pic>
      <p:pic>
        <p:nvPicPr>
          <p:cNvPr id="24" name="Picture 40"/>
          <p:cNvPicPr>
            <a:picLocks noChangeAspect="1" noChangeArrowheads="1"/>
          </p:cNvPicPr>
          <p:nvPr/>
        </p:nvPicPr>
        <p:blipFill>
          <a:blip r:embed="rId10" cstate="print"/>
          <a:srcRect/>
          <a:stretch>
            <a:fillRect/>
          </a:stretch>
        </p:blipFill>
        <p:spPr bwMode="auto">
          <a:xfrm>
            <a:off x="6804025" y="3671888"/>
            <a:ext cx="1114425" cy="781050"/>
          </a:xfrm>
          <a:prstGeom prst="rect">
            <a:avLst/>
          </a:prstGeom>
          <a:noFill/>
          <a:ln w="9525">
            <a:noFill/>
            <a:miter lim="800000"/>
            <a:headEnd/>
            <a:tailEnd/>
          </a:ln>
          <a:effectLst/>
        </p:spPr>
      </p:pic>
      <p:sp>
        <p:nvSpPr>
          <p:cNvPr id="25" name="Rectangle 42"/>
          <p:cNvSpPr>
            <a:spLocks noChangeArrowheads="1"/>
          </p:cNvSpPr>
          <p:nvPr/>
        </p:nvSpPr>
        <p:spPr bwMode="auto">
          <a:xfrm>
            <a:off x="684213" y="1916113"/>
            <a:ext cx="2879725" cy="288925"/>
          </a:xfrm>
          <a:prstGeom prst="rect">
            <a:avLst/>
          </a:prstGeom>
          <a:noFill/>
          <a:ln w="9525" algn="ctr">
            <a:noFill/>
            <a:miter lim="800000"/>
            <a:headEnd/>
            <a:tailEnd/>
          </a:ln>
          <a:effectLst/>
        </p:spPr>
        <p:txBody>
          <a:bodyPr wrap="none" anchor="ctr">
            <a:spAutoFit/>
          </a:bodyPr>
          <a:lstStyle/>
          <a:p>
            <a:endParaRPr lang="ar-SA"/>
          </a:p>
        </p:txBody>
      </p:sp>
      <p:sp>
        <p:nvSpPr>
          <p:cNvPr id="26" name="Text Box 47"/>
          <p:cNvSpPr txBox="1">
            <a:spLocks noChangeArrowheads="1"/>
          </p:cNvSpPr>
          <p:nvPr/>
        </p:nvSpPr>
        <p:spPr bwMode="auto">
          <a:xfrm>
            <a:off x="179388" y="1773238"/>
            <a:ext cx="1584325" cy="650875"/>
          </a:xfrm>
          <a:prstGeom prst="rect">
            <a:avLst/>
          </a:prstGeom>
          <a:noFill/>
          <a:ln w="9525" algn="ctr">
            <a:solidFill>
              <a:srgbClr val="FF3300"/>
            </a:solidFill>
            <a:miter lim="800000"/>
            <a:headEnd/>
            <a:tailEnd/>
          </a:ln>
          <a:effectLst/>
        </p:spPr>
        <p:txBody>
          <a:bodyPr>
            <a:spAutoFit/>
          </a:bodyPr>
          <a:lstStyle/>
          <a:p>
            <a:r>
              <a:rPr lang="is-IS" sz="1800" b="1"/>
              <a:t>OE</a:t>
            </a:r>
          </a:p>
          <a:p>
            <a:r>
              <a:rPr lang="is-IS" sz="1800" b="1"/>
              <a:t>before 1150</a:t>
            </a:r>
            <a:endParaRPr lang="en-GB" sz="1800" b="1"/>
          </a:p>
        </p:txBody>
      </p:sp>
      <p:sp>
        <p:nvSpPr>
          <p:cNvPr id="27" name="Text Box 48"/>
          <p:cNvSpPr txBox="1">
            <a:spLocks noChangeArrowheads="1"/>
          </p:cNvSpPr>
          <p:nvPr/>
        </p:nvSpPr>
        <p:spPr bwMode="auto">
          <a:xfrm>
            <a:off x="2476500" y="1773238"/>
            <a:ext cx="1285875" cy="650875"/>
          </a:xfrm>
          <a:prstGeom prst="rect">
            <a:avLst/>
          </a:prstGeom>
          <a:noFill/>
          <a:ln w="9525" algn="ctr">
            <a:solidFill>
              <a:srgbClr val="FF3300"/>
            </a:solidFill>
            <a:miter lim="800000"/>
            <a:headEnd/>
            <a:tailEnd/>
          </a:ln>
          <a:effectLst/>
        </p:spPr>
        <p:txBody>
          <a:bodyPr wrap="none">
            <a:spAutoFit/>
          </a:bodyPr>
          <a:lstStyle/>
          <a:p>
            <a:pPr algn="l"/>
            <a:r>
              <a:rPr lang="is-IS" sz="1800" b="1"/>
              <a:t>ME </a:t>
            </a:r>
          </a:p>
          <a:p>
            <a:pPr algn="l"/>
            <a:r>
              <a:rPr lang="is-IS" sz="1800" b="1"/>
              <a:t>1150-1500</a:t>
            </a:r>
            <a:endParaRPr lang="en-GB" sz="1800" b="1"/>
          </a:p>
        </p:txBody>
      </p:sp>
      <p:sp>
        <p:nvSpPr>
          <p:cNvPr id="28" name="Text Box 49"/>
          <p:cNvSpPr txBox="1">
            <a:spLocks noChangeArrowheads="1"/>
          </p:cNvSpPr>
          <p:nvPr/>
        </p:nvSpPr>
        <p:spPr bwMode="auto">
          <a:xfrm>
            <a:off x="4375150" y="1773238"/>
            <a:ext cx="1565275" cy="650875"/>
          </a:xfrm>
          <a:prstGeom prst="rect">
            <a:avLst/>
          </a:prstGeom>
          <a:noFill/>
          <a:ln w="9525" algn="ctr">
            <a:solidFill>
              <a:srgbClr val="FF3300"/>
            </a:solidFill>
            <a:miter lim="800000"/>
            <a:headEnd/>
            <a:tailEnd/>
          </a:ln>
          <a:effectLst/>
        </p:spPr>
        <p:txBody>
          <a:bodyPr wrap="none">
            <a:spAutoFit/>
          </a:bodyPr>
          <a:lstStyle/>
          <a:p>
            <a:pPr algn="l"/>
            <a:r>
              <a:rPr lang="is-IS" sz="1800" b="1"/>
              <a:t>Early Mod. E</a:t>
            </a:r>
          </a:p>
          <a:p>
            <a:pPr algn="l"/>
            <a:r>
              <a:rPr lang="is-IS" sz="1800" b="1"/>
              <a:t>1500-1650</a:t>
            </a:r>
            <a:endParaRPr lang="en-GB" sz="1800" b="1"/>
          </a:p>
        </p:txBody>
      </p:sp>
      <p:sp>
        <p:nvSpPr>
          <p:cNvPr id="29" name="Text Box 50"/>
          <p:cNvSpPr txBox="1">
            <a:spLocks noChangeArrowheads="1"/>
          </p:cNvSpPr>
          <p:nvPr/>
        </p:nvSpPr>
        <p:spPr bwMode="auto">
          <a:xfrm>
            <a:off x="6516688" y="1844675"/>
            <a:ext cx="1908175" cy="376238"/>
          </a:xfrm>
          <a:prstGeom prst="rect">
            <a:avLst/>
          </a:prstGeom>
          <a:noFill/>
          <a:ln w="9525" algn="ctr">
            <a:solidFill>
              <a:srgbClr val="FF3300"/>
            </a:solidFill>
            <a:miter lim="800000"/>
            <a:headEnd/>
            <a:tailEnd/>
          </a:ln>
          <a:effectLst/>
        </p:spPr>
        <p:txBody>
          <a:bodyPr wrap="none">
            <a:spAutoFit/>
          </a:bodyPr>
          <a:lstStyle/>
          <a:p>
            <a:pPr algn="l"/>
            <a:r>
              <a:rPr lang="is-IS" sz="1800" b="1"/>
              <a:t>Modern English</a:t>
            </a:r>
            <a:endParaRPr lang="en-GB" sz="1800" b="1"/>
          </a:p>
        </p:txBody>
      </p:sp>
      <p:pic>
        <p:nvPicPr>
          <p:cNvPr id="30" name="Picture 52"/>
          <p:cNvPicPr>
            <a:picLocks noChangeAspect="1" noChangeArrowheads="1"/>
          </p:cNvPicPr>
          <p:nvPr/>
        </p:nvPicPr>
        <p:blipFill>
          <a:blip r:embed="rId11" cstate="print"/>
          <a:srcRect/>
          <a:stretch>
            <a:fillRect/>
          </a:stretch>
        </p:blipFill>
        <p:spPr bwMode="auto">
          <a:xfrm>
            <a:off x="107950" y="333375"/>
            <a:ext cx="1727200" cy="1168400"/>
          </a:xfrm>
          <a:prstGeom prst="rect">
            <a:avLst/>
          </a:prstGeom>
          <a:noFill/>
          <a:ln w="9525" algn="ctr">
            <a:noFill/>
            <a:miter lim="800000"/>
            <a:headEnd/>
            <a:tailEnd/>
          </a:ln>
          <a:effectLst/>
        </p:spPr>
      </p:pic>
      <p:pic>
        <p:nvPicPr>
          <p:cNvPr id="31" name="Picture 53"/>
          <p:cNvPicPr>
            <a:picLocks noChangeAspect="1" noChangeArrowheads="1"/>
          </p:cNvPicPr>
          <p:nvPr/>
        </p:nvPicPr>
        <p:blipFill>
          <a:blip r:embed="rId12" cstate="print"/>
          <a:srcRect/>
          <a:stretch>
            <a:fillRect/>
          </a:stretch>
        </p:blipFill>
        <p:spPr bwMode="auto">
          <a:xfrm>
            <a:off x="2411413" y="333375"/>
            <a:ext cx="1368425" cy="1152525"/>
          </a:xfrm>
          <a:prstGeom prst="rect">
            <a:avLst/>
          </a:prstGeom>
          <a:noFill/>
          <a:ln w="9525" algn="ctr">
            <a:noFill/>
            <a:miter lim="800000"/>
            <a:headEnd/>
            <a:tailEnd/>
          </a:ln>
          <a:effectLst/>
        </p:spPr>
      </p:pic>
      <p:pic>
        <p:nvPicPr>
          <p:cNvPr id="32" name="Picture 54"/>
          <p:cNvPicPr>
            <a:picLocks noChangeAspect="1" noChangeArrowheads="1"/>
          </p:cNvPicPr>
          <p:nvPr/>
        </p:nvPicPr>
        <p:blipFill>
          <a:blip r:embed="rId13" cstate="print"/>
          <a:srcRect/>
          <a:stretch>
            <a:fillRect/>
          </a:stretch>
        </p:blipFill>
        <p:spPr bwMode="auto">
          <a:xfrm>
            <a:off x="4427538" y="333375"/>
            <a:ext cx="1512887" cy="1150938"/>
          </a:xfrm>
          <a:prstGeom prst="rect">
            <a:avLst/>
          </a:prstGeom>
          <a:noFill/>
          <a:ln w="9525" algn="ctr">
            <a:noFill/>
            <a:miter lim="800000"/>
            <a:headEnd/>
            <a:tailEnd/>
          </a:ln>
          <a:effectLst/>
        </p:spPr>
      </p:pic>
      <p:pic>
        <p:nvPicPr>
          <p:cNvPr id="33" name="Picture 55"/>
          <p:cNvPicPr>
            <a:picLocks noChangeAspect="1" noChangeArrowheads="1"/>
          </p:cNvPicPr>
          <p:nvPr/>
        </p:nvPicPr>
        <p:blipFill>
          <a:blip r:embed="rId14" cstate="print"/>
          <a:srcRect/>
          <a:stretch>
            <a:fillRect/>
          </a:stretch>
        </p:blipFill>
        <p:spPr bwMode="auto">
          <a:xfrm>
            <a:off x="6443663" y="347663"/>
            <a:ext cx="2016125" cy="1152525"/>
          </a:xfrm>
          <a:prstGeom prst="rect">
            <a:avLst/>
          </a:prstGeom>
          <a:noFill/>
          <a:ln w="9525" algn="ctr">
            <a:noFill/>
            <a:miter lim="800000"/>
            <a:headEnd/>
            <a:tailEnd/>
          </a:ln>
          <a:effectLst/>
        </p:spPr>
      </p:pic>
      <p:sp>
        <p:nvSpPr>
          <p:cNvPr id="36" name="Line 58"/>
          <p:cNvSpPr>
            <a:spLocks noChangeShapeType="1"/>
          </p:cNvSpPr>
          <p:nvPr/>
        </p:nvSpPr>
        <p:spPr bwMode="auto">
          <a:xfrm>
            <a:off x="6227762" y="0"/>
            <a:ext cx="421" cy="2636912"/>
          </a:xfrm>
          <a:prstGeom prst="line">
            <a:avLst/>
          </a:prstGeom>
          <a:noFill/>
          <a:ln w="76200" cmpd="sng">
            <a:solidFill>
              <a:srgbClr val="FF3300"/>
            </a:solidFill>
            <a:prstDash val="solid"/>
            <a:round/>
            <a:headEnd/>
            <a:tailEnd/>
          </a:ln>
          <a:effectLst/>
        </p:spPr>
        <p:txBody>
          <a:bodyPr wrap="square">
            <a:spAutoFit/>
          </a:bodyPr>
          <a:lstStyle/>
          <a:p>
            <a:endParaRPr lang="ar-SA"/>
          </a:p>
        </p:txBody>
      </p:sp>
      <p:sp>
        <p:nvSpPr>
          <p:cNvPr id="37" name="Line 58"/>
          <p:cNvSpPr>
            <a:spLocks noChangeShapeType="1"/>
          </p:cNvSpPr>
          <p:nvPr/>
        </p:nvSpPr>
        <p:spPr bwMode="auto">
          <a:xfrm>
            <a:off x="3995936" y="0"/>
            <a:ext cx="0" cy="2636912"/>
          </a:xfrm>
          <a:prstGeom prst="line">
            <a:avLst/>
          </a:prstGeom>
          <a:noFill/>
          <a:ln w="76200" cmpd="sng">
            <a:solidFill>
              <a:srgbClr val="FF3300"/>
            </a:solidFill>
            <a:prstDash val="solid"/>
            <a:round/>
            <a:headEnd/>
            <a:tailEnd/>
          </a:ln>
          <a:effectLst/>
        </p:spPr>
        <p:txBody>
          <a:bodyPr wrap="square">
            <a:spAutoFit/>
          </a:bodyPr>
          <a:lstStyle/>
          <a:p>
            <a:endParaRPr lang="ar-SA"/>
          </a:p>
        </p:txBody>
      </p:sp>
      <p:sp>
        <p:nvSpPr>
          <p:cNvPr id="38" name="Line 58"/>
          <p:cNvSpPr>
            <a:spLocks noChangeShapeType="1"/>
          </p:cNvSpPr>
          <p:nvPr/>
        </p:nvSpPr>
        <p:spPr bwMode="auto">
          <a:xfrm>
            <a:off x="1979712" y="0"/>
            <a:ext cx="0" cy="2636912"/>
          </a:xfrm>
          <a:prstGeom prst="line">
            <a:avLst/>
          </a:prstGeom>
          <a:noFill/>
          <a:ln w="76200" cmpd="sng">
            <a:solidFill>
              <a:srgbClr val="FF3300"/>
            </a:solidFill>
            <a:prstDash val="solid"/>
            <a:round/>
            <a:headEnd/>
            <a:tailEnd/>
          </a:ln>
          <a:effectLst/>
        </p:spPr>
        <p:txBody>
          <a:bodyPr wrap="square">
            <a:spAutoFit/>
          </a:bodyPr>
          <a:lstStyle/>
          <a:p>
            <a:endParaRPr lang="ar-SA"/>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ppt_x"/>
                                          </p:val>
                                        </p:tav>
                                        <p:tav tm="100000">
                                          <p:val>
                                            <p:strVal val="#ppt_x"/>
                                          </p:val>
                                        </p:tav>
                                      </p:tavLst>
                                    </p:anim>
                                    <p:anim calcmode="lin" valueType="num">
                                      <p:cBhvr additive="base">
                                        <p:cTn id="8" dur="1000" fill="hold"/>
                                        <p:tgtEl>
                                          <p:spTgt spid="36"/>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2000"/>
                                        <p:tgtEl>
                                          <p:spTgt spid="2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20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2000"/>
                                        <p:tgtEl>
                                          <p:spTgt spid="2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2000"/>
                                        <p:tgtEl>
                                          <p:spTgt spid="29"/>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500"/>
                                        <p:tgtEl>
                                          <p:spTgt spid="20"/>
                                        </p:tgtEl>
                                      </p:cBhvr>
                                    </p:animEffect>
                                  </p:childTnLst>
                                </p:cTn>
                              </p:par>
                            </p:childTnLst>
                          </p:cTn>
                        </p:par>
                        <p:par>
                          <p:cTn id="27" fill="hold">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up)">
                                      <p:cBhvr>
                                        <p:cTn id="30" dur="500"/>
                                        <p:tgtEl>
                                          <p:spTgt spid="21"/>
                                        </p:tgtEl>
                                      </p:cBhvr>
                                    </p:animEffect>
                                  </p:childTnLst>
                                </p:cTn>
                              </p:par>
                            </p:childTnLst>
                          </p:cTn>
                        </p:par>
                        <p:par>
                          <p:cTn id="31" fill="hold">
                            <p:stCondLst>
                              <p:cond delay="1000"/>
                            </p:stCondLst>
                            <p:childTnLst>
                              <p:par>
                                <p:cTn id="32" presetID="22" presetClass="entr" presetSubtype="1"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up)">
                                      <p:cBhvr>
                                        <p:cTn id="34" dur="500"/>
                                        <p:tgtEl>
                                          <p:spTgt spid="5"/>
                                        </p:tgtEl>
                                      </p:cBhvr>
                                    </p:animEffect>
                                  </p:childTnLst>
                                </p:cTn>
                              </p:par>
                            </p:childTnLst>
                          </p:cTn>
                        </p:par>
                        <p:par>
                          <p:cTn id="35" fill="hold">
                            <p:stCondLst>
                              <p:cond delay="1500"/>
                            </p:stCondLst>
                            <p:childTnLst>
                              <p:par>
                                <p:cTn id="36" presetID="22" presetClass="entr" presetSubtype="1"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up)">
                                      <p:cBhvr>
                                        <p:cTn id="38" dur="500"/>
                                        <p:tgtEl>
                                          <p:spTgt spid="9"/>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childTnLst>
                          </p:cTn>
                        </p:par>
                        <p:par>
                          <p:cTn id="42" fill="hold">
                            <p:stCondLst>
                              <p:cond delay="2000"/>
                            </p:stCondLst>
                            <p:childTnLst>
                              <p:par>
                                <p:cTn id="43" presetID="1"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childTnLst>
                          </p:cTn>
                        </p:par>
                        <p:par>
                          <p:cTn id="50" fill="hold">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childTnLst>
                          </p:cTn>
                        </p:par>
                        <p:par>
                          <p:cTn id="54" fill="hold">
                            <p:stCondLst>
                              <p:cond delay="1000"/>
                            </p:stCondLst>
                            <p:childTnLst>
                              <p:par>
                                <p:cTn id="55" presetID="22" presetClass="entr" presetSubtype="8"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left)">
                                      <p:cBhvr>
                                        <p:cTn id="62" dur="500"/>
                                        <p:tgtEl>
                                          <p:spTgt spid="18"/>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500"/>
                                        <p:tgtEl>
                                          <p:spTgt spid="12"/>
                                        </p:tgtEl>
                                      </p:cBhvr>
                                    </p:animEffect>
                                  </p:childTnLst>
                                </p:cTn>
                              </p:par>
                            </p:childTnLst>
                          </p:cTn>
                        </p:par>
                        <p:par>
                          <p:cTn id="67" fill="hold">
                            <p:stCondLst>
                              <p:cond delay="1000"/>
                            </p:stCondLst>
                            <p:childTnLst>
                              <p:par>
                                <p:cTn id="68" presetID="22" presetClass="entr" presetSubtype="8" fill="hold"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left)">
                                      <p:cBhvr>
                                        <p:cTn id="70" dur="500"/>
                                        <p:tgtEl>
                                          <p:spTgt spid="22"/>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left)">
                                      <p:cBhvr>
                                        <p:cTn id="75" dur="500"/>
                                        <p:tgtEl>
                                          <p:spTgt spid="7"/>
                                        </p:tgtEl>
                                      </p:cBhvr>
                                    </p:animEffect>
                                  </p:childTnLst>
                                </p:cTn>
                              </p:par>
                            </p:childTnLst>
                          </p:cTn>
                        </p:par>
                        <p:par>
                          <p:cTn id="76" fill="hold">
                            <p:stCondLst>
                              <p:cond delay="500"/>
                            </p:stCondLst>
                            <p:childTnLst>
                              <p:par>
                                <p:cTn id="77" presetID="22" presetClass="entr" presetSubtype="8" fill="hold" nodeType="after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wipe(left)">
                                      <p:cBhvr>
                                        <p:cTn id="79" dur="500"/>
                                        <p:tgtEl>
                                          <p:spTgt spid="16"/>
                                        </p:tgtEl>
                                      </p:cBhvr>
                                    </p:animEffect>
                                  </p:childTnLst>
                                </p:cTn>
                              </p:par>
                            </p:childTnLst>
                          </p:cTn>
                        </p:par>
                        <p:par>
                          <p:cTn id="80" fill="hold">
                            <p:stCondLst>
                              <p:cond delay="1000"/>
                            </p:stCondLst>
                            <p:childTnLst>
                              <p:par>
                                <p:cTn id="81" presetID="22" presetClass="entr" presetSubtype="8" fill="hold" grpId="0" nodeType="after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wipe(left)">
                                      <p:cBhvr>
                                        <p:cTn id="83" dur="500"/>
                                        <p:tgtEl>
                                          <p:spTgt spid="13"/>
                                        </p:tgtEl>
                                      </p:cBhvr>
                                    </p:animEffect>
                                  </p:childTnLst>
                                </p:cTn>
                              </p:par>
                            </p:childTnLst>
                          </p:cTn>
                        </p:par>
                        <p:par>
                          <p:cTn id="84" fill="hold">
                            <p:stCondLst>
                              <p:cond delay="1500"/>
                            </p:stCondLst>
                            <p:childTnLst>
                              <p:par>
                                <p:cTn id="85" presetID="22" presetClass="entr" presetSubtype="8" fill="hold" nodeType="after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wipe(left)">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left)">
                                      <p:cBhvr>
                                        <p:cTn id="92" dur="500"/>
                                        <p:tgtEl>
                                          <p:spTgt spid="8"/>
                                        </p:tgtEl>
                                      </p:cBhvr>
                                    </p:animEffect>
                                  </p:childTnLst>
                                </p:cTn>
                              </p:par>
                            </p:childTnLst>
                          </p:cTn>
                        </p:par>
                        <p:par>
                          <p:cTn id="93" fill="hold">
                            <p:stCondLst>
                              <p:cond delay="500"/>
                            </p:stCondLst>
                            <p:childTnLst>
                              <p:par>
                                <p:cTn id="94" presetID="22" presetClass="entr" presetSubtype="8" fill="hold" nodeType="after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wipe(left)">
                                      <p:cBhvr>
                                        <p:cTn id="96" dur="500"/>
                                        <p:tgtEl>
                                          <p:spTgt spid="23"/>
                                        </p:tgtEl>
                                      </p:cBhvr>
                                    </p:animEffect>
                                  </p:childTnLst>
                                </p:cTn>
                              </p:par>
                            </p:childTnLst>
                          </p:cTn>
                        </p:par>
                        <p:par>
                          <p:cTn id="97" fill="hold">
                            <p:stCondLst>
                              <p:cond delay="1000"/>
                            </p:stCondLst>
                            <p:childTnLst>
                              <p:par>
                                <p:cTn id="98" presetID="22" presetClass="entr" presetSubtype="8"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wipe(left)">
                                      <p:cBhvr>
                                        <p:cTn id="100" dur="500"/>
                                        <p:tgtEl>
                                          <p:spTgt spid="14"/>
                                        </p:tgtEl>
                                      </p:cBhvr>
                                    </p:animEffect>
                                  </p:childTnLst>
                                </p:cTn>
                              </p:par>
                            </p:childTnLst>
                          </p:cTn>
                        </p:par>
                        <p:par>
                          <p:cTn id="101" fill="hold">
                            <p:stCondLst>
                              <p:cond delay="1500"/>
                            </p:stCondLst>
                            <p:childTnLst>
                              <p:par>
                                <p:cTn id="102" presetID="22" presetClass="entr" presetSubtype="8" fill="hold" nodeType="afterEffect">
                                  <p:stCondLst>
                                    <p:cond delay="0"/>
                                  </p:stCondLst>
                                  <p:childTnLst>
                                    <p:set>
                                      <p:cBhvr>
                                        <p:cTn id="103" dur="1" fill="hold">
                                          <p:stCondLst>
                                            <p:cond delay="0"/>
                                          </p:stCondLst>
                                        </p:cTn>
                                        <p:tgtEl>
                                          <p:spTgt spid="24"/>
                                        </p:tgtEl>
                                        <p:attrNameLst>
                                          <p:attrName>style.visibility</p:attrName>
                                        </p:attrNameLst>
                                      </p:cBhvr>
                                      <p:to>
                                        <p:strVal val="visible"/>
                                      </p:to>
                                    </p:set>
                                    <p:animEffect transition="in" filter="wipe(left)">
                                      <p:cBhvr>
                                        <p:cTn id="104" dur="500"/>
                                        <p:tgtEl>
                                          <p:spTgt spid="24"/>
                                        </p:tgtEl>
                                      </p:cBhvr>
                                    </p:animEffect>
                                  </p:childTnLst>
                                </p:cTn>
                              </p:par>
                              <p:par>
                                <p:cTn id="105" presetID="2" presetClass="entr" presetSubtype="1" fill="hold" grpId="0" nodeType="withEffect">
                                  <p:stCondLst>
                                    <p:cond delay="0"/>
                                  </p:stCondLst>
                                  <p:childTnLst>
                                    <p:set>
                                      <p:cBhvr>
                                        <p:cTn id="106" dur="1" fill="hold">
                                          <p:stCondLst>
                                            <p:cond delay="0"/>
                                          </p:stCondLst>
                                        </p:cTn>
                                        <p:tgtEl>
                                          <p:spTgt spid="37"/>
                                        </p:tgtEl>
                                        <p:attrNameLst>
                                          <p:attrName>style.visibility</p:attrName>
                                        </p:attrNameLst>
                                      </p:cBhvr>
                                      <p:to>
                                        <p:strVal val="visible"/>
                                      </p:to>
                                    </p:set>
                                    <p:anim calcmode="lin" valueType="num">
                                      <p:cBhvr additive="base">
                                        <p:cTn id="107" dur="1000" fill="hold"/>
                                        <p:tgtEl>
                                          <p:spTgt spid="37"/>
                                        </p:tgtEl>
                                        <p:attrNameLst>
                                          <p:attrName>ppt_x</p:attrName>
                                        </p:attrNameLst>
                                      </p:cBhvr>
                                      <p:tavLst>
                                        <p:tav tm="0">
                                          <p:val>
                                            <p:strVal val="#ppt_x"/>
                                          </p:val>
                                        </p:tav>
                                        <p:tav tm="100000">
                                          <p:val>
                                            <p:strVal val="#ppt_x"/>
                                          </p:val>
                                        </p:tav>
                                      </p:tavLst>
                                    </p:anim>
                                    <p:anim calcmode="lin" valueType="num">
                                      <p:cBhvr additive="base">
                                        <p:cTn id="108" dur="1000" fill="hold"/>
                                        <p:tgtEl>
                                          <p:spTgt spid="37"/>
                                        </p:tgtEl>
                                        <p:attrNameLst>
                                          <p:attrName>ppt_y</p:attrName>
                                        </p:attrNameLst>
                                      </p:cBhvr>
                                      <p:tavLst>
                                        <p:tav tm="0">
                                          <p:val>
                                            <p:strVal val="0-#ppt_h/2"/>
                                          </p:val>
                                        </p:tav>
                                        <p:tav tm="100000">
                                          <p:val>
                                            <p:strVal val="#ppt_y"/>
                                          </p:val>
                                        </p:tav>
                                      </p:tavLst>
                                    </p:anim>
                                  </p:childTnLst>
                                </p:cTn>
                              </p:par>
                              <p:par>
                                <p:cTn id="109" presetID="2" presetClass="entr" presetSubtype="1" fill="hold" grpId="0" nodeType="withEffect">
                                  <p:stCondLst>
                                    <p:cond delay="0"/>
                                  </p:stCondLst>
                                  <p:childTnLst>
                                    <p:set>
                                      <p:cBhvr>
                                        <p:cTn id="110" dur="1" fill="hold">
                                          <p:stCondLst>
                                            <p:cond delay="0"/>
                                          </p:stCondLst>
                                        </p:cTn>
                                        <p:tgtEl>
                                          <p:spTgt spid="38"/>
                                        </p:tgtEl>
                                        <p:attrNameLst>
                                          <p:attrName>style.visibility</p:attrName>
                                        </p:attrNameLst>
                                      </p:cBhvr>
                                      <p:to>
                                        <p:strVal val="visible"/>
                                      </p:to>
                                    </p:set>
                                    <p:anim calcmode="lin" valueType="num">
                                      <p:cBhvr additive="base">
                                        <p:cTn id="111" dur="1000" fill="hold"/>
                                        <p:tgtEl>
                                          <p:spTgt spid="38"/>
                                        </p:tgtEl>
                                        <p:attrNameLst>
                                          <p:attrName>ppt_x</p:attrName>
                                        </p:attrNameLst>
                                      </p:cBhvr>
                                      <p:tavLst>
                                        <p:tav tm="0">
                                          <p:val>
                                            <p:strVal val="#ppt_x"/>
                                          </p:val>
                                        </p:tav>
                                        <p:tav tm="100000">
                                          <p:val>
                                            <p:strVal val="#ppt_x"/>
                                          </p:val>
                                        </p:tav>
                                      </p:tavLst>
                                    </p:anim>
                                    <p:anim calcmode="lin" valueType="num">
                                      <p:cBhvr additive="base">
                                        <p:cTn id="112" dur="1000" fill="hold"/>
                                        <p:tgtEl>
                                          <p:spTgt spid="3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11" grpId="0" animBg="1"/>
      <p:bldP spid="12" grpId="0"/>
      <p:bldP spid="13" grpId="0"/>
      <p:bldP spid="14" grpId="0"/>
      <p:bldP spid="20" grpId="0" animBg="1"/>
      <p:bldP spid="21" grpId="0"/>
      <p:bldP spid="26" grpId="0" animBg="1"/>
      <p:bldP spid="27" grpId="0" animBg="1"/>
      <p:bldP spid="28" grpId="0" animBg="1"/>
      <p:bldP spid="29" grpId="0" animBg="1"/>
      <p:bldP spid="36" grpId="0" animBg="1"/>
      <p:bldP spid="37"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srcRect/>
          <a:stretch>
            <a:fillRect/>
          </a:stretch>
        </p:blipFill>
        <p:spPr bwMode="auto">
          <a:xfrm>
            <a:off x="0" y="1772816"/>
            <a:ext cx="9144000" cy="4032448"/>
          </a:xfrm>
          <a:prstGeom prst="rect">
            <a:avLst/>
          </a:prstGeom>
          <a:ln w="38100" cap="sq">
            <a:solidFill>
              <a:schemeClr val="accent1">
                <a:lumMod val="75000"/>
              </a:schemeClr>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1763688" y="476672"/>
            <a:ext cx="6336704" cy="769441"/>
          </a:xfrm>
          <a:prstGeom prst="rect">
            <a:avLst/>
          </a:prstGeom>
          <a:noFill/>
        </p:spPr>
        <p:txBody>
          <a:bodyPr wrap="square" rtlCol="1">
            <a:spAutoFit/>
          </a:bodyPr>
          <a:lstStyle/>
          <a:p>
            <a:r>
              <a:rPr lang="en-US" sz="4400" b="1" dirty="0" smtClean="0">
                <a:solidFill>
                  <a:schemeClr val="accent2">
                    <a:lumMod val="60000"/>
                    <a:lumOff val="40000"/>
                  </a:schemeClr>
                </a:solidFill>
                <a:latin typeface="Book Antiqua" pitchFamily="18" charset="0"/>
                <a:cs typeface="MCS SKY" pitchFamily="2" charset="-78"/>
              </a:rPr>
              <a:t>Great Vowel Shift </a:t>
            </a:r>
            <a:endParaRPr lang="ar-SA" sz="4400" b="1" dirty="0">
              <a:solidFill>
                <a:schemeClr val="accent2">
                  <a:lumMod val="60000"/>
                  <a:lumOff val="40000"/>
                </a:schemeClr>
              </a:solidFill>
              <a:latin typeface="Book Antiqua" pitchFamily="18" charset="0"/>
              <a:cs typeface="MCS SKY" pitchFamily="2" charset="-78"/>
            </a:endParaRP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3" descr="GVS-System.jpg"/>
          <p:cNvPicPr>
            <a:picLocks noChangeAspect="1"/>
          </p:cNvPicPr>
          <p:nvPr/>
        </p:nvPicPr>
        <p:blipFill>
          <a:blip r:embed="rId3" cstate="print"/>
          <a:srcRect/>
          <a:stretch>
            <a:fillRect/>
          </a:stretch>
        </p:blipFill>
        <p:spPr bwMode="auto">
          <a:xfrm>
            <a:off x="179512" y="332656"/>
            <a:ext cx="4249612" cy="6168178"/>
          </a:xfrm>
          <a:prstGeom prst="rect">
            <a:avLst/>
          </a:prstGeom>
          <a:noFill/>
          <a:ln w="9525">
            <a:noFill/>
            <a:miter lim="800000"/>
            <a:headEnd/>
            <a:tailEnd/>
          </a:ln>
        </p:spPr>
      </p:pic>
      <p:sp>
        <p:nvSpPr>
          <p:cNvPr id="17" name="TextBox 16"/>
          <p:cNvSpPr txBox="1"/>
          <p:nvPr/>
        </p:nvSpPr>
        <p:spPr>
          <a:xfrm>
            <a:off x="4716016" y="620688"/>
            <a:ext cx="3744416" cy="5970865"/>
          </a:xfrm>
          <a:prstGeom prst="rect">
            <a:avLst/>
          </a:prstGeom>
          <a:noFill/>
        </p:spPr>
        <p:txBody>
          <a:bodyPr wrap="square" rtlCol="1">
            <a:spAutoFit/>
          </a:bodyPr>
          <a:lstStyle/>
          <a:p>
            <a:r>
              <a:rPr lang="en-US" sz="2800" dirty="0" smtClean="0">
                <a:latin typeface="Georgia" pitchFamily="18" charset="0"/>
              </a:rPr>
              <a:t>All the  long stressed vowels of the phoneme system were affected when sound changes began shortly after 1400, and ended in the 18th century only (though the term GVS is mainly used to refer to the first major steps in this series of changes, until about 1650). </a:t>
            </a:r>
          </a:p>
          <a:p>
            <a:endParaRPr lang="ar-SA" dirty="0"/>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idx="1"/>
          </p:nvPr>
        </p:nvSpPr>
        <p:spPr/>
        <p:txBody>
          <a:bodyPr>
            <a:normAutofit fontScale="77500" lnSpcReduction="20000"/>
          </a:bodyPr>
          <a:lstStyle/>
          <a:p>
            <a:pPr algn="just">
              <a:defRPr/>
            </a:pPr>
            <a:r>
              <a:rPr lang="en-US" b="1" dirty="0" smtClean="0">
                <a:latin typeface="Georgia" pitchFamily="18" charset="0"/>
              </a:rPr>
              <a:t>After more than 300 years, the systematic result was that the long stressed vowels had been raised to higher (closer) positions; as this was impossible for the closest vowels, they had become diphthongs. </a:t>
            </a:r>
          </a:p>
          <a:p>
            <a:pPr algn="just">
              <a:defRPr/>
            </a:pPr>
            <a:endParaRPr lang="en-US" b="1" dirty="0" smtClean="0">
              <a:latin typeface="Georgia" pitchFamily="18" charset="0"/>
            </a:endParaRPr>
          </a:p>
          <a:p>
            <a:pPr algn="just">
              <a:defRPr/>
            </a:pPr>
            <a:r>
              <a:rPr lang="en-US" dirty="0" smtClean="0">
                <a:latin typeface="Georgia" pitchFamily="18" charset="0"/>
              </a:rPr>
              <a:t>The table gives you an abstract and idealized picture of these quality changes; it describes them on the level of the system of the language. When however you compare the late medieval and the modern systems, you will find that the phoneme inventories are fairly similar, as if nothing had really changed</a:t>
            </a:r>
            <a:endParaRPr lang="en-US" b="1" dirty="0" smtClean="0">
              <a:latin typeface="Georgia" pitchFamily="18" charset="0"/>
            </a:endParaRPr>
          </a:p>
          <a:p>
            <a:endParaRPr lang="en-US" dirty="0"/>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cstate="print"/>
          <a:srcRect/>
          <a:stretch>
            <a:fillRect/>
          </a:stretch>
        </p:blipFill>
        <p:spPr bwMode="auto">
          <a:xfrm>
            <a:off x="695323" y="1052736"/>
            <a:ext cx="7566296" cy="5235998"/>
          </a:xfrm>
          <a:prstGeom prst="rect">
            <a:avLst/>
          </a:prstGeom>
          <a:ln w="88900" cap="sq" cmpd="thickThin">
            <a:solidFill>
              <a:schemeClr val="accent1">
                <a:lumMod val="75000"/>
              </a:schemeClr>
            </a:solidFill>
            <a:prstDash val="solid"/>
            <a:miter lim="800000"/>
          </a:ln>
          <a:effectLst>
            <a:innerShdw blurRad="76200">
              <a:srgbClr val="000000"/>
            </a:innerShdw>
          </a:effectLst>
        </p:spPr>
      </p:pic>
      <p:pic>
        <p:nvPicPr>
          <p:cNvPr id="14" name="Picture 9"/>
          <p:cNvPicPr>
            <a:picLocks noChangeAspect="1" noChangeArrowheads="1"/>
          </p:cNvPicPr>
          <p:nvPr/>
        </p:nvPicPr>
        <p:blipFill>
          <a:blip r:embed="rId4" cstate="print"/>
          <a:srcRect/>
          <a:stretch>
            <a:fillRect/>
          </a:stretch>
        </p:blipFill>
        <p:spPr bwMode="auto">
          <a:xfrm>
            <a:off x="3632766" y="4216753"/>
            <a:ext cx="432994" cy="388582"/>
          </a:xfrm>
          <a:prstGeom prst="rect">
            <a:avLst/>
          </a:prstGeom>
          <a:noFill/>
          <a:ln w="9525">
            <a:solidFill>
              <a:srgbClr val="FF3300"/>
            </a:solidFill>
            <a:miter lim="800000"/>
            <a:headEnd/>
            <a:tailEnd/>
          </a:ln>
          <a:effectLst/>
        </p:spPr>
      </p:pic>
      <p:pic>
        <p:nvPicPr>
          <p:cNvPr id="15" name="Picture 10"/>
          <p:cNvPicPr>
            <a:picLocks noChangeAspect="1" noChangeArrowheads="1"/>
          </p:cNvPicPr>
          <p:nvPr/>
        </p:nvPicPr>
        <p:blipFill>
          <a:blip r:embed="rId5" cstate="print"/>
          <a:srcRect/>
          <a:stretch>
            <a:fillRect/>
          </a:stretch>
        </p:blipFill>
        <p:spPr bwMode="auto">
          <a:xfrm>
            <a:off x="2774686" y="3067382"/>
            <a:ext cx="355278" cy="344174"/>
          </a:xfrm>
          <a:prstGeom prst="rect">
            <a:avLst/>
          </a:prstGeom>
          <a:noFill/>
          <a:ln w="9525">
            <a:solidFill>
              <a:srgbClr val="FF3300"/>
            </a:solidFill>
            <a:miter lim="800000"/>
            <a:headEnd/>
            <a:tailEnd/>
          </a:ln>
          <a:effectLst/>
        </p:spPr>
      </p:pic>
      <p:pic>
        <p:nvPicPr>
          <p:cNvPr id="16" name="Picture 12"/>
          <p:cNvPicPr>
            <a:picLocks noChangeAspect="1" noChangeArrowheads="1"/>
          </p:cNvPicPr>
          <p:nvPr/>
        </p:nvPicPr>
        <p:blipFill>
          <a:blip r:embed="rId6" cstate="print"/>
          <a:srcRect/>
          <a:stretch>
            <a:fillRect/>
          </a:stretch>
        </p:blipFill>
        <p:spPr bwMode="auto">
          <a:xfrm>
            <a:off x="5868144" y="4509120"/>
            <a:ext cx="388586" cy="377482"/>
          </a:xfrm>
          <a:prstGeom prst="rect">
            <a:avLst/>
          </a:prstGeom>
          <a:noFill/>
          <a:ln w="9525">
            <a:solidFill>
              <a:srgbClr val="FF3300"/>
            </a:solidFill>
            <a:miter lim="800000"/>
            <a:headEnd/>
            <a:tailEnd/>
          </a:ln>
          <a:effectLst/>
        </p:spPr>
      </p:pic>
      <p:pic>
        <p:nvPicPr>
          <p:cNvPr id="17" name="Picture 13"/>
          <p:cNvPicPr>
            <a:picLocks noChangeAspect="1" noChangeArrowheads="1"/>
          </p:cNvPicPr>
          <p:nvPr/>
        </p:nvPicPr>
        <p:blipFill>
          <a:blip r:embed="rId7" cstate="print"/>
          <a:srcRect/>
          <a:stretch>
            <a:fillRect/>
          </a:stretch>
        </p:blipFill>
        <p:spPr bwMode="auto">
          <a:xfrm>
            <a:off x="6660232" y="3212976"/>
            <a:ext cx="388584" cy="321968"/>
          </a:xfrm>
          <a:prstGeom prst="rect">
            <a:avLst/>
          </a:prstGeom>
          <a:noFill/>
          <a:ln w="9525">
            <a:solidFill>
              <a:srgbClr val="FF3300"/>
            </a:solidFill>
            <a:miter lim="800000"/>
            <a:headEnd/>
            <a:tailEnd/>
          </a:ln>
          <a:effectLst/>
        </p:spPr>
      </p:pic>
      <p:pic>
        <p:nvPicPr>
          <p:cNvPr id="18" name="Picture 21"/>
          <p:cNvPicPr>
            <a:picLocks noChangeAspect="1" noChangeArrowheads="1"/>
          </p:cNvPicPr>
          <p:nvPr/>
        </p:nvPicPr>
        <p:blipFill>
          <a:blip r:embed="rId8" cstate="print"/>
          <a:srcRect/>
          <a:stretch>
            <a:fillRect/>
          </a:stretch>
        </p:blipFill>
        <p:spPr bwMode="auto">
          <a:xfrm>
            <a:off x="3191502" y="1882338"/>
            <a:ext cx="566222" cy="399686"/>
          </a:xfrm>
          <a:prstGeom prst="rect">
            <a:avLst/>
          </a:prstGeom>
          <a:noFill/>
          <a:ln w="9525">
            <a:solidFill>
              <a:srgbClr val="FF3300"/>
            </a:solidFill>
            <a:miter lim="800000"/>
            <a:headEnd/>
            <a:tailEnd/>
          </a:ln>
          <a:effectLst/>
        </p:spPr>
      </p:pic>
      <p:pic>
        <p:nvPicPr>
          <p:cNvPr id="19" name="Picture 22"/>
          <p:cNvPicPr>
            <a:picLocks noChangeAspect="1" noChangeArrowheads="1"/>
          </p:cNvPicPr>
          <p:nvPr/>
        </p:nvPicPr>
        <p:blipFill>
          <a:blip r:embed="rId9" cstate="print"/>
          <a:srcRect/>
          <a:stretch>
            <a:fillRect/>
          </a:stretch>
        </p:blipFill>
        <p:spPr bwMode="auto">
          <a:xfrm>
            <a:off x="4552038" y="1914857"/>
            <a:ext cx="677250" cy="344174"/>
          </a:xfrm>
          <a:prstGeom prst="rect">
            <a:avLst/>
          </a:prstGeom>
          <a:noFill/>
          <a:ln w="9525">
            <a:solidFill>
              <a:srgbClr val="FF3300"/>
            </a:solidFill>
            <a:miter lim="800000"/>
            <a:headEnd/>
            <a:tailEnd/>
          </a:ln>
          <a:effectLst/>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ppt_x"/>
                                          </p:val>
                                        </p:tav>
                                        <p:tav tm="100000">
                                          <p:val>
                                            <p:strVal val="#ppt_x"/>
                                          </p:val>
                                        </p:tav>
                                      </p:tavLst>
                                    </p:anim>
                                    <p:anim calcmode="lin" valueType="num">
                                      <p:cBhvr additive="base">
                                        <p:cTn id="24" dur="500" fill="hold"/>
                                        <p:tgtEl>
                                          <p:spTgt spid="16"/>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23528" y="332656"/>
            <a:ext cx="6629400" cy="1066688"/>
          </a:xfrm>
        </p:spPr>
        <p:txBody>
          <a:bodyPr/>
          <a:lstStyle/>
          <a:p>
            <a:r>
              <a:rPr lang="en-US" dirty="0" smtClean="0">
                <a:solidFill>
                  <a:srgbClr val="FFC000"/>
                </a:solidFill>
              </a:rPr>
              <a:t>As for example:</a:t>
            </a:r>
          </a:p>
          <a:p>
            <a:endParaRPr lang="ar-SA" dirty="0">
              <a:solidFill>
                <a:srgbClr val="FFC000"/>
              </a:solidFill>
            </a:endParaRPr>
          </a:p>
        </p:txBody>
      </p:sp>
      <p:pic>
        <p:nvPicPr>
          <p:cNvPr id="4" name="Picture 2"/>
          <p:cNvPicPr>
            <a:picLocks noChangeAspect="1" noChangeArrowheads="1"/>
          </p:cNvPicPr>
          <p:nvPr/>
        </p:nvPicPr>
        <p:blipFill>
          <a:blip r:embed="rId3" cstate="print"/>
          <a:srcRect/>
          <a:stretch>
            <a:fillRect/>
          </a:stretch>
        </p:blipFill>
        <p:spPr bwMode="auto">
          <a:xfrm>
            <a:off x="1043608" y="1223253"/>
            <a:ext cx="6840760" cy="5225229"/>
          </a:xfrm>
          <a:prstGeom prst="rect">
            <a:avLst/>
          </a:prstGeom>
          <a:noFill/>
        </p:spPr>
      </p:pic>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a:stretch>
            <a:fillRect/>
          </a:stretch>
        </p:blipFill>
        <p:spPr bwMode="auto">
          <a:xfrm>
            <a:off x="1331913" y="887413"/>
            <a:ext cx="6456362" cy="5511800"/>
          </a:xfrm>
          <a:prstGeom prst="rect">
            <a:avLst/>
          </a:prstGeom>
          <a:noFill/>
        </p:spPr>
      </p:pic>
      <p:sp>
        <p:nvSpPr>
          <p:cNvPr id="5" name="Text Box 3"/>
          <p:cNvSpPr txBox="1">
            <a:spLocks noChangeArrowheads="1"/>
          </p:cNvSpPr>
          <p:nvPr/>
        </p:nvSpPr>
        <p:spPr bwMode="auto">
          <a:xfrm>
            <a:off x="2730500" y="1935163"/>
            <a:ext cx="504825" cy="457200"/>
          </a:xfrm>
          <a:prstGeom prst="rect">
            <a:avLst/>
          </a:prstGeom>
          <a:noFill/>
          <a:ln w="9525">
            <a:noFill/>
            <a:miter lim="800000"/>
            <a:headEnd/>
            <a:tailEnd/>
          </a:ln>
          <a:effectLst/>
        </p:spPr>
        <p:txBody>
          <a:bodyPr wrap="none">
            <a:spAutoFit/>
          </a:bodyPr>
          <a:lstStyle/>
          <a:p>
            <a:pPr algn="l" eaLnBrk="0" hangingPunct="0"/>
            <a:r>
              <a:rPr lang="is-IS" sz="2400">
                <a:solidFill>
                  <a:srgbClr val="FF0000"/>
                </a:solidFill>
                <a:latin typeface="Times New Roman" pitchFamily="18" charset="0"/>
              </a:rPr>
              <a:t>tíd</a:t>
            </a:r>
            <a:endParaRPr lang="en-GB" sz="2400">
              <a:solidFill>
                <a:srgbClr val="FF0000"/>
              </a:solidFill>
              <a:latin typeface="Times New Roman" pitchFamily="18" charset="0"/>
            </a:endParaRPr>
          </a:p>
        </p:txBody>
      </p:sp>
      <p:sp>
        <p:nvSpPr>
          <p:cNvPr id="6" name="Text Box 4"/>
          <p:cNvSpPr txBox="1">
            <a:spLocks noChangeArrowheads="1"/>
          </p:cNvSpPr>
          <p:nvPr/>
        </p:nvSpPr>
        <p:spPr bwMode="auto">
          <a:xfrm>
            <a:off x="3421063" y="2824163"/>
            <a:ext cx="877887" cy="457200"/>
          </a:xfrm>
          <a:prstGeom prst="rect">
            <a:avLst/>
          </a:prstGeom>
          <a:noFill/>
          <a:ln w="9525">
            <a:noFill/>
            <a:miter lim="800000"/>
            <a:headEnd/>
            <a:tailEnd/>
          </a:ln>
          <a:effectLst/>
        </p:spPr>
        <p:txBody>
          <a:bodyPr>
            <a:spAutoFit/>
          </a:bodyPr>
          <a:lstStyle/>
          <a:p>
            <a:pPr algn="l" eaLnBrk="0" hangingPunct="0"/>
            <a:r>
              <a:rPr lang="is-IS" sz="2400" dirty="0">
                <a:solidFill>
                  <a:srgbClr val="FF0000"/>
                </a:solidFill>
                <a:latin typeface="Times New Roman" pitchFamily="18" charset="0"/>
              </a:rPr>
              <a:t>swét</a:t>
            </a:r>
            <a:endParaRPr lang="en-GB" sz="2400" dirty="0">
              <a:solidFill>
                <a:srgbClr val="FF0000"/>
              </a:solidFill>
              <a:latin typeface="Times New Roman" pitchFamily="18" charset="0"/>
            </a:endParaRPr>
          </a:p>
        </p:txBody>
      </p:sp>
      <p:sp>
        <p:nvSpPr>
          <p:cNvPr id="7" name="Text Box 5"/>
          <p:cNvSpPr txBox="1">
            <a:spLocks noChangeArrowheads="1"/>
          </p:cNvSpPr>
          <p:nvPr/>
        </p:nvSpPr>
        <p:spPr bwMode="auto">
          <a:xfrm>
            <a:off x="4127500" y="3976688"/>
            <a:ext cx="758825" cy="457200"/>
          </a:xfrm>
          <a:prstGeom prst="rect">
            <a:avLst/>
          </a:prstGeom>
          <a:noFill/>
          <a:ln w="9525">
            <a:noFill/>
            <a:miter lim="800000"/>
            <a:headEnd/>
            <a:tailEnd/>
          </a:ln>
          <a:effectLst/>
        </p:spPr>
        <p:txBody>
          <a:bodyPr wrap="none">
            <a:spAutoFit/>
          </a:bodyPr>
          <a:lstStyle/>
          <a:p>
            <a:pPr algn="l" eaLnBrk="0" hangingPunct="0"/>
            <a:r>
              <a:rPr lang="is-IS" sz="2400">
                <a:solidFill>
                  <a:srgbClr val="FF0000"/>
                </a:solidFill>
                <a:latin typeface="Times New Roman" pitchFamily="18" charset="0"/>
              </a:rPr>
              <a:t>clæn</a:t>
            </a:r>
            <a:endParaRPr lang="en-GB" sz="2400">
              <a:solidFill>
                <a:srgbClr val="FF0000"/>
              </a:solidFill>
              <a:latin typeface="Times New Roman" pitchFamily="18" charset="0"/>
            </a:endParaRPr>
          </a:p>
        </p:txBody>
      </p:sp>
      <p:sp>
        <p:nvSpPr>
          <p:cNvPr id="8" name="Text Box 6"/>
          <p:cNvSpPr txBox="1">
            <a:spLocks noChangeArrowheads="1"/>
          </p:cNvSpPr>
          <p:nvPr/>
        </p:nvSpPr>
        <p:spPr bwMode="auto">
          <a:xfrm>
            <a:off x="4903788" y="4995863"/>
            <a:ext cx="842962" cy="457200"/>
          </a:xfrm>
          <a:prstGeom prst="rect">
            <a:avLst/>
          </a:prstGeom>
          <a:noFill/>
          <a:ln w="9525">
            <a:noFill/>
            <a:miter lim="800000"/>
            <a:headEnd/>
            <a:tailEnd/>
          </a:ln>
          <a:effectLst/>
        </p:spPr>
        <p:txBody>
          <a:bodyPr wrap="none">
            <a:spAutoFit/>
          </a:bodyPr>
          <a:lstStyle/>
          <a:p>
            <a:pPr algn="l" eaLnBrk="0" hangingPunct="0"/>
            <a:r>
              <a:rPr lang="is-IS" sz="2400">
                <a:solidFill>
                  <a:srgbClr val="FF0000"/>
                </a:solidFill>
                <a:latin typeface="Times New Roman" pitchFamily="18" charset="0"/>
              </a:rPr>
              <a:t>nama</a:t>
            </a:r>
            <a:endParaRPr lang="en-GB" sz="2400">
              <a:solidFill>
                <a:srgbClr val="FF0000"/>
              </a:solidFill>
              <a:latin typeface="Times New Roman" pitchFamily="18" charset="0"/>
            </a:endParaRPr>
          </a:p>
        </p:txBody>
      </p:sp>
      <p:sp>
        <p:nvSpPr>
          <p:cNvPr id="9" name="Text Box 7"/>
          <p:cNvSpPr txBox="1">
            <a:spLocks noChangeArrowheads="1"/>
          </p:cNvSpPr>
          <p:nvPr/>
        </p:nvSpPr>
        <p:spPr bwMode="auto">
          <a:xfrm>
            <a:off x="6300192" y="1916832"/>
            <a:ext cx="608012" cy="457200"/>
          </a:xfrm>
          <a:prstGeom prst="rect">
            <a:avLst/>
          </a:prstGeom>
          <a:noFill/>
          <a:ln w="9525">
            <a:noFill/>
            <a:miter lim="800000"/>
            <a:headEnd/>
            <a:tailEnd/>
          </a:ln>
          <a:effectLst/>
        </p:spPr>
        <p:txBody>
          <a:bodyPr wrap="none">
            <a:spAutoFit/>
          </a:bodyPr>
          <a:lstStyle/>
          <a:p>
            <a:pPr algn="l" eaLnBrk="0" hangingPunct="0"/>
            <a:r>
              <a:rPr lang="is-IS" sz="2400" dirty="0">
                <a:solidFill>
                  <a:srgbClr val="FF0000"/>
                </a:solidFill>
                <a:latin typeface="Times New Roman" pitchFamily="18" charset="0"/>
              </a:rPr>
              <a:t>hús</a:t>
            </a:r>
            <a:endParaRPr lang="en-GB" sz="2400" dirty="0">
              <a:solidFill>
                <a:srgbClr val="FF0000"/>
              </a:solidFill>
              <a:latin typeface="Times New Roman" pitchFamily="18" charset="0"/>
            </a:endParaRPr>
          </a:p>
        </p:txBody>
      </p:sp>
      <p:sp>
        <p:nvSpPr>
          <p:cNvPr id="10" name="Text Box 8"/>
          <p:cNvSpPr txBox="1">
            <a:spLocks noChangeArrowheads="1"/>
          </p:cNvSpPr>
          <p:nvPr/>
        </p:nvSpPr>
        <p:spPr bwMode="auto">
          <a:xfrm>
            <a:off x="6083300" y="2852738"/>
            <a:ext cx="860425" cy="457200"/>
          </a:xfrm>
          <a:prstGeom prst="rect">
            <a:avLst/>
          </a:prstGeom>
          <a:noFill/>
          <a:ln w="9525">
            <a:noFill/>
            <a:miter lim="800000"/>
            <a:headEnd/>
            <a:tailEnd/>
          </a:ln>
          <a:effectLst/>
        </p:spPr>
        <p:txBody>
          <a:bodyPr wrap="none">
            <a:spAutoFit/>
          </a:bodyPr>
          <a:lstStyle/>
          <a:p>
            <a:pPr algn="l" eaLnBrk="0" hangingPunct="0"/>
            <a:r>
              <a:rPr lang="is-IS" sz="2400">
                <a:solidFill>
                  <a:srgbClr val="FF0000"/>
                </a:solidFill>
                <a:latin typeface="Times New Roman" pitchFamily="18" charset="0"/>
              </a:rPr>
              <a:t>móna</a:t>
            </a:r>
            <a:endParaRPr lang="en-GB" sz="2400">
              <a:solidFill>
                <a:srgbClr val="FF0000"/>
              </a:solidFill>
              <a:latin typeface="Times New Roman" pitchFamily="18" charset="0"/>
            </a:endParaRPr>
          </a:p>
        </p:txBody>
      </p:sp>
      <p:sp>
        <p:nvSpPr>
          <p:cNvPr id="11" name="Text Box 9"/>
          <p:cNvSpPr txBox="1">
            <a:spLocks noChangeArrowheads="1"/>
          </p:cNvSpPr>
          <p:nvPr/>
        </p:nvSpPr>
        <p:spPr bwMode="auto">
          <a:xfrm>
            <a:off x="6228184" y="4005064"/>
            <a:ext cx="674687" cy="457200"/>
          </a:xfrm>
          <a:prstGeom prst="rect">
            <a:avLst/>
          </a:prstGeom>
          <a:noFill/>
          <a:ln w="9525">
            <a:noFill/>
            <a:miter lim="800000"/>
            <a:headEnd/>
            <a:tailEnd/>
          </a:ln>
          <a:effectLst/>
        </p:spPr>
        <p:txBody>
          <a:bodyPr wrap="none">
            <a:spAutoFit/>
          </a:bodyPr>
          <a:lstStyle/>
          <a:p>
            <a:pPr algn="l" eaLnBrk="0" hangingPunct="0"/>
            <a:r>
              <a:rPr lang="is-IS" sz="2400" dirty="0">
                <a:solidFill>
                  <a:srgbClr val="FF0000"/>
                </a:solidFill>
                <a:latin typeface="Times New Roman" pitchFamily="18" charset="0"/>
              </a:rPr>
              <a:t>stán</a:t>
            </a:r>
            <a:endParaRPr lang="en-GB" sz="2400" dirty="0">
              <a:solidFill>
                <a:srgbClr val="FF0000"/>
              </a:solidFill>
              <a:latin typeface="Times New Roman" pitchFamily="18" charset="0"/>
            </a:endParaRPr>
          </a:p>
        </p:txBody>
      </p:sp>
      <p:sp>
        <p:nvSpPr>
          <p:cNvPr id="12" name="Text Box 10"/>
          <p:cNvSpPr txBox="1">
            <a:spLocks noChangeArrowheads="1"/>
          </p:cNvSpPr>
          <p:nvPr/>
        </p:nvSpPr>
        <p:spPr bwMode="auto">
          <a:xfrm>
            <a:off x="4383088" y="3919538"/>
            <a:ext cx="319087" cy="579437"/>
          </a:xfrm>
          <a:prstGeom prst="rect">
            <a:avLst/>
          </a:prstGeom>
          <a:noFill/>
          <a:ln w="9525">
            <a:noFill/>
            <a:miter lim="800000"/>
            <a:headEnd/>
            <a:tailEnd/>
          </a:ln>
          <a:effectLst/>
        </p:spPr>
        <p:txBody>
          <a:bodyPr wrap="none">
            <a:spAutoFit/>
          </a:bodyPr>
          <a:lstStyle/>
          <a:p>
            <a:pPr algn="l" eaLnBrk="0" hangingPunct="0"/>
            <a:r>
              <a:rPr lang="is-IS" sz="3200">
                <a:solidFill>
                  <a:srgbClr val="FF0000"/>
                </a:solidFill>
                <a:latin typeface="Times New Roman" pitchFamily="18" charset="0"/>
              </a:rPr>
              <a:t>´</a:t>
            </a:r>
            <a:endParaRPr lang="en-GB" sz="3200">
              <a:solidFill>
                <a:srgbClr val="FF0000"/>
              </a:solidFill>
              <a:latin typeface="Times New Roman" pitchFamily="18" charset="0"/>
            </a:endParaRPr>
          </a:p>
        </p:txBody>
      </p:sp>
      <p:sp>
        <p:nvSpPr>
          <p:cNvPr id="39" name="TextBox 38"/>
          <p:cNvSpPr txBox="1"/>
          <p:nvPr/>
        </p:nvSpPr>
        <p:spPr>
          <a:xfrm>
            <a:off x="3203848" y="2132856"/>
            <a:ext cx="720080" cy="369332"/>
          </a:xfrm>
          <a:prstGeom prst="rect">
            <a:avLst/>
          </a:prstGeom>
          <a:noFill/>
        </p:spPr>
        <p:txBody>
          <a:bodyPr wrap="square" rtlCol="1">
            <a:spAutoFit/>
          </a:bodyPr>
          <a:lstStyle/>
          <a:p>
            <a:r>
              <a:rPr lang="en-US" dirty="0" smtClean="0">
                <a:solidFill>
                  <a:schemeClr val="accent4">
                    <a:lumMod val="60000"/>
                    <a:lumOff val="40000"/>
                  </a:schemeClr>
                </a:solidFill>
              </a:rPr>
              <a:t>Tide</a:t>
            </a:r>
            <a:endParaRPr lang="ar-SA" dirty="0">
              <a:solidFill>
                <a:schemeClr val="accent4">
                  <a:lumMod val="60000"/>
                  <a:lumOff val="40000"/>
                </a:schemeClr>
              </a:solidFill>
            </a:endParaRPr>
          </a:p>
        </p:txBody>
      </p:sp>
      <p:sp>
        <p:nvSpPr>
          <p:cNvPr id="40" name="TextBox 39"/>
          <p:cNvSpPr txBox="1"/>
          <p:nvPr/>
        </p:nvSpPr>
        <p:spPr>
          <a:xfrm>
            <a:off x="3707904" y="3140968"/>
            <a:ext cx="864096" cy="369332"/>
          </a:xfrm>
          <a:prstGeom prst="rect">
            <a:avLst/>
          </a:prstGeom>
          <a:noFill/>
        </p:spPr>
        <p:txBody>
          <a:bodyPr wrap="square" rtlCol="1">
            <a:spAutoFit/>
          </a:bodyPr>
          <a:lstStyle/>
          <a:p>
            <a:r>
              <a:rPr lang="en-US" dirty="0" smtClean="0">
                <a:solidFill>
                  <a:schemeClr val="accent4">
                    <a:lumMod val="60000"/>
                    <a:lumOff val="40000"/>
                  </a:schemeClr>
                </a:solidFill>
              </a:rPr>
              <a:t>sweet</a:t>
            </a:r>
            <a:endParaRPr lang="ar-SA" dirty="0">
              <a:solidFill>
                <a:schemeClr val="accent4">
                  <a:lumMod val="60000"/>
                  <a:lumOff val="40000"/>
                </a:schemeClr>
              </a:solidFill>
            </a:endParaRPr>
          </a:p>
        </p:txBody>
      </p:sp>
      <p:sp>
        <p:nvSpPr>
          <p:cNvPr id="41" name="TextBox 40"/>
          <p:cNvSpPr txBox="1"/>
          <p:nvPr/>
        </p:nvSpPr>
        <p:spPr>
          <a:xfrm>
            <a:off x="4355976" y="4365104"/>
            <a:ext cx="792088" cy="369332"/>
          </a:xfrm>
          <a:prstGeom prst="rect">
            <a:avLst/>
          </a:prstGeom>
          <a:noFill/>
        </p:spPr>
        <p:txBody>
          <a:bodyPr wrap="square" rtlCol="1">
            <a:spAutoFit/>
          </a:bodyPr>
          <a:lstStyle/>
          <a:p>
            <a:r>
              <a:rPr lang="en-US" dirty="0" smtClean="0">
                <a:solidFill>
                  <a:schemeClr val="accent4">
                    <a:lumMod val="60000"/>
                    <a:lumOff val="40000"/>
                  </a:schemeClr>
                </a:solidFill>
              </a:rPr>
              <a:t>clean</a:t>
            </a:r>
            <a:endParaRPr lang="ar-SA" dirty="0">
              <a:solidFill>
                <a:schemeClr val="accent4">
                  <a:lumMod val="60000"/>
                  <a:lumOff val="40000"/>
                </a:schemeClr>
              </a:solidFill>
            </a:endParaRPr>
          </a:p>
        </p:txBody>
      </p:sp>
      <p:sp>
        <p:nvSpPr>
          <p:cNvPr id="42" name="TextBox 41"/>
          <p:cNvSpPr txBox="1"/>
          <p:nvPr/>
        </p:nvSpPr>
        <p:spPr>
          <a:xfrm>
            <a:off x="5004048" y="5445224"/>
            <a:ext cx="792088" cy="369332"/>
          </a:xfrm>
          <a:prstGeom prst="rect">
            <a:avLst/>
          </a:prstGeom>
          <a:noFill/>
        </p:spPr>
        <p:txBody>
          <a:bodyPr wrap="square" rtlCol="1">
            <a:spAutoFit/>
          </a:bodyPr>
          <a:lstStyle/>
          <a:p>
            <a:r>
              <a:rPr lang="en-US" dirty="0" smtClean="0">
                <a:solidFill>
                  <a:schemeClr val="accent4">
                    <a:lumMod val="60000"/>
                    <a:lumOff val="40000"/>
                  </a:schemeClr>
                </a:solidFill>
              </a:rPr>
              <a:t>name</a:t>
            </a:r>
            <a:endParaRPr lang="ar-SA" dirty="0">
              <a:solidFill>
                <a:schemeClr val="accent4">
                  <a:lumMod val="60000"/>
                  <a:lumOff val="40000"/>
                </a:schemeClr>
              </a:solidFill>
            </a:endParaRPr>
          </a:p>
        </p:txBody>
      </p:sp>
      <p:sp>
        <p:nvSpPr>
          <p:cNvPr id="43" name="TextBox 42"/>
          <p:cNvSpPr txBox="1"/>
          <p:nvPr/>
        </p:nvSpPr>
        <p:spPr>
          <a:xfrm>
            <a:off x="6156176" y="4437112"/>
            <a:ext cx="792088" cy="369332"/>
          </a:xfrm>
          <a:prstGeom prst="rect">
            <a:avLst/>
          </a:prstGeom>
          <a:noFill/>
        </p:spPr>
        <p:txBody>
          <a:bodyPr wrap="square" rtlCol="1">
            <a:spAutoFit/>
          </a:bodyPr>
          <a:lstStyle/>
          <a:p>
            <a:r>
              <a:rPr lang="en-US" dirty="0" smtClean="0">
                <a:solidFill>
                  <a:schemeClr val="accent4">
                    <a:lumMod val="60000"/>
                    <a:lumOff val="40000"/>
                  </a:schemeClr>
                </a:solidFill>
              </a:rPr>
              <a:t>stone</a:t>
            </a:r>
            <a:endParaRPr lang="ar-SA" dirty="0">
              <a:solidFill>
                <a:schemeClr val="accent4">
                  <a:lumMod val="60000"/>
                  <a:lumOff val="40000"/>
                </a:schemeClr>
              </a:solidFill>
            </a:endParaRPr>
          </a:p>
        </p:txBody>
      </p:sp>
      <p:sp>
        <p:nvSpPr>
          <p:cNvPr id="44" name="TextBox 43"/>
          <p:cNvSpPr txBox="1"/>
          <p:nvPr/>
        </p:nvSpPr>
        <p:spPr>
          <a:xfrm>
            <a:off x="6084168" y="3284984"/>
            <a:ext cx="792088" cy="369332"/>
          </a:xfrm>
          <a:prstGeom prst="rect">
            <a:avLst/>
          </a:prstGeom>
          <a:noFill/>
        </p:spPr>
        <p:txBody>
          <a:bodyPr wrap="square" rtlCol="1">
            <a:spAutoFit/>
          </a:bodyPr>
          <a:lstStyle/>
          <a:p>
            <a:r>
              <a:rPr lang="en-US" dirty="0" smtClean="0">
                <a:solidFill>
                  <a:schemeClr val="accent4">
                    <a:lumMod val="60000"/>
                    <a:lumOff val="40000"/>
                  </a:schemeClr>
                </a:solidFill>
              </a:rPr>
              <a:t>Moon</a:t>
            </a:r>
          </a:p>
        </p:txBody>
      </p:sp>
      <p:sp>
        <p:nvSpPr>
          <p:cNvPr id="45" name="TextBox 44"/>
          <p:cNvSpPr txBox="1"/>
          <p:nvPr/>
        </p:nvSpPr>
        <p:spPr>
          <a:xfrm>
            <a:off x="6156176" y="2348880"/>
            <a:ext cx="864096" cy="369332"/>
          </a:xfrm>
          <a:prstGeom prst="rect">
            <a:avLst/>
          </a:prstGeom>
          <a:noFill/>
        </p:spPr>
        <p:txBody>
          <a:bodyPr wrap="square" rtlCol="1">
            <a:spAutoFit/>
          </a:bodyPr>
          <a:lstStyle/>
          <a:p>
            <a:r>
              <a:rPr lang="en-US" dirty="0" smtClean="0">
                <a:solidFill>
                  <a:schemeClr val="accent4">
                    <a:lumMod val="60000"/>
                    <a:lumOff val="40000"/>
                  </a:schemeClr>
                </a:solidFill>
              </a:rPr>
              <a:t>house</a:t>
            </a:r>
          </a:p>
        </p:txBody>
      </p:sp>
    </p:spTree>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1331913" y="887413"/>
            <a:ext cx="6456362" cy="5511800"/>
          </a:xfrm>
          <a:prstGeom prst="rect">
            <a:avLst/>
          </a:prstGeom>
        </p:spPr>
        <p:style>
          <a:lnRef idx="1">
            <a:schemeClr val="accent4"/>
          </a:lnRef>
          <a:fillRef idx="2">
            <a:schemeClr val="accent4"/>
          </a:fillRef>
          <a:effectRef idx="1">
            <a:schemeClr val="accent4"/>
          </a:effectRef>
          <a:fontRef idx="minor">
            <a:schemeClr val="dk1"/>
          </a:fontRef>
        </p:style>
      </p:pic>
      <p:sp>
        <p:nvSpPr>
          <p:cNvPr id="5" name="Text Box 3"/>
          <p:cNvSpPr txBox="1">
            <a:spLocks noChangeArrowheads="1"/>
          </p:cNvSpPr>
          <p:nvPr/>
        </p:nvSpPr>
        <p:spPr bwMode="auto">
          <a:xfrm>
            <a:off x="2730500" y="1889125"/>
            <a:ext cx="639763" cy="457200"/>
          </a:xfrm>
          <a:prstGeom prst="rect">
            <a:avLst/>
          </a:prstGeom>
          <a:noFill/>
          <a:ln w="9525">
            <a:noFill/>
            <a:miter lim="800000"/>
            <a:headEnd/>
            <a:tailEnd/>
          </a:ln>
          <a:effectLst/>
        </p:spPr>
        <p:txBody>
          <a:bodyPr wrap="none">
            <a:spAutoFit/>
          </a:bodyPr>
          <a:lstStyle/>
          <a:p>
            <a:pPr algn="l" eaLnBrk="0" hangingPunct="0"/>
            <a:r>
              <a:rPr lang="is-IS" sz="2400">
                <a:solidFill>
                  <a:srgbClr val="FF0000"/>
                </a:solidFill>
                <a:latin typeface="Times" charset="0"/>
              </a:rPr>
              <a:t>tide</a:t>
            </a:r>
            <a:endParaRPr lang="en-GB" sz="2400">
              <a:solidFill>
                <a:srgbClr val="FF0000"/>
              </a:solidFill>
              <a:latin typeface="Times" charset="0"/>
            </a:endParaRPr>
          </a:p>
        </p:txBody>
      </p:sp>
      <p:sp>
        <p:nvSpPr>
          <p:cNvPr id="6" name="Text Box 4"/>
          <p:cNvSpPr txBox="1">
            <a:spLocks noChangeArrowheads="1"/>
          </p:cNvSpPr>
          <p:nvPr/>
        </p:nvSpPr>
        <p:spPr bwMode="auto">
          <a:xfrm>
            <a:off x="3421063" y="2824163"/>
            <a:ext cx="877887" cy="457200"/>
          </a:xfrm>
          <a:prstGeom prst="rect">
            <a:avLst/>
          </a:prstGeom>
          <a:noFill/>
          <a:ln w="9525">
            <a:noFill/>
            <a:miter lim="800000"/>
            <a:headEnd/>
            <a:tailEnd/>
          </a:ln>
          <a:effectLst/>
        </p:spPr>
        <p:txBody>
          <a:bodyPr>
            <a:spAutoFit/>
          </a:bodyPr>
          <a:lstStyle/>
          <a:p>
            <a:pPr algn="l" eaLnBrk="0" hangingPunct="0"/>
            <a:r>
              <a:rPr lang="is-IS" sz="2400">
                <a:solidFill>
                  <a:srgbClr val="FF0000"/>
                </a:solidFill>
                <a:latin typeface="Times" charset="0"/>
              </a:rPr>
              <a:t>sweet</a:t>
            </a:r>
            <a:endParaRPr lang="en-GB" sz="2400">
              <a:solidFill>
                <a:srgbClr val="FF0000"/>
              </a:solidFill>
              <a:latin typeface="Times" charset="0"/>
            </a:endParaRPr>
          </a:p>
        </p:txBody>
      </p:sp>
      <p:sp>
        <p:nvSpPr>
          <p:cNvPr id="7" name="Text Box 5"/>
          <p:cNvSpPr txBox="1">
            <a:spLocks noChangeArrowheads="1"/>
          </p:cNvSpPr>
          <p:nvPr/>
        </p:nvSpPr>
        <p:spPr bwMode="auto">
          <a:xfrm>
            <a:off x="4127500" y="3976688"/>
            <a:ext cx="825500" cy="457200"/>
          </a:xfrm>
          <a:prstGeom prst="rect">
            <a:avLst/>
          </a:prstGeom>
          <a:noFill/>
          <a:ln w="9525">
            <a:noFill/>
            <a:miter lim="800000"/>
            <a:headEnd/>
            <a:tailEnd/>
          </a:ln>
          <a:effectLst/>
        </p:spPr>
        <p:txBody>
          <a:bodyPr wrap="none">
            <a:spAutoFit/>
          </a:bodyPr>
          <a:lstStyle/>
          <a:p>
            <a:pPr algn="l" eaLnBrk="0" hangingPunct="0"/>
            <a:r>
              <a:rPr lang="is-IS" sz="2400">
                <a:solidFill>
                  <a:srgbClr val="FF0000"/>
                </a:solidFill>
                <a:latin typeface="Times" charset="0"/>
              </a:rPr>
              <a:t>clean</a:t>
            </a:r>
            <a:endParaRPr lang="en-GB" sz="2400">
              <a:solidFill>
                <a:srgbClr val="FF0000"/>
              </a:solidFill>
              <a:latin typeface="Times" charset="0"/>
            </a:endParaRPr>
          </a:p>
        </p:txBody>
      </p:sp>
      <p:sp>
        <p:nvSpPr>
          <p:cNvPr id="8" name="Text Box 6"/>
          <p:cNvSpPr txBox="1">
            <a:spLocks noChangeArrowheads="1"/>
          </p:cNvSpPr>
          <p:nvPr/>
        </p:nvSpPr>
        <p:spPr bwMode="auto">
          <a:xfrm>
            <a:off x="4903788" y="4997450"/>
            <a:ext cx="849913" cy="461665"/>
          </a:xfrm>
          <a:prstGeom prst="rect">
            <a:avLst/>
          </a:prstGeom>
          <a:noFill/>
          <a:ln w="9525">
            <a:noFill/>
            <a:miter lim="800000"/>
            <a:headEnd/>
            <a:tailEnd/>
          </a:ln>
          <a:effectLst/>
        </p:spPr>
        <p:txBody>
          <a:bodyPr wrap="none">
            <a:spAutoFit/>
          </a:bodyPr>
          <a:lstStyle/>
          <a:p>
            <a:pPr algn="l" eaLnBrk="0" hangingPunct="0"/>
            <a:r>
              <a:rPr lang="is-IS" sz="2400">
                <a:solidFill>
                  <a:srgbClr val="FF0000"/>
                </a:solidFill>
                <a:latin typeface="Times" charset="0"/>
              </a:rPr>
              <a:t>name</a:t>
            </a:r>
            <a:endParaRPr lang="en-GB" sz="2400">
              <a:solidFill>
                <a:srgbClr val="FF0000"/>
              </a:solidFill>
              <a:latin typeface="Times" charset="0"/>
            </a:endParaRPr>
          </a:p>
        </p:txBody>
      </p:sp>
      <p:sp>
        <p:nvSpPr>
          <p:cNvPr id="9" name="Text Box 7"/>
          <p:cNvSpPr txBox="1">
            <a:spLocks noChangeArrowheads="1"/>
          </p:cNvSpPr>
          <p:nvPr/>
        </p:nvSpPr>
        <p:spPr bwMode="auto">
          <a:xfrm>
            <a:off x="6154738" y="1900238"/>
            <a:ext cx="895350" cy="457200"/>
          </a:xfrm>
          <a:prstGeom prst="rect">
            <a:avLst/>
          </a:prstGeom>
          <a:noFill/>
          <a:ln w="9525">
            <a:noFill/>
            <a:miter lim="800000"/>
            <a:headEnd/>
            <a:tailEnd/>
          </a:ln>
          <a:effectLst/>
        </p:spPr>
        <p:txBody>
          <a:bodyPr wrap="none">
            <a:spAutoFit/>
          </a:bodyPr>
          <a:lstStyle/>
          <a:p>
            <a:pPr algn="l" eaLnBrk="0" hangingPunct="0"/>
            <a:r>
              <a:rPr lang="is-IS" sz="2400">
                <a:solidFill>
                  <a:srgbClr val="FF0000"/>
                </a:solidFill>
                <a:latin typeface="Times" charset="0"/>
              </a:rPr>
              <a:t>house</a:t>
            </a:r>
            <a:endParaRPr lang="en-GB" sz="2400">
              <a:solidFill>
                <a:srgbClr val="FF0000"/>
              </a:solidFill>
              <a:latin typeface="Times" charset="0"/>
            </a:endParaRPr>
          </a:p>
        </p:txBody>
      </p:sp>
      <p:sp>
        <p:nvSpPr>
          <p:cNvPr id="10" name="Text Box 8"/>
          <p:cNvSpPr txBox="1">
            <a:spLocks noChangeArrowheads="1"/>
          </p:cNvSpPr>
          <p:nvPr/>
        </p:nvSpPr>
        <p:spPr bwMode="auto">
          <a:xfrm>
            <a:off x="6083300" y="2854325"/>
            <a:ext cx="885179" cy="461665"/>
          </a:xfrm>
          <a:prstGeom prst="rect">
            <a:avLst/>
          </a:prstGeom>
          <a:noFill/>
          <a:ln w="9525">
            <a:noFill/>
            <a:miter lim="800000"/>
            <a:headEnd/>
            <a:tailEnd/>
          </a:ln>
          <a:effectLst/>
        </p:spPr>
        <p:txBody>
          <a:bodyPr wrap="none">
            <a:spAutoFit/>
          </a:bodyPr>
          <a:lstStyle/>
          <a:p>
            <a:pPr algn="l" eaLnBrk="0" hangingPunct="0"/>
            <a:r>
              <a:rPr lang="is-IS" sz="2400" dirty="0">
                <a:solidFill>
                  <a:srgbClr val="FF0000"/>
                </a:solidFill>
                <a:latin typeface="Times" charset="0"/>
              </a:rPr>
              <a:t>moon</a:t>
            </a:r>
            <a:endParaRPr lang="en-GB" sz="2400" dirty="0">
              <a:solidFill>
                <a:srgbClr val="FF0000"/>
              </a:solidFill>
              <a:latin typeface="Times" charset="0"/>
            </a:endParaRPr>
          </a:p>
        </p:txBody>
      </p:sp>
      <p:sp>
        <p:nvSpPr>
          <p:cNvPr id="11" name="Text Box 9"/>
          <p:cNvSpPr txBox="1">
            <a:spLocks noChangeArrowheads="1"/>
          </p:cNvSpPr>
          <p:nvPr/>
        </p:nvSpPr>
        <p:spPr bwMode="auto">
          <a:xfrm>
            <a:off x="6227763" y="4005263"/>
            <a:ext cx="827087" cy="457200"/>
          </a:xfrm>
          <a:prstGeom prst="rect">
            <a:avLst/>
          </a:prstGeom>
          <a:noFill/>
          <a:ln w="9525">
            <a:noFill/>
            <a:miter lim="800000"/>
            <a:headEnd/>
            <a:tailEnd/>
          </a:ln>
          <a:effectLst/>
        </p:spPr>
        <p:txBody>
          <a:bodyPr wrap="none">
            <a:spAutoFit/>
          </a:bodyPr>
          <a:lstStyle/>
          <a:p>
            <a:pPr algn="l" eaLnBrk="0" hangingPunct="0"/>
            <a:r>
              <a:rPr lang="is-IS" sz="2400">
                <a:solidFill>
                  <a:srgbClr val="FF0000"/>
                </a:solidFill>
                <a:latin typeface="Times" charset="0"/>
              </a:rPr>
              <a:t>stone</a:t>
            </a:r>
            <a:endParaRPr lang="en-GB" sz="2400">
              <a:solidFill>
                <a:srgbClr val="FF0000"/>
              </a:solidFill>
              <a:latin typeface="Times" charset="0"/>
            </a:endParaRPr>
          </a:p>
        </p:txBody>
      </p:sp>
      <p:sp>
        <p:nvSpPr>
          <p:cNvPr id="12" name="Line 10"/>
          <p:cNvSpPr>
            <a:spLocks noChangeShapeType="1"/>
          </p:cNvSpPr>
          <p:nvPr/>
        </p:nvSpPr>
        <p:spPr bwMode="auto">
          <a:xfrm flipH="1" flipV="1">
            <a:off x="4716463" y="4437063"/>
            <a:ext cx="360362" cy="576262"/>
          </a:xfrm>
          <a:prstGeom prst="line">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lstStyle/>
          <a:p>
            <a:endParaRPr lang="ar-SA">
              <a:solidFill>
                <a:srgbClr val="FF0000"/>
              </a:solidFill>
            </a:endParaRPr>
          </a:p>
        </p:txBody>
      </p:sp>
      <p:sp>
        <p:nvSpPr>
          <p:cNvPr id="13" name="Line 11"/>
          <p:cNvSpPr>
            <a:spLocks noChangeShapeType="1"/>
          </p:cNvSpPr>
          <p:nvPr/>
        </p:nvSpPr>
        <p:spPr bwMode="auto">
          <a:xfrm flipH="1" flipV="1">
            <a:off x="3924300" y="3328988"/>
            <a:ext cx="360363" cy="576262"/>
          </a:xfrm>
          <a:prstGeom prst="line">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lstStyle/>
          <a:p>
            <a:endParaRPr lang="ar-SA">
              <a:solidFill>
                <a:srgbClr val="FF0000"/>
              </a:solidFill>
            </a:endParaRPr>
          </a:p>
        </p:txBody>
      </p:sp>
      <p:sp>
        <p:nvSpPr>
          <p:cNvPr id="14" name="Line 12"/>
          <p:cNvSpPr>
            <a:spLocks noChangeShapeType="1"/>
          </p:cNvSpPr>
          <p:nvPr/>
        </p:nvSpPr>
        <p:spPr bwMode="auto">
          <a:xfrm flipH="1" flipV="1">
            <a:off x="3203575" y="2276475"/>
            <a:ext cx="360363" cy="576263"/>
          </a:xfrm>
          <a:prstGeom prst="line">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lstStyle/>
          <a:p>
            <a:endParaRPr lang="ar-SA">
              <a:solidFill>
                <a:srgbClr val="FF0000"/>
              </a:solidFill>
            </a:endParaRPr>
          </a:p>
        </p:txBody>
      </p:sp>
      <p:sp>
        <p:nvSpPr>
          <p:cNvPr id="15" name="Line 13"/>
          <p:cNvSpPr>
            <a:spLocks noChangeShapeType="1"/>
          </p:cNvSpPr>
          <p:nvPr/>
        </p:nvSpPr>
        <p:spPr bwMode="auto">
          <a:xfrm flipH="1" flipV="1">
            <a:off x="6588125" y="3284538"/>
            <a:ext cx="0" cy="720725"/>
          </a:xfrm>
          <a:prstGeom prst="line">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lstStyle/>
          <a:p>
            <a:endParaRPr lang="ar-SA">
              <a:solidFill>
                <a:srgbClr val="FF0000"/>
              </a:solidFill>
            </a:endParaRPr>
          </a:p>
        </p:txBody>
      </p:sp>
      <p:sp>
        <p:nvSpPr>
          <p:cNvPr id="16" name="Line 14"/>
          <p:cNvSpPr>
            <a:spLocks noChangeShapeType="1"/>
          </p:cNvSpPr>
          <p:nvPr/>
        </p:nvSpPr>
        <p:spPr bwMode="auto">
          <a:xfrm flipH="1" flipV="1">
            <a:off x="6588224" y="2276872"/>
            <a:ext cx="0" cy="720725"/>
          </a:xfrm>
          <a:prstGeom prst="line">
            <a:avLst/>
          </a:prstGeom>
          <a:ln>
            <a:headEnd/>
            <a:tailEnd type="triangle" w="med" len="med"/>
          </a:ln>
        </p:spPr>
        <p:style>
          <a:lnRef idx="1">
            <a:schemeClr val="accent4"/>
          </a:lnRef>
          <a:fillRef idx="2">
            <a:schemeClr val="accent4"/>
          </a:fillRef>
          <a:effectRef idx="1">
            <a:schemeClr val="accent4"/>
          </a:effectRef>
          <a:fontRef idx="minor">
            <a:schemeClr val="dk1"/>
          </a:fontRef>
        </p:style>
        <p:txBody>
          <a:bodyPr/>
          <a:lstStyle/>
          <a:p>
            <a:endParaRPr lang="ar-SA">
              <a:solidFill>
                <a:srgbClr val="FF0000"/>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dissolve">
                                      <p:cBhvr>
                                        <p:cTn id="10" dur="500"/>
                                        <p:tgtEl>
                                          <p:spTgt spid="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dissolve">
                                      <p:cBhvr>
                                        <p:cTn id="16" dur="500"/>
                                        <p:tgtEl>
                                          <p:spTgt spid="8"/>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dissolv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p:cNvPicPr>
            <a:picLocks noChangeAspect="1" noChangeArrowheads="1"/>
          </p:cNvPicPr>
          <p:nvPr/>
        </p:nvPicPr>
        <p:blipFill>
          <a:blip r:embed="rId2" cstate="print"/>
          <a:srcRect/>
          <a:stretch>
            <a:fillRect/>
          </a:stretch>
        </p:blipFill>
        <p:spPr bwMode="auto">
          <a:xfrm>
            <a:off x="1331913" y="887413"/>
            <a:ext cx="6456362" cy="5511800"/>
          </a:xfrm>
          <a:prstGeom prst="rect">
            <a:avLst/>
          </a:prstGeom>
          <a:noFill/>
        </p:spPr>
      </p:pic>
      <p:sp>
        <p:nvSpPr>
          <p:cNvPr id="21" name="Text Box 3"/>
          <p:cNvSpPr txBox="1">
            <a:spLocks noChangeArrowheads="1"/>
          </p:cNvSpPr>
          <p:nvPr/>
        </p:nvSpPr>
        <p:spPr bwMode="auto">
          <a:xfrm>
            <a:off x="4210050" y="2708275"/>
            <a:ext cx="649288" cy="466725"/>
          </a:xfrm>
          <a:prstGeom prst="rect">
            <a:avLst/>
          </a:prstGeom>
          <a:noFill/>
          <a:ln w="9525">
            <a:solidFill>
              <a:srgbClr val="FF0000"/>
            </a:solidFill>
            <a:miter lim="800000"/>
            <a:headEnd/>
            <a:tailEnd/>
          </a:ln>
          <a:effectLst/>
        </p:spPr>
        <p:txBody>
          <a:bodyPr wrap="none">
            <a:spAutoFit/>
          </a:bodyPr>
          <a:lstStyle/>
          <a:p>
            <a:pPr algn="l" eaLnBrk="0" hangingPunct="0"/>
            <a:r>
              <a:rPr lang="is-IS" sz="2400">
                <a:solidFill>
                  <a:schemeClr val="bg1"/>
                </a:solidFill>
                <a:latin typeface="Times" charset="0"/>
              </a:rPr>
              <a:t>tide</a:t>
            </a:r>
            <a:endParaRPr lang="en-GB" sz="2400">
              <a:solidFill>
                <a:schemeClr val="bg1"/>
              </a:solidFill>
              <a:latin typeface="Times" charset="0"/>
            </a:endParaRPr>
          </a:p>
        </p:txBody>
      </p:sp>
      <p:sp>
        <p:nvSpPr>
          <p:cNvPr id="22" name="Text Box 4"/>
          <p:cNvSpPr txBox="1">
            <a:spLocks noChangeArrowheads="1"/>
          </p:cNvSpPr>
          <p:nvPr/>
        </p:nvSpPr>
        <p:spPr bwMode="auto">
          <a:xfrm>
            <a:off x="2700338" y="1916113"/>
            <a:ext cx="877887" cy="457200"/>
          </a:xfrm>
          <a:prstGeom prst="rect">
            <a:avLst/>
          </a:prstGeom>
          <a:noFill/>
          <a:ln w="9525">
            <a:noFill/>
            <a:miter lim="800000"/>
            <a:headEnd/>
            <a:tailEnd/>
          </a:ln>
          <a:effectLst/>
        </p:spPr>
        <p:txBody>
          <a:bodyPr>
            <a:spAutoFit/>
          </a:bodyPr>
          <a:lstStyle/>
          <a:p>
            <a:pPr algn="l" eaLnBrk="0" hangingPunct="0"/>
            <a:r>
              <a:rPr lang="is-IS" sz="2400">
                <a:solidFill>
                  <a:schemeClr val="bg1"/>
                </a:solidFill>
                <a:latin typeface="Times" charset="0"/>
              </a:rPr>
              <a:t>sweet</a:t>
            </a:r>
            <a:endParaRPr lang="en-GB" sz="2400">
              <a:solidFill>
                <a:schemeClr val="bg1"/>
              </a:solidFill>
              <a:latin typeface="Times" charset="0"/>
            </a:endParaRPr>
          </a:p>
        </p:txBody>
      </p:sp>
      <p:sp>
        <p:nvSpPr>
          <p:cNvPr id="23" name="Text Box 5"/>
          <p:cNvSpPr txBox="1">
            <a:spLocks noChangeArrowheads="1"/>
          </p:cNvSpPr>
          <p:nvPr/>
        </p:nvSpPr>
        <p:spPr bwMode="auto">
          <a:xfrm>
            <a:off x="3416300" y="2838450"/>
            <a:ext cx="825500" cy="457200"/>
          </a:xfrm>
          <a:prstGeom prst="rect">
            <a:avLst/>
          </a:prstGeom>
          <a:noFill/>
          <a:ln w="9525">
            <a:noFill/>
            <a:miter lim="800000"/>
            <a:headEnd/>
            <a:tailEnd/>
          </a:ln>
          <a:effectLst/>
        </p:spPr>
        <p:txBody>
          <a:bodyPr wrap="none">
            <a:spAutoFit/>
          </a:bodyPr>
          <a:lstStyle/>
          <a:p>
            <a:pPr algn="l" eaLnBrk="0" hangingPunct="0"/>
            <a:r>
              <a:rPr lang="is-IS" sz="2400">
                <a:solidFill>
                  <a:schemeClr val="bg1"/>
                </a:solidFill>
                <a:latin typeface="Times" charset="0"/>
              </a:rPr>
              <a:t>clean</a:t>
            </a:r>
            <a:endParaRPr lang="en-GB" sz="2400">
              <a:solidFill>
                <a:schemeClr val="bg1"/>
              </a:solidFill>
              <a:latin typeface="Times" charset="0"/>
            </a:endParaRPr>
          </a:p>
        </p:txBody>
      </p:sp>
      <p:sp>
        <p:nvSpPr>
          <p:cNvPr id="24" name="Text Box 6"/>
          <p:cNvSpPr txBox="1">
            <a:spLocks noChangeArrowheads="1"/>
          </p:cNvSpPr>
          <p:nvPr/>
        </p:nvSpPr>
        <p:spPr bwMode="auto">
          <a:xfrm>
            <a:off x="4192588" y="3973513"/>
            <a:ext cx="849913" cy="461665"/>
          </a:xfrm>
          <a:prstGeom prst="rect">
            <a:avLst/>
          </a:prstGeom>
          <a:noFill/>
          <a:ln w="9525">
            <a:noFill/>
            <a:miter lim="800000"/>
            <a:headEnd/>
            <a:tailEnd/>
          </a:ln>
          <a:effectLst/>
        </p:spPr>
        <p:txBody>
          <a:bodyPr wrap="none">
            <a:spAutoFit/>
          </a:bodyPr>
          <a:lstStyle/>
          <a:p>
            <a:pPr algn="l" eaLnBrk="0" hangingPunct="0"/>
            <a:r>
              <a:rPr lang="is-IS" sz="2400">
                <a:solidFill>
                  <a:schemeClr val="bg1"/>
                </a:solidFill>
                <a:latin typeface="Times" charset="0"/>
              </a:rPr>
              <a:t>name</a:t>
            </a:r>
            <a:endParaRPr lang="en-GB" sz="2400">
              <a:solidFill>
                <a:schemeClr val="bg1"/>
              </a:solidFill>
              <a:latin typeface="Times" charset="0"/>
            </a:endParaRPr>
          </a:p>
        </p:txBody>
      </p:sp>
      <p:sp>
        <p:nvSpPr>
          <p:cNvPr id="25" name="Text Box 7"/>
          <p:cNvSpPr txBox="1">
            <a:spLocks noChangeArrowheads="1"/>
          </p:cNvSpPr>
          <p:nvPr/>
        </p:nvSpPr>
        <p:spPr bwMode="auto">
          <a:xfrm>
            <a:off x="5148263" y="2708275"/>
            <a:ext cx="904875" cy="466725"/>
          </a:xfrm>
          <a:prstGeom prst="rect">
            <a:avLst/>
          </a:prstGeom>
          <a:noFill/>
          <a:ln w="9525">
            <a:solidFill>
              <a:srgbClr val="FF0000"/>
            </a:solidFill>
            <a:miter lim="800000"/>
            <a:headEnd/>
            <a:tailEnd/>
          </a:ln>
          <a:effectLst/>
        </p:spPr>
        <p:txBody>
          <a:bodyPr wrap="none">
            <a:spAutoFit/>
          </a:bodyPr>
          <a:lstStyle/>
          <a:p>
            <a:pPr algn="l" eaLnBrk="0" hangingPunct="0"/>
            <a:r>
              <a:rPr lang="is-IS" sz="2400">
                <a:solidFill>
                  <a:schemeClr val="bg1"/>
                </a:solidFill>
                <a:latin typeface="Times" charset="0"/>
              </a:rPr>
              <a:t>house</a:t>
            </a:r>
            <a:endParaRPr lang="en-GB" sz="2400">
              <a:solidFill>
                <a:schemeClr val="bg1"/>
              </a:solidFill>
              <a:latin typeface="Times" charset="0"/>
            </a:endParaRPr>
          </a:p>
        </p:txBody>
      </p:sp>
      <p:sp>
        <p:nvSpPr>
          <p:cNvPr id="26" name="Text Box 8"/>
          <p:cNvSpPr txBox="1">
            <a:spLocks noChangeArrowheads="1"/>
          </p:cNvSpPr>
          <p:nvPr/>
        </p:nvSpPr>
        <p:spPr bwMode="auto">
          <a:xfrm>
            <a:off x="6084888" y="1873250"/>
            <a:ext cx="885179" cy="461665"/>
          </a:xfrm>
          <a:prstGeom prst="rect">
            <a:avLst/>
          </a:prstGeom>
          <a:noFill/>
          <a:ln w="9525">
            <a:noFill/>
            <a:miter lim="800000"/>
            <a:headEnd/>
            <a:tailEnd/>
          </a:ln>
          <a:effectLst/>
        </p:spPr>
        <p:txBody>
          <a:bodyPr wrap="none">
            <a:spAutoFit/>
          </a:bodyPr>
          <a:lstStyle/>
          <a:p>
            <a:pPr algn="l" eaLnBrk="0" hangingPunct="0"/>
            <a:r>
              <a:rPr lang="is-IS" sz="2400">
                <a:solidFill>
                  <a:schemeClr val="bg1"/>
                </a:solidFill>
                <a:latin typeface="Times" charset="0"/>
              </a:rPr>
              <a:t>moon</a:t>
            </a:r>
            <a:endParaRPr lang="en-GB" sz="2400">
              <a:solidFill>
                <a:schemeClr val="bg1"/>
              </a:solidFill>
              <a:latin typeface="Times" charset="0"/>
            </a:endParaRPr>
          </a:p>
        </p:txBody>
      </p:sp>
      <p:sp>
        <p:nvSpPr>
          <p:cNvPr id="27" name="Text Box 9"/>
          <p:cNvSpPr txBox="1">
            <a:spLocks noChangeArrowheads="1"/>
          </p:cNvSpPr>
          <p:nvPr/>
        </p:nvSpPr>
        <p:spPr bwMode="auto">
          <a:xfrm>
            <a:off x="6142038" y="2843213"/>
            <a:ext cx="827087" cy="457200"/>
          </a:xfrm>
          <a:prstGeom prst="rect">
            <a:avLst/>
          </a:prstGeom>
          <a:noFill/>
          <a:ln w="9525">
            <a:noFill/>
            <a:miter lim="800000"/>
            <a:headEnd/>
            <a:tailEnd/>
          </a:ln>
          <a:effectLst/>
        </p:spPr>
        <p:txBody>
          <a:bodyPr wrap="none">
            <a:spAutoFit/>
          </a:bodyPr>
          <a:lstStyle/>
          <a:p>
            <a:pPr algn="l" eaLnBrk="0" hangingPunct="0"/>
            <a:r>
              <a:rPr lang="is-IS" sz="2400">
                <a:solidFill>
                  <a:schemeClr val="bg1"/>
                </a:solidFill>
                <a:latin typeface="Times" charset="0"/>
              </a:rPr>
              <a:t>stone</a:t>
            </a:r>
            <a:endParaRPr lang="en-GB" sz="2400">
              <a:solidFill>
                <a:schemeClr val="bg1"/>
              </a:solidFill>
              <a:latin typeface="Times" charset="0"/>
            </a:endParaRPr>
          </a:p>
        </p:txBody>
      </p:sp>
      <p:sp>
        <p:nvSpPr>
          <p:cNvPr id="28" name="Line 10"/>
          <p:cNvSpPr>
            <a:spLocks noChangeShapeType="1"/>
          </p:cNvSpPr>
          <p:nvPr/>
        </p:nvSpPr>
        <p:spPr bwMode="auto">
          <a:xfrm flipH="1" flipV="1">
            <a:off x="4716463" y="4437063"/>
            <a:ext cx="360362" cy="576262"/>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ar-SA">
              <a:solidFill>
                <a:schemeClr val="bg1"/>
              </a:solidFill>
            </a:endParaRPr>
          </a:p>
        </p:txBody>
      </p:sp>
      <p:sp>
        <p:nvSpPr>
          <p:cNvPr id="29" name="Line 11"/>
          <p:cNvSpPr>
            <a:spLocks noChangeShapeType="1"/>
          </p:cNvSpPr>
          <p:nvPr/>
        </p:nvSpPr>
        <p:spPr bwMode="auto">
          <a:xfrm flipH="1" flipV="1">
            <a:off x="3924300" y="3328988"/>
            <a:ext cx="360363" cy="576262"/>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ar-SA">
              <a:solidFill>
                <a:schemeClr val="bg1"/>
              </a:solidFill>
            </a:endParaRPr>
          </a:p>
        </p:txBody>
      </p:sp>
      <p:sp>
        <p:nvSpPr>
          <p:cNvPr id="30" name="Line 12"/>
          <p:cNvSpPr>
            <a:spLocks noChangeShapeType="1"/>
          </p:cNvSpPr>
          <p:nvPr/>
        </p:nvSpPr>
        <p:spPr bwMode="auto">
          <a:xfrm flipH="1" flipV="1">
            <a:off x="3203575" y="2276475"/>
            <a:ext cx="360363" cy="576263"/>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ar-SA">
              <a:solidFill>
                <a:schemeClr val="bg1"/>
              </a:solidFill>
            </a:endParaRPr>
          </a:p>
        </p:txBody>
      </p:sp>
      <p:sp>
        <p:nvSpPr>
          <p:cNvPr id="31" name="Line 13"/>
          <p:cNvSpPr>
            <a:spLocks noChangeShapeType="1"/>
          </p:cNvSpPr>
          <p:nvPr/>
        </p:nvSpPr>
        <p:spPr bwMode="auto">
          <a:xfrm flipH="1" flipV="1">
            <a:off x="6588125" y="3284538"/>
            <a:ext cx="0" cy="720725"/>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ar-SA">
              <a:solidFill>
                <a:schemeClr val="bg1"/>
              </a:solidFill>
            </a:endParaRPr>
          </a:p>
        </p:txBody>
      </p:sp>
      <p:sp>
        <p:nvSpPr>
          <p:cNvPr id="32" name="Line 14"/>
          <p:cNvSpPr>
            <a:spLocks noChangeShapeType="1"/>
          </p:cNvSpPr>
          <p:nvPr/>
        </p:nvSpPr>
        <p:spPr bwMode="auto">
          <a:xfrm flipH="1" flipV="1">
            <a:off x="6588125" y="2205038"/>
            <a:ext cx="0" cy="720725"/>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endParaRPr lang="ar-SA">
              <a:solidFill>
                <a:schemeClr val="bg1"/>
              </a:solidFill>
            </a:endParaRPr>
          </a:p>
        </p:txBody>
      </p:sp>
      <p:sp>
        <p:nvSpPr>
          <p:cNvPr id="33" name="Arc 15"/>
          <p:cNvSpPr>
            <a:spLocks/>
          </p:cNvSpPr>
          <p:nvPr/>
        </p:nvSpPr>
        <p:spPr bwMode="auto">
          <a:xfrm>
            <a:off x="3635375" y="2205038"/>
            <a:ext cx="936625" cy="585787"/>
          </a:xfrm>
          <a:custGeom>
            <a:avLst/>
            <a:gdLst>
              <a:gd name="G0" fmla="+- 0 0 0"/>
              <a:gd name="G1" fmla="+- 21600 0 0"/>
              <a:gd name="G2" fmla="+- 21600 0 0"/>
              <a:gd name="T0" fmla="*/ 0 w 21600"/>
              <a:gd name="T1" fmla="*/ 0 h 22025"/>
              <a:gd name="T2" fmla="*/ 21596 w 21600"/>
              <a:gd name="T3" fmla="*/ 22025 h 22025"/>
              <a:gd name="T4" fmla="*/ 0 w 21600"/>
              <a:gd name="T5" fmla="*/ 21600 h 22025"/>
            </a:gdLst>
            <a:ahLst/>
            <a:cxnLst>
              <a:cxn ang="0">
                <a:pos x="T0" y="T1"/>
              </a:cxn>
              <a:cxn ang="0">
                <a:pos x="T2" y="T3"/>
              </a:cxn>
              <a:cxn ang="0">
                <a:pos x="T4" y="T5"/>
              </a:cxn>
            </a:cxnLst>
            <a:rect l="0" t="0" r="r" b="b"/>
            <a:pathLst>
              <a:path w="21600" h="22025" fill="none" extrusionOk="0">
                <a:moveTo>
                  <a:pt x="-1" y="0"/>
                </a:moveTo>
                <a:cubicBezTo>
                  <a:pt x="11929" y="0"/>
                  <a:pt x="21600" y="9670"/>
                  <a:pt x="21600" y="21600"/>
                </a:cubicBezTo>
                <a:cubicBezTo>
                  <a:pt x="21600" y="21741"/>
                  <a:pt x="21598" y="21883"/>
                  <a:pt x="21595" y="22024"/>
                </a:cubicBezTo>
              </a:path>
              <a:path w="21600" h="22025" stroke="0" extrusionOk="0">
                <a:moveTo>
                  <a:pt x="-1" y="0"/>
                </a:moveTo>
                <a:cubicBezTo>
                  <a:pt x="11929" y="0"/>
                  <a:pt x="21600" y="9670"/>
                  <a:pt x="21600" y="21600"/>
                </a:cubicBezTo>
                <a:cubicBezTo>
                  <a:pt x="21600" y="21741"/>
                  <a:pt x="21598" y="21883"/>
                  <a:pt x="21595" y="22024"/>
                </a:cubicBezTo>
                <a:lnTo>
                  <a:pt x="0" y="21600"/>
                </a:lnTo>
                <a:close/>
              </a:path>
            </a:pathLst>
          </a:custGeom>
          <a:noFill/>
          <a:ln w="57150">
            <a:solidFill>
              <a:srgbClr val="FF0000"/>
            </a:solidFill>
            <a:round/>
            <a:headEnd/>
            <a:tailEnd type="triangle" w="med" len="med"/>
          </a:ln>
          <a:effectLst/>
        </p:spPr>
        <p:txBody>
          <a:bodyPr wrap="none" anchor="ctr"/>
          <a:lstStyle/>
          <a:p>
            <a:endParaRPr lang="ar-SA">
              <a:solidFill>
                <a:schemeClr val="bg1"/>
              </a:solidFill>
            </a:endParaRPr>
          </a:p>
        </p:txBody>
      </p:sp>
      <p:sp>
        <p:nvSpPr>
          <p:cNvPr id="34" name="Arc 16"/>
          <p:cNvSpPr>
            <a:spLocks/>
          </p:cNvSpPr>
          <p:nvPr/>
        </p:nvSpPr>
        <p:spPr bwMode="auto">
          <a:xfrm flipH="1">
            <a:off x="5508625" y="2133600"/>
            <a:ext cx="503238" cy="6477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7150">
            <a:solidFill>
              <a:srgbClr val="FF0000"/>
            </a:solidFill>
            <a:round/>
            <a:headEnd/>
            <a:tailEnd type="triangle" w="med" len="med"/>
          </a:ln>
          <a:effectLst/>
        </p:spPr>
        <p:txBody>
          <a:bodyPr wrap="none" anchor="ctr"/>
          <a:lstStyle/>
          <a:p>
            <a:endParaRPr lang="ar-SA">
              <a:solidFill>
                <a:schemeClr val="bg1"/>
              </a:solidFill>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dissolve">
                                      <p:cBhvr>
                                        <p:cTn id="7" dur="500"/>
                                        <p:tgtEl>
                                          <p:spTgt spid="2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dissolve">
                                      <p:cBhvr>
                                        <p:cTn id="10" dur="500"/>
                                        <p:tgtEl>
                                          <p:spTgt spid="2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dissolve">
                                      <p:cBhvr>
                                        <p:cTn id="13" dur="500"/>
                                        <p:tgtEl>
                                          <p:spTgt spid="2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dissolve">
                                      <p:cBhvr>
                                        <p:cTn id="16" dur="500"/>
                                        <p:tgtEl>
                                          <p:spTgt spid="24"/>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dissolve">
                                      <p:cBhvr>
                                        <p:cTn id="19" dur="500"/>
                                        <p:tgtEl>
                                          <p:spTgt spid="2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3" grpId="0"/>
      <p:bldP spid="24" grpId="0"/>
      <p:bldP spid="25" grpId="0" animBg="1"/>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3" cstate="print"/>
          <a:srcRect/>
          <a:stretch>
            <a:fillRect/>
          </a:stretch>
        </p:blipFill>
        <p:spPr bwMode="auto">
          <a:xfrm>
            <a:off x="323528" y="404664"/>
            <a:ext cx="8280400" cy="4930775"/>
          </a:xfrm>
          <a:prstGeom prst="rect">
            <a:avLst/>
          </a:prstGeom>
          <a:noFill/>
          <a:ln w="9525">
            <a:noFill/>
            <a:miter lim="800000"/>
            <a:headEnd/>
            <a:tailEnd/>
          </a:ln>
        </p:spPr>
      </p:pic>
      <p:sp>
        <p:nvSpPr>
          <p:cNvPr id="6" name="Text Box 6"/>
          <p:cNvSpPr txBox="1">
            <a:spLocks noChangeArrowheads="1"/>
          </p:cNvSpPr>
          <p:nvPr/>
        </p:nvSpPr>
        <p:spPr bwMode="auto">
          <a:xfrm>
            <a:off x="4500563" y="260350"/>
            <a:ext cx="184731" cy="369332"/>
          </a:xfrm>
          <a:prstGeom prst="rect">
            <a:avLst/>
          </a:prstGeom>
          <a:noFill/>
          <a:ln w="9525">
            <a:noFill/>
            <a:miter lim="800000"/>
            <a:headEnd/>
            <a:tailEnd/>
          </a:ln>
          <a:effectLst/>
        </p:spPr>
        <p:txBody>
          <a:bodyPr wrap="none">
            <a:spAutoFit/>
          </a:bodyPr>
          <a:lstStyle/>
          <a:p>
            <a:pPr algn="l"/>
            <a:endParaRPr lang="en-GB" dirty="0"/>
          </a:p>
        </p:txBody>
      </p:sp>
      <p:sp>
        <p:nvSpPr>
          <p:cNvPr id="8" name="Line 8"/>
          <p:cNvSpPr>
            <a:spLocks noChangeShapeType="1"/>
          </p:cNvSpPr>
          <p:nvPr/>
        </p:nvSpPr>
        <p:spPr bwMode="auto">
          <a:xfrm flipV="1">
            <a:off x="6012160" y="2636912"/>
            <a:ext cx="720080" cy="432370"/>
          </a:xfrm>
          <a:prstGeom prst="line">
            <a:avLst/>
          </a:prstGeom>
          <a:noFill/>
          <a:ln w="57150">
            <a:solidFill>
              <a:srgbClr val="FF3300"/>
            </a:solidFill>
            <a:round/>
            <a:headEnd/>
            <a:tailEnd type="triangle" w="med" len="med"/>
          </a:ln>
          <a:effectLst/>
        </p:spPr>
        <p:txBody>
          <a:bodyPr/>
          <a:lstStyle/>
          <a:p>
            <a:endParaRPr lang="ar-SA"/>
          </a:p>
        </p:txBody>
      </p:sp>
      <p:sp>
        <p:nvSpPr>
          <p:cNvPr id="9" name="Line 9"/>
          <p:cNvSpPr>
            <a:spLocks noChangeShapeType="1"/>
          </p:cNvSpPr>
          <p:nvPr/>
        </p:nvSpPr>
        <p:spPr bwMode="auto">
          <a:xfrm>
            <a:off x="5868144" y="3284984"/>
            <a:ext cx="720080" cy="432048"/>
          </a:xfrm>
          <a:prstGeom prst="line">
            <a:avLst/>
          </a:prstGeom>
          <a:noFill/>
          <a:ln w="57150">
            <a:solidFill>
              <a:srgbClr val="FF3300"/>
            </a:solidFill>
            <a:round/>
            <a:headEnd/>
            <a:tailEnd type="triangle" w="med" len="med"/>
          </a:ln>
          <a:effectLst/>
        </p:spPr>
        <p:txBody>
          <a:bodyPr/>
          <a:lstStyle/>
          <a:p>
            <a:endParaRPr lang="ar-SA"/>
          </a:p>
        </p:txBody>
      </p:sp>
      <p:sp>
        <p:nvSpPr>
          <p:cNvPr id="10" name="Line 10"/>
          <p:cNvSpPr>
            <a:spLocks noChangeShapeType="1"/>
          </p:cNvSpPr>
          <p:nvPr/>
        </p:nvSpPr>
        <p:spPr bwMode="auto">
          <a:xfrm flipV="1">
            <a:off x="3347864" y="1916832"/>
            <a:ext cx="792162" cy="360363"/>
          </a:xfrm>
          <a:prstGeom prst="line">
            <a:avLst/>
          </a:prstGeom>
          <a:noFill/>
          <a:ln w="57150">
            <a:solidFill>
              <a:srgbClr val="FF3300"/>
            </a:solidFill>
            <a:round/>
            <a:headEnd/>
            <a:tailEnd type="triangle" w="med" len="med"/>
          </a:ln>
          <a:effectLst/>
        </p:spPr>
        <p:txBody>
          <a:bodyPr/>
          <a:lstStyle/>
          <a:p>
            <a:endParaRPr lang="ar-SA"/>
          </a:p>
        </p:txBody>
      </p:sp>
      <p:pic>
        <p:nvPicPr>
          <p:cNvPr id="11" name="Picture 2"/>
          <p:cNvPicPr>
            <a:picLocks noChangeAspect="1" noChangeArrowheads="1"/>
          </p:cNvPicPr>
          <p:nvPr/>
        </p:nvPicPr>
        <p:blipFill>
          <a:blip r:embed="rId4" cstate="print"/>
          <a:srcRect/>
          <a:stretch>
            <a:fillRect/>
          </a:stretch>
        </p:blipFill>
        <p:spPr bwMode="auto">
          <a:xfrm>
            <a:off x="251520" y="5589240"/>
            <a:ext cx="8459787" cy="1096963"/>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611562" y="908720"/>
          <a:ext cx="7848871" cy="5096280"/>
        </p:xfrm>
        <a:graphic>
          <a:graphicData uri="http://schemas.openxmlformats.org/drawingml/2006/table">
            <a:tbl>
              <a:tblPr rtl="1" firstRow="1" bandRow="1">
                <a:tableStyleId>{5C22544A-7EE6-4342-B048-85BDC9FD1C3A}</a:tableStyleId>
              </a:tblPr>
              <a:tblGrid>
                <a:gridCol w="212173"/>
                <a:gridCol w="2927376"/>
                <a:gridCol w="1569774"/>
                <a:gridCol w="1569774"/>
                <a:gridCol w="1569774"/>
              </a:tblGrid>
              <a:tr h="637035">
                <a:tc gridSpan="2">
                  <a:txBody>
                    <a:bodyPr/>
                    <a:lstStyle/>
                    <a:p>
                      <a:pPr algn="ctr" rtl="1"/>
                      <a:r>
                        <a:rPr lang="en-US" dirty="0" smtClean="0">
                          <a:latin typeface="Bookman Old Style" pitchFamily="18" charset="0"/>
                        </a:rPr>
                        <a:t>Present-</a:t>
                      </a:r>
                      <a:r>
                        <a:rPr lang="en-US" baseline="0" dirty="0" smtClean="0">
                          <a:latin typeface="Bookman Old Style" pitchFamily="18" charset="0"/>
                        </a:rPr>
                        <a:t> day examples</a:t>
                      </a:r>
                      <a:endParaRPr lang="ar-SA" dirty="0">
                        <a:latin typeface="Bookman Old Style" pitchFamily="18" charset="0"/>
                      </a:endParaRPr>
                    </a:p>
                  </a:txBody>
                  <a:tcPr anchor="ctr">
                    <a:solidFill>
                      <a:schemeClr val="accent1">
                        <a:lumMod val="75000"/>
                      </a:schemeClr>
                    </a:solidFill>
                  </a:tcPr>
                </a:tc>
                <a:tc hMerge="1">
                  <a:txBody>
                    <a:bodyPr/>
                    <a:lstStyle/>
                    <a:p>
                      <a:pPr rtl="1"/>
                      <a:endParaRPr lang="ar-SA" dirty="0"/>
                    </a:p>
                  </a:txBody>
                  <a:tcPr/>
                </a:tc>
                <a:tc>
                  <a:txBody>
                    <a:bodyPr/>
                    <a:lstStyle/>
                    <a:p>
                      <a:pPr algn="ctr" rtl="1"/>
                      <a:r>
                        <a:rPr lang="en-US" dirty="0" smtClean="0">
                          <a:latin typeface="Bookman Old Style" pitchFamily="18" charset="0"/>
                        </a:rPr>
                        <a:t>PDE</a:t>
                      </a:r>
                      <a:endParaRPr lang="ar-SA" dirty="0">
                        <a:latin typeface="Bookman Old Style" pitchFamily="18" charset="0"/>
                      </a:endParaRPr>
                    </a:p>
                  </a:txBody>
                  <a:tcPr anchor="ctr">
                    <a:solidFill>
                      <a:schemeClr val="accent1">
                        <a:lumMod val="75000"/>
                      </a:schemeClr>
                    </a:solidFill>
                  </a:tcPr>
                </a:tc>
                <a:tc>
                  <a:txBody>
                    <a:bodyPr/>
                    <a:lstStyle/>
                    <a:p>
                      <a:pPr algn="ctr" rtl="1"/>
                      <a:r>
                        <a:rPr lang="en-US" dirty="0" err="1" smtClean="0">
                          <a:latin typeface="Bookman Old Style" pitchFamily="18" charset="0"/>
                        </a:rPr>
                        <a:t>EModE</a:t>
                      </a:r>
                      <a:endParaRPr lang="ar-SA" dirty="0">
                        <a:latin typeface="Bookman Old Style" pitchFamily="18" charset="0"/>
                      </a:endParaRPr>
                    </a:p>
                  </a:txBody>
                  <a:tcPr anchor="ctr">
                    <a:solidFill>
                      <a:schemeClr val="accent1">
                        <a:lumMod val="75000"/>
                      </a:schemeClr>
                    </a:solidFill>
                  </a:tcPr>
                </a:tc>
                <a:tc>
                  <a:txBody>
                    <a:bodyPr/>
                    <a:lstStyle/>
                    <a:p>
                      <a:pPr algn="ctr" rtl="1"/>
                      <a:r>
                        <a:rPr lang="en-US" dirty="0" smtClean="0">
                          <a:latin typeface="Bookman Old Style" pitchFamily="18" charset="0"/>
                        </a:rPr>
                        <a:t>ME</a:t>
                      </a:r>
                      <a:endParaRPr lang="ar-SA" dirty="0">
                        <a:latin typeface="Bookman Old Style" pitchFamily="18" charset="0"/>
                      </a:endParaRPr>
                    </a:p>
                  </a:txBody>
                  <a:tcPr anchor="ctr">
                    <a:solidFill>
                      <a:schemeClr val="accent1">
                        <a:lumMod val="75000"/>
                      </a:schemeClr>
                    </a:solidFill>
                  </a:tcPr>
                </a:tc>
              </a:tr>
              <a:tr h="637035">
                <a:tc>
                  <a:txBody>
                    <a:bodyPr/>
                    <a:lstStyle/>
                    <a:p>
                      <a:pPr rtl="1"/>
                      <a:endParaRPr lang="ar-SA" dirty="0"/>
                    </a:p>
                  </a:txBody>
                  <a:tcPr/>
                </a:tc>
                <a:tc>
                  <a:txBody>
                    <a:bodyPr/>
                    <a:lstStyle/>
                    <a:p>
                      <a:pPr algn="ctr" rtl="1"/>
                      <a:r>
                        <a:rPr lang="en-US" sz="2000" b="1" dirty="0" smtClean="0">
                          <a:solidFill>
                            <a:schemeClr val="accent2">
                              <a:lumMod val="50000"/>
                            </a:schemeClr>
                          </a:solidFill>
                          <a:effectLst/>
                          <a:latin typeface="Bookman Old Style" pitchFamily="18" charset="0"/>
                        </a:rPr>
                        <a:t>Life </a:t>
                      </a:r>
                      <a:endParaRPr lang="ar-SA" sz="2000" b="1" dirty="0">
                        <a:solidFill>
                          <a:schemeClr val="accent2">
                            <a:lumMod val="50000"/>
                          </a:schemeClr>
                        </a:solidFill>
                        <a:effectLst/>
                        <a:latin typeface="Bookman Old Style" pitchFamily="18" charset="0"/>
                      </a:endParaRPr>
                    </a:p>
                  </a:txBody>
                  <a:tcPr anchor="ctr"/>
                </a:tc>
                <a:tc>
                  <a:txBody>
                    <a:bodyPr/>
                    <a:lstStyle/>
                    <a:p>
                      <a:pPr algn="ctr" rtl="1"/>
                      <a:r>
                        <a:rPr lang="en-US" sz="2000" b="1" dirty="0" smtClean="0">
                          <a:solidFill>
                            <a:schemeClr val="accent2">
                              <a:lumMod val="50000"/>
                            </a:schemeClr>
                          </a:solidFill>
                          <a:effectLst/>
                          <a:latin typeface="Bookman Old Style" pitchFamily="18" charset="0"/>
                        </a:rPr>
                        <a:t>{</a:t>
                      </a:r>
                      <a:r>
                        <a:rPr lang="en-US" sz="2000" b="1" dirty="0" err="1" smtClean="0">
                          <a:solidFill>
                            <a:schemeClr val="accent2">
                              <a:lumMod val="50000"/>
                            </a:schemeClr>
                          </a:solidFill>
                          <a:effectLst/>
                          <a:latin typeface="Bookman Old Style" pitchFamily="18" charset="0"/>
                        </a:rPr>
                        <a:t>aɪ</a:t>
                      </a:r>
                      <a:r>
                        <a:rPr lang="en-US" sz="2000" b="1" dirty="0" smtClean="0">
                          <a:solidFill>
                            <a:schemeClr val="accent2">
                              <a:lumMod val="50000"/>
                            </a:schemeClr>
                          </a:solidFill>
                          <a:effectLst/>
                          <a:latin typeface="Bookman Old Style" pitchFamily="18" charset="0"/>
                        </a:rPr>
                        <a:t>}</a:t>
                      </a:r>
                      <a:endParaRPr lang="ar-SA" sz="2000" b="1" dirty="0">
                        <a:solidFill>
                          <a:schemeClr val="accent2">
                            <a:lumMod val="50000"/>
                          </a:schemeClr>
                        </a:solidFill>
                        <a:effectLst/>
                        <a:latin typeface="Bookman Old Style" pitchFamily="18" charset="0"/>
                      </a:endParaRPr>
                    </a:p>
                  </a:txBody>
                  <a:tcPr anchor="ctr"/>
                </a:tc>
                <a:tc>
                  <a:txBody>
                    <a:bodyPr/>
                    <a:lstStyle/>
                    <a:p>
                      <a:pPr algn="ctr" rtl="1"/>
                      <a:r>
                        <a:rPr lang="en-US" sz="2000" b="1" dirty="0" smtClean="0">
                          <a:solidFill>
                            <a:schemeClr val="accent2">
                              <a:lumMod val="50000"/>
                            </a:schemeClr>
                          </a:solidFill>
                          <a:effectLst/>
                          <a:latin typeface="Bookman Old Style" pitchFamily="18" charset="0"/>
                        </a:rPr>
                        <a:t>{</a:t>
                      </a:r>
                      <a:r>
                        <a:rPr lang="en-US" sz="2000" b="1" dirty="0" err="1" smtClean="0">
                          <a:solidFill>
                            <a:schemeClr val="accent2">
                              <a:lumMod val="50000"/>
                            </a:schemeClr>
                          </a:solidFill>
                          <a:effectLst/>
                          <a:latin typeface="Bookman Old Style" pitchFamily="18" charset="0"/>
                        </a:rPr>
                        <a:t>əɪ</a:t>
                      </a:r>
                      <a:r>
                        <a:rPr lang="en-US" sz="2000" b="1" dirty="0" smtClean="0">
                          <a:solidFill>
                            <a:schemeClr val="accent2">
                              <a:lumMod val="50000"/>
                            </a:schemeClr>
                          </a:solidFill>
                          <a:effectLst/>
                          <a:latin typeface="Bookman Old Style" pitchFamily="18" charset="0"/>
                        </a:rPr>
                        <a:t>}</a:t>
                      </a:r>
                      <a:endParaRPr lang="ar-SA" sz="2000" b="1" dirty="0">
                        <a:solidFill>
                          <a:schemeClr val="accent2">
                            <a:lumMod val="50000"/>
                          </a:schemeClr>
                        </a:solidFill>
                        <a:effectLst/>
                        <a:latin typeface="Bookman Old Style" pitchFamily="18" charset="0"/>
                      </a:endParaRPr>
                    </a:p>
                  </a:txBody>
                  <a:tcPr anchor="ctr"/>
                </a:tc>
                <a:tc>
                  <a:txBody>
                    <a:bodyPr/>
                    <a:lstStyle/>
                    <a:p>
                      <a:pPr algn="ctr" rtl="1"/>
                      <a:r>
                        <a:rPr lang="en-US" sz="2000" b="1" dirty="0" smtClean="0">
                          <a:solidFill>
                            <a:schemeClr val="accent2">
                              <a:lumMod val="50000"/>
                            </a:schemeClr>
                          </a:solidFill>
                          <a:effectLst/>
                          <a:latin typeface="Bookman Old Style" pitchFamily="18" charset="0"/>
                        </a:rPr>
                        <a:t>{</a:t>
                      </a:r>
                      <a:r>
                        <a:rPr lang="en-US" sz="2000" b="1" dirty="0" err="1" smtClean="0">
                          <a:solidFill>
                            <a:schemeClr val="accent2">
                              <a:lumMod val="50000"/>
                            </a:schemeClr>
                          </a:solidFill>
                          <a:effectLst/>
                          <a:latin typeface="Bookman Old Style" pitchFamily="18" charset="0"/>
                        </a:rPr>
                        <a:t>i</a:t>
                      </a:r>
                      <a:r>
                        <a:rPr lang="en-US" sz="2000" b="1" dirty="0" smtClean="0">
                          <a:solidFill>
                            <a:schemeClr val="accent2">
                              <a:lumMod val="50000"/>
                            </a:schemeClr>
                          </a:solidFill>
                          <a:effectLst/>
                          <a:latin typeface="Bookman Old Style" pitchFamily="18" charset="0"/>
                        </a:rPr>
                        <a:t>:}</a:t>
                      </a:r>
                      <a:endParaRPr lang="ar-SA" sz="2000" b="1" dirty="0">
                        <a:solidFill>
                          <a:schemeClr val="accent2">
                            <a:lumMod val="50000"/>
                          </a:schemeClr>
                        </a:solidFill>
                        <a:effectLst/>
                        <a:latin typeface="Bookman Old Style" pitchFamily="18" charset="0"/>
                      </a:endParaRPr>
                    </a:p>
                  </a:txBody>
                  <a:tcPr anchor="ctr"/>
                </a:tc>
              </a:tr>
              <a:tr h="637035">
                <a:tc>
                  <a:txBody>
                    <a:bodyPr/>
                    <a:lstStyle/>
                    <a:p>
                      <a:pPr rtl="1"/>
                      <a:endParaRPr lang="ar-SA"/>
                    </a:p>
                  </a:txBody>
                  <a:tcPr>
                    <a:solidFill>
                      <a:schemeClr val="tx1">
                        <a:lumMod val="85000"/>
                      </a:schemeClr>
                    </a:solidFill>
                  </a:tcPr>
                </a:tc>
                <a:tc>
                  <a:txBody>
                    <a:bodyPr/>
                    <a:lstStyle/>
                    <a:p>
                      <a:pPr algn="ctr" rtl="1"/>
                      <a:r>
                        <a:rPr lang="en-US" sz="2000" b="1" dirty="0" smtClean="0">
                          <a:solidFill>
                            <a:schemeClr val="accent2">
                              <a:lumMod val="50000"/>
                            </a:schemeClr>
                          </a:solidFill>
                          <a:effectLst/>
                          <a:latin typeface="Bookman Old Style" pitchFamily="18" charset="0"/>
                        </a:rPr>
                        <a:t>Meet</a:t>
                      </a:r>
                      <a:endParaRPr lang="ar-SA" sz="2000" b="1" dirty="0">
                        <a:solidFill>
                          <a:schemeClr val="accent2">
                            <a:lumMod val="50000"/>
                          </a:schemeClr>
                        </a:solidFill>
                        <a:effectLst/>
                        <a:latin typeface="Bookman Old Style" pitchFamily="18" charset="0"/>
                      </a:endParaRPr>
                    </a:p>
                  </a:txBody>
                  <a:tcPr anchor="ctr">
                    <a:solidFill>
                      <a:schemeClr val="tx1">
                        <a:lumMod val="85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000" b="1" dirty="0" smtClean="0">
                          <a:solidFill>
                            <a:schemeClr val="accent2">
                              <a:lumMod val="50000"/>
                            </a:schemeClr>
                          </a:solidFill>
                          <a:effectLst/>
                          <a:latin typeface="Bookman Old Style" pitchFamily="18" charset="0"/>
                        </a:rPr>
                        <a:t>{</a:t>
                      </a:r>
                      <a:r>
                        <a:rPr lang="en-US" sz="2000" b="1" dirty="0" err="1" smtClean="0">
                          <a:solidFill>
                            <a:schemeClr val="accent2">
                              <a:lumMod val="50000"/>
                            </a:schemeClr>
                          </a:solidFill>
                          <a:effectLst/>
                          <a:latin typeface="Bookman Old Style" pitchFamily="18" charset="0"/>
                        </a:rPr>
                        <a:t>i</a:t>
                      </a:r>
                      <a:r>
                        <a:rPr lang="en-US" sz="2000" b="1" dirty="0" smtClean="0">
                          <a:solidFill>
                            <a:schemeClr val="accent2">
                              <a:lumMod val="50000"/>
                            </a:schemeClr>
                          </a:solidFill>
                          <a:effectLst/>
                          <a:latin typeface="Bookman Old Style" pitchFamily="18" charset="0"/>
                        </a:rPr>
                        <a:t>:}</a:t>
                      </a:r>
                      <a:endParaRPr lang="ar-SA" sz="2000" b="1" dirty="0" smtClean="0">
                        <a:solidFill>
                          <a:schemeClr val="accent2">
                            <a:lumMod val="50000"/>
                          </a:schemeClr>
                        </a:solidFill>
                        <a:effectLst/>
                        <a:latin typeface="Bookman Old Style" pitchFamily="18" charset="0"/>
                      </a:endParaRPr>
                    </a:p>
                  </a:txBody>
                  <a:tcPr anchor="ctr">
                    <a:solidFill>
                      <a:schemeClr val="tx1">
                        <a:lumMod val="85000"/>
                      </a:schemeClr>
                    </a:solidFill>
                  </a:tcPr>
                </a:tc>
                <a:tc>
                  <a:txBody>
                    <a:bodyPr/>
                    <a:lstStyle/>
                    <a:p>
                      <a:pPr algn="ctr" rtl="1"/>
                      <a:r>
                        <a:rPr lang="en-US" sz="2000" b="1" dirty="0" smtClean="0">
                          <a:solidFill>
                            <a:schemeClr val="accent2">
                              <a:lumMod val="50000"/>
                            </a:schemeClr>
                          </a:solidFill>
                          <a:effectLst/>
                          <a:latin typeface="Bookman Old Style" pitchFamily="18" charset="0"/>
                        </a:rPr>
                        <a:t>{</a:t>
                      </a:r>
                      <a:r>
                        <a:rPr lang="en-US" sz="2000" b="1" dirty="0" err="1" smtClean="0">
                          <a:solidFill>
                            <a:schemeClr val="accent2">
                              <a:lumMod val="50000"/>
                            </a:schemeClr>
                          </a:solidFill>
                          <a:effectLst/>
                          <a:latin typeface="Bookman Old Style" pitchFamily="18" charset="0"/>
                        </a:rPr>
                        <a:t>i</a:t>
                      </a:r>
                      <a:r>
                        <a:rPr lang="en-US" sz="2000" b="1" dirty="0" smtClean="0">
                          <a:solidFill>
                            <a:schemeClr val="accent2">
                              <a:lumMod val="50000"/>
                            </a:schemeClr>
                          </a:solidFill>
                          <a:effectLst/>
                          <a:latin typeface="Bookman Old Style" pitchFamily="18" charset="0"/>
                        </a:rPr>
                        <a:t>:}</a:t>
                      </a:r>
                      <a:endParaRPr lang="ar-SA" sz="2000" b="1" dirty="0">
                        <a:solidFill>
                          <a:schemeClr val="accent2">
                            <a:lumMod val="50000"/>
                          </a:schemeClr>
                        </a:solidFill>
                        <a:effectLst/>
                        <a:latin typeface="Bookman Old Style" pitchFamily="18" charset="0"/>
                      </a:endParaRPr>
                    </a:p>
                  </a:txBody>
                  <a:tcPr anchor="ctr">
                    <a:solidFill>
                      <a:schemeClr val="tx1">
                        <a:lumMod val="85000"/>
                      </a:schemeClr>
                    </a:solidFill>
                  </a:tcPr>
                </a:tc>
                <a:tc>
                  <a:txBody>
                    <a:bodyPr/>
                    <a:lstStyle/>
                    <a:p>
                      <a:pPr algn="ctr" rtl="1"/>
                      <a:r>
                        <a:rPr lang="en-US" sz="2000" b="1" dirty="0" smtClean="0">
                          <a:solidFill>
                            <a:schemeClr val="accent2">
                              <a:lumMod val="50000"/>
                            </a:schemeClr>
                          </a:solidFill>
                          <a:effectLst/>
                          <a:latin typeface="Bookman Old Style" pitchFamily="18" charset="0"/>
                        </a:rPr>
                        <a:t>{e:}</a:t>
                      </a:r>
                      <a:endParaRPr lang="ar-SA" sz="2000" b="1" dirty="0">
                        <a:solidFill>
                          <a:schemeClr val="accent2">
                            <a:lumMod val="50000"/>
                          </a:schemeClr>
                        </a:solidFill>
                        <a:effectLst/>
                        <a:latin typeface="Bookman Old Style" pitchFamily="18" charset="0"/>
                      </a:endParaRPr>
                    </a:p>
                  </a:txBody>
                  <a:tcPr anchor="ctr">
                    <a:solidFill>
                      <a:schemeClr val="tx1">
                        <a:lumMod val="85000"/>
                      </a:schemeClr>
                    </a:solidFill>
                  </a:tcPr>
                </a:tc>
              </a:tr>
              <a:tr h="637035">
                <a:tc>
                  <a:txBody>
                    <a:bodyPr/>
                    <a:lstStyle/>
                    <a:p>
                      <a:pPr rtl="1"/>
                      <a:endParaRPr lang="ar-SA" dirty="0"/>
                    </a:p>
                  </a:txBody>
                  <a:tcPr/>
                </a:tc>
                <a:tc>
                  <a:txBody>
                    <a:bodyPr/>
                    <a:lstStyle/>
                    <a:p>
                      <a:pPr algn="ctr" rtl="1"/>
                      <a:r>
                        <a:rPr lang="en-US" sz="2000" b="1" dirty="0" smtClean="0">
                          <a:solidFill>
                            <a:schemeClr val="accent2">
                              <a:lumMod val="50000"/>
                            </a:schemeClr>
                          </a:solidFill>
                          <a:effectLst/>
                          <a:latin typeface="Bookman Old Style" pitchFamily="18" charset="0"/>
                        </a:rPr>
                        <a:t>Meat</a:t>
                      </a:r>
                      <a:r>
                        <a:rPr lang="en-US" sz="2000" b="1" baseline="0" dirty="0" smtClean="0">
                          <a:solidFill>
                            <a:schemeClr val="accent2">
                              <a:lumMod val="50000"/>
                            </a:schemeClr>
                          </a:solidFill>
                          <a:effectLst/>
                          <a:latin typeface="Bookman Old Style" pitchFamily="18" charset="0"/>
                        </a:rPr>
                        <a:t> </a:t>
                      </a:r>
                      <a:endParaRPr lang="ar-SA" sz="2000" b="1" dirty="0">
                        <a:solidFill>
                          <a:schemeClr val="accent2">
                            <a:lumMod val="50000"/>
                          </a:schemeClr>
                        </a:solidFill>
                        <a:effectLst/>
                        <a:latin typeface="Bookman Old Style" pitchFamily="18" charset="0"/>
                      </a:endParaRPr>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000" b="1" dirty="0" smtClean="0">
                          <a:solidFill>
                            <a:schemeClr val="accent2">
                              <a:lumMod val="50000"/>
                            </a:schemeClr>
                          </a:solidFill>
                          <a:effectLst/>
                          <a:latin typeface="Bookman Old Style" pitchFamily="18" charset="0"/>
                        </a:rPr>
                        <a:t>{</a:t>
                      </a:r>
                      <a:r>
                        <a:rPr lang="en-US" sz="2000" b="1" dirty="0" err="1" smtClean="0">
                          <a:solidFill>
                            <a:schemeClr val="accent2">
                              <a:lumMod val="50000"/>
                            </a:schemeClr>
                          </a:solidFill>
                          <a:effectLst/>
                          <a:latin typeface="Bookman Old Style" pitchFamily="18" charset="0"/>
                        </a:rPr>
                        <a:t>i</a:t>
                      </a:r>
                      <a:r>
                        <a:rPr lang="en-US" sz="2000" b="1" dirty="0" smtClean="0">
                          <a:solidFill>
                            <a:schemeClr val="accent2">
                              <a:lumMod val="50000"/>
                            </a:schemeClr>
                          </a:solidFill>
                          <a:effectLst/>
                          <a:latin typeface="Bookman Old Style" pitchFamily="18" charset="0"/>
                        </a:rPr>
                        <a:t>:}</a:t>
                      </a:r>
                      <a:endParaRPr lang="ar-SA" sz="2000" b="1" dirty="0" smtClean="0">
                        <a:solidFill>
                          <a:schemeClr val="accent2">
                            <a:lumMod val="50000"/>
                          </a:schemeClr>
                        </a:solidFill>
                        <a:effectLst/>
                        <a:latin typeface="Bookman Old Style" pitchFamily="18" charset="0"/>
                      </a:endParaRPr>
                    </a:p>
                  </a:txBody>
                  <a:tcPr anchor="ctr"/>
                </a:tc>
                <a:tc>
                  <a:txBody>
                    <a:bodyPr/>
                    <a:lstStyle/>
                    <a:p>
                      <a:pPr algn="ctr" rtl="1"/>
                      <a:r>
                        <a:rPr lang="en-US" sz="2000" b="1" dirty="0" smtClean="0">
                          <a:solidFill>
                            <a:schemeClr val="accent2">
                              <a:lumMod val="50000"/>
                            </a:schemeClr>
                          </a:solidFill>
                          <a:effectLst/>
                          <a:latin typeface="Bookman Old Style" pitchFamily="18" charset="0"/>
                        </a:rPr>
                        <a:t>{e:}</a:t>
                      </a:r>
                      <a:endParaRPr lang="ar-SA" sz="2000" b="1" dirty="0">
                        <a:solidFill>
                          <a:schemeClr val="accent2">
                            <a:lumMod val="50000"/>
                          </a:schemeClr>
                        </a:solidFill>
                        <a:effectLst/>
                        <a:latin typeface="Bookman Old Style" pitchFamily="18" charset="0"/>
                      </a:endParaRPr>
                    </a:p>
                  </a:txBody>
                  <a:tcPr anchor="ctr"/>
                </a:tc>
                <a:tc>
                  <a:txBody>
                    <a:bodyPr/>
                    <a:lstStyle/>
                    <a:p>
                      <a:pPr algn="ctr" rtl="1"/>
                      <a:r>
                        <a:rPr lang="en-US" sz="2000" b="1" dirty="0" smtClean="0">
                          <a:solidFill>
                            <a:schemeClr val="accent2">
                              <a:lumMod val="50000"/>
                            </a:schemeClr>
                          </a:solidFill>
                          <a:effectLst/>
                          <a:latin typeface="Bookman Old Style" pitchFamily="18" charset="0"/>
                        </a:rPr>
                        <a:t>{ɛ:}</a:t>
                      </a:r>
                      <a:endParaRPr lang="ar-SA" sz="2000" b="1" dirty="0">
                        <a:solidFill>
                          <a:schemeClr val="accent2">
                            <a:lumMod val="50000"/>
                          </a:schemeClr>
                        </a:solidFill>
                        <a:effectLst/>
                        <a:latin typeface="Bookman Old Style" pitchFamily="18" charset="0"/>
                      </a:endParaRPr>
                    </a:p>
                  </a:txBody>
                  <a:tcPr anchor="ctr"/>
                </a:tc>
              </a:tr>
              <a:tr h="637035">
                <a:tc>
                  <a:txBody>
                    <a:bodyPr/>
                    <a:lstStyle/>
                    <a:p>
                      <a:pPr rtl="1"/>
                      <a:endParaRPr lang="ar-SA"/>
                    </a:p>
                  </a:txBody>
                  <a:tcPr>
                    <a:solidFill>
                      <a:schemeClr val="tx1">
                        <a:lumMod val="85000"/>
                      </a:schemeClr>
                    </a:solidFill>
                  </a:tcPr>
                </a:tc>
                <a:tc>
                  <a:txBody>
                    <a:bodyPr/>
                    <a:lstStyle/>
                    <a:p>
                      <a:pPr algn="ctr" rtl="1"/>
                      <a:r>
                        <a:rPr lang="en-US" sz="2000" b="1" dirty="0" smtClean="0">
                          <a:solidFill>
                            <a:schemeClr val="accent2">
                              <a:lumMod val="50000"/>
                            </a:schemeClr>
                          </a:solidFill>
                          <a:effectLst/>
                          <a:latin typeface="Bookman Old Style" pitchFamily="18" charset="0"/>
                        </a:rPr>
                        <a:t>Name</a:t>
                      </a:r>
                      <a:endParaRPr lang="ar-SA" sz="2000" b="1" dirty="0">
                        <a:solidFill>
                          <a:schemeClr val="accent2">
                            <a:lumMod val="50000"/>
                          </a:schemeClr>
                        </a:solidFill>
                        <a:effectLst/>
                        <a:latin typeface="Bookman Old Style" pitchFamily="18" charset="0"/>
                      </a:endParaRPr>
                    </a:p>
                  </a:txBody>
                  <a:tcPr anchor="ctr">
                    <a:solidFill>
                      <a:schemeClr val="tx1">
                        <a:lumMod val="85000"/>
                      </a:schemeClr>
                    </a:solidFill>
                  </a:tcPr>
                </a:tc>
                <a:tc>
                  <a:txBody>
                    <a:bodyPr/>
                    <a:lstStyle/>
                    <a:p>
                      <a:pPr algn="ctr" rtl="1"/>
                      <a:r>
                        <a:rPr lang="en-US" sz="2000" b="1" dirty="0" smtClean="0">
                          <a:solidFill>
                            <a:schemeClr val="accent2">
                              <a:lumMod val="50000"/>
                            </a:schemeClr>
                          </a:solidFill>
                          <a:effectLst/>
                          <a:latin typeface="Bookman Old Style" pitchFamily="18" charset="0"/>
                        </a:rPr>
                        <a:t>{e:}</a:t>
                      </a:r>
                      <a:endParaRPr lang="ar-SA" sz="2000" b="1" dirty="0">
                        <a:solidFill>
                          <a:schemeClr val="accent2">
                            <a:lumMod val="50000"/>
                          </a:schemeClr>
                        </a:solidFill>
                        <a:effectLst/>
                        <a:latin typeface="Bookman Old Style" pitchFamily="18" charset="0"/>
                      </a:endParaRPr>
                    </a:p>
                  </a:txBody>
                  <a:tcPr anchor="ctr">
                    <a:solidFill>
                      <a:schemeClr val="tx1">
                        <a:lumMod val="85000"/>
                      </a:schemeClr>
                    </a:solidFill>
                  </a:tcP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en-US" sz="2000" b="1" dirty="0" smtClean="0">
                          <a:solidFill>
                            <a:schemeClr val="accent2">
                              <a:lumMod val="50000"/>
                            </a:schemeClr>
                          </a:solidFill>
                          <a:effectLst/>
                          <a:latin typeface="Bookman Old Style" pitchFamily="18" charset="0"/>
                        </a:rPr>
                        <a:t>{ɛ:}</a:t>
                      </a:r>
                      <a:endParaRPr lang="ar-SA" sz="2000" b="1" dirty="0" smtClean="0">
                        <a:solidFill>
                          <a:schemeClr val="accent2">
                            <a:lumMod val="50000"/>
                          </a:schemeClr>
                        </a:solidFill>
                        <a:effectLst/>
                        <a:latin typeface="Bookman Old Style" pitchFamily="18" charset="0"/>
                      </a:endParaRPr>
                    </a:p>
                  </a:txBody>
                  <a:tcPr anchor="ctr">
                    <a:solidFill>
                      <a:schemeClr val="tx1">
                        <a:lumMod val="85000"/>
                      </a:schemeClr>
                    </a:solidFill>
                  </a:tcPr>
                </a:tc>
                <a:tc>
                  <a:txBody>
                    <a:bodyPr/>
                    <a:lstStyle/>
                    <a:p>
                      <a:pPr algn="ctr" rtl="1"/>
                      <a:r>
                        <a:rPr lang="en-US" sz="2000" b="1" dirty="0" smtClean="0">
                          <a:solidFill>
                            <a:schemeClr val="accent2">
                              <a:lumMod val="50000"/>
                            </a:schemeClr>
                          </a:solidFill>
                          <a:effectLst/>
                          <a:latin typeface="Bookman Old Style" pitchFamily="18" charset="0"/>
                        </a:rPr>
                        <a:t>{ɑ:}</a:t>
                      </a:r>
                      <a:endParaRPr lang="ar-SA" sz="2000" b="1" dirty="0">
                        <a:solidFill>
                          <a:schemeClr val="accent2">
                            <a:lumMod val="50000"/>
                          </a:schemeClr>
                        </a:solidFill>
                        <a:effectLst/>
                        <a:latin typeface="Bookman Old Style" pitchFamily="18" charset="0"/>
                      </a:endParaRPr>
                    </a:p>
                  </a:txBody>
                  <a:tcPr anchor="ctr">
                    <a:solidFill>
                      <a:schemeClr val="tx1">
                        <a:lumMod val="85000"/>
                      </a:schemeClr>
                    </a:solidFill>
                  </a:tcPr>
                </a:tc>
              </a:tr>
              <a:tr h="637035">
                <a:tc>
                  <a:txBody>
                    <a:bodyPr/>
                    <a:lstStyle/>
                    <a:p>
                      <a:pPr rtl="1"/>
                      <a:endParaRPr lang="ar-SA"/>
                    </a:p>
                  </a:txBody>
                  <a:tcPr/>
                </a:tc>
                <a:tc>
                  <a:txBody>
                    <a:bodyPr/>
                    <a:lstStyle/>
                    <a:p>
                      <a:pPr algn="ctr" rtl="1"/>
                      <a:r>
                        <a:rPr lang="en-US" sz="2000" b="1" dirty="0" smtClean="0">
                          <a:solidFill>
                            <a:schemeClr val="accent2">
                              <a:lumMod val="50000"/>
                            </a:schemeClr>
                          </a:solidFill>
                          <a:effectLst/>
                          <a:latin typeface="Bookman Old Style" pitchFamily="18" charset="0"/>
                        </a:rPr>
                        <a:t>How, Town</a:t>
                      </a:r>
                      <a:endParaRPr lang="ar-SA" sz="2000" b="1" dirty="0">
                        <a:solidFill>
                          <a:schemeClr val="accent2">
                            <a:lumMod val="50000"/>
                          </a:schemeClr>
                        </a:solidFill>
                        <a:effectLst/>
                        <a:latin typeface="Bookman Old Style" pitchFamily="18" charset="0"/>
                      </a:endParaRPr>
                    </a:p>
                  </a:txBody>
                  <a:tcPr anchor="ctr"/>
                </a:tc>
                <a:tc>
                  <a:txBody>
                    <a:bodyPr/>
                    <a:lstStyle/>
                    <a:p>
                      <a:pPr algn="ctr" rtl="1"/>
                      <a:r>
                        <a:rPr lang="en-US" sz="2000" b="1" dirty="0" smtClean="0">
                          <a:solidFill>
                            <a:schemeClr val="accent2">
                              <a:lumMod val="50000"/>
                            </a:schemeClr>
                          </a:solidFill>
                          <a:effectLst/>
                          <a:latin typeface="Bookman Old Style" pitchFamily="18" charset="0"/>
                        </a:rPr>
                        <a:t>{</a:t>
                      </a:r>
                      <a:r>
                        <a:rPr lang="en-US" sz="2000" b="1" dirty="0" err="1" smtClean="0">
                          <a:solidFill>
                            <a:schemeClr val="accent2">
                              <a:lumMod val="50000"/>
                            </a:schemeClr>
                          </a:solidFill>
                          <a:effectLst/>
                          <a:latin typeface="Bookman Old Style" pitchFamily="18" charset="0"/>
                        </a:rPr>
                        <a:t>aʊ</a:t>
                      </a:r>
                      <a:r>
                        <a:rPr lang="en-US" sz="2000" b="1" dirty="0" smtClean="0">
                          <a:solidFill>
                            <a:schemeClr val="accent2">
                              <a:lumMod val="50000"/>
                            </a:schemeClr>
                          </a:solidFill>
                          <a:effectLst/>
                          <a:latin typeface="Bookman Old Style" pitchFamily="18" charset="0"/>
                        </a:rPr>
                        <a:t>}</a:t>
                      </a:r>
                      <a:endParaRPr lang="ar-SA" sz="2000" b="1" dirty="0">
                        <a:solidFill>
                          <a:schemeClr val="accent2">
                            <a:lumMod val="50000"/>
                          </a:schemeClr>
                        </a:solidFill>
                        <a:effectLst/>
                        <a:latin typeface="Bookman Old Style" pitchFamily="18" charset="0"/>
                      </a:endParaRPr>
                    </a:p>
                  </a:txBody>
                  <a:tcPr anchor="ctr"/>
                </a:tc>
                <a:tc>
                  <a:txBody>
                    <a:bodyPr/>
                    <a:lstStyle/>
                    <a:p>
                      <a:pPr algn="ctr" rtl="1"/>
                      <a:r>
                        <a:rPr lang="en-US" sz="2000" b="1" dirty="0" smtClean="0">
                          <a:solidFill>
                            <a:schemeClr val="accent2">
                              <a:lumMod val="50000"/>
                            </a:schemeClr>
                          </a:solidFill>
                          <a:effectLst/>
                          <a:latin typeface="Bookman Old Style" pitchFamily="18" charset="0"/>
                        </a:rPr>
                        <a:t>{</a:t>
                      </a:r>
                      <a:r>
                        <a:rPr lang="en-US" sz="2000" b="1" dirty="0" err="1" smtClean="0">
                          <a:solidFill>
                            <a:schemeClr val="accent2">
                              <a:lumMod val="50000"/>
                            </a:schemeClr>
                          </a:solidFill>
                          <a:effectLst/>
                          <a:latin typeface="Bookman Old Style" pitchFamily="18" charset="0"/>
                        </a:rPr>
                        <a:t>əʊ</a:t>
                      </a:r>
                      <a:r>
                        <a:rPr lang="en-US" sz="2000" b="1" dirty="0" smtClean="0">
                          <a:solidFill>
                            <a:schemeClr val="accent2">
                              <a:lumMod val="50000"/>
                            </a:schemeClr>
                          </a:solidFill>
                          <a:effectLst/>
                          <a:latin typeface="Bookman Old Style" pitchFamily="18" charset="0"/>
                        </a:rPr>
                        <a:t>}</a:t>
                      </a:r>
                      <a:endParaRPr lang="ar-SA" sz="2000" b="1" dirty="0">
                        <a:solidFill>
                          <a:schemeClr val="accent2">
                            <a:lumMod val="50000"/>
                          </a:schemeClr>
                        </a:solidFill>
                        <a:effectLst/>
                        <a:latin typeface="Bookman Old Style" pitchFamily="18" charset="0"/>
                      </a:endParaRPr>
                    </a:p>
                  </a:txBody>
                  <a:tcPr anchor="ctr"/>
                </a:tc>
                <a:tc>
                  <a:txBody>
                    <a:bodyPr/>
                    <a:lstStyle/>
                    <a:p>
                      <a:pPr algn="ctr" rtl="1"/>
                      <a:r>
                        <a:rPr lang="en-US" sz="2000" b="1" dirty="0" smtClean="0">
                          <a:solidFill>
                            <a:schemeClr val="accent2">
                              <a:lumMod val="50000"/>
                            </a:schemeClr>
                          </a:solidFill>
                          <a:effectLst/>
                          <a:latin typeface="Bookman Old Style" pitchFamily="18" charset="0"/>
                        </a:rPr>
                        <a:t>{u:}</a:t>
                      </a:r>
                      <a:endParaRPr lang="ar-SA" sz="2000" b="1" dirty="0">
                        <a:solidFill>
                          <a:schemeClr val="accent2">
                            <a:lumMod val="50000"/>
                          </a:schemeClr>
                        </a:solidFill>
                        <a:effectLst/>
                        <a:latin typeface="Bookman Old Style" pitchFamily="18" charset="0"/>
                      </a:endParaRPr>
                    </a:p>
                  </a:txBody>
                  <a:tcPr anchor="ctr"/>
                </a:tc>
              </a:tr>
              <a:tr h="637035">
                <a:tc>
                  <a:txBody>
                    <a:bodyPr/>
                    <a:lstStyle/>
                    <a:p>
                      <a:pPr rtl="1"/>
                      <a:endParaRPr lang="ar-SA"/>
                    </a:p>
                  </a:txBody>
                  <a:tcPr>
                    <a:solidFill>
                      <a:schemeClr val="tx1">
                        <a:lumMod val="85000"/>
                      </a:schemeClr>
                    </a:solidFill>
                  </a:tcPr>
                </a:tc>
                <a:tc>
                  <a:txBody>
                    <a:bodyPr/>
                    <a:lstStyle/>
                    <a:p>
                      <a:pPr algn="ctr" rtl="1"/>
                      <a:r>
                        <a:rPr lang="en-US" sz="2000" b="1" dirty="0" smtClean="0">
                          <a:solidFill>
                            <a:schemeClr val="accent2">
                              <a:lumMod val="50000"/>
                            </a:schemeClr>
                          </a:solidFill>
                          <a:effectLst/>
                          <a:latin typeface="Bookman Old Style" pitchFamily="18" charset="0"/>
                        </a:rPr>
                        <a:t>Mood</a:t>
                      </a:r>
                      <a:endParaRPr lang="ar-SA" sz="2000" b="1" dirty="0">
                        <a:solidFill>
                          <a:schemeClr val="accent2">
                            <a:lumMod val="50000"/>
                          </a:schemeClr>
                        </a:solidFill>
                        <a:effectLst/>
                        <a:latin typeface="Bookman Old Style" pitchFamily="18" charset="0"/>
                      </a:endParaRPr>
                    </a:p>
                  </a:txBody>
                  <a:tcPr anchor="ctr">
                    <a:solidFill>
                      <a:schemeClr val="tx1">
                        <a:lumMod val="85000"/>
                      </a:schemeClr>
                    </a:solidFill>
                  </a:tcPr>
                </a:tc>
                <a:tc>
                  <a:txBody>
                    <a:bodyPr/>
                    <a:lstStyle/>
                    <a:p>
                      <a:pPr algn="ctr" rtl="1"/>
                      <a:r>
                        <a:rPr lang="en-US" sz="2000" b="1" dirty="0" smtClean="0">
                          <a:solidFill>
                            <a:schemeClr val="accent2">
                              <a:lumMod val="50000"/>
                            </a:schemeClr>
                          </a:solidFill>
                          <a:effectLst/>
                          <a:latin typeface="Bookman Old Style" pitchFamily="18" charset="0"/>
                        </a:rPr>
                        <a:t>{u:}</a:t>
                      </a:r>
                      <a:endParaRPr lang="ar-SA" sz="2000" b="1" dirty="0">
                        <a:solidFill>
                          <a:schemeClr val="accent2">
                            <a:lumMod val="50000"/>
                          </a:schemeClr>
                        </a:solidFill>
                        <a:effectLst/>
                        <a:latin typeface="Bookman Old Style" pitchFamily="18" charset="0"/>
                      </a:endParaRPr>
                    </a:p>
                  </a:txBody>
                  <a:tcPr anchor="ctr">
                    <a:solidFill>
                      <a:schemeClr val="tx1">
                        <a:lumMod val="85000"/>
                      </a:schemeClr>
                    </a:solidFill>
                  </a:tcPr>
                </a:tc>
                <a:tc>
                  <a:txBody>
                    <a:bodyPr/>
                    <a:lstStyle/>
                    <a:p>
                      <a:pPr algn="ctr" rtl="1"/>
                      <a:r>
                        <a:rPr lang="en-US" sz="2000" b="1" dirty="0" smtClean="0">
                          <a:solidFill>
                            <a:schemeClr val="accent2">
                              <a:lumMod val="50000"/>
                            </a:schemeClr>
                          </a:solidFill>
                          <a:effectLst/>
                          <a:latin typeface="Bookman Old Style" pitchFamily="18" charset="0"/>
                        </a:rPr>
                        <a:t>{u:}</a:t>
                      </a:r>
                      <a:endParaRPr lang="ar-SA" sz="2000" b="1" dirty="0">
                        <a:solidFill>
                          <a:schemeClr val="accent2">
                            <a:lumMod val="50000"/>
                          </a:schemeClr>
                        </a:solidFill>
                        <a:effectLst/>
                        <a:latin typeface="Bookman Old Style" pitchFamily="18" charset="0"/>
                      </a:endParaRPr>
                    </a:p>
                  </a:txBody>
                  <a:tcPr anchor="ctr">
                    <a:solidFill>
                      <a:schemeClr val="tx1">
                        <a:lumMod val="85000"/>
                      </a:schemeClr>
                    </a:solidFill>
                  </a:tcPr>
                </a:tc>
                <a:tc>
                  <a:txBody>
                    <a:bodyPr/>
                    <a:lstStyle/>
                    <a:p>
                      <a:pPr algn="ctr" rtl="1"/>
                      <a:r>
                        <a:rPr lang="en-US" sz="2000" b="1" dirty="0" smtClean="0">
                          <a:solidFill>
                            <a:schemeClr val="accent2">
                              <a:lumMod val="50000"/>
                            </a:schemeClr>
                          </a:solidFill>
                          <a:effectLst/>
                          <a:latin typeface="Bookman Old Style" pitchFamily="18" charset="0"/>
                        </a:rPr>
                        <a:t>{o:}</a:t>
                      </a:r>
                      <a:endParaRPr lang="ar-SA" sz="2000" b="1" dirty="0">
                        <a:solidFill>
                          <a:schemeClr val="accent2">
                            <a:lumMod val="50000"/>
                          </a:schemeClr>
                        </a:solidFill>
                        <a:effectLst/>
                        <a:latin typeface="Bookman Old Style" pitchFamily="18" charset="0"/>
                      </a:endParaRPr>
                    </a:p>
                  </a:txBody>
                  <a:tcPr anchor="ctr">
                    <a:solidFill>
                      <a:schemeClr val="tx1">
                        <a:lumMod val="85000"/>
                      </a:schemeClr>
                    </a:solidFill>
                  </a:tcPr>
                </a:tc>
              </a:tr>
              <a:tr h="637035">
                <a:tc>
                  <a:txBody>
                    <a:bodyPr/>
                    <a:lstStyle/>
                    <a:p>
                      <a:pPr rtl="1"/>
                      <a:endParaRPr lang="ar-SA" dirty="0"/>
                    </a:p>
                  </a:txBody>
                  <a:tcPr/>
                </a:tc>
                <a:tc>
                  <a:txBody>
                    <a:bodyPr/>
                    <a:lstStyle/>
                    <a:p>
                      <a:pPr algn="ctr" rtl="1"/>
                      <a:r>
                        <a:rPr lang="en-US" sz="2000" b="1" dirty="0" smtClean="0">
                          <a:solidFill>
                            <a:schemeClr val="accent2">
                              <a:lumMod val="50000"/>
                            </a:schemeClr>
                          </a:solidFill>
                          <a:effectLst/>
                          <a:latin typeface="Bookman Old Style" pitchFamily="18" charset="0"/>
                        </a:rPr>
                        <a:t>Boat,</a:t>
                      </a:r>
                      <a:r>
                        <a:rPr lang="en-US" sz="2000" b="1" baseline="0" dirty="0" smtClean="0">
                          <a:solidFill>
                            <a:schemeClr val="accent2">
                              <a:lumMod val="50000"/>
                            </a:schemeClr>
                          </a:solidFill>
                          <a:effectLst/>
                          <a:latin typeface="Bookman Old Style" pitchFamily="18" charset="0"/>
                        </a:rPr>
                        <a:t> Home</a:t>
                      </a:r>
                      <a:endParaRPr lang="ar-SA" sz="2000" b="1" dirty="0">
                        <a:solidFill>
                          <a:schemeClr val="accent2">
                            <a:lumMod val="50000"/>
                          </a:schemeClr>
                        </a:solidFill>
                        <a:effectLst/>
                        <a:latin typeface="Bookman Old Style" pitchFamily="18" charset="0"/>
                      </a:endParaRPr>
                    </a:p>
                  </a:txBody>
                  <a:tcPr anchor="ctr"/>
                </a:tc>
                <a:tc>
                  <a:txBody>
                    <a:bodyPr/>
                    <a:lstStyle/>
                    <a:p>
                      <a:pPr algn="ctr" rtl="1"/>
                      <a:r>
                        <a:rPr lang="en-US" sz="2000" b="1" dirty="0" smtClean="0">
                          <a:solidFill>
                            <a:schemeClr val="accent2">
                              <a:lumMod val="50000"/>
                            </a:schemeClr>
                          </a:solidFill>
                          <a:effectLst/>
                          <a:latin typeface="Bookman Old Style" pitchFamily="18" charset="0"/>
                        </a:rPr>
                        <a:t>{o:}</a:t>
                      </a:r>
                      <a:endParaRPr lang="ar-SA" sz="2000" b="1" dirty="0">
                        <a:solidFill>
                          <a:schemeClr val="accent2">
                            <a:lumMod val="50000"/>
                          </a:schemeClr>
                        </a:solidFill>
                        <a:effectLst/>
                        <a:latin typeface="Bookman Old Style" pitchFamily="18" charset="0"/>
                      </a:endParaRPr>
                    </a:p>
                  </a:txBody>
                  <a:tcPr anchor="ctr"/>
                </a:tc>
                <a:tc>
                  <a:txBody>
                    <a:bodyPr/>
                    <a:lstStyle/>
                    <a:p>
                      <a:pPr algn="ctr" rtl="1"/>
                      <a:r>
                        <a:rPr lang="en-US" sz="2000" b="1" dirty="0" smtClean="0">
                          <a:solidFill>
                            <a:schemeClr val="accent2">
                              <a:lumMod val="50000"/>
                            </a:schemeClr>
                          </a:solidFill>
                          <a:effectLst/>
                          <a:latin typeface="Bookman Old Style" pitchFamily="18" charset="0"/>
                        </a:rPr>
                        <a:t>{o:}</a:t>
                      </a:r>
                      <a:endParaRPr lang="ar-SA" sz="2000" b="1" dirty="0">
                        <a:solidFill>
                          <a:schemeClr val="accent2">
                            <a:lumMod val="50000"/>
                          </a:schemeClr>
                        </a:solidFill>
                        <a:effectLst/>
                        <a:latin typeface="Bookman Old Style" pitchFamily="18" charset="0"/>
                      </a:endParaRPr>
                    </a:p>
                  </a:txBody>
                  <a:tcPr anchor="ctr"/>
                </a:tc>
                <a:tc>
                  <a:txBody>
                    <a:bodyPr/>
                    <a:lstStyle/>
                    <a:p>
                      <a:pPr algn="ctr" rtl="1"/>
                      <a:r>
                        <a:rPr lang="en-US" sz="2000" b="1" dirty="0" smtClean="0">
                          <a:solidFill>
                            <a:schemeClr val="accent2">
                              <a:lumMod val="50000"/>
                            </a:schemeClr>
                          </a:solidFill>
                          <a:effectLst/>
                          <a:latin typeface="Bookman Old Style" pitchFamily="18" charset="0"/>
                        </a:rPr>
                        <a:t>{ɔ:}</a:t>
                      </a:r>
                      <a:endParaRPr lang="ar-SA" sz="2000" b="1" dirty="0">
                        <a:solidFill>
                          <a:schemeClr val="accent2">
                            <a:lumMod val="50000"/>
                          </a:schemeClr>
                        </a:solidFill>
                        <a:effectLst/>
                        <a:latin typeface="Bookman Old Style" pitchFamily="18" charset="0"/>
                      </a:endParaRPr>
                    </a:p>
                  </a:txBody>
                  <a:tcPr anchor="ctr"/>
                </a:tc>
              </a:tr>
            </a:tbl>
          </a:graphicData>
        </a:graphic>
      </p:graphicFrame>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eatVowelShift.jpg"/>
          <p:cNvPicPr>
            <a:picLocks noChangeAspect="1"/>
          </p:cNvPicPr>
          <p:nvPr/>
        </p:nvPicPr>
        <p:blipFill>
          <a:blip r:embed="rId2" cstate="print"/>
          <a:stretch>
            <a:fillRect/>
          </a:stretch>
        </p:blipFill>
        <p:spPr>
          <a:xfrm>
            <a:off x="467544" y="332656"/>
            <a:ext cx="8136904" cy="6014382"/>
          </a:xfrm>
          <a:prstGeom prst="rect">
            <a:avLst/>
          </a:prstGeom>
          <a:ln w="228600" cap="sq" cmpd="thickThin">
            <a:solidFill>
              <a:schemeClr val="accent1"/>
            </a:solidFill>
            <a:prstDash val="solid"/>
            <a:miter lim="800000"/>
          </a:ln>
          <a:effectLst>
            <a:innerShdw blurRad="76200">
              <a:srgbClr val="000000"/>
            </a:innerShdw>
          </a:effectLst>
        </p:spPr>
      </p:pic>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pPr eaLnBrk="1" hangingPunct="1"/>
            <a:r>
              <a:rPr lang="de-DE" sz="3600" smtClean="0"/>
              <a:t>The Great English Vowel Shift</a:t>
            </a:r>
          </a:p>
        </p:txBody>
      </p:sp>
      <p:sp>
        <p:nvSpPr>
          <p:cNvPr id="106499" name="Text Box 3"/>
          <p:cNvSpPr txBox="1">
            <a:spLocks noChangeArrowheads="1"/>
          </p:cNvSpPr>
          <p:nvPr/>
        </p:nvSpPr>
        <p:spPr bwMode="auto">
          <a:xfrm>
            <a:off x="611188" y="2276475"/>
            <a:ext cx="7993062" cy="519113"/>
          </a:xfrm>
          <a:prstGeom prst="rect">
            <a:avLst/>
          </a:prstGeom>
          <a:noFill/>
          <a:ln w="9525">
            <a:noFill/>
            <a:miter lim="800000"/>
            <a:headEnd/>
            <a:tailEnd/>
          </a:ln>
        </p:spPr>
        <p:txBody>
          <a:bodyPr>
            <a:spAutoFit/>
          </a:bodyPr>
          <a:lstStyle/>
          <a:p>
            <a:pPr>
              <a:spcBef>
                <a:spcPct val="50000"/>
              </a:spcBef>
            </a:pPr>
            <a:r>
              <a:rPr lang="de-DE" sz="2800"/>
              <a:t>The Great English Vowel Shift is a </a:t>
            </a:r>
            <a:r>
              <a:rPr lang="de-DE" sz="2800" b="1"/>
              <a:t>Chain Shift</a:t>
            </a:r>
            <a:r>
              <a:rPr lang="de-DE" sz="2800"/>
              <a:t>.</a:t>
            </a:r>
            <a:endParaRPr lang="de-DE" sz="1400"/>
          </a:p>
        </p:txBody>
      </p:sp>
      <p:sp>
        <p:nvSpPr>
          <p:cNvPr id="708612" name="Text Box 4"/>
          <p:cNvSpPr txBox="1">
            <a:spLocks noChangeArrowheads="1"/>
          </p:cNvSpPr>
          <p:nvPr/>
        </p:nvSpPr>
        <p:spPr bwMode="auto">
          <a:xfrm>
            <a:off x="611188" y="3644900"/>
            <a:ext cx="7993062" cy="1630363"/>
          </a:xfrm>
          <a:prstGeom prst="rect">
            <a:avLst/>
          </a:prstGeom>
          <a:noFill/>
          <a:ln w="9525">
            <a:noFill/>
            <a:miter lim="800000"/>
            <a:headEnd/>
            <a:tailEnd/>
          </a:ln>
        </p:spPr>
        <p:txBody>
          <a:bodyPr>
            <a:spAutoFit/>
          </a:bodyPr>
          <a:lstStyle/>
          <a:p>
            <a:pPr>
              <a:lnSpc>
                <a:spcPct val="120000"/>
              </a:lnSpc>
              <a:spcBef>
                <a:spcPct val="50000"/>
              </a:spcBef>
            </a:pPr>
            <a:r>
              <a:rPr lang="de-DE" sz="2800"/>
              <a:t>A chain shift consists of a series of interrelated changes that are motivated by the pressure to restore a symmatrical system of speech sounds.</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86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86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pPr eaLnBrk="1" hangingPunct="1"/>
            <a:r>
              <a:rPr lang="de-DE" sz="3600" smtClean="0"/>
              <a:t>Changes of short vowels</a:t>
            </a:r>
          </a:p>
        </p:txBody>
      </p:sp>
      <p:sp>
        <p:nvSpPr>
          <p:cNvPr id="107523" name="Text Box 3"/>
          <p:cNvSpPr txBox="1">
            <a:spLocks noChangeArrowheads="1"/>
          </p:cNvSpPr>
          <p:nvPr/>
        </p:nvSpPr>
        <p:spPr bwMode="auto">
          <a:xfrm>
            <a:off x="468313" y="1844675"/>
            <a:ext cx="7991475" cy="3017838"/>
          </a:xfrm>
          <a:prstGeom prst="rect">
            <a:avLst/>
          </a:prstGeom>
          <a:noFill/>
          <a:ln w="9525">
            <a:noFill/>
            <a:miter lim="800000"/>
            <a:headEnd/>
            <a:tailEnd/>
          </a:ln>
        </p:spPr>
        <p:txBody>
          <a:bodyPr>
            <a:spAutoFit/>
          </a:bodyPr>
          <a:lstStyle/>
          <a:p>
            <a:pPr>
              <a:spcBef>
                <a:spcPct val="50000"/>
              </a:spcBef>
              <a:buFontTx/>
              <a:buChar char="•"/>
            </a:pPr>
            <a:r>
              <a:rPr lang="de-DE" sz="2800">
                <a:latin typeface="Times New Roman" pitchFamily="18" charset="0"/>
              </a:rPr>
              <a:t>  	</a:t>
            </a:r>
            <a:r>
              <a:rPr lang="de-DE" sz="3200">
                <a:latin typeface="Times New Roman" pitchFamily="18" charset="0"/>
              </a:rPr>
              <a:t>In unstressed syllables </a:t>
            </a:r>
            <a:r>
              <a:rPr lang="en-US" sz="3200">
                <a:latin typeface="Times New Roman" pitchFamily="18" charset="0"/>
              </a:rPr>
              <a:t>[</a:t>
            </a:r>
            <a:r>
              <a:rPr lang="en-US" sz="3200">
                <a:latin typeface="Times PhoneticIPA" pitchFamily="82" charset="0"/>
              </a:rPr>
              <a:t>@</a:t>
            </a:r>
            <a:r>
              <a:rPr lang="en-US" sz="3200">
                <a:latin typeface="Times New Roman" pitchFamily="18" charset="0"/>
              </a:rPr>
              <a:t>] was lost.</a:t>
            </a:r>
          </a:p>
          <a:p>
            <a:pPr>
              <a:spcBef>
                <a:spcPct val="50000"/>
              </a:spcBef>
              <a:buFontTx/>
              <a:buChar char="•"/>
            </a:pPr>
            <a:r>
              <a:rPr lang="en-US" sz="3200">
                <a:latin typeface="Times New Roman" pitchFamily="18" charset="0"/>
              </a:rPr>
              <a:t>  	ME [a] became [</a:t>
            </a:r>
            <a:r>
              <a:rPr lang="en-US" sz="3200">
                <a:latin typeface="Times PhoneticIPA" pitchFamily="82" charset="0"/>
              </a:rPr>
              <a:t>{</a:t>
            </a:r>
            <a:r>
              <a:rPr lang="en-US" sz="3200">
                <a:latin typeface="Times New Roman" pitchFamily="18" charset="0"/>
              </a:rPr>
              <a:t>] in EME.</a:t>
            </a:r>
          </a:p>
          <a:p>
            <a:pPr>
              <a:spcBef>
                <a:spcPct val="50000"/>
              </a:spcBef>
              <a:buFontTx/>
              <a:buChar char="•"/>
            </a:pPr>
            <a:r>
              <a:rPr lang="en-US" sz="3200">
                <a:latin typeface="Times New Roman" pitchFamily="18" charset="0"/>
              </a:rPr>
              <a:t>  	</a:t>
            </a:r>
            <a:r>
              <a:rPr lang="en-US" sz="3200">
                <a:latin typeface="Times New Roman" pitchFamily="18" charset="0"/>
                <a:cs typeface="Times New Roman" pitchFamily="18" charset="0"/>
              </a:rPr>
              <a:t>[</a:t>
            </a:r>
            <a:r>
              <a:rPr lang="en-US" sz="3200">
                <a:latin typeface="Times PhoneticIPA" pitchFamily="82" charset="0"/>
                <a:cs typeface="Times New Roman" pitchFamily="18" charset="0"/>
              </a:rPr>
              <a:t>U] was converted to [ö] unless it was 	followed by </a:t>
            </a:r>
            <a:r>
              <a:rPr lang="en-US" sz="3200">
                <a:latin typeface="Times PhoneticIPA" pitchFamily="82" charset="0"/>
              </a:rPr>
              <a:t>[S]</a:t>
            </a:r>
            <a:r>
              <a:rPr lang="en-US" sz="3200"/>
              <a:t> [l] </a:t>
            </a:r>
            <a:r>
              <a:rPr lang="en-US" sz="3200">
                <a:latin typeface="Times PhoneticAlternate" pitchFamily="82" charset="0"/>
                <a:cs typeface="Times New Roman" pitchFamily="18" charset="0"/>
              </a:rPr>
              <a:t>[T]</a:t>
            </a:r>
            <a:r>
              <a:rPr lang="en-US" sz="3200">
                <a:latin typeface="Times PhoneticIPA" pitchFamily="82" charset="0"/>
                <a:cs typeface="Times New Roman" pitchFamily="18" charset="0"/>
              </a:rPr>
              <a:t> </a:t>
            </a:r>
            <a:r>
              <a:rPr lang="en-US" sz="3200">
                <a:latin typeface="Times New Roman" pitchFamily="18" charset="0"/>
                <a:cs typeface="Times New Roman" pitchFamily="18" charset="0"/>
              </a:rPr>
              <a:t>(e.g. run, mud, 	cut vs. full, pull, bush, butcher)</a:t>
            </a:r>
            <a:endParaRPr lang="en-US" sz="2800">
              <a:latin typeface="Times New Roman" pitchFamily="18" charset="0"/>
              <a:cs typeface="Times New Roman" pitchFamily="18" charset="0"/>
            </a:endParaRPr>
          </a:p>
        </p:txBody>
      </p:sp>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p:txBody>
          <a:bodyPr/>
          <a:lstStyle/>
          <a:p>
            <a:pPr eaLnBrk="1" hangingPunct="1"/>
            <a:r>
              <a:rPr lang="de-DE" sz="3600" smtClean="0"/>
              <a:t>The Great English Vowel Shift</a:t>
            </a:r>
          </a:p>
        </p:txBody>
      </p:sp>
      <p:graphicFrame>
        <p:nvGraphicFramePr>
          <p:cNvPr id="3074" name="Object 3">
            <a:hlinkClick r:id="" action="ppaction://ole?verb=0"/>
          </p:cNvPr>
          <p:cNvGraphicFramePr>
            <a:graphicFrameLocks noChangeAspect="1"/>
          </p:cNvGraphicFramePr>
          <p:nvPr>
            <p:ph sz="half" idx="1"/>
          </p:nvPr>
        </p:nvGraphicFramePr>
        <p:xfrm>
          <a:off x="8101013" y="1700213"/>
          <a:ext cx="304800" cy="304800"/>
        </p:xfrm>
        <a:graphic>
          <a:graphicData uri="http://schemas.openxmlformats.org/presentationml/2006/ole">
            <p:oleObj spid="_x0000_s1026" name="Wave-Audio" r:id="rId3" imgW="304520" imgH="304520" progId="Package">
              <p:embed/>
            </p:oleObj>
          </a:graphicData>
        </a:graphic>
      </p:graphicFrame>
      <p:graphicFrame>
        <p:nvGraphicFramePr>
          <p:cNvPr id="3075" name="Object 6">
            <a:hlinkClick r:id="" action="ppaction://ole?verb=0"/>
          </p:cNvPr>
          <p:cNvGraphicFramePr>
            <a:graphicFrameLocks noChangeAspect="1"/>
          </p:cNvGraphicFramePr>
          <p:nvPr>
            <p:ph sz="half" idx="2"/>
          </p:nvPr>
        </p:nvGraphicFramePr>
        <p:xfrm>
          <a:off x="6515100" y="3709988"/>
          <a:ext cx="304800" cy="304800"/>
        </p:xfrm>
        <a:graphic>
          <a:graphicData uri="http://schemas.openxmlformats.org/presentationml/2006/ole">
            <p:oleObj spid="_x0000_s1027" name="Wave-Audio" r:id="rId4" imgW="304520" imgH="304520" progId="Package">
              <p:embed/>
            </p:oleObj>
          </a:graphicData>
        </a:graphic>
      </p:graphicFrame>
      <p:sp>
        <p:nvSpPr>
          <p:cNvPr id="3077" name="Text Box 4"/>
          <p:cNvSpPr txBox="1">
            <a:spLocks noChangeArrowheads="1"/>
          </p:cNvSpPr>
          <p:nvPr/>
        </p:nvSpPr>
        <p:spPr bwMode="auto">
          <a:xfrm>
            <a:off x="539750" y="1484313"/>
            <a:ext cx="7704138" cy="2308324"/>
          </a:xfrm>
          <a:prstGeom prst="rect">
            <a:avLst/>
          </a:prstGeom>
          <a:noFill/>
          <a:ln w="9525">
            <a:noFill/>
            <a:miter lim="800000"/>
            <a:headEnd/>
            <a:tailEnd/>
          </a:ln>
        </p:spPr>
        <p:txBody>
          <a:bodyPr>
            <a:spAutoFit/>
          </a:bodyPr>
          <a:lstStyle/>
          <a:p>
            <a:r>
              <a:rPr lang="en-GB" sz="2400"/>
              <a:t>A:	</a:t>
            </a:r>
            <a:r>
              <a:rPr lang="en-GB" sz="2400">
                <a:latin typeface="Times PhoneticIPA" pitchFamily="82" charset="0"/>
              </a:rPr>
              <a:t>Is   Tat    Ti    tSild</a:t>
            </a:r>
          </a:p>
          <a:p>
            <a:r>
              <a:rPr lang="en-GB" sz="2400"/>
              <a:t>B:	</a:t>
            </a:r>
            <a:r>
              <a:rPr lang="en-GB" sz="2400">
                <a:latin typeface="Times PhoneticIPA" pitchFamily="82" charset="0"/>
              </a:rPr>
              <a:t>yE   hIr   nam@   Is   an</a:t>
            </a:r>
          </a:p>
          <a:p>
            <a:r>
              <a:rPr lang="en-GB" sz="2400"/>
              <a:t>A:	</a:t>
            </a:r>
            <a:r>
              <a:rPr lang="en-GB" sz="2400">
                <a:latin typeface="Times PhoneticIPA" pitchFamily="82" charset="0"/>
              </a:rPr>
              <a:t>@   god   and   hOlI   nam@</a:t>
            </a:r>
          </a:p>
          <a:p>
            <a:r>
              <a:rPr lang="en-GB" sz="2400"/>
              <a:t>B:	</a:t>
            </a:r>
            <a:r>
              <a:rPr lang="en-GB" sz="2400">
                <a:latin typeface="Times PhoneticIPA" pitchFamily="82" charset="0"/>
              </a:rPr>
              <a:t>son@   Se   wIl   be   Tre   yerIz   Ov   adZ@</a:t>
            </a:r>
          </a:p>
          <a:p>
            <a:r>
              <a:rPr lang="en-GB" sz="2400"/>
              <a:t>A:	</a:t>
            </a:r>
            <a:r>
              <a:rPr lang="en-GB" sz="2400">
                <a:latin typeface="Times PhoneticIPA" pitchFamily="82" charset="0"/>
              </a:rPr>
              <a:t>wIl   Se   spEke   to   me</a:t>
            </a:r>
            <a:endParaRPr lang="de-DE" sz="2400">
              <a:latin typeface="Times PhoneticIPA" pitchFamily="82" charset="0"/>
            </a:endParaRPr>
          </a:p>
          <a:p>
            <a:r>
              <a:rPr lang="de-DE" sz="2400"/>
              <a:t>B:	</a:t>
            </a:r>
            <a:r>
              <a:rPr lang="de-DE" sz="2400">
                <a:latin typeface="Times PhoneticIPA" pitchFamily="82" charset="0"/>
              </a:rPr>
              <a:t>yE   Se  spEkT    wUnd@r   lud@</a:t>
            </a:r>
          </a:p>
        </p:txBody>
      </p:sp>
      <p:sp>
        <p:nvSpPr>
          <p:cNvPr id="3078" name="Text Box 5"/>
          <p:cNvSpPr txBox="1">
            <a:spLocks noChangeArrowheads="1"/>
          </p:cNvSpPr>
          <p:nvPr/>
        </p:nvSpPr>
        <p:spPr bwMode="auto">
          <a:xfrm>
            <a:off x="539750" y="4221163"/>
            <a:ext cx="6408738" cy="2308324"/>
          </a:xfrm>
          <a:prstGeom prst="rect">
            <a:avLst/>
          </a:prstGeom>
          <a:noFill/>
          <a:ln w="9525">
            <a:noFill/>
            <a:miter lim="800000"/>
            <a:headEnd/>
            <a:tailEnd/>
          </a:ln>
        </p:spPr>
        <p:txBody>
          <a:bodyPr>
            <a:spAutoFit/>
          </a:bodyPr>
          <a:lstStyle/>
          <a:p>
            <a:r>
              <a:rPr lang="en-GB" sz="2400"/>
              <a:t>A:	</a:t>
            </a:r>
            <a:r>
              <a:rPr lang="en-GB" sz="2400">
                <a:latin typeface="Times PhoneticIPA" pitchFamily="82" charset="0"/>
              </a:rPr>
              <a:t>Iz   D{t    D@I    tS@Ild</a:t>
            </a:r>
          </a:p>
          <a:p>
            <a:r>
              <a:rPr lang="en-GB" sz="2400"/>
              <a:t>B:	</a:t>
            </a:r>
            <a:r>
              <a:rPr lang="en-GB" sz="2400">
                <a:latin typeface="Times PhoneticIPA" pitchFamily="82" charset="0"/>
              </a:rPr>
              <a:t>yE   h@r   n{m   Iz   {n</a:t>
            </a:r>
          </a:p>
          <a:p>
            <a:r>
              <a:rPr lang="en-GB" sz="2400"/>
              <a:t>A:	</a:t>
            </a:r>
            <a:r>
              <a:rPr lang="en-GB" sz="2400">
                <a:latin typeface="Times PhoneticIPA" pitchFamily="82" charset="0"/>
              </a:rPr>
              <a:t>@   gud   and   hOlI   nam</a:t>
            </a:r>
            <a:endParaRPr lang="de-DE" sz="2400">
              <a:latin typeface="Times PhoneticIPA" pitchFamily="82" charset="0"/>
            </a:endParaRPr>
          </a:p>
          <a:p>
            <a:r>
              <a:rPr lang="de-DE" sz="2400"/>
              <a:t>B:	</a:t>
            </a:r>
            <a:r>
              <a:rPr lang="de-DE" sz="2400">
                <a:latin typeface="Times PhoneticIPA" pitchFamily="82" charset="0"/>
              </a:rPr>
              <a:t>sun   Si   wIl   bi   Tri   yirz   @v   {dZ</a:t>
            </a:r>
          </a:p>
          <a:p>
            <a:r>
              <a:rPr lang="de-DE" sz="2400"/>
              <a:t>A:	</a:t>
            </a:r>
            <a:r>
              <a:rPr lang="de-DE" sz="2400">
                <a:latin typeface="Times PhoneticIPA" pitchFamily="82" charset="0"/>
              </a:rPr>
              <a:t>wIl   Si   spEk   tu   mi</a:t>
            </a:r>
            <a:endParaRPr lang="en-US" sz="2400">
              <a:latin typeface="Times PhoneticIPA" pitchFamily="82" charset="0"/>
            </a:endParaRPr>
          </a:p>
          <a:p>
            <a:r>
              <a:rPr lang="en-US" sz="2400"/>
              <a:t>B:	</a:t>
            </a:r>
            <a:r>
              <a:rPr lang="en-US" sz="2400">
                <a:latin typeface="Times PhoneticIPA" pitchFamily="82" charset="0"/>
              </a:rPr>
              <a:t>yE   Si  speks    w@nd@r   l@Ud</a:t>
            </a:r>
            <a:endParaRPr lang="de-DE" sz="2400">
              <a:latin typeface="Times PhoneticIPA" pitchFamily="82" charset="0"/>
            </a:endParaRPr>
          </a:p>
        </p:txBody>
      </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de-DE" sz="3600" smtClean="0"/>
              <a:t>The Great English Vowel Shift</a:t>
            </a:r>
          </a:p>
        </p:txBody>
      </p:sp>
      <p:sp>
        <p:nvSpPr>
          <p:cNvPr id="99331" name="Text Box 3"/>
          <p:cNvSpPr txBox="1">
            <a:spLocks noChangeArrowheads="1"/>
          </p:cNvSpPr>
          <p:nvPr/>
        </p:nvSpPr>
        <p:spPr bwMode="auto">
          <a:xfrm>
            <a:off x="539750" y="1484313"/>
            <a:ext cx="7704138" cy="2308324"/>
          </a:xfrm>
          <a:prstGeom prst="rect">
            <a:avLst/>
          </a:prstGeom>
          <a:noFill/>
          <a:ln w="9525">
            <a:noFill/>
            <a:miter lim="800000"/>
            <a:headEnd/>
            <a:tailEnd/>
          </a:ln>
        </p:spPr>
        <p:txBody>
          <a:bodyPr>
            <a:spAutoFit/>
          </a:bodyPr>
          <a:lstStyle/>
          <a:p>
            <a:r>
              <a:rPr lang="en-GB" sz="2400"/>
              <a:t>A:	</a:t>
            </a:r>
            <a:r>
              <a:rPr lang="en-GB" sz="2400">
                <a:latin typeface="Times PhoneticIPA" pitchFamily="82" charset="0"/>
              </a:rPr>
              <a:t>Is   Tat    Ti    tSild</a:t>
            </a:r>
          </a:p>
          <a:p>
            <a:r>
              <a:rPr lang="en-GB" sz="2400"/>
              <a:t>B:	</a:t>
            </a:r>
            <a:r>
              <a:rPr lang="en-GB" sz="2400">
                <a:latin typeface="Times PhoneticIPA" pitchFamily="82" charset="0"/>
              </a:rPr>
              <a:t>yE   hIr   nam@   Is   an</a:t>
            </a:r>
          </a:p>
          <a:p>
            <a:r>
              <a:rPr lang="en-GB" sz="2400"/>
              <a:t>A:	</a:t>
            </a:r>
            <a:r>
              <a:rPr lang="en-GB" sz="2400">
                <a:latin typeface="Times PhoneticIPA" pitchFamily="82" charset="0"/>
              </a:rPr>
              <a:t>@   god   and   hOlI   nam@</a:t>
            </a:r>
          </a:p>
          <a:p>
            <a:r>
              <a:rPr lang="en-GB" sz="2400"/>
              <a:t>B:	</a:t>
            </a:r>
            <a:r>
              <a:rPr lang="en-GB" sz="2400">
                <a:latin typeface="Times PhoneticIPA" pitchFamily="82" charset="0"/>
              </a:rPr>
              <a:t>son@   Se   wIl   be   Tre   yerIz   Ov   adZ@</a:t>
            </a:r>
          </a:p>
          <a:p>
            <a:r>
              <a:rPr lang="en-GB" sz="2400"/>
              <a:t>A:	</a:t>
            </a:r>
            <a:r>
              <a:rPr lang="en-GB" sz="2400">
                <a:latin typeface="Times PhoneticIPA" pitchFamily="82" charset="0"/>
              </a:rPr>
              <a:t>wIl   Se   spEke   to   me</a:t>
            </a:r>
            <a:endParaRPr lang="de-DE" sz="2400">
              <a:latin typeface="Times PhoneticIPA" pitchFamily="82" charset="0"/>
            </a:endParaRPr>
          </a:p>
          <a:p>
            <a:r>
              <a:rPr lang="de-DE" sz="2400"/>
              <a:t>B:	</a:t>
            </a:r>
            <a:r>
              <a:rPr lang="de-DE" sz="2400">
                <a:latin typeface="Times PhoneticIPA" pitchFamily="82" charset="0"/>
              </a:rPr>
              <a:t>yE   Se  spEkT    wUnd@r   lud@</a:t>
            </a:r>
          </a:p>
        </p:txBody>
      </p:sp>
      <p:sp>
        <p:nvSpPr>
          <p:cNvPr id="99332" name="Text Box 4"/>
          <p:cNvSpPr txBox="1">
            <a:spLocks noChangeArrowheads="1"/>
          </p:cNvSpPr>
          <p:nvPr/>
        </p:nvSpPr>
        <p:spPr bwMode="auto">
          <a:xfrm>
            <a:off x="539750" y="4221163"/>
            <a:ext cx="6408738" cy="2308324"/>
          </a:xfrm>
          <a:prstGeom prst="rect">
            <a:avLst/>
          </a:prstGeom>
          <a:noFill/>
          <a:ln w="9525">
            <a:noFill/>
            <a:miter lim="800000"/>
            <a:headEnd/>
            <a:tailEnd/>
          </a:ln>
        </p:spPr>
        <p:txBody>
          <a:bodyPr>
            <a:spAutoFit/>
          </a:bodyPr>
          <a:lstStyle/>
          <a:p>
            <a:r>
              <a:rPr lang="en-GB" sz="2400"/>
              <a:t>A:	</a:t>
            </a:r>
            <a:r>
              <a:rPr lang="en-GB" sz="2400">
                <a:latin typeface="Times PhoneticIPA" pitchFamily="82" charset="0"/>
              </a:rPr>
              <a:t>Iz   D{t    D@I    tS@Ild</a:t>
            </a:r>
          </a:p>
          <a:p>
            <a:r>
              <a:rPr lang="en-GB" sz="2400"/>
              <a:t>B:	</a:t>
            </a:r>
            <a:r>
              <a:rPr lang="en-GB" sz="2400">
                <a:latin typeface="Times PhoneticIPA" pitchFamily="82" charset="0"/>
              </a:rPr>
              <a:t>yE   h@r   n{m   Iz   {n</a:t>
            </a:r>
          </a:p>
          <a:p>
            <a:r>
              <a:rPr lang="en-GB" sz="2400"/>
              <a:t>A:	</a:t>
            </a:r>
            <a:r>
              <a:rPr lang="en-GB" sz="2400">
                <a:latin typeface="Times PhoneticIPA" pitchFamily="82" charset="0"/>
              </a:rPr>
              <a:t>@   gud   and   hOlI   nam</a:t>
            </a:r>
            <a:endParaRPr lang="de-DE" sz="2400">
              <a:latin typeface="Times PhoneticIPA" pitchFamily="82" charset="0"/>
            </a:endParaRPr>
          </a:p>
          <a:p>
            <a:r>
              <a:rPr lang="de-DE" sz="2400"/>
              <a:t>B:	</a:t>
            </a:r>
            <a:r>
              <a:rPr lang="de-DE" sz="2400">
                <a:latin typeface="Times PhoneticIPA" pitchFamily="82" charset="0"/>
              </a:rPr>
              <a:t>sun   Si   wIl   bi   Tri   yirz   @v   {dZ</a:t>
            </a:r>
          </a:p>
          <a:p>
            <a:r>
              <a:rPr lang="de-DE" sz="2400"/>
              <a:t>A:	</a:t>
            </a:r>
            <a:r>
              <a:rPr lang="de-DE" sz="2400">
                <a:latin typeface="Times PhoneticIPA" pitchFamily="82" charset="0"/>
              </a:rPr>
              <a:t>wIl   Si   spEk   tu   mi</a:t>
            </a:r>
            <a:endParaRPr lang="en-US" sz="2400">
              <a:latin typeface="Times PhoneticIPA" pitchFamily="82" charset="0"/>
            </a:endParaRPr>
          </a:p>
          <a:p>
            <a:r>
              <a:rPr lang="en-US" sz="2400"/>
              <a:t>B:	</a:t>
            </a:r>
            <a:r>
              <a:rPr lang="en-US" sz="2400">
                <a:latin typeface="Times PhoneticIPA" pitchFamily="82" charset="0"/>
              </a:rPr>
              <a:t>yE   Si  speks    w@nd@r   l@Ud</a:t>
            </a:r>
            <a:endParaRPr lang="de-DE" sz="2400">
              <a:latin typeface="Times PhoneticIPA" pitchFamily="82" charset="0"/>
            </a:endParaRPr>
          </a:p>
        </p:txBody>
      </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de-DE" sz="3600" smtClean="0"/>
              <a:t>The Great English Vowel Shift</a:t>
            </a:r>
          </a:p>
        </p:txBody>
      </p:sp>
      <p:sp>
        <p:nvSpPr>
          <p:cNvPr id="100355" name="Text Box 3"/>
          <p:cNvSpPr txBox="1">
            <a:spLocks noChangeArrowheads="1"/>
          </p:cNvSpPr>
          <p:nvPr/>
        </p:nvSpPr>
        <p:spPr bwMode="auto">
          <a:xfrm>
            <a:off x="1476375" y="1196975"/>
            <a:ext cx="6481763" cy="3081338"/>
          </a:xfrm>
          <a:prstGeom prst="rect">
            <a:avLst/>
          </a:prstGeom>
          <a:noFill/>
          <a:ln w="9525">
            <a:noFill/>
            <a:miter lim="800000"/>
            <a:headEnd/>
            <a:tailEnd/>
          </a:ln>
        </p:spPr>
        <p:txBody>
          <a:bodyPr>
            <a:spAutoFit/>
          </a:bodyPr>
          <a:lstStyle/>
          <a:p>
            <a:r>
              <a:rPr lang="en-GB" sz="2800">
                <a:latin typeface="Times New Roman" pitchFamily="18" charset="0"/>
              </a:rPr>
              <a:t>Sound changes</a:t>
            </a:r>
            <a:endParaRPr lang="de-DE" sz="2800">
              <a:latin typeface="Times New Roman" pitchFamily="18" charset="0"/>
            </a:endParaRPr>
          </a:p>
          <a:p>
            <a:r>
              <a:rPr lang="de-DE" sz="2800">
                <a:latin typeface="Times PhoneticIPA" pitchFamily="82" charset="0"/>
              </a:rPr>
              <a:t>	[a]		</a:t>
            </a:r>
            <a:r>
              <a:rPr lang="de-DE" sz="2800">
                <a:latin typeface="Times New Roman" pitchFamily="18" charset="0"/>
              </a:rPr>
              <a:t>&gt;	</a:t>
            </a:r>
            <a:r>
              <a:rPr lang="de-DE" sz="2800">
                <a:latin typeface="Times PhoneticIPA" pitchFamily="82" charset="0"/>
              </a:rPr>
              <a:t>[{]</a:t>
            </a:r>
          </a:p>
          <a:p>
            <a:r>
              <a:rPr lang="de-DE" sz="2800">
                <a:latin typeface="Times PhoneticIPA" pitchFamily="82" charset="0"/>
              </a:rPr>
              <a:t>	[i]		</a:t>
            </a:r>
            <a:r>
              <a:rPr lang="de-DE" sz="2800"/>
              <a:t>&gt; 	</a:t>
            </a:r>
            <a:r>
              <a:rPr lang="de-DE" sz="2800">
                <a:latin typeface="Times PhoneticIPA" pitchFamily="82" charset="0"/>
              </a:rPr>
              <a:t>[@I]</a:t>
            </a:r>
          </a:p>
          <a:p>
            <a:r>
              <a:rPr lang="de-DE" sz="2800">
                <a:latin typeface="Times PhoneticIPA" pitchFamily="82" charset="0"/>
              </a:rPr>
              <a:t>	[o]		</a:t>
            </a:r>
            <a:r>
              <a:rPr lang="de-DE" sz="2800"/>
              <a:t>&gt; 	</a:t>
            </a:r>
            <a:r>
              <a:rPr lang="de-DE" sz="2800">
                <a:latin typeface="Times PhoneticIPA" pitchFamily="82" charset="0"/>
              </a:rPr>
              <a:t>[u]</a:t>
            </a:r>
          </a:p>
          <a:p>
            <a:r>
              <a:rPr lang="de-DE" sz="2800">
                <a:latin typeface="Times PhoneticIPA" pitchFamily="82" charset="0"/>
              </a:rPr>
              <a:t>	[e]		</a:t>
            </a:r>
            <a:r>
              <a:rPr lang="de-DE" sz="2800"/>
              <a:t>&gt; 	</a:t>
            </a:r>
            <a:r>
              <a:rPr lang="de-DE" sz="2800">
                <a:latin typeface="Times PhoneticIPA" pitchFamily="82" charset="0"/>
              </a:rPr>
              <a:t>[i]</a:t>
            </a:r>
          </a:p>
          <a:p>
            <a:r>
              <a:rPr lang="de-DE" sz="2800">
                <a:latin typeface="Times PhoneticIPA" pitchFamily="82" charset="0"/>
              </a:rPr>
              <a:t>	[E]		</a:t>
            </a:r>
            <a:r>
              <a:rPr lang="de-DE" sz="2800"/>
              <a:t>&gt; 	</a:t>
            </a:r>
            <a:r>
              <a:rPr lang="de-DE" sz="2800">
                <a:latin typeface="Times PhoneticIPA" pitchFamily="82" charset="0"/>
              </a:rPr>
              <a:t>[e]</a:t>
            </a:r>
          </a:p>
          <a:p>
            <a:r>
              <a:rPr lang="de-DE" sz="2800">
                <a:latin typeface="Times PhoneticIPA" pitchFamily="82" charset="0"/>
              </a:rPr>
              <a:t>	[u]		</a:t>
            </a:r>
            <a:r>
              <a:rPr lang="de-DE" sz="2800"/>
              <a:t>&gt; 	</a:t>
            </a:r>
            <a:r>
              <a:rPr lang="de-DE" sz="2800">
                <a:latin typeface="Times PhoneticIPA" pitchFamily="82" charset="0"/>
              </a:rPr>
              <a:t>[@U]</a:t>
            </a:r>
            <a:endParaRPr lang="de-DE" sz="2000">
              <a:latin typeface="Times PhoneticIPA" pitchFamily="82" charset="0"/>
            </a:endParaRPr>
          </a:p>
        </p:txBody>
      </p:sp>
      <p:sp>
        <p:nvSpPr>
          <p:cNvPr id="700420" name="Text Box 4"/>
          <p:cNvSpPr txBox="1">
            <a:spLocks noChangeArrowheads="1"/>
          </p:cNvSpPr>
          <p:nvPr/>
        </p:nvSpPr>
        <p:spPr bwMode="auto">
          <a:xfrm>
            <a:off x="1403350" y="4508500"/>
            <a:ext cx="6481763" cy="1982788"/>
          </a:xfrm>
          <a:prstGeom prst="rect">
            <a:avLst/>
          </a:prstGeom>
          <a:noFill/>
          <a:ln w="9525">
            <a:noFill/>
            <a:miter lim="800000"/>
            <a:headEnd/>
            <a:tailEnd/>
          </a:ln>
        </p:spPr>
        <p:txBody>
          <a:bodyPr>
            <a:spAutoFit/>
          </a:bodyPr>
          <a:lstStyle/>
          <a:p>
            <a:r>
              <a:rPr lang="en-GB" sz="2800"/>
              <a:t>Dialect differences		</a:t>
            </a:r>
          </a:p>
          <a:p>
            <a:r>
              <a:rPr lang="en-GB" sz="2800"/>
              <a:t>	advanced (B)	conservative (A)</a:t>
            </a:r>
            <a:r>
              <a:rPr lang="en-GB" sz="1200"/>
              <a:t>	</a:t>
            </a:r>
          </a:p>
          <a:p>
            <a:r>
              <a:rPr lang="en-GB" sz="2800">
                <a:latin typeface="Times PhoneticIPA" pitchFamily="82" charset="0"/>
              </a:rPr>
              <a:t>	[n{m]  		[nam]</a:t>
            </a:r>
          </a:p>
          <a:p>
            <a:r>
              <a:rPr lang="en-GB" sz="2800">
                <a:latin typeface="Times PhoneticIPA" pitchFamily="82" charset="0"/>
              </a:rPr>
              <a:t>	[speks]  		[spEk]</a:t>
            </a:r>
            <a:endParaRPr lang="de-DE" sz="2800">
              <a:latin typeface="Times PhoneticIPA" pitchFamily="82"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0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04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de-DE" sz="3600" smtClean="0"/>
              <a:t>The Great English Vowel Shift</a:t>
            </a:r>
          </a:p>
        </p:txBody>
      </p:sp>
      <p:sp>
        <p:nvSpPr>
          <p:cNvPr id="101379" name="Text Box 3"/>
          <p:cNvSpPr txBox="1">
            <a:spLocks noChangeArrowheads="1"/>
          </p:cNvSpPr>
          <p:nvPr/>
        </p:nvSpPr>
        <p:spPr bwMode="auto">
          <a:xfrm>
            <a:off x="1619250" y="1341438"/>
            <a:ext cx="5832475" cy="5040312"/>
          </a:xfrm>
          <a:prstGeom prst="rect">
            <a:avLst/>
          </a:prstGeom>
          <a:solidFill>
            <a:schemeClr val="bg1">
              <a:lumMod val="85000"/>
            </a:schemeClr>
          </a:solidFill>
          <a:ln w="9525">
            <a:solidFill>
              <a:srgbClr val="000000"/>
            </a:solidFill>
            <a:miter lim="800000"/>
            <a:headEnd/>
            <a:tailEnd/>
          </a:ln>
        </p:spPr>
        <p:txBody>
          <a:bodyPr/>
          <a:lstStyle/>
          <a:p>
            <a:r>
              <a:rPr lang="de-DE" sz="3200" dirty="0"/>
              <a:t> i					 u</a:t>
            </a:r>
          </a:p>
          <a:p>
            <a:endParaRPr lang="de-DE" sz="3200" dirty="0"/>
          </a:p>
          <a:p>
            <a:r>
              <a:rPr lang="de-DE" sz="2800" dirty="0"/>
              <a:t>	</a:t>
            </a:r>
          </a:p>
          <a:p>
            <a:r>
              <a:rPr lang="de-DE" sz="3200" dirty="0">
                <a:latin typeface="Times PhoneticIPA" pitchFamily="82" charset="0"/>
              </a:rPr>
              <a:t>		@I	@U</a:t>
            </a:r>
            <a:endParaRPr lang="de-DE" sz="3200" dirty="0"/>
          </a:p>
          <a:p>
            <a:r>
              <a:rPr lang="de-DE" sz="3200" dirty="0"/>
              <a:t>    e			   	     o</a:t>
            </a:r>
          </a:p>
          <a:p>
            <a:endParaRPr lang="de-DE" sz="3200" dirty="0"/>
          </a:p>
          <a:p>
            <a:r>
              <a:rPr lang="de-DE" sz="3200" dirty="0"/>
              <a:t>	</a:t>
            </a:r>
            <a:r>
              <a:rPr lang="de-DE" sz="3200" dirty="0">
                <a:latin typeface="Times PhoneticIPA" pitchFamily="82" charset="0"/>
              </a:rPr>
              <a:t>E</a:t>
            </a:r>
          </a:p>
          <a:p>
            <a:endParaRPr lang="de-DE" sz="3200" dirty="0">
              <a:latin typeface="Times PhoneticIPA" pitchFamily="82" charset="0"/>
            </a:endParaRPr>
          </a:p>
          <a:p>
            <a:r>
              <a:rPr lang="de-DE" sz="3200" dirty="0">
                <a:latin typeface="Times PhoneticIPA" pitchFamily="82" charset="0"/>
              </a:rPr>
              <a:t>	    {</a:t>
            </a:r>
          </a:p>
          <a:p>
            <a:pPr lvl="1"/>
            <a:r>
              <a:rPr lang="de-DE" sz="3200" dirty="0">
                <a:latin typeface="Times PhoneticIPA" pitchFamily="82" charset="0"/>
              </a:rPr>
              <a:t>    			a</a:t>
            </a:r>
            <a:endParaRPr lang="de-DE" sz="3200" dirty="0"/>
          </a:p>
        </p:txBody>
      </p:sp>
      <p:sp>
        <p:nvSpPr>
          <p:cNvPr id="101380" name="Line 4"/>
          <p:cNvSpPr>
            <a:spLocks noChangeShapeType="1"/>
          </p:cNvSpPr>
          <p:nvPr/>
        </p:nvSpPr>
        <p:spPr bwMode="auto">
          <a:xfrm flipH="1" flipV="1">
            <a:off x="3276600" y="5516563"/>
            <a:ext cx="1008063" cy="360362"/>
          </a:xfrm>
          <a:prstGeom prst="line">
            <a:avLst/>
          </a:prstGeom>
          <a:noFill/>
          <a:ln w="9525">
            <a:solidFill>
              <a:schemeClr val="tx1"/>
            </a:solidFill>
            <a:round/>
            <a:headEnd/>
            <a:tailEnd type="triangle" w="med" len="med"/>
          </a:ln>
        </p:spPr>
        <p:txBody>
          <a:bodyPr/>
          <a:lstStyle/>
          <a:p>
            <a:endParaRPr lang="en-US"/>
          </a:p>
        </p:txBody>
      </p:sp>
      <p:sp>
        <p:nvSpPr>
          <p:cNvPr id="101381" name="Line 6"/>
          <p:cNvSpPr>
            <a:spLocks noChangeShapeType="1"/>
          </p:cNvSpPr>
          <p:nvPr/>
        </p:nvSpPr>
        <p:spPr bwMode="auto">
          <a:xfrm flipH="1" flipV="1">
            <a:off x="2411413" y="3644900"/>
            <a:ext cx="288925" cy="720725"/>
          </a:xfrm>
          <a:prstGeom prst="line">
            <a:avLst/>
          </a:prstGeom>
          <a:noFill/>
          <a:ln w="9525">
            <a:solidFill>
              <a:schemeClr val="tx1"/>
            </a:solidFill>
            <a:round/>
            <a:headEnd/>
            <a:tailEnd type="triangle" w="med" len="med"/>
          </a:ln>
        </p:spPr>
        <p:txBody>
          <a:bodyPr/>
          <a:lstStyle/>
          <a:p>
            <a:endParaRPr lang="en-US"/>
          </a:p>
        </p:txBody>
      </p:sp>
      <p:sp>
        <p:nvSpPr>
          <p:cNvPr id="101382" name="Line 7"/>
          <p:cNvSpPr>
            <a:spLocks noChangeShapeType="1"/>
          </p:cNvSpPr>
          <p:nvPr/>
        </p:nvSpPr>
        <p:spPr bwMode="auto">
          <a:xfrm flipH="1" flipV="1">
            <a:off x="1835150" y="1844675"/>
            <a:ext cx="433388" cy="1512888"/>
          </a:xfrm>
          <a:prstGeom prst="line">
            <a:avLst/>
          </a:prstGeom>
          <a:noFill/>
          <a:ln w="9525">
            <a:solidFill>
              <a:schemeClr val="tx1"/>
            </a:solidFill>
            <a:round/>
            <a:headEnd/>
            <a:tailEnd type="triangle" w="med" len="med"/>
          </a:ln>
        </p:spPr>
        <p:txBody>
          <a:bodyPr/>
          <a:lstStyle/>
          <a:p>
            <a:endParaRPr lang="en-US"/>
          </a:p>
        </p:txBody>
      </p:sp>
      <p:sp>
        <p:nvSpPr>
          <p:cNvPr id="101383" name="Line 8"/>
          <p:cNvSpPr>
            <a:spLocks noChangeShapeType="1"/>
          </p:cNvSpPr>
          <p:nvPr/>
        </p:nvSpPr>
        <p:spPr bwMode="auto">
          <a:xfrm flipV="1">
            <a:off x="6011863" y="1844675"/>
            <a:ext cx="431800" cy="1512888"/>
          </a:xfrm>
          <a:prstGeom prst="line">
            <a:avLst/>
          </a:prstGeom>
          <a:noFill/>
          <a:ln w="9525">
            <a:solidFill>
              <a:schemeClr val="tx1"/>
            </a:solidFill>
            <a:round/>
            <a:headEnd/>
            <a:tailEnd type="triangle" w="med" len="med"/>
          </a:ln>
        </p:spPr>
        <p:txBody>
          <a:bodyPr/>
          <a:lstStyle/>
          <a:p>
            <a:endParaRPr lang="en-US"/>
          </a:p>
        </p:txBody>
      </p:sp>
      <p:sp>
        <p:nvSpPr>
          <p:cNvPr id="101384" name="Line 9"/>
          <p:cNvSpPr>
            <a:spLocks noChangeShapeType="1"/>
          </p:cNvSpPr>
          <p:nvPr/>
        </p:nvSpPr>
        <p:spPr bwMode="auto">
          <a:xfrm flipH="1">
            <a:off x="4787900" y="1773238"/>
            <a:ext cx="1584325" cy="1079500"/>
          </a:xfrm>
          <a:prstGeom prst="line">
            <a:avLst/>
          </a:prstGeom>
          <a:noFill/>
          <a:ln w="9525">
            <a:solidFill>
              <a:schemeClr val="tx1"/>
            </a:solidFill>
            <a:round/>
            <a:headEnd/>
            <a:tailEnd type="triangle" w="med" len="med"/>
          </a:ln>
        </p:spPr>
        <p:txBody>
          <a:bodyPr/>
          <a:lstStyle/>
          <a:p>
            <a:endParaRPr lang="en-US"/>
          </a:p>
        </p:txBody>
      </p:sp>
      <p:sp>
        <p:nvSpPr>
          <p:cNvPr id="101385" name="Line 10"/>
          <p:cNvSpPr>
            <a:spLocks noChangeShapeType="1"/>
          </p:cNvSpPr>
          <p:nvPr/>
        </p:nvSpPr>
        <p:spPr bwMode="auto">
          <a:xfrm>
            <a:off x="1908175" y="1844675"/>
            <a:ext cx="1800225" cy="10795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de-DE" sz="3600" smtClean="0"/>
              <a:t>The Great English Vowel Shift</a:t>
            </a:r>
          </a:p>
        </p:txBody>
      </p:sp>
      <p:graphicFrame>
        <p:nvGraphicFramePr>
          <p:cNvPr id="4098" name="Object 4">
            <a:hlinkClick r:id="" action="ppaction://ole?verb=0"/>
          </p:cNvPr>
          <p:cNvGraphicFramePr>
            <a:graphicFrameLocks noChangeAspect="1"/>
          </p:cNvGraphicFramePr>
          <p:nvPr>
            <p:ph idx="1"/>
          </p:nvPr>
        </p:nvGraphicFramePr>
        <p:xfrm>
          <a:off x="8343900" y="1295400"/>
          <a:ext cx="304800" cy="304800"/>
        </p:xfrm>
        <a:graphic>
          <a:graphicData uri="http://schemas.openxmlformats.org/presentationml/2006/ole">
            <p:oleObj spid="_x0000_s2050" name="Wave-Audio" r:id="rId3" imgW="304520" imgH="304520" progId="Package">
              <p:embed/>
            </p:oleObj>
          </a:graphicData>
        </a:graphic>
      </p:graphicFrame>
      <p:sp>
        <p:nvSpPr>
          <p:cNvPr id="4100" name="Text Box 3"/>
          <p:cNvSpPr txBox="1">
            <a:spLocks noChangeArrowheads="1"/>
          </p:cNvSpPr>
          <p:nvPr/>
        </p:nvSpPr>
        <p:spPr bwMode="auto">
          <a:xfrm>
            <a:off x="755650" y="1700213"/>
            <a:ext cx="7704138" cy="3508375"/>
          </a:xfrm>
          <a:prstGeom prst="rect">
            <a:avLst/>
          </a:prstGeom>
          <a:noFill/>
          <a:ln w="9525">
            <a:noFill/>
            <a:miter lim="800000"/>
            <a:headEnd/>
            <a:tailEnd/>
          </a:ln>
        </p:spPr>
        <p:txBody>
          <a:bodyPr>
            <a:spAutoFit/>
          </a:bodyPr>
          <a:lstStyle/>
          <a:p>
            <a:r>
              <a:rPr lang="en-GB" sz="2800"/>
              <a:t>1550-1650</a:t>
            </a:r>
          </a:p>
          <a:p>
            <a:endParaRPr lang="en-GB" sz="2800"/>
          </a:p>
          <a:p>
            <a:r>
              <a:rPr lang="en-GB" sz="2800"/>
              <a:t>A:	</a:t>
            </a:r>
            <a:r>
              <a:rPr lang="en-GB" sz="2800">
                <a:latin typeface="Times PhoneticIPA" pitchFamily="82" charset="0"/>
              </a:rPr>
              <a:t>Iz   D{t    D@I    tS@Ild</a:t>
            </a:r>
          </a:p>
          <a:p>
            <a:r>
              <a:rPr lang="en-GB" sz="2800"/>
              <a:t>B:	</a:t>
            </a:r>
            <a:r>
              <a:rPr lang="en-GB" sz="2800">
                <a:latin typeface="Times PhoneticIPA" pitchFamily="82" charset="0"/>
              </a:rPr>
              <a:t>ye   h@r   n{m   Iz   {n</a:t>
            </a:r>
          </a:p>
          <a:p>
            <a:r>
              <a:rPr lang="en-GB" sz="2800"/>
              <a:t>A:	</a:t>
            </a:r>
            <a:r>
              <a:rPr lang="en-GB" sz="2800">
                <a:latin typeface="Times PhoneticIPA" pitchFamily="82" charset="0"/>
              </a:rPr>
              <a:t>@   gud   {nd   hOlI   n{m</a:t>
            </a:r>
          </a:p>
          <a:p>
            <a:r>
              <a:rPr lang="en-GB" sz="2800"/>
              <a:t>B:	</a:t>
            </a:r>
            <a:r>
              <a:rPr lang="en-GB" sz="2800">
                <a:latin typeface="Times PhoneticIPA" pitchFamily="82" charset="0"/>
              </a:rPr>
              <a:t>sun   Si   wIl   bi   Tri   </a:t>
            </a:r>
            <a:r>
              <a:rPr lang="de-DE" sz="2800">
                <a:latin typeface="Times PhoneticIPA" pitchFamily="82" charset="0"/>
              </a:rPr>
              <a:t>yIrz   @v   {dZ</a:t>
            </a:r>
          </a:p>
          <a:p>
            <a:r>
              <a:rPr lang="de-DE" sz="2800"/>
              <a:t>A:	</a:t>
            </a:r>
            <a:r>
              <a:rPr lang="de-DE" sz="2800">
                <a:latin typeface="Times PhoneticIPA" pitchFamily="82" charset="0"/>
              </a:rPr>
              <a:t>wIl   Si   spek   tu   mi</a:t>
            </a:r>
            <a:endParaRPr lang="en-US" sz="2800">
              <a:latin typeface="Times PhoneticIPA" pitchFamily="82" charset="0"/>
            </a:endParaRPr>
          </a:p>
          <a:p>
            <a:r>
              <a:rPr lang="en-US" sz="2800"/>
              <a:t>B:	</a:t>
            </a:r>
            <a:r>
              <a:rPr lang="en-US" sz="2800">
                <a:latin typeface="Times PhoneticIPA" pitchFamily="82" charset="0"/>
              </a:rPr>
              <a:t>ye   Si  speks    w@nd@r   l@Ud</a:t>
            </a:r>
            <a:endParaRPr lang="de-DE" sz="2800">
              <a:latin typeface="Times PhoneticIPA" pitchFamily="82" charset="0"/>
            </a:endParaRPr>
          </a:p>
        </p:txBody>
      </p:sp>
    </p:spTree>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de-DE" sz="3600" smtClean="0"/>
              <a:t>The Great English Vowel Shift</a:t>
            </a:r>
          </a:p>
        </p:txBody>
      </p:sp>
      <p:graphicFrame>
        <p:nvGraphicFramePr>
          <p:cNvPr id="5122" name="Object 4">
            <a:hlinkClick r:id="" action="ppaction://ole?verb=0"/>
          </p:cNvPr>
          <p:cNvGraphicFramePr>
            <a:graphicFrameLocks noChangeAspect="1"/>
          </p:cNvGraphicFramePr>
          <p:nvPr>
            <p:ph idx="1"/>
          </p:nvPr>
        </p:nvGraphicFramePr>
        <p:xfrm>
          <a:off x="8388350" y="1484313"/>
          <a:ext cx="304800" cy="304800"/>
        </p:xfrm>
        <a:graphic>
          <a:graphicData uri="http://schemas.openxmlformats.org/presentationml/2006/ole">
            <p:oleObj spid="_x0000_s3074" name="Wave-Audio" r:id="rId3" imgW="304520" imgH="304520" progId="Package">
              <p:embed/>
            </p:oleObj>
          </a:graphicData>
        </a:graphic>
      </p:graphicFrame>
      <p:sp>
        <p:nvSpPr>
          <p:cNvPr id="5124" name="Text Box 3"/>
          <p:cNvSpPr txBox="1">
            <a:spLocks noChangeArrowheads="1"/>
          </p:cNvSpPr>
          <p:nvPr/>
        </p:nvSpPr>
        <p:spPr bwMode="auto">
          <a:xfrm>
            <a:off x="755650" y="1700213"/>
            <a:ext cx="7704138" cy="3508375"/>
          </a:xfrm>
          <a:prstGeom prst="rect">
            <a:avLst/>
          </a:prstGeom>
          <a:noFill/>
          <a:ln w="9525">
            <a:noFill/>
            <a:miter lim="800000"/>
            <a:headEnd/>
            <a:tailEnd/>
          </a:ln>
        </p:spPr>
        <p:txBody>
          <a:bodyPr>
            <a:spAutoFit/>
          </a:bodyPr>
          <a:lstStyle/>
          <a:p>
            <a:r>
              <a:rPr lang="en-GB" sz="2800"/>
              <a:t>1650-1750</a:t>
            </a:r>
          </a:p>
          <a:p>
            <a:endParaRPr lang="en-GB" sz="2800"/>
          </a:p>
          <a:p>
            <a:r>
              <a:rPr lang="en-GB" sz="2800"/>
              <a:t>A:	</a:t>
            </a:r>
            <a:r>
              <a:rPr lang="en-GB" sz="2800">
                <a:latin typeface="Times PhoneticIPA" pitchFamily="82" charset="0"/>
              </a:rPr>
              <a:t>Iz   D{t    D@I    tSaIld</a:t>
            </a:r>
            <a:endParaRPr lang="de-DE" sz="2800">
              <a:latin typeface="Times PhoneticIPA" pitchFamily="82" charset="0"/>
            </a:endParaRPr>
          </a:p>
          <a:p>
            <a:r>
              <a:rPr lang="de-DE" sz="2800"/>
              <a:t>B:	</a:t>
            </a:r>
            <a:r>
              <a:rPr lang="de-DE" sz="2800">
                <a:latin typeface="Times PhoneticIPA" pitchFamily="82" charset="0"/>
              </a:rPr>
              <a:t>ye   h@r   nem   Iz   {n</a:t>
            </a:r>
          </a:p>
          <a:p>
            <a:r>
              <a:rPr lang="de-DE" sz="2800"/>
              <a:t>A:	</a:t>
            </a:r>
            <a:r>
              <a:rPr lang="de-DE" sz="2800">
                <a:latin typeface="Times PhoneticIPA" pitchFamily="82" charset="0"/>
              </a:rPr>
              <a:t>@   gud   {nd   holI   nem</a:t>
            </a:r>
          </a:p>
          <a:p>
            <a:r>
              <a:rPr lang="de-DE" sz="2800"/>
              <a:t>B:	</a:t>
            </a:r>
            <a:r>
              <a:rPr lang="de-DE" sz="2800">
                <a:latin typeface="Times PhoneticIPA" pitchFamily="82" charset="0"/>
              </a:rPr>
              <a:t>sun   Si   wIl   bi   Tri   yIrz   @v   edZ</a:t>
            </a:r>
          </a:p>
          <a:p>
            <a:r>
              <a:rPr lang="de-DE" sz="2800"/>
              <a:t>A:	</a:t>
            </a:r>
            <a:r>
              <a:rPr lang="de-DE" sz="2800">
                <a:latin typeface="Times PhoneticIPA" pitchFamily="82" charset="0"/>
              </a:rPr>
              <a:t>wIl   Si   spik   tu   mi</a:t>
            </a:r>
            <a:endParaRPr lang="en-US" sz="2800">
              <a:latin typeface="Times PhoneticIPA" pitchFamily="82" charset="0"/>
            </a:endParaRPr>
          </a:p>
          <a:p>
            <a:r>
              <a:rPr lang="en-US" sz="2800"/>
              <a:t>B:	</a:t>
            </a:r>
            <a:r>
              <a:rPr lang="en-US" sz="2800">
                <a:latin typeface="Times PhoneticIPA" pitchFamily="82" charset="0"/>
              </a:rPr>
              <a:t>ye   Si  spiks    w@nd@rfUlI   laUd</a:t>
            </a:r>
            <a:endParaRPr lang="de-DE" sz="2800">
              <a:latin typeface="Times PhoneticIPA" pitchFamily="82" charset="0"/>
            </a:endParaRPr>
          </a:p>
        </p:txBody>
      </p:sp>
    </p:spTree>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de-DE" sz="3600" smtClean="0"/>
              <a:t>The Great English Vowel Shift</a:t>
            </a:r>
          </a:p>
        </p:txBody>
      </p:sp>
      <p:sp>
        <p:nvSpPr>
          <p:cNvPr id="102403" name="Text Box 3"/>
          <p:cNvSpPr txBox="1">
            <a:spLocks noChangeArrowheads="1"/>
          </p:cNvSpPr>
          <p:nvPr/>
        </p:nvSpPr>
        <p:spPr bwMode="auto">
          <a:xfrm>
            <a:off x="755650" y="1700213"/>
            <a:ext cx="7704138" cy="3508375"/>
          </a:xfrm>
          <a:prstGeom prst="rect">
            <a:avLst/>
          </a:prstGeom>
          <a:noFill/>
          <a:ln w="9525">
            <a:noFill/>
            <a:miter lim="800000"/>
            <a:headEnd/>
            <a:tailEnd/>
          </a:ln>
        </p:spPr>
        <p:txBody>
          <a:bodyPr>
            <a:spAutoFit/>
          </a:bodyPr>
          <a:lstStyle/>
          <a:p>
            <a:r>
              <a:rPr lang="en-GB" sz="2800"/>
              <a:t>1650-1750</a:t>
            </a:r>
          </a:p>
          <a:p>
            <a:endParaRPr lang="en-GB" sz="2800"/>
          </a:p>
          <a:p>
            <a:r>
              <a:rPr lang="en-GB" sz="2800"/>
              <a:t>A:	</a:t>
            </a:r>
            <a:r>
              <a:rPr lang="en-GB" sz="2800">
                <a:latin typeface="Times PhoneticIPA" pitchFamily="82" charset="0"/>
              </a:rPr>
              <a:t>Iz   D{t    D@I    tSaIld</a:t>
            </a:r>
            <a:endParaRPr lang="de-DE" sz="2800">
              <a:latin typeface="Times PhoneticIPA" pitchFamily="82" charset="0"/>
            </a:endParaRPr>
          </a:p>
          <a:p>
            <a:r>
              <a:rPr lang="de-DE" sz="2800"/>
              <a:t>B:	</a:t>
            </a:r>
            <a:r>
              <a:rPr lang="de-DE" sz="2800">
                <a:latin typeface="Times PhoneticIPA" pitchFamily="82" charset="0"/>
              </a:rPr>
              <a:t>ye   h@r   nem   Iz   {n</a:t>
            </a:r>
          </a:p>
          <a:p>
            <a:r>
              <a:rPr lang="de-DE" sz="2800"/>
              <a:t>A:	</a:t>
            </a:r>
            <a:r>
              <a:rPr lang="de-DE" sz="2800">
                <a:latin typeface="Times PhoneticIPA" pitchFamily="82" charset="0"/>
              </a:rPr>
              <a:t>@   gud   {nd   holI   nem</a:t>
            </a:r>
          </a:p>
          <a:p>
            <a:r>
              <a:rPr lang="de-DE" sz="2800"/>
              <a:t>B:	</a:t>
            </a:r>
            <a:r>
              <a:rPr lang="de-DE" sz="2800">
                <a:latin typeface="Times PhoneticIPA" pitchFamily="82" charset="0"/>
              </a:rPr>
              <a:t>sun   Si   wIl   bi   Tri   yIrz   @v   edZ</a:t>
            </a:r>
          </a:p>
          <a:p>
            <a:r>
              <a:rPr lang="de-DE" sz="2800"/>
              <a:t>A:	</a:t>
            </a:r>
            <a:r>
              <a:rPr lang="de-DE" sz="2800">
                <a:latin typeface="Times PhoneticIPA" pitchFamily="82" charset="0"/>
              </a:rPr>
              <a:t>wIl   Si   spik   tu   mi</a:t>
            </a:r>
            <a:endParaRPr lang="en-US" sz="2800">
              <a:latin typeface="Times PhoneticIPA" pitchFamily="82" charset="0"/>
            </a:endParaRPr>
          </a:p>
          <a:p>
            <a:r>
              <a:rPr lang="en-US" sz="2800"/>
              <a:t>B:	</a:t>
            </a:r>
            <a:r>
              <a:rPr lang="en-US" sz="2800">
                <a:latin typeface="Times PhoneticIPA" pitchFamily="82" charset="0"/>
              </a:rPr>
              <a:t>ye   Si  spiks    w@nd@rfUlI   laUd</a:t>
            </a:r>
            <a:endParaRPr lang="de-DE" sz="2800">
              <a:latin typeface="Times PhoneticIPA" pitchFamily="82" charset="0"/>
            </a:endParaRPr>
          </a:p>
        </p:txBody>
      </p:sp>
    </p:spTree>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de-DE" sz="3600" smtClean="0"/>
              <a:t>The Great English Vowel Shift</a:t>
            </a:r>
          </a:p>
        </p:txBody>
      </p:sp>
      <p:sp>
        <p:nvSpPr>
          <p:cNvPr id="103427" name="Text Box 3"/>
          <p:cNvSpPr txBox="1">
            <a:spLocks noChangeArrowheads="1"/>
          </p:cNvSpPr>
          <p:nvPr/>
        </p:nvSpPr>
        <p:spPr bwMode="auto">
          <a:xfrm>
            <a:off x="1692275" y="2060575"/>
            <a:ext cx="5184775" cy="3081338"/>
          </a:xfrm>
          <a:prstGeom prst="rect">
            <a:avLst/>
          </a:prstGeom>
          <a:noFill/>
          <a:ln w="9525">
            <a:noFill/>
            <a:miter lim="800000"/>
            <a:headEnd/>
            <a:tailEnd/>
          </a:ln>
        </p:spPr>
        <p:txBody>
          <a:bodyPr>
            <a:spAutoFit/>
          </a:bodyPr>
          <a:lstStyle/>
          <a:p>
            <a:r>
              <a:rPr lang="de-DE" sz="2800">
                <a:latin typeface="Times New Roman" pitchFamily="18" charset="0"/>
              </a:rPr>
              <a:t>Sound changes</a:t>
            </a:r>
          </a:p>
          <a:p>
            <a:endParaRPr lang="de-DE" sz="2800">
              <a:latin typeface="Times PhoneticIPA" pitchFamily="82" charset="0"/>
            </a:endParaRPr>
          </a:p>
          <a:p>
            <a:r>
              <a:rPr lang="de-DE" sz="2800">
                <a:latin typeface="Times PhoneticIPA" pitchFamily="82" charset="0"/>
              </a:rPr>
              <a:t>	[@I] 		</a:t>
            </a:r>
            <a:r>
              <a:rPr lang="de-DE" sz="2800">
                <a:latin typeface="Times New Roman" pitchFamily="18" charset="0"/>
              </a:rPr>
              <a:t>&gt;</a:t>
            </a:r>
            <a:r>
              <a:rPr lang="de-DE" sz="2800">
                <a:latin typeface="Times PhoneticIPA" pitchFamily="82" charset="0"/>
              </a:rPr>
              <a:t> 	[aI]</a:t>
            </a:r>
          </a:p>
          <a:p>
            <a:r>
              <a:rPr lang="de-DE" sz="2800">
                <a:latin typeface="Times PhoneticIPA" pitchFamily="82" charset="0"/>
              </a:rPr>
              <a:t>	[{] 		</a:t>
            </a:r>
            <a:r>
              <a:rPr lang="de-DE" sz="2800"/>
              <a:t>&gt;</a:t>
            </a:r>
            <a:r>
              <a:rPr lang="de-DE" sz="2800">
                <a:latin typeface="Times PhoneticIPA" pitchFamily="82" charset="0"/>
              </a:rPr>
              <a:t> 	[e]</a:t>
            </a:r>
            <a:endParaRPr lang="en-GB" sz="2800">
              <a:latin typeface="Times PhoneticIPA" pitchFamily="82" charset="0"/>
            </a:endParaRPr>
          </a:p>
          <a:p>
            <a:r>
              <a:rPr lang="en-GB" sz="2800">
                <a:latin typeface="Times PhoneticIPA" pitchFamily="82" charset="0"/>
              </a:rPr>
              <a:t>	[O] 		</a:t>
            </a:r>
            <a:r>
              <a:rPr lang="de-DE" sz="2800"/>
              <a:t>&gt;</a:t>
            </a:r>
            <a:r>
              <a:rPr lang="en-GB" sz="2800">
                <a:latin typeface="Times PhoneticIPA" pitchFamily="82" charset="0"/>
              </a:rPr>
              <a:t> 	[o]</a:t>
            </a:r>
            <a:endParaRPr lang="de-DE" sz="2800">
              <a:latin typeface="Times PhoneticIPA" pitchFamily="82" charset="0"/>
            </a:endParaRPr>
          </a:p>
          <a:p>
            <a:r>
              <a:rPr lang="de-DE" sz="2800">
                <a:latin typeface="Times PhoneticIPA" pitchFamily="82" charset="0"/>
              </a:rPr>
              <a:t>	[{] 		</a:t>
            </a:r>
            <a:r>
              <a:rPr lang="de-DE" sz="2800"/>
              <a:t>&gt;</a:t>
            </a:r>
            <a:r>
              <a:rPr lang="de-DE" sz="2800">
                <a:latin typeface="Times PhoneticIPA" pitchFamily="82" charset="0"/>
              </a:rPr>
              <a:t> 	[e]</a:t>
            </a:r>
          </a:p>
          <a:p>
            <a:r>
              <a:rPr lang="de-DE" sz="2800">
                <a:latin typeface="Times PhoneticIPA" pitchFamily="82" charset="0"/>
              </a:rPr>
              <a:t>	[@U] 		</a:t>
            </a:r>
            <a:r>
              <a:rPr lang="de-DE" sz="2800"/>
              <a:t>&gt;</a:t>
            </a:r>
            <a:r>
              <a:rPr lang="de-DE" sz="2800">
                <a:latin typeface="Times PhoneticIPA" pitchFamily="82" charset="0"/>
              </a:rPr>
              <a:t> 	[aU]</a:t>
            </a: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To sum up……</a:t>
            </a:r>
            <a:endParaRPr lang="en-US" dirty="0"/>
          </a:p>
        </p:txBody>
      </p:sp>
      <p:sp>
        <p:nvSpPr>
          <p:cNvPr id="8" name="Content Placeholder 7"/>
          <p:cNvSpPr>
            <a:spLocks noGrp="1"/>
          </p:cNvSpPr>
          <p:nvPr>
            <p:ph idx="1"/>
          </p:nvPr>
        </p:nvSpPr>
        <p:spPr/>
        <p:txBody>
          <a:bodyPr/>
          <a:lstStyle/>
          <a:p>
            <a:r>
              <a:rPr lang="en-US" dirty="0" smtClean="0"/>
              <a:t>The simplest description of the Great Vowel Shift is that the seven </a:t>
            </a:r>
            <a:r>
              <a:rPr lang="en-US" i="1" dirty="0" smtClean="0"/>
              <a:t>tense or, </a:t>
            </a:r>
            <a:r>
              <a:rPr lang="en-US" dirty="0" smtClean="0"/>
              <a:t>more commonly, </a:t>
            </a:r>
            <a:r>
              <a:rPr lang="en-US" i="1" dirty="0" smtClean="0"/>
              <a:t>long vowels of Middle English shifted higher (that is, the </a:t>
            </a:r>
            <a:r>
              <a:rPr lang="en-US" dirty="0" smtClean="0"/>
              <a:t>tongue was raised somewhat more) with greater closing of the mouth. Those vowels that were already raised as far as they could be became diphthongs.</a:t>
            </a:r>
            <a:endParaRPr lang="en-US" dirty="0"/>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Using these terms, we see that in the Great Vowel Shift, the high front vowel becomes a diphthong: “</a:t>
            </a:r>
            <a:r>
              <a:rPr lang="en-US" dirty="0" err="1" smtClean="0"/>
              <a:t>fif</a:t>
            </a:r>
            <a:r>
              <a:rPr lang="en-US" dirty="0" smtClean="0"/>
              <a:t>” (which was pronounced “</a:t>
            </a:r>
            <a:r>
              <a:rPr lang="en-US" dirty="0" err="1" smtClean="0"/>
              <a:t>feef</a:t>
            </a:r>
            <a:r>
              <a:rPr lang="en-US" dirty="0" smtClean="0"/>
              <a:t>”) becomes “five” (with the “</a:t>
            </a:r>
            <a:r>
              <a:rPr lang="en-US" dirty="0" err="1" smtClean="0"/>
              <a:t>iy</a:t>
            </a:r>
            <a:r>
              <a:rPr lang="en-US" dirty="0" smtClean="0"/>
              <a:t>” diphthong pronunciation in Modern English). This left an open spot in the high front vowel space, into which the vowel that had previously been a mid front vowel moved (i.e., the mid front vowel became a high front vowel after the high front vowel became a diphthong): </a:t>
            </a:r>
            <a:r>
              <a:rPr lang="en-US" dirty="0" err="1" smtClean="0"/>
              <a:t>mede</a:t>
            </a:r>
            <a:r>
              <a:rPr lang="en-US" dirty="0" smtClean="0"/>
              <a:t> (which was pronounced “maid – eh”) became “</a:t>
            </a:r>
            <a:r>
              <a:rPr lang="en-US" dirty="0" err="1" smtClean="0"/>
              <a:t>meed</a:t>
            </a:r>
            <a:r>
              <a:rPr lang="en-US" dirty="0" smtClean="0"/>
              <a:t> .”</a:t>
            </a:r>
            <a:endParaRPr lang="en-US" dirty="0"/>
          </a:p>
        </p:txBody>
      </p:sp>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Now there was an opening for a mid front vowel, and into that slot moved the previous low front vowel: “</a:t>
            </a:r>
            <a:r>
              <a:rPr lang="en-US" dirty="0" err="1" smtClean="0"/>
              <a:t>breke</a:t>
            </a:r>
            <a:r>
              <a:rPr lang="en-US" dirty="0" smtClean="0"/>
              <a:t>” (which was pronounced “bray – </a:t>
            </a:r>
            <a:r>
              <a:rPr lang="en-US" dirty="0" err="1" smtClean="0"/>
              <a:t>keh</a:t>
            </a:r>
            <a:r>
              <a:rPr lang="en-US" dirty="0" smtClean="0"/>
              <a:t>”) became “break.” Here things get a little more complicated, as another vowel, this time from the back of the mouth, also jumped into this spot: “name” (which was pronounced “</a:t>
            </a:r>
            <a:r>
              <a:rPr lang="en-US" dirty="0" err="1" smtClean="0"/>
              <a:t>nahm</a:t>
            </a:r>
            <a:r>
              <a:rPr lang="en-US" dirty="0" smtClean="0"/>
              <a:t> – he”) becomes “name.” You will note that “break” and “name” have the same pronunciation but different spellings.</a:t>
            </a:r>
          </a:p>
          <a:p>
            <a:endParaRPr lang="en-US" dirty="0"/>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fontScale="92500" lnSpcReduction="10000"/>
          </a:bodyPr>
          <a:lstStyle/>
          <a:p>
            <a:r>
              <a:rPr lang="en-US" dirty="0" smtClean="0"/>
              <a:t>A similar shuffle happened in the back of the mouth. The high back vowel in Middle English “</a:t>
            </a:r>
            <a:r>
              <a:rPr lang="en-US" dirty="0" err="1" smtClean="0"/>
              <a:t>mus</a:t>
            </a:r>
            <a:r>
              <a:rPr lang="en-US" dirty="0" smtClean="0"/>
              <a:t>” (pronounced “moose,” but meaning “mouse”) became a diphthong, giving us Modern English “mouse.” Into that open high back vowel slot moved the sound that had been a mid back vowel: “</a:t>
            </a:r>
            <a:r>
              <a:rPr lang="en-US" dirty="0" err="1" smtClean="0"/>
              <a:t>roote</a:t>
            </a:r>
            <a:r>
              <a:rPr lang="en-US" dirty="0" smtClean="0"/>
              <a:t>” (pronounced “row – </a:t>
            </a:r>
            <a:r>
              <a:rPr lang="en-US" dirty="0" err="1" smtClean="0"/>
              <a:t>teh</a:t>
            </a:r>
            <a:r>
              <a:rPr lang="en-US" dirty="0" smtClean="0"/>
              <a:t>”) became “root.” That in turn left an opening for a mid back vowel into which the previous low back vowel moved: “</a:t>
            </a:r>
            <a:r>
              <a:rPr lang="en-US" dirty="0" err="1" smtClean="0"/>
              <a:t>goote</a:t>
            </a:r>
            <a:r>
              <a:rPr lang="en-US" dirty="0" smtClean="0"/>
              <a:t>” (which in English was pronounced something like “</a:t>
            </a:r>
            <a:r>
              <a:rPr lang="en-US" dirty="0" err="1" smtClean="0"/>
              <a:t>gaw</a:t>
            </a:r>
            <a:r>
              <a:rPr lang="en-US" dirty="0" smtClean="0"/>
              <a:t> – </a:t>
            </a:r>
            <a:r>
              <a:rPr lang="en-US" dirty="0" err="1" smtClean="0"/>
              <a:t>teh</a:t>
            </a:r>
            <a:r>
              <a:rPr lang="en-US" dirty="0" smtClean="0"/>
              <a:t>”) becomes “goat.”</a:t>
            </a:r>
            <a:endParaRPr lang="en-US" dirty="0"/>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As you can see, this is a very thoroughgoing shift, but it is only applicable to the long vowels. The short vowels did not change very much at all. And since short vowels are unstressed vowels, you can see why our talk of changing stress patterns and the elimination of inflectional suffixes was so important: Word elements that were not stressed did not undergo vowel changes.</a:t>
            </a:r>
            <a:endParaRPr lang="en-US" dirty="0"/>
          </a:p>
        </p:txBody>
      </p:sp>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GVS &amp; Grimm’s Law</a:t>
            </a:r>
            <a:endParaRPr lang="en-US" dirty="0"/>
          </a:p>
        </p:txBody>
      </p:sp>
      <p:sp>
        <p:nvSpPr>
          <p:cNvPr id="3" name="Content Placeholder 2"/>
          <p:cNvSpPr>
            <a:spLocks noGrp="1"/>
          </p:cNvSpPr>
          <p:nvPr>
            <p:ph idx="1"/>
          </p:nvPr>
        </p:nvSpPr>
        <p:spPr/>
        <p:txBody>
          <a:bodyPr>
            <a:noAutofit/>
          </a:bodyPr>
          <a:lstStyle/>
          <a:p>
            <a:pPr algn="just"/>
            <a:r>
              <a:rPr lang="en-US" sz="2400" dirty="0" smtClean="0"/>
              <a:t>It is useful at this point to compare the Great Vowel Shift with Grimm’s Law, which we discussed in such detail in lecture five. Remember that Grimm’s Law described the changes in </a:t>
            </a:r>
            <a:r>
              <a:rPr lang="en-US" sz="2400" i="1" dirty="0" smtClean="0"/>
              <a:t>consonants in the evolutionary split between Indo- </a:t>
            </a:r>
            <a:r>
              <a:rPr lang="en-US" sz="2400" dirty="0" smtClean="0"/>
              <a:t>European and Germanic. When the first part of the shift occurred, the voiceless stops became voiceless fricatives; the language would have been left with no voiceless stops. But that gap was filled by the voiced stops becoming voiceless. That left another gap, since there would then be no voiced stops, but that gap was filled by the aspirated voiced stops becoming </a:t>
            </a:r>
            <a:r>
              <a:rPr lang="en-US" sz="2400" dirty="0" err="1" smtClean="0"/>
              <a:t>unaspirated</a:t>
            </a:r>
            <a:r>
              <a:rPr lang="en-US" sz="2400" dirty="0" smtClean="0"/>
              <a:t> voiced stops</a:t>
            </a:r>
            <a:endParaRPr lang="en-US" sz="2400" dirty="0"/>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sz="5400"/>
          </a:p>
        </p:txBody>
      </p:sp>
      <p:sp>
        <p:nvSpPr>
          <p:cNvPr id="3" name="Content Placeholder 2"/>
          <p:cNvSpPr>
            <a:spLocks noGrp="1"/>
          </p:cNvSpPr>
          <p:nvPr>
            <p:ph idx="1"/>
          </p:nvPr>
        </p:nvSpPr>
        <p:spPr/>
        <p:txBody>
          <a:bodyPr>
            <a:noAutofit/>
          </a:bodyPr>
          <a:lstStyle/>
          <a:p>
            <a:r>
              <a:rPr lang="en-US" dirty="0" smtClean="0"/>
              <a:t>. There is a significant cascade of sound changes, all related to one another across many, many words. The same is true of the Great Vowel Shift. Linguists have been arguing for nearly a century about whether the Shift happened in the front of the mouth and the back of the mouth separately or at the same time and whether the shuffle occurred via </a:t>
            </a:r>
            <a:r>
              <a:rPr lang="en-US" i="1" dirty="0" smtClean="0"/>
              <a:t>pushing or pulling. </a:t>
            </a:r>
            <a:endParaRPr lang="en-US" dirty="0"/>
          </a:p>
        </p:txBody>
      </p:sp>
    </p:spTree>
  </p:cSld>
  <p:clrMapOvr>
    <a:masterClrMapping/>
  </p:clrMapOvr>
  <p:transition spd="med"/>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i="1" dirty="0" smtClean="0"/>
              <a:t>Some </a:t>
            </a:r>
            <a:r>
              <a:rPr lang="en-US" dirty="0" smtClean="0"/>
              <a:t>theorize, for example, that the high vowels becoming diphthongs opened up gaps that pulled all the other vowels along. Others argue that the first changes happened at the bottom, with these new vowels thus pushing the other vowels up and, in the case of the vowels that were already high vowels, into diphthongs. The movement of the one type of low back vowel to a mid front vowel is taken as supporting evidence by both sides.</a:t>
            </a:r>
          </a:p>
          <a:p>
            <a:endParaRPr lang="en-US" dirty="0"/>
          </a:p>
        </p:txBody>
      </p:sp>
    </p:spTree>
  </p:cSld>
  <p:clrMapOvr>
    <a:masterClrMapping/>
  </p:clrMapOvr>
  <p:transition spd="med"/>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8229600" cy="1143000"/>
          </a:xfrm>
        </p:spPr>
        <p:txBody>
          <a:bodyPr/>
          <a:lstStyle/>
          <a:p>
            <a:r>
              <a:rPr lang="en-US" b="1" dirty="0" smtClean="0"/>
              <a:t>Why the Vowels Shifted</a:t>
            </a:r>
            <a:endParaRPr lang="en-US" dirty="0"/>
          </a:p>
        </p:txBody>
      </p:sp>
      <p:sp>
        <p:nvSpPr>
          <p:cNvPr id="3" name="Content Placeholder 2"/>
          <p:cNvSpPr>
            <a:spLocks noGrp="1"/>
          </p:cNvSpPr>
          <p:nvPr>
            <p:ph idx="1"/>
          </p:nvPr>
        </p:nvSpPr>
        <p:spPr>
          <a:xfrm>
            <a:off x="714348" y="928670"/>
            <a:ext cx="8229600" cy="5572140"/>
          </a:xfrm>
        </p:spPr>
        <p:txBody>
          <a:bodyPr>
            <a:noAutofit/>
          </a:bodyPr>
          <a:lstStyle/>
          <a:p>
            <a:r>
              <a:rPr lang="en-US" sz="2400" dirty="0" smtClean="0"/>
              <a:t>Equally controversial (possibly even more controversial) is the explanation for why the Great Vowel Shift happened. In one sense the name, coined by the great linguist Otto </a:t>
            </a:r>
            <a:r>
              <a:rPr lang="en-US" sz="2400" dirty="0" err="1" smtClean="0"/>
              <a:t>Jesperson</a:t>
            </a:r>
            <a:r>
              <a:rPr lang="en-US" sz="2400" dirty="0" smtClean="0"/>
              <a:t> (he was Danish, but is still possibly the greatest </a:t>
            </a:r>
            <a:r>
              <a:rPr lang="en-US" sz="2400" i="1" dirty="0" smtClean="0"/>
              <a:t>English linguist who ever lived), is misleading, as it tends to suggest </a:t>
            </a:r>
            <a:r>
              <a:rPr lang="en-US" sz="2400" dirty="0" smtClean="0"/>
              <a:t>rapid or immediate change. </a:t>
            </a:r>
          </a:p>
          <a:p>
            <a:pPr>
              <a:buNone/>
            </a:pPr>
            <a:endParaRPr lang="en-US" sz="2400" dirty="0" smtClean="0"/>
          </a:p>
          <a:p>
            <a:r>
              <a:rPr lang="en-US" sz="2400" dirty="0" smtClean="0"/>
              <a:t>And indeed, the Shift occurred at lightning speed for a linguistic event: It is usually dated from approximately 1500 to 1600, and traditionally has been seen as occurring mostly from 1500 to 1550 (although newer linguistics textbooks hedge a bit and spread it out over the 1500 to 1600 period). The traditional view, which has not been overturned so much as questioned, was that the Shift occurred over the course of a generation.</a:t>
            </a:r>
          </a:p>
        </p:txBody>
      </p:sp>
    </p:spTree>
  </p:cSld>
  <p:clrMapOvr>
    <a:masterClrMapping/>
  </p:clrMapOvr>
  <p:transition spd="med"/>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Proposed Theories</a:t>
            </a:r>
            <a:endParaRPr lang="en-US" dirty="0"/>
          </a:p>
        </p:txBody>
      </p:sp>
      <p:sp>
        <p:nvSpPr>
          <p:cNvPr id="3" name="Content Placeholder 2"/>
          <p:cNvSpPr>
            <a:spLocks noGrp="1"/>
          </p:cNvSpPr>
          <p:nvPr>
            <p:ph idx="1"/>
          </p:nvPr>
        </p:nvSpPr>
        <p:spPr/>
        <p:txBody>
          <a:bodyPr>
            <a:noAutofit/>
          </a:bodyPr>
          <a:lstStyle/>
          <a:p>
            <a:r>
              <a:rPr lang="en-US" sz="2400" dirty="0" smtClean="0"/>
              <a:t>At the time of the Shift, a major demographic change was affecting England. There was mass immigration from the north to the south of England after the Black Death and a similar shift in living patterns from rural to urban environments. Although the plague had spread more rapidly in cities and towns, these began to grow rapidly in size while many villages were completely abandoned. Linguists theorize that the sudden arrival in the south of many individuals with northern accents or the arrival of many rural dwellers in urban areas triggered, somehow, a major pronunciation change.</a:t>
            </a:r>
            <a:endParaRPr lang="en-US" sz="2400" dirty="0"/>
          </a:p>
        </p:txBody>
      </p:sp>
    </p:spTree>
  </p:cSld>
  <p:clrMapOvr>
    <a:masterClrMapping/>
  </p:clrMapOvr>
  <p:transition spd="med"/>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2400" dirty="0" smtClean="0"/>
              <a:t>Another related theory is that the rise of the Middle Class in London required the creation of a common dialect. Because there was continual growth in the importance of trading and commerce from the end of the fourteenth through the sixteenth centuries, people needed to be able to communicate more clearly in English. </a:t>
            </a:r>
          </a:p>
          <a:p>
            <a:endParaRPr lang="en-US" sz="2400" dirty="0" smtClean="0"/>
          </a:p>
          <a:p>
            <a:r>
              <a:rPr lang="en-US" sz="2400" dirty="0" smtClean="0"/>
              <a:t>Thus a new kind of English pronunciation evolved that would split the differences between various dialects in England, with the London dialect (spoken by Chaucer, among many others) eventually winning out, but adopting many of the pronunciations of the other dialects.</a:t>
            </a:r>
            <a:endParaRPr lang="en-US" sz="2400" dirty="0"/>
          </a:p>
        </p:txBody>
      </p:sp>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829196"/>
          </a:xfrm>
        </p:spPr>
        <p:txBody>
          <a:bodyPr>
            <a:normAutofit fontScale="92500" lnSpcReduction="20000"/>
          </a:bodyPr>
          <a:lstStyle/>
          <a:p>
            <a:r>
              <a:rPr lang="en-US" dirty="0" smtClean="0"/>
              <a:t>Others argue that it was not so much immigration but social mobility that changed the language. After the Black Death there was such a labor shortage, the argument goes, that many more people were able to move into the middle and even the upper class. </a:t>
            </a:r>
          </a:p>
          <a:p>
            <a:endParaRPr lang="en-US" dirty="0" smtClean="0"/>
          </a:p>
          <a:p>
            <a:r>
              <a:rPr lang="en-US" dirty="0" smtClean="0"/>
              <a:t>These people had other, class-based ways of talking, and in the process of modifying their own speech, also ended up causing the modifications of previously existing standard speech. The result was a new pronunciation for everyone.</a:t>
            </a:r>
            <a:endParaRPr lang="en-US" dirty="0"/>
          </a:p>
        </p:txBody>
      </p:sp>
    </p:spTree>
  </p:cSld>
  <p:clrMapOvr>
    <a:masterClrMapping/>
  </p:clrMapOvr>
  <p:transition spd="med"/>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A related possibility is to interpret the Shift as a form of </a:t>
            </a:r>
            <a:r>
              <a:rPr lang="en-US" i="1" dirty="0" smtClean="0"/>
              <a:t>hypercorrection, an </a:t>
            </a:r>
            <a:r>
              <a:rPr lang="en-US" dirty="0" smtClean="0"/>
              <a:t>attempt to seem more English at a time when England was at war, on and off, with France. English speakers, it is thought, would make every effort to sound less continental, and a new vowel system would do just that.</a:t>
            </a:r>
          </a:p>
          <a:p>
            <a:endParaRPr lang="en-US" dirty="0" smtClean="0"/>
          </a:p>
          <a:p>
            <a:r>
              <a:rPr lang="en-US" dirty="0" smtClean="0"/>
              <a:t> Unfortunately for this hypothesis, linguists seem to have found just as much evidence that the pronunciation shift could be an attempt to sound </a:t>
            </a:r>
            <a:r>
              <a:rPr lang="en-US" i="1" dirty="0" smtClean="0"/>
              <a:t>more French, as French was still associated with the upper classes: So all those </a:t>
            </a:r>
            <a:r>
              <a:rPr lang="en-US" dirty="0" smtClean="0"/>
              <a:t>newly rich families changed their pronunciation in order to sound as if they had always been rich.</a:t>
            </a:r>
            <a:endParaRPr lang="en-US" dirty="0"/>
          </a:p>
        </p:txBody>
      </p:sp>
    </p:spTree>
  </p:cSld>
  <p:clrMapOvr>
    <a:masterClrMapping/>
  </p:clrMapOvr>
  <p:transition spd="med"/>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972072"/>
          </a:xfrm>
        </p:spPr>
        <p:txBody>
          <a:bodyPr>
            <a:normAutofit fontScale="77500" lnSpcReduction="20000"/>
          </a:bodyPr>
          <a:lstStyle/>
          <a:p>
            <a:r>
              <a:rPr lang="en-US" dirty="0" smtClean="0"/>
              <a:t>Finally, some scholars argue that the arrival of the printing press at the end of the fifteenth century worked to lock in a particular pronunciation (that most familiar to the printers in London) and then disseminate it throughout England. The problem with this theory is that early printers were anything but consistent in spelling; they even deliberately spelled words two different ways </a:t>
            </a:r>
            <a:r>
              <a:rPr lang="en-US" i="1" dirty="0" smtClean="0"/>
              <a:t>in the same line in order to get the spacing right. </a:t>
            </a:r>
          </a:p>
          <a:p>
            <a:endParaRPr lang="en-US" i="1" dirty="0" smtClean="0"/>
          </a:p>
          <a:p>
            <a:r>
              <a:rPr lang="en-US" i="1" dirty="0" smtClean="0"/>
              <a:t>And although London </a:t>
            </a:r>
            <a:r>
              <a:rPr lang="en-US" dirty="0" smtClean="0"/>
              <a:t>English was the favorite of printers, one needs only to compare Chaucer’s London English with the English printed in the middle of the sixteenth century to know that something major had already changed by the time William Caxton set up the first printing press in England in 1476.</a:t>
            </a:r>
            <a:endParaRPr lang="en-US" dirty="0"/>
          </a:p>
        </p:txBody>
      </p:sp>
    </p:spTree>
  </p:cSld>
  <p:clrMapOvr>
    <a:masterClrMapping/>
  </p:clrMapOvr>
  <p:transition spd="med"/>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My own view is that the Great Vowel Shift was caused, not by any one large change, but by the harmonious convergence of many small changes. Minor shifts in pronunciation occur all the time: One generation will pronounce a word with one accent or one stress pattern and another, to mark itself as separate, will pronounce things differently. </a:t>
            </a:r>
            <a:endParaRPr lang="en-US" dirty="0"/>
          </a:p>
        </p:txBody>
      </p:sp>
    </p:spTree>
  </p:cSld>
  <p:clrMapOvr>
    <a:masterClrMapping/>
  </p:clrMapOvr>
  <p:transition spd="med"/>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There are also processes that retard change: People can rather aggressively police the boundaries of acceptable speech when it is an important part of their identities. Social rank is also associated with certain kinds of speech. For some reason in the early sixteenth century, these various stabilization processes did not hold change back, and once the change got going, the cascade effect was enough to create the Great Vowel Shift.</a:t>
            </a:r>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file>

<file path=customXml/item2.xml><?xml version="1.0" encoding="utf-8"?>
<ct:contentTypeSchema xmlns:ct="http://schemas.microsoft.com/office/2006/metadata/contentType" xmlns:ma="http://schemas.microsoft.com/office/2006/metadata/properties/metaAttributes" ct:_="" ma:_="" ma:contentTypeName="Document" ma:contentTypeID="0x0101009C293B678BA14C44A5159310765A1766" ma:contentTypeVersion="0" ma:contentTypeDescription="Create a new document." ma:contentTypeScope="" ma:versionID="e63223f0aa6fc94c40fd320204760f34">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03CA6D-1B82-41F3-83E9-E74B42F014CC}">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EF837C8-35AC-4B7E-AAF6-E866D4C865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20D42226-E947-4511-886D-81F494BF8E7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387</TotalTime>
  <Words>2191</Words>
  <Application>Microsoft Office PowerPoint</Application>
  <PresentationFormat>On-screen Show (4:3)</PresentationFormat>
  <Paragraphs>225</Paragraphs>
  <Slides>44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46" baseType="lpstr">
      <vt:lpstr>Office Theme</vt:lpstr>
      <vt:lpstr>Wave-Audio</vt:lpstr>
      <vt:lpstr>Great Vowel Shift</vt:lpstr>
      <vt:lpstr>Slide 2</vt:lpstr>
      <vt:lpstr>The Great Vowel Shift refers to the 15th century change in pronunciation of long  vowels that occurred in England. After the Great Vowel Shift, vowel pronunciation shifted up one place.   Originally, these vowels had "continental" values much like those remaining in Italian and liturgical  Latin. However, during the Great Vowel Shift, the two highest long vowels became diphthongs , and the other five underwent an increase in tongue height with one of them coming to the front.     </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The Great English Vowel Shift</vt:lpstr>
      <vt:lpstr>Changes of short vowels</vt:lpstr>
      <vt:lpstr>The Great English Vowel Shift</vt:lpstr>
      <vt:lpstr>The Great English Vowel Shift</vt:lpstr>
      <vt:lpstr>The Great English Vowel Shift</vt:lpstr>
      <vt:lpstr>The Great English Vowel Shift</vt:lpstr>
      <vt:lpstr>The Great English Vowel Shift</vt:lpstr>
      <vt:lpstr>The Great English Vowel Shift</vt:lpstr>
      <vt:lpstr>The Great English Vowel Shift</vt:lpstr>
      <vt:lpstr>The Great English Vowel Shift</vt:lpstr>
      <vt:lpstr>To sum up……</vt:lpstr>
      <vt:lpstr>Slide 30</vt:lpstr>
      <vt:lpstr>Slide 31</vt:lpstr>
      <vt:lpstr>Slide 32</vt:lpstr>
      <vt:lpstr>Slide 33</vt:lpstr>
      <vt:lpstr>GVS &amp; Grimm’s Law</vt:lpstr>
      <vt:lpstr>Slide 35</vt:lpstr>
      <vt:lpstr>Slide 36</vt:lpstr>
      <vt:lpstr>Why the Vowels Shifted</vt:lpstr>
      <vt:lpstr>Proposed Theories</vt:lpstr>
      <vt:lpstr>Slide 39</vt:lpstr>
      <vt:lpstr>Slide 40</vt:lpstr>
      <vt:lpstr>Slide 41</vt:lpstr>
      <vt:lpstr>Slide 42</vt:lpstr>
      <vt:lpstr>Slide 43</vt:lpstr>
      <vt:lpstr>Slide 44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Great Vowel Shift</dc:title>
  <dc:creator>toshiba</dc:creator>
  <cp:lastModifiedBy>NTS</cp:lastModifiedBy>
  <cp:revision>52</cp:revision>
  <dcterms:created xsi:type="dcterms:W3CDTF">2011-01-02T12:21:08Z</dcterms:created>
  <dcterms:modified xsi:type="dcterms:W3CDTF">2012-12-27T06:02:02Z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TC300002509990</vt:lpwstr>
  </property>
  <property fmtid="{D5CDD505-2E9C-101B-9397-08002B2CF9AE}" pid="3" name="ContentTypeId">
    <vt:lpwstr>0x0101009C293B678BA14C44A5159310765A1766</vt:lpwstr>
  </property>
</Properties>
</file>