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Characteristic Features of Language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   Language is a </a:t>
            </a:r>
            <a:r>
              <a:rPr lang="en-US" b="1" dirty="0" smtClean="0"/>
              <a:t>system</a:t>
            </a:r>
            <a:r>
              <a:rPr lang="en-US" dirty="0" smtClean="0"/>
              <a:t> at many levels.</a:t>
            </a:r>
            <a:endParaRPr lang="en-US" dirty="0"/>
          </a:p>
        </p:txBody>
      </p:sp>
      <p:sp>
        <p:nvSpPr>
          <p:cNvPr id="3" name="Content Placeholder 2"/>
          <p:cNvSpPr>
            <a:spLocks noGrp="1"/>
          </p:cNvSpPr>
          <p:nvPr>
            <p:ph idx="1"/>
          </p:nvPr>
        </p:nvSpPr>
        <p:spPr/>
        <p:txBody>
          <a:bodyPr>
            <a:normAutofit/>
          </a:bodyPr>
          <a:lstStyle/>
          <a:p>
            <a:r>
              <a:rPr lang="en-US" dirty="0" smtClean="0"/>
              <a:t>All languages have two levels, called </a:t>
            </a:r>
            <a:r>
              <a:rPr lang="en-US" b="1" dirty="0" smtClean="0"/>
              <a:t>duality of patterning.  </a:t>
            </a:r>
            <a:r>
              <a:rPr lang="en-US" dirty="0" smtClean="0"/>
              <a:t>This consists of meaningful and meaningless components. </a:t>
            </a:r>
            <a:br>
              <a:rPr lang="en-US" dirty="0" smtClean="0"/>
            </a:br>
            <a:endParaRPr lang="en-US" dirty="0" smtClean="0"/>
          </a:p>
          <a:p>
            <a:r>
              <a:rPr lang="en-US" dirty="0" smtClean="0"/>
              <a:t>A.  </a:t>
            </a:r>
            <a:r>
              <a:rPr lang="en-US" b="1" dirty="0" smtClean="0"/>
              <a:t>Meaningless components, the phonemic system</a:t>
            </a:r>
            <a:r>
              <a:rPr lang="en-US" dirty="0" smtClean="0"/>
              <a:t>:  Phonemes are the smallest meaningless components that constitute the sound system of a language.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pPr algn="just"/>
            <a:r>
              <a:rPr lang="en-US" dirty="0" smtClean="0"/>
              <a:t>B.  </a:t>
            </a:r>
            <a:r>
              <a:rPr lang="en-US" b="1" dirty="0" smtClean="0"/>
              <a:t>Meaningful components, or </a:t>
            </a:r>
            <a:r>
              <a:rPr lang="en-US" b="1" dirty="0" err="1" smtClean="0"/>
              <a:t>morphosyntax</a:t>
            </a:r>
            <a:r>
              <a:rPr lang="en-US" dirty="0" smtClean="0"/>
              <a:t>:  </a:t>
            </a:r>
          </a:p>
          <a:p>
            <a:pPr algn="just">
              <a:buNone/>
            </a:pPr>
            <a:endParaRPr lang="en-US" dirty="0" smtClean="0"/>
          </a:p>
          <a:p>
            <a:pPr algn="just">
              <a:buNone/>
            </a:pPr>
            <a:r>
              <a:rPr lang="en-US" dirty="0" smtClean="0"/>
              <a:t>	Morphemes are the smallest meaningful components of a language.  For example, the word</a:t>
            </a:r>
            <a:r>
              <a:rPr lang="en-US" i="1" dirty="0" smtClean="0"/>
              <a:t> cats</a:t>
            </a:r>
            <a:r>
              <a:rPr lang="en-US" dirty="0" smtClean="0"/>
              <a:t> consists of two morphemes, {cat} and {-s}.  Morphemes can be grammatical (having dictionary definitions) or lexical (affixes and function words).  They can be free (able to stand alone) or bound (complete only when combined with other morphemes.    Bound lexical morphemes (or affixes) can be either derivational (used to create new words) or inflectional (used to signal grammatical relationships).  </a:t>
            </a:r>
            <a:r>
              <a:rPr lang="en-US" b="1" dirty="0" smtClean="0"/>
              <a:t>Syntax</a:t>
            </a:r>
            <a:r>
              <a:rPr lang="en-US" dirty="0" smtClean="0"/>
              <a:t>:  Syntax governs the way words come together to create sentences.  The syntax of English has become less </a:t>
            </a:r>
            <a:r>
              <a:rPr lang="en-US" i="1" dirty="0" smtClean="0"/>
              <a:t>synthetic</a:t>
            </a:r>
            <a:r>
              <a:rPr lang="en-US" dirty="0" smtClean="0"/>
              <a:t> (grammatical structures are signaled primarily by inflectional endings) and more </a:t>
            </a:r>
            <a:r>
              <a:rPr lang="en-US" i="1" dirty="0" smtClean="0"/>
              <a:t>analytic</a:t>
            </a:r>
            <a:r>
              <a:rPr lang="en-US" dirty="0" smtClean="0"/>
              <a:t> (grammatical structures are signaled primarily by word order and function words).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   Language is a </a:t>
            </a:r>
            <a:r>
              <a:rPr lang="en-US" b="1" dirty="0" smtClean="0"/>
              <a:t>human</a:t>
            </a:r>
            <a:r>
              <a:rPr lang="en-US" dirty="0" smtClean="0"/>
              <a:t> activity.</a:t>
            </a:r>
            <a:endParaRPr lang="en-US" dirty="0"/>
          </a:p>
        </p:txBody>
      </p:sp>
      <p:sp>
        <p:nvSpPr>
          <p:cNvPr id="3" name="Content Placeholder 2"/>
          <p:cNvSpPr>
            <a:spLocks noGrp="1"/>
          </p:cNvSpPr>
          <p:nvPr>
            <p:ph idx="1"/>
          </p:nvPr>
        </p:nvSpPr>
        <p:spPr/>
        <p:txBody>
          <a:bodyPr/>
          <a:lstStyle/>
          <a:p>
            <a:r>
              <a:rPr lang="en-US" dirty="0" smtClean="0"/>
              <a:t>Though animals can communicate in a primal way, they do not have innate language abilities that allow for an unlimited number of novel utterances.  Though some apes have been taught to use sign language ( a paralanguage, or parallel system of communication), the breadth of ideas that they express are limited.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Language is </a:t>
            </a:r>
            <a:r>
              <a:rPr lang="en-US" b="1" dirty="0" smtClean="0"/>
              <a:t>arbitrary</a:t>
            </a:r>
            <a:r>
              <a:rPr lang="en-US" dirty="0" smtClean="0"/>
              <a:t>.</a:t>
            </a:r>
            <a:endParaRPr lang="en-US" dirty="0"/>
          </a:p>
        </p:txBody>
      </p:sp>
      <p:sp>
        <p:nvSpPr>
          <p:cNvPr id="3" name="Content Placeholder 2"/>
          <p:cNvSpPr>
            <a:spLocks noGrp="1"/>
          </p:cNvSpPr>
          <p:nvPr>
            <p:ph idx="1"/>
          </p:nvPr>
        </p:nvSpPr>
        <p:spPr/>
        <p:txBody>
          <a:bodyPr/>
          <a:lstStyle/>
          <a:p>
            <a:endParaRPr lang="en-US" dirty="0" smtClean="0"/>
          </a:p>
          <a:p>
            <a:r>
              <a:rPr lang="en-US" dirty="0" smtClean="0"/>
              <a:t>Aside from echoic words, there is no intrinsic relationship between words and the objects or concepts that they represent.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Language is </a:t>
            </a:r>
            <a:r>
              <a:rPr lang="en-US" b="1" dirty="0" smtClean="0"/>
              <a:t>conventional</a:t>
            </a:r>
            <a:r>
              <a:rPr lang="en-US" dirty="0" smtClean="0"/>
              <a:t>. </a:t>
            </a:r>
            <a:endParaRPr lang="en-US" dirty="0"/>
          </a:p>
        </p:txBody>
      </p:sp>
      <p:sp>
        <p:nvSpPr>
          <p:cNvPr id="3" name="Content Placeholder 2"/>
          <p:cNvSpPr>
            <a:spLocks noGrp="1"/>
          </p:cNvSpPr>
          <p:nvPr>
            <p:ph idx="1"/>
          </p:nvPr>
        </p:nvSpPr>
        <p:spPr/>
        <p:txBody>
          <a:bodyPr/>
          <a:lstStyle/>
          <a:p>
            <a:endParaRPr lang="en-US" dirty="0" smtClean="0"/>
          </a:p>
          <a:p>
            <a:r>
              <a:rPr lang="en-US" dirty="0" smtClean="0"/>
              <a:t>Language is passed down from one generation to the next.  It is the nature of language to change. Notions of absolute correctness are imposed by writers, linguists, scholars, etc. and may slow down but do not   prevent the natural process of language evolution.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Language is </a:t>
            </a:r>
            <a:r>
              <a:rPr lang="en-US" b="1" dirty="0" smtClean="0"/>
              <a:t>sound</a:t>
            </a:r>
            <a:r>
              <a:rPr lang="en-US" dirty="0" smtClean="0"/>
              <a:t>. </a:t>
            </a:r>
            <a:endParaRPr lang="en-US" dirty="0"/>
          </a:p>
        </p:txBody>
      </p:sp>
      <p:sp>
        <p:nvSpPr>
          <p:cNvPr id="3" name="Content Placeholder 2"/>
          <p:cNvSpPr>
            <a:spLocks noGrp="1"/>
          </p:cNvSpPr>
          <p:nvPr>
            <p:ph idx="1"/>
          </p:nvPr>
        </p:nvSpPr>
        <p:spPr/>
        <p:txBody>
          <a:bodyPr/>
          <a:lstStyle/>
          <a:p>
            <a:endParaRPr lang="en-US" dirty="0" smtClean="0"/>
          </a:p>
          <a:p>
            <a:r>
              <a:rPr lang="en-US" dirty="0" smtClean="0"/>
              <a:t>Linguists are primarily concerned with speech.  Writing is a secondary activity.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lstStyle/>
          <a:p>
            <a:endParaRPr lang="en-US" smtClean="0"/>
          </a:p>
          <a:p>
            <a:r>
              <a:rPr lang="en-US" smtClean="0"/>
              <a:t>What </a:t>
            </a:r>
            <a:r>
              <a:rPr lang="en-US" dirty="0" smtClean="0"/>
              <a:t>is language?</a:t>
            </a:r>
          </a:p>
          <a:p>
            <a:r>
              <a:rPr lang="en-US" dirty="0" smtClean="0"/>
              <a:t>Facts about language.</a:t>
            </a:r>
          </a:p>
          <a:p>
            <a:r>
              <a:rPr lang="en-US" dirty="0" smtClean="0"/>
              <a:t>Levels of language</a:t>
            </a:r>
          </a:p>
          <a:p>
            <a:r>
              <a:rPr lang="en-US" dirty="0" smtClean="0"/>
              <a:t>Features of language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Words>
  <Application>Microsoft Office PowerPoint</Application>
  <PresentationFormat>On-screen Show (4:3)</PresentationFormat>
  <Paragraphs>24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Characteristic Features of Language</vt:lpstr>
      <vt:lpstr>I.   Language is a system at many levels.</vt:lpstr>
      <vt:lpstr>Slide 3</vt:lpstr>
      <vt:lpstr>II.   Language is a human activity.</vt:lpstr>
      <vt:lpstr>III.   Language is arbitrary.</vt:lpstr>
      <vt:lpstr>IV.   Language is conventional. </vt:lpstr>
      <vt:lpstr>V.   Language is sound. </vt:lpstr>
      <vt:lpstr>Recapitulation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 Features of Language</dc:title>
  <dc:creator>stdb_lp</dc:creator>
  <cp:lastModifiedBy>NTS</cp:lastModifiedBy>
  <cp:revision>1</cp:revision>
  <dcterms:created xsi:type="dcterms:W3CDTF">2006-08-16T00:00:00Z</dcterms:created>
  <dcterms:modified xsi:type="dcterms:W3CDTF">2012-12-19T10:39:14Z</dcterms:modified>
</cp:coreProperties>
</file>