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8" autoAdjust="0"/>
    <p:restoredTop sz="94660"/>
  </p:normalViewPr>
  <p:slideViewPr>
    <p:cSldViewPr>
      <p:cViewPr varScale="1">
        <p:scale>
          <a:sx n="40" d="100"/>
          <a:sy n="40" d="100"/>
        </p:scale>
        <p:origin x="-1469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Morpho</a:t>
            </a:r>
            <a:r>
              <a:rPr lang="en-US" dirty="0" smtClean="0"/>
              <a:t>-Syntactic Changes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Early Modern English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Morphosyntactic changes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492375"/>
            <a:ext cx="8075612" cy="26654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2800" smtClean="0"/>
              <a:t>	Old English had extensive inflectional morphology and relatively flexible word order.</a:t>
            </a:r>
          </a:p>
          <a:p>
            <a:pPr eaLnBrk="1" hangingPunct="1">
              <a:buFontTx/>
              <a:buNone/>
            </a:pPr>
            <a:endParaRPr lang="de-DE" sz="2800" smtClean="0"/>
          </a:p>
          <a:p>
            <a:pPr eaLnBrk="1" hangingPunct="1">
              <a:buFontTx/>
              <a:buNone/>
            </a:pPr>
            <a:r>
              <a:rPr lang="de-DE" sz="2800" smtClean="0"/>
              <a:t>	Middle English had very little inflectional morphology and a rather rigid word order.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Inversion in Present Day English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1116013" y="2276475"/>
            <a:ext cx="7272337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de-DE" sz="2800"/>
              <a:t>1. Negative inversion</a:t>
            </a:r>
          </a:p>
          <a:p>
            <a:pPr marL="342900" indent="-342900">
              <a:spcBef>
                <a:spcPct val="50000"/>
              </a:spcBef>
            </a:pPr>
            <a:r>
              <a:rPr lang="de-DE" sz="2800"/>
              <a:t>	Under no circumstances would I do that.</a:t>
            </a:r>
          </a:p>
          <a:p>
            <a:pPr marL="342900" indent="-342900">
              <a:spcBef>
                <a:spcPct val="50000"/>
              </a:spcBef>
            </a:pPr>
            <a:endParaRPr lang="de-DE" sz="2800"/>
          </a:p>
          <a:p>
            <a:pPr marL="342900" indent="-342900">
              <a:spcBef>
                <a:spcPct val="50000"/>
              </a:spcBef>
            </a:pPr>
            <a:r>
              <a:rPr lang="de-DE" sz="2800"/>
              <a:t>2. Locative inversion</a:t>
            </a:r>
          </a:p>
          <a:p>
            <a:pPr marL="342900" indent="-342900">
              <a:spcBef>
                <a:spcPct val="50000"/>
              </a:spcBef>
            </a:pPr>
            <a:r>
              <a:rPr lang="de-DE" sz="2800"/>
              <a:t>	Behind the barn stood an old oak tree.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The rise of the dummy auxiliary ‘do’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258888" y="1844675"/>
            <a:ext cx="5903912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de-DE" sz="2800"/>
              <a:t>Negative sentences</a:t>
            </a:r>
          </a:p>
          <a:p>
            <a:pPr marL="342900" indent="-342900"/>
            <a:endParaRPr lang="en-US" sz="1800" dirty="0"/>
          </a:p>
          <a:p>
            <a:pPr marL="342900" indent="-342900"/>
            <a:r>
              <a:rPr lang="en-US" sz="2800" dirty="0"/>
              <a:t>1.	I haven’t eaten yet.</a:t>
            </a:r>
          </a:p>
          <a:p>
            <a:pPr marL="342900" indent="-342900"/>
            <a:r>
              <a:rPr lang="en-US" sz="2800" dirty="0"/>
              <a:t>2.	She isn’t coming.</a:t>
            </a:r>
          </a:p>
          <a:p>
            <a:pPr marL="342900" indent="-342900"/>
            <a:r>
              <a:rPr lang="en-US" sz="2800" dirty="0"/>
              <a:t>3.	I cannot come.</a:t>
            </a:r>
          </a:p>
          <a:p>
            <a:pPr marL="342900" indent="-342900"/>
            <a:r>
              <a:rPr lang="en-US" sz="2800" dirty="0"/>
              <a:t>4.	You must not do that.</a:t>
            </a:r>
          </a:p>
          <a:p>
            <a:pPr marL="342900" indent="-342900"/>
            <a:r>
              <a:rPr lang="en-US" sz="2800" dirty="0"/>
              <a:t>5.	He does not speak to me.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The rise of the dummy auxiliary ‘do’</a:t>
            </a: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258888" y="1844675"/>
            <a:ext cx="5903912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de-DE" sz="2800"/>
              <a:t>Yes-no Questions</a:t>
            </a:r>
          </a:p>
          <a:p>
            <a:pPr marL="342900" indent="-342900"/>
            <a:endParaRPr lang="en-US" sz="1800" dirty="0"/>
          </a:p>
          <a:p>
            <a:pPr marL="342900" indent="-342900"/>
            <a:r>
              <a:rPr lang="en-US" sz="2800" dirty="0"/>
              <a:t>1.	Have you eaten lunch?</a:t>
            </a:r>
          </a:p>
          <a:p>
            <a:pPr marL="342900" indent="-342900"/>
            <a:r>
              <a:rPr lang="en-US" sz="2800" dirty="0"/>
              <a:t>2.	Is she coming?</a:t>
            </a:r>
          </a:p>
          <a:p>
            <a:pPr marL="342900" indent="-342900"/>
            <a:r>
              <a:rPr lang="en-US" sz="2800" dirty="0"/>
              <a:t>3.	Can I come in?</a:t>
            </a:r>
          </a:p>
          <a:p>
            <a:pPr marL="342900" indent="-342900"/>
            <a:r>
              <a:rPr lang="en-US" sz="2800" dirty="0"/>
              <a:t>4.	May I speak to her?</a:t>
            </a:r>
          </a:p>
          <a:p>
            <a:pPr marL="342900" indent="-342900"/>
            <a:r>
              <a:rPr lang="en-US" sz="2800" dirty="0"/>
              <a:t>5.	Does she speak English?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The rise of the dummy auxiliary ‘do’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258888" y="1844675"/>
            <a:ext cx="5903912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de-DE" sz="2800"/>
              <a:t>WH Questions</a:t>
            </a:r>
          </a:p>
          <a:p>
            <a:pPr marL="342900" indent="-342900"/>
            <a:endParaRPr lang="en-US" sz="1800" dirty="0"/>
          </a:p>
          <a:p>
            <a:pPr marL="342900" indent="-342900"/>
            <a:r>
              <a:rPr lang="en-US" sz="2800" dirty="0"/>
              <a:t>1.	What have you eaten?</a:t>
            </a:r>
          </a:p>
          <a:p>
            <a:pPr marL="342900" indent="-342900"/>
            <a:r>
              <a:rPr lang="en-US" sz="2800" dirty="0"/>
              <a:t>2.	When is she coming?</a:t>
            </a:r>
          </a:p>
          <a:p>
            <a:pPr marL="342900" indent="-342900"/>
            <a:r>
              <a:rPr lang="en-US" sz="2800" dirty="0"/>
              <a:t>3.	Where can I sleep?</a:t>
            </a:r>
          </a:p>
          <a:p>
            <a:pPr marL="342900" indent="-342900"/>
            <a:r>
              <a:rPr lang="en-US" sz="2800" dirty="0"/>
              <a:t>4.	What must she do?</a:t>
            </a:r>
          </a:p>
          <a:p>
            <a:pPr marL="342900" indent="-342900"/>
            <a:r>
              <a:rPr lang="en-US" sz="2800" dirty="0"/>
              <a:t>5.	What did she say?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The rise of analytical verb forms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403350" y="2205038"/>
            <a:ext cx="5975350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de-DE" sz="2800"/>
              <a:t>   </a:t>
            </a:r>
            <a:r>
              <a:rPr lang="de-DE" sz="3200"/>
              <a:t>Future			will leave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sz="3200"/>
              <a:t>  Present Perfect	have gone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sz="3200"/>
              <a:t>  Progressive		is sleeping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The rise of SVO</a:t>
            </a: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971550" y="2420938"/>
            <a:ext cx="7488238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de-DE" sz="3200"/>
              <a:t>Though SVO had become the dominant word order in Middle English, it was not yet as rigid as in Modern English.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thou - you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245268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251075" algn="r"/>
                <a:tab pos="2743200" algn="ctr"/>
                <a:tab pos="3690938" algn="r"/>
                <a:tab pos="5486400" algn="r"/>
              </a:tabLst>
            </a:pPr>
            <a:endParaRPr lang="en-US" sz="1800" dirty="0"/>
          </a:p>
        </p:txBody>
      </p:sp>
      <p:graphicFrame>
        <p:nvGraphicFramePr>
          <p:cNvPr id="673796" name="Group 4"/>
          <p:cNvGraphicFramePr>
            <a:graphicFrameLocks noGrp="1"/>
          </p:cNvGraphicFramePr>
          <p:nvPr/>
        </p:nvGraphicFramePr>
        <p:xfrm>
          <a:off x="611188" y="2060575"/>
          <a:ext cx="8064500" cy="3352800"/>
        </p:xfrm>
        <a:graphic>
          <a:graphicData uri="http://schemas.openxmlformats.org/drawingml/2006/table">
            <a:tbl>
              <a:tblPr/>
              <a:tblGrid>
                <a:gridCol w="2686050"/>
                <a:gridCol w="2689225"/>
                <a:gridCol w="2689225"/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" pitchFamily="18" charset="0"/>
                          <a:cs typeface="Times New Roman" pitchFamily="18" charset="0"/>
                        </a:rPr>
                        <a:t>SG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" pitchFamily="18" charset="0"/>
                          <a:cs typeface="Times New Roman" pitchFamily="18" charset="0"/>
                        </a:rPr>
                        <a:t>PL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" pitchFamily="18" charset="0"/>
                          <a:cs typeface="Times New Roman" pitchFamily="18" charset="0"/>
                        </a:rPr>
                        <a:t>Old English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endParaRPr kumimoji="0" lang="de-DE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þū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" pitchFamily="18" charset="0"/>
                          <a:cs typeface="Times New Roman" pitchFamily="18" charset="0"/>
                        </a:rPr>
                        <a:t>y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ē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" pitchFamily="18" charset="0"/>
                          <a:cs typeface="Times New Roman" pitchFamily="18" charset="0"/>
                        </a:rPr>
                        <a:t>Middle English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thou (familiar)</a:t>
                      </a:r>
                      <a:endParaRPr kumimoji="0" lang="de-DE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ye (polite)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" pitchFamily="18" charset="0"/>
                          <a:cs typeface="Times New Roman" pitchFamily="18" charset="0"/>
                        </a:rPr>
                        <a:t>ye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" pitchFamily="18" charset="0"/>
                          <a:cs typeface="Times New Roman" pitchFamily="18" charset="0"/>
                        </a:rPr>
                        <a:t>Early Modern English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ye (you = OBJ)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1075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ye (you = OBJ)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30" name="Rectangle 26"/>
          <p:cNvSpPr>
            <a:spLocks noChangeArrowheads="1"/>
          </p:cNvSpPr>
          <p:nvPr/>
        </p:nvSpPr>
        <p:spPr bwMode="auto">
          <a:xfrm>
            <a:off x="0" y="440372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251075" algn="r"/>
                <a:tab pos="2743200" algn="ctr"/>
                <a:tab pos="3690938" algn="r"/>
                <a:tab pos="5486400" algn="r"/>
              </a:tabLst>
            </a:pP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Possessive marker</a:t>
            </a: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1042988" y="2708275"/>
            <a:ext cx="6408737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de-DE" sz="2800"/>
              <a:t>	Peter’(i)s		=	Peter his</a:t>
            </a:r>
          </a:p>
          <a:p>
            <a:pPr marL="342900" indent="-342900">
              <a:spcBef>
                <a:spcPct val="50000"/>
              </a:spcBef>
            </a:pPr>
            <a:endParaRPr lang="de-DE" sz="1400"/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de-DE" sz="2800"/>
              <a:t> John Browne his meadow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de-DE" sz="2800"/>
              <a:t> Ann Harris her lot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Possessive clitic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1258888" y="2492375"/>
            <a:ext cx="597535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de-DE" sz="2800"/>
              <a:t> The queen</a:t>
            </a:r>
            <a:r>
              <a:rPr lang="de-DE"/>
              <a:t>’</a:t>
            </a:r>
            <a:r>
              <a:rPr lang="de-DE" sz="2800"/>
              <a:t>s crown</a:t>
            </a:r>
          </a:p>
          <a:p>
            <a:pPr marL="342900" indent="-342900">
              <a:buFontTx/>
              <a:buAutoNum type="arabicPeriod"/>
            </a:pPr>
            <a:r>
              <a:rPr lang="de-DE" sz="2800"/>
              <a:t> The Queen of England</a:t>
            </a:r>
            <a:r>
              <a:rPr lang="de-DE"/>
              <a:t>’</a:t>
            </a:r>
            <a:r>
              <a:rPr lang="de-DE" sz="2800"/>
              <a:t>s crown</a:t>
            </a:r>
          </a:p>
          <a:p>
            <a:pPr marL="342900" indent="-342900"/>
            <a:endParaRPr lang="de-DE" sz="1000"/>
          </a:p>
          <a:p>
            <a:pPr marL="342900" indent="-342900">
              <a:buFontTx/>
              <a:buAutoNum type="arabicPeriod"/>
            </a:pPr>
            <a:r>
              <a:rPr lang="de-DE" sz="2800"/>
              <a:t> Peter’s car</a:t>
            </a:r>
          </a:p>
          <a:p>
            <a:pPr marL="342900" indent="-342900">
              <a:buFontTx/>
              <a:buAutoNum type="arabicPeriod"/>
            </a:pPr>
            <a:r>
              <a:rPr lang="de-DE" sz="2800"/>
              <a:t> Peter and Mary</a:t>
            </a:r>
            <a:r>
              <a:rPr lang="de-DE"/>
              <a:t>’</a:t>
            </a:r>
            <a:r>
              <a:rPr lang="de-DE" sz="2800"/>
              <a:t>s car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eaLnBrk="1" hangingPunct="1"/>
            <a:r>
              <a:rPr lang="de-DE" sz="4000" smtClean="0"/>
              <a:t>Relative pronoun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042988" y="2420938"/>
            <a:ext cx="67691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5000"/>
              </a:lnSpc>
            </a:pPr>
            <a:r>
              <a:rPr lang="en-US" sz="2800"/>
              <a:t>a. 	the book that fell from the table.</a:t>
            </a:r>
          </a:p>
          <a:p>
            <a:pPr marL="342900" indent="-342900">
              <a:lnSpc>
                <a:spcPct val="125000"/>
              </a:lnSpc>
            </a:pPr>
            <a:r>
              <a:rPr lang="en-US" sz="2800"/>
              <a:t>b. 	the book that I read</a:t>
            </a:r>
          </a:p>
          <a:p>
            <a:pPr marL="342900" indent="-342900">
              <a:lnSpc>
                <a:spcPct val="125000"/>
              </a:lnSpc>
            </a:pPr>
            <a:r>
              <a:rPr lang="en-US" sz="2800"/>
              <a:t>c. 	the book that I gave him</a:t>
            </a:r>
          </a:p>
          <a:p>
            <a:pPr marL="342900" indent="-342900">
              <a:lnSpc>
                <a:spcPct val="125000"/>
              </a:lnSpc>
            </a:pPr>
            <a:r>
              <a:rPr lang="en-US" sz="2800"/>
              <a:t>d. 	the book that I talked about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Subject relatives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684213" y="1484313"/>
            <a:ext cx="7920037" cy="436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25000"/>
              </a:lnSpc>
            </a:pPr>
            <a:r>
              <a:rPr lang="en-US" sz="2800"/>
              <a:t>a. 	Who’s that </a:t>
            </a:r>
            <a:r>
              <a:rPr lang="en-US" sz="2800" u="sng"/>
              <a:t>knocks</a:t>
            </a:r>
            <a:r>
              <a:rPr lang="en-US" sz="2800"/>
              <a:t>?		</a:t>
            </a:r>
          </a:p>
          <a:p>
            <a:pPr marL="342900" indent="-342900">
              <a:lnSpc>
                <a:spcPct val="125000"/>
              </a:lnSpc>
            </a:pPr>
            <a:r>
              <a:rPr lang="en-US" sz="2800"/>
              <a:t>b. 	I have a brother </a:t>
            </a:r>
            <a:r>
              <a:rPr lang="en-US" sz="2800" u="sng"/>
              <a:t>is condemn’d to die</a:t>
            </a:r>
            <a:r>
              <a:rPr lang="en-US" sz="2800"/>
              <a:t>.</a:t>
            </a:r>
          </a:p>
          <a:p>
            <a:pPr marL="342900" indent="-342900">
              <a:lnSpc>
                <a:spcPct val="125000"/>
              </a:lnSpc>
            </a:pPr>
            <a:r>
              <a:rPr lang="en-US" sz="2800"/>
              <a:t>		 (Shakespeare)</a:t>
            </a:r>
          </a:p>
          <a:p>
            <a:pPr marL="342900" indent="-342900">
              <a:lnSpc>
                <a:spcPct val="125000"/>
              </a:lnSpc>
            </a:pPr>
            <a:endParaRPr lang="en-US" sz="2800"/>
          </a:p>
          <a:p>
            <a:pPr marL="342900" indent="-342900"/>
            <a:r>
              <a:rPr lang="en-US" sz="2800"/>
              <a:t>c. 	There was a farmer </a:t>
            </a:r>
            <a:r>
              <a:rPr lang="en-US" sz="2800" u="sng"/>
              <a:t>had a dog</a:t>
            </a:r>
            <a:r>
              <a:rPr lang="en-US" sz="2800"/>
              <a:t>.</a:t>
            </a:r>
          </a:p>
          <a:p>
            <a:pPr marL="342900" indent="-342900"/>
            <a:r>
              <a:rPr lang="en-US" sz="2800"/>
              <a:t>d. 	There was a ball of fire </a:t>
            </a:r>
            <a:r>
              <a:rPr lang="en-US" sz="2800" u="sng"/>
              <a:t>shot up through the</a:t>
            </a:r>
          </a:p>
          <a:p>
            <a:pPr marL="342900" indent="-342900"/>
            <a:r>
              <a:rPr lang="en-US" sz="2800"/>
              <a:t>		</a:t>
            </a:r>
            <a:r>
              <a:rPr lang="en-US" sz="2800" u="sng"/>
              <a:t>seats in front of me</a:t>
            </a:r>
            <a:r>
              <a:rPr lang="en-US" sz="2800"/>
              <a:t>.</a:t>
            </a:r>
          </a:p>
          <a:p>
            <a:pPr marL="342900" indent="-342900"/>
            <a:r>
              <a:rPr lang="en-US" sz="2800"/>
              <a:t>e.		There’s something </a:t>
            </a:r>
            <a:r>
              <a:rPr lang="en-US" sz="2800" u="sng"/>
              <a:t>keeps upsetting him</a:t>
            </a:r>
            <a:r>
              <a:rPr lang="en-US" sz="2800"/>
              <a:t>.</a:t>
            </a:r>
          </a:p>
          <a:p>
            <a:pPr marL="342900" indent="-342900"/>
            <a:r>
              <a:rPr lang="de-DE" sz="2800"/>
              <a:t>f.		There‘s a lot of people </a:t>
            </a:r>
            <a:r>
              <a:rPr lang="de-DE" sz="2800" u="sng"/>
              <a:t>don‘t know him</a:t>
            </a:r>
            <a:r>
              <a:rPr lang="de-DE" sz="28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‘Which’ and ‘who’ relatives</a:t>
            </a:r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468313" y="1844675"/>
            <a:ext cx="8135937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de-DE" sz="2800"/>
              <a:t>   As a relative pronoun ‘which’ emerged in the  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de-DE" sz="2800"/>
              <a:t>   14th century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de-DE" sz="800"/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de-DE" sz="2800"/>
              <a:t>   ‘Whose’ and ‘whom’ emerged in EME;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de-DE" sz="2800"/>
              <a:t>    later ‘who’ was formed by analogy.</a:t>
            </a: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395288" y="5013325"/>
            <a:ext cx="82804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/>
              <a:t>Accessibility hierarchy</a:t>
            </a:r>
          </a:p>
          <a:p>
            <a:pPr>
              <a:spcBef>
                <a:spcPct val="50000"/>
              </a:spcBef>
            </a:pPr>
            <a:r>
              <a:rPr lang="de-DE" sz="2800"/>
              <a:t>	SUBJ &gt; DO &gt; OBL &gt; 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Comparative forms of the adjectives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827088" y="1989138"/>
            <a:ext cx="7416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800"/>
              <a:t>(1)	happy – happier –happiest</a:t>
            </a:r>
          </a:p>
          <a:p>
            <a:pPr marL="342900" indent="-342900"/>
            <a:r>
              <a:rPr lang="en-US" sz="2800"/>
              <a:t>(2)	difficult – more difficult –most difficult</a:t>
            </a:r>
            <a:endParaRPr lang="de-DE" sz="2800"/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827088" y="3500438"/>
            <a:ext cx="770413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800"/>
              <a:t>(1)	in the calmest and most stillest night. </a:t>
            </a:r>
          </a:p>
          <a:p>
            <a:pPr marL="342900" indent="-342900"/>
            <a:r>
              <a:rPr lang="en-US" sz="2800"/>
              <a:t>(2)	against the envy of less happier lands.	 		(Shakespeare)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The rise of the dummy auxiliary ‘do’</a:t>
            </a: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1187450" y="2276475"/>
            <a:ext cx="684053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arenBoth"/>
            </a:pPr>
            <a:r>
              <a:rPr lang="en-US" sz="2800"/>
              <a:t>   	Say you so?</a:t>
            </a:r>
          </a:p>
          <a:p>
            <a:pPr marL="342900" indent="-342900">
              <a:buFontTx/>
              <a:buAutoNum type="arabicParenBoth"/>
            </a:pPr>
            <a:r>
              <a:rPr lang="en-US" sz="2800"/>
              <a:t>   	I know not.</a:t>
            </a:r>
          </a:p>
          <a:p>
            <a:pPr marL="342900" indent="-342900"/>
            <a:endParaRPr lang="en-US"/>
          </a:p>
          <a:p>
            <a:pPr marL="342900" indent="-342900"/>
            <a:r>
              <a:rPr lang="en-US" sz="2800"/>
              <a:t>Causative ‘do’</a:t>
            </a:r>
          </a:p>
          <a:p>
            <a:pPr marL="342900" indent="-342900"/>
            <a:endParaRPr lang="en-US" sz="1000"/>
          </a:p>
          <a:p>
            <a:pPr marL="342900" indent="-342900">
              <a:buFontTx/>
              <a:buAutoNum type="arabicParenBoth"/>
            </a:pPr>
            <a:r>
              <a:rPr lang="en-US" sz="2800"/>
              <a:t> 	He did them build a castle.	</a:t>
            </a:r>
          </a:p>
          <a:p>
            <a:pPr marL="342900" indent="-342900"/>
            <a:r>
              <a:rPr lang="en-US" sz="2800"/>
              <a:t>		‘He caused them to build a castle.’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The rise of the dummy auxiliary ‘do’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863600" y="2420938"/>
            <a:ext cx="80295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30000"/>
              </a:lnSpc>
            </a:pPr>
            <a:r>
              <a:rPr lang="en-US" sz="2800"/>
              <a:t>I doubt it not.				(Shakespeare)</a:t>
            </a:r>
          </a:p>
          <a:p>
            <a:pPr marL="342900" indent="-342900">
              <a:lnSpc>
                <a:spcPct val="130000"/>
              </a:lnSpc>
            </a:pPr>
            <a:r>
              <a:rPr lang="en-US" sz="2800"/>
              <a:t>I do not doubt you.			(Shakespeare)</a:t>
            </a:r>
          </a:p>
          <a:p>
            <a:pPr marL="342900" indent="-342900">
              <a:lnSpc>
                <a:spcPct val="130000"/>
              </a:lnSpc>
            </a:pPr>
            <a:r>
              <a:rPr lang="en-US" sz="2800"/>
              <a:t>Why look you so upon me?		(Shakespeare)</a:t>
            </a:r>
          </a:p>
          <a:p>
            <a:pPr marL="342900" indent="-342900">
              <a:lnSpc>
                <a:spcPct val="130000"/>
              </a:lnSpc>
            </a:pPr>
            <a:r>
              <a:rPr lang="en-US" sz="2800"/>
              <a:t>Why do you look on me?		(Shakespeare)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95325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The rise of the dummy auxiliary ‘do’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539750" y="2495550"/>
            <a:ext cx="77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1763713" y="2998787"/>
            <a:ext cx="5329237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arenBoth"/>
            </a:pPr>
            <a:r>
              <a:rPr lang="de-DE" sz="2800"/>
              <a:t> *I do not can go.</a:t>
            </a:r>
          </a:p>
          <a:p>
            <a:pPr marL="342900" indent="-342900">
              <a:spcBef>
                <a:spcPct val="50000"/>
              </a:spcBef>
              <a:buFontTx/>
              <a:buAutoNum type="arabicParenBoth"/>
            </a:pPr>
            <a:r>
              <a:rPr lang="de-DE" sz="2800"/>
              <a:t> *She does not may leave.</a:t>
            </a:r>
          </a:p>
          <a:p>
            <a:pPr marL="342900" indent="-342900">
              <a:spcBef>
                <a:spcPct val="50000"/>
              </a:spcBef>
              <a:buFontTx/>
              <a:buAutoNum type="arabicParenBoth"/>
            </a:pPr>
            <a:r>
              <a:rPr lang="de-DE" sz="2800"/>
              <a:t> *Is Peter may go home?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Lexical diffusion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468313" y="1989138"/>
            <a:ext cx="82804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SUBJ  VERB  not	</a:t>
            </a:r>
            <a:r>
              <a:rPr lang="en-US">
                <a:sym typeface="SymbolPS" pitchFamily="18" charset="2"/>
              </a:rPr>
              <a:t></a:t>
            </a:r>
            <a:r>
              <a:rPr lang="en-US" sz="2800"/>
              <a:t>	 SUBJ  do  not  VERB</a:t>
            </a:r>
          </a:p>
          <a:p>
            <a:r>
              <a:rPr lang="en-US" sz="2800"/>
              <a:t>	Verb 1				Verb 1</a:t>
            </a:r>
          </a:p>
          <a:p>
            <a:r>
              <a:rPr lang="en-US" sz="2800"/>
              <a:t>	Verb 2				Verb 2</a:t>
            </a:r>
          </a:p>
          <a:p>
            <a:r>
              <a:rPr lang="en-US" sz="2800"/>
              <a:t>	Verb 3				Verb 3</a:t>
            </a:r>
          </a:p>
          <a:p>
            <a:r>
              <a:rPr lang="en-US" sz="2800"/>
              <a:t>	Verb 4				Verb 4</a:t>
            </a:r>
          </a:p>
          <a:p>
            <a:r>
              <a:rPr lang="en-US" sz="2800"/>
              <a:t>	…					…</a:t>
            </a:r>
          </a:p>
          <a:p>
            <a:r>
              <a:rPr lang="en-US" sz="2800"/>
              <a:t>    I know not		 </a:t>
            </a:r>
            <a:r>
              <a:rPr lang="en-US">
                <a:sym typeface="SymbolPS" pitchFamily="18" charset="2"/>
              </a:rPr>
              <a:t></a:t>
            </a:r>
            <a:r>
              <a:rPr lang="en-US"/>
              <a:t> </a:t>
            </a:r>
            <a:r>
              <a:rPr lang="en-US" sz="2800"/>
              <a:t>	   I do not know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dirty="0" smtClean="0"/>
              <a:t>S-shaped development</a:t>
            </a:r>
          </a:p>
        </p:txBody>
      </p:sp>
      <p:cxnSp>
        <p:nvCxnSpPr>
          <p:cNvPr id="83971" name="AutoShape 3"/>
          <p:cNvCxnSpPr>
            <a:cxnSpLocks noChangeShapeType="1"/>
          </p:cNvCxnSpPr>
          <p:nvPr/>
        </p:nvCxnSpPr>
        <p:spPr bwMode="auto">
          <a:xfrm rot="10800000" flipV="1">
            <a:off x="2700338" y="1557338"/>
            <a:ext cx="3889375" cy="3816350"/>
          </a:xfrm>
          <a:prstGeom prst="curved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83972" name="Line 4"/>
          <p:cNvSpPr>
            <a:spLocks noChangeShapeType="1"/>
          </p:cNvSpPr>
          <p:nvPr/>
        </p:nvSpPr>
        <p:spPr bwMode="auto">
          <a:xfrm>
            <a:off x="1619250" y="5876925"/>
            <a:ext cx="604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3924300" y="6092825"/>
            <a:ext cx="2879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/>
              <a:t>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DE" sz="3600" smtClean="0"/>
              <a:t>The psychological mechanisms of </a:t>
            </a:r>
            <a:br>
              <a:rPr lang="de-DE" sz="3600" smtClean="0"/>
            </a:br>
            <a:r>
              <a:rPr lang="de-DE" sz="3600" smtClean="0"/>
              <a:t>language change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1042988" y="2420938"/>
            <a:ext cx="7056437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/>
              <a:t>Hypothesis:</a:t>
            </a:r>
          </a:p>
          <a:p>
            <a:pPr>
              <a:spcBef>
                <a:spcPct val="50000"/>
              </a:spcBef>
            </a:pPr>
            <a:r>
              <a:rPr lang="de-DE" sz="3200"/>
              <a:t>Grammatical change involves the change of grammatical rules.</a:t>
            </a: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2843213" y="5157788"/>
            <a:ext cx="25923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200"/>
              <a:t>3 + 4 =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765175"/>
            <a:ext cx="8229600" cy="1143000"/>
          </a:xfrm>
        </p:spPr>
        <p:txBody>
          <a:bodyPr/>
          <a:lstStyle/>
          <a:p>
            <a:pPr eaLnBrk="1" hangingPunct="1"/>
            <a:r>
              <a:rPr lang="de-DE" sz="4000" smtClean="0"/>
              <a:t>Change of rules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1619250" y="2781300"/>
            <a:ext cx="6192838" cy="157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60000"/>
              </a:lnSpc>
            </a:pPr>
            <a:r>
              <a:rPr lang="en-US" sz="3200"/>
              <a:t>1. NEG   </a:t>
            </a:r>
            <a:r>
              <a:rPr lang="en-US" sz="3200">
                <a:sym typeface="SymbolPS" pitchFamily="18" charset="2"/>
              </a:rPr>
              <a:t>  </a:t>
            </a:r>
            <a:r>
              <a:rPr lang="en-US" sz="3200"/>
              <a:t> SUBJ VERB not</a:t>
            </a:r>
          </a:p>
          <a:p>
            <a:pPr>
              <a:lnSpc>
                <a:spcPct val="160000"/>
              </a:lnSpc>
            </a:pPr>
            <a:r>
              <a:rPr lang="en-US" sz="3200"/>
              <a:t>2. NEG   </a:t>
            </a:r>
            <a:r>
              <a:rPr lang="en-US" sz="3200">
                <a:sym typeface="SymbolPS" pitchFamily="18" charset="2"/>
              </a:rPr>
              <a:t>  </a:t>
            </a:r>
            <a:r>
              <a:rPr lang="en-US" sz="3200"/>
              <a:t> SUBJ do not VERB</a:t>
            </a:r>
            <a:endParaRPr lang="de-DE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981075"/>
            <a:ext cx="793115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DE" sz="3600" smtClean="0"/>
              <a:t>What motivated the development of the ‘do’ pattern?</a:t>
            </a:r>
          </a:p>
        </p:txBody>
      </p:sp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900113" y="3284538"/>
            <a:ext cx="70564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In negative sentences, ‘do’ reinforced the negative meaning of the sentence.</a:t>
            </a:r>
            <a:r>
              <a:rPr lang="de-DE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The development of ‘do’ in questions</a:t>
            </a: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684213" y="2492375"/>
            <a:ext cx="7705725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30000"/>
              </a:lnSpc>
            </a:pPr>
            <a:r>
              <a:rPr lang="en-US" sz="2800"/>
              <a:t>What 	is 	  she 	     doing?</a:t>
            </a:r>
          </a:p>
          <a:p>
            <a:pPr marL="342900" indent="-342900">
              <a:lnSpc>
                <a:spcPct val="130000"/>
              </a:lnSpc>
            </a:pPr>
            <a:r>
              <a:rPr lang="en-US" sz="2800"/>
              <a:t>Where 	can 	  I 	     find 	  this book?</a:t>
            </a:r>
          </a:p>
          <a:p>
            <a:pPr marL="342900" indent="-342900">
              <a:lnSpc>
                <a:spcPct val="130000"/>
              </a:lnSpc>
            </a:pPr>
            <a:r>
              <a:rPr lang="en-US" sz="2800"/>
              <a:t>When 	did 	  Peter    see 	  Mary?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DE" sz="3600" smtClean="0"/>
              <a:t>Why auxiliaries and modals were not involved in the change </a:t>
            </a:r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395288" y="2276475"/>
            <a:ext cx="82804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de-DE" sz="2800"/>
              <a:t>If the sentence includes a modal or auxiliary, there is an &lt;WH AUX S V O&gt; pattern even without ‘do’.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de-DE" sz="2800"/>
              <a:t>Modals and auxiliaries are the most frequent verbs. Frequently used linguistic structures are so deeply entrenched in mental grammar that they do not change easily.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smtClean="0"/>
              <a:t>New consonant phonemes</a:t>
            </a:r>
          </a:p>
        </p:txBody>
      </p:sp>
      <p:graphicFrame>
        <p:nvGraphicFramePr>
          <p:cNvPr id="691203" name="Group 3"/>
          <p:cNvGraphicFramePr>
            <a:graphicFrameLocks noGrp="1"/>
          </p:cNvGraphicFramePr>
          <p:nvPr/>
        </p:nvGraphicFramePr>
        <p:xfrm>
          <a:off x="250825" y="1628775"/>
          <a:ext cx="8893175" cy="4450080"/>
        </p:xfrm>
        <a:graphic>
          <a:graphicData uri="http://schemas.openxmlformats.org/drawingml/2006/table">
            <a:tbl>
              <a:tblPr/>
              <a:tblGrid>
                <a:gridCol w="1531938"/>
                <a:gridCol w="1225550"/>
                <a:gridCol w="1228725"/>
                <a:gridCol w="1225550"/>
                <a:gridCol w="1227137"/>
                <a:gridCol w="1225550"/>
                <a:gridCol w="1228725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Bilabial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Labio-dental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Inter-dental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Alveolar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Alveola-palatal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Velar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Stop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p   b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t   d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k   g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Affricate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PhoneticIPA" pitchFamily="82" charset="0"/>
                          <a:ea typeface="Times" pitchFamily="18" charset="0"/>
                          <a:cs typeface="Times New Roman" pitchFamily="18" charset="0"/>
                        </a:rPr>
                        <a:t>tS  dZ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Fricative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f   v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PhoneticIPA" pitchFamily="82" charset="0"/>
                          <a:ea typeface="Times" pitchFamily="18" charset="0"/>
                          <a:cs typeface="Times New Roman" pitchFamily="18" charset="0"/>
                        </a:rPr>
                        <a:t>T    D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PhoneticIPA" pitchFamily="82" charset="0"/>
                          <a:ea typeface="Times" pitchFamily="18" charset="0"/>
                          <a:cs typeface="Times New Roman" pitchFamily="18" charset="0"/>
                        </a:rPr>
                        <a:t>s    z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PhoneticIPA" pitchFamily="82" charset="0"/>
                          <a:ea typeface="Times" pitchFamily="18" charset="0"/>
                          <a:cs typeface="Times New Roman" pitchFamily="18" charset="0"/>
                        </a:rPr>
                        <a:t>S    Z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h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Nasal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m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PhoneticIPA" pitchFamily="82" charset="0"/>
                          <a:cs typeface="Arial" pitchFamily="34" charset="0"/>
                        </a:rPr>
                        <a:t>Î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Lateral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l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Retroflex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r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Glide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w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11325" algn="r"/>
                          <a:tab pos="2700338" algn="r"/>
                          <a:tab pos="2743200" algn="ctr"/>
                          <a:tab pos="3690938" algn="r"/>
                          <a:tab pos="5486400" algn="r"/>
                        </a:tabLst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0174" name="Rectangle 66"/>
          <p:cNvSpPr>
            <a:spLocks noChangeArrowheads="1"/>
          </p:cNvSpPr>
          <p:nvPr/>
        </p:nvSpPr>
        <p:spPr bwMode="auto">
          <a:xfrm>
            <a:off x="0" y="560387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1711325" algn="r"/>
                <a:tab pos="2700338" algn="r"/>
                <a:tab pos="2743200" algn="ctr"/>
                <a:tab pos="3690938" algn="r"/>
                <a:tab pos="5486400" algn="r"/>
              </a:tabLst>
            </a:pP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‘Silent consonant’</a:t>
            </a:r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755650" y="2060575"/>
            <a:ext cx="6913563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1. 	Compensentory lengthening</a:t>
            </a:r>
          </a:p>
          <a:p>
            <a:pPr>
              <a:spcBef>
                <a:spcPct val="50000"/>
              </a:spcBef>
            </a:pPr>
            <a:r>
              <a:rPr lang="en-US" sz="3200"/>
              <a:t>	[s</a:t>
            </a:r>
            <a:r>
              <a:rPr lang="en-US" sz="3200">
                <a:latin typeface="Times PhoneticIPA" pitchFamily="82" charset="0"/>
              </a:rPr>
              <a:t>IC</a:t>
            </a:r>
            <a:r>
              <a:rPr lang="en-US" sz="3200"/>
              <a:t>t] &gt; [sit] ‘sight’</a:t>
            </a:r>
          </a:p>
          <a:p>
            <a:pPr>
              <a:spcBef>
                <a:spcPct val="50000"/>
              </a:spcBef>
            </a:pPr>
            <a:endParaRPr lang="en-US" sz="3200"/>
          </a:p>
          <a:p>
            <a:pPr>
              <a:spcBef>
                <a:spcPct val="50000"/>
              </a:spcBef>
            </a:pPr>
            <a:r>
              <a:rPr lang="en-US" sz="3200"/>
              <a:t>2. 	half, palm, folk, talk</a:t>
            </a:r>
            <a:endParaRPr lang="de-DE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‘Silent consonant’</a:t>
            </a:r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684213" y="2492375"/>
            <a:ext cx="7272337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3. 	castle, hasten, wrestle, handsome</a:t>
            </a:r>
            <a:r>
              <a:rPr lang="de-DE" sz="3200"/>
              <a:t> </a:t>
            </a:r>
            <a:endParaRPr lang="en-US" sz="3200"/>
          </a:p>
          <a:p>
            <a:pPr>
              <a:spcBef>
                <a:spcPct val="50000"/>
              </a:spcBef>
            </a:pPr>
            <a:endParaRPr lang="en-US" sz="3200"/>
          </a:p>
          <a:p>
            <a:pPr>
              <a:spcBef>
                <a:spcPct val="50000"/>
              </a:spcBef>
            </a:pPr>
            <a:r>
              <a:rPr lang="en-US" sz="3200"/>
              <a:t>4. 	know, knife, knee, knight, gnaw</a:t>
            </a:r>
            <a:r>
              <a:rPr lang="de-DE" sz="3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‘Silent consonant’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539750" y="1916113"/>
            <a:ext cx="7848600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5. 	wrong, wrinkle, wrist</a:t>
            </a:r>
            <a:r>
              <a:rPr lang="de-DE" sz="3200"/>
              <a:t> </a:t>
            </a:r>
            <a:endParaRPr lang="en-US" sz="3200"/>
          </a:p>
          <a:p>
            <a:pPr>
              <a:spcBef>
                <a:spcPct val="50000"/>
              </a:spcBef>
            </a:pPr>
            <a:endParaRPr lang="en-US" sz="3200"/>
          </a:p>
          <a:p>
            <a:pPr>
              <a:spcBef>
                <a:spcPct val="50000"/>
              </a:spcBef>
            </a:pPr>
            <a:r>
              <a:rPr lang="en-US" sz="3200"/>
              <a:t>6. 	British		American</a:t>
            </a:r>
          </a:p>
          <a:p>
            <a:pPr>
              <a:spcBef>
                <a:spcPct val="50000"/>
              </a:spcBef>
            </a:pPr>
            <a:r>
              <a:rPr lang="en-US" sz="3200"/>
              <a:t>	[ka] 		 	[kar] 			‘car’</a:t>
            </a:r>
          </a:p>
          <a:p>
            <a:pPr>
              <a:spcBef>
                <a:spcPct val="50000"/>
              </a:spcBef>
            </a:pPr>
            <a:r>
              <a:rPr lang="en-US" sz="3200"/>
              <a:t>	[bi</a:t>
            </a:r>
            <a:r>
              <a:rPr lang="en-US" sz="3200">
                <a:latin typeface="Times PhoneticIPA" pitchFamily="82" charset="0"/>
              </a:rPr>
              <a:t>@</a:t>
            </a:r>
            <a:r>
              <a:rPr lang="en-US" sz="3200"/>
              <a:t>]			 [bi</a:t>
            </a:r>
            <a:r>
              <a:rPr lang="en-US" sz="3200">
                <a:latin typeface="Times PhoneticIPA" pitchFamily="82" charset="0"/>
              </a:rPr>
              <a:t>@r</a:t>
            </a:r>
            <a:r>
              <a:rPr lang="en-US" sz="3200"/>
              <a:t>]	 	‘beer’</a:t>
            </a:r>
            <a:endParaRPr lang="de-DE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Spelling pronunciations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395288" y="2276475"/>
            <a:ext cx="8424862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1. 	anthem, throne, author, orthography</a:t>
            </a:r>
          </a:p>
          <a:p>
            <a:pPr>
              <a:spcBef>
                <a:spcPct val="50000"/>
              </a:spcBef>
            </a:pPr>
            <a:endParaRPr lang="en-US" sz="3200"/>
          </a:p>
          <a:p>
            <a:pPr>
              <a:spcBef>
                <a:spcPct val="50000"/>
              </a:spcBef>
            </a:pPr>
            <a:r>
              <a:rPr lang="en-US" sz="3200"/>
              <a:t>2. 	habit, hectic, history, horror, human</a:t>
            </a:r>
          </a:p>
          <a:p>
            <a:pPr>
              <a:spcBef>
                <a:spcPct val="50000"/>
              </a:spcBef>
            </a:pP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Re-spelling based on Latin source</a:t>
            </a:r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1403350" y="2205038"/>
            <a:ext cx="6264275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French loans:</a:t>
            </a:r>
          </a:p>
          <a:p>
            <a:pPr>
              <a:spcBef>
                <a:spcPct val="50000"/>
              </a:spcBef>
            </a:pPr>
            <a:r>
              <a:rPr lang="en-US" sz="3200"/>
              <a:t>	faut, assaut, facon, vaut</a:t>
            </a:r>
          </a:p>
          <a:p>
            <a:pPr>
              <a:spcBef>
                <a:spcPct val="50000"/>
              </a:spcBef>
            </a:pPr>
            <a:r>
              <a:rPr lang="en-US" sz="3200"/>
              <a:t>Respelled:</a:t>
            </a:r>
          </a:p>
          <a:p>
            <a:pPr>
              <a:spcBef>
                <a:spcPct val="50000"/>
              </a:spcBef>
            </a:pPr>
            <a:r>
              <a:rPr lang="en-US" sz="3200"/>
              <a:t>	fault, assault, falcon, vault</a:t>
            </a:r>
          </a:p>
          <a:p>
            <a:pPr>
              <a:spcBef>
                <a:spcPct val="50000"/>
              </a:spcBef>
            </a:pP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Morphosyntactic changes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492375"/>
            <a:ext cx="8075612" cy="26654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DE" sz="2800" smtClean="0"/>
              <a:t>	Old English had extensive inflectional morphology and relatively flexible word order.</a:t>
            </a:r>
          </a:p>
          <a:p>
            <a:pPr eaLnBrk="1" hangingPunct="1">
              <a:buFontTx/>
              <a:buNone/>
            </a:pPr>
            <a:endParaRPr lang="de-DE" sz="2800" smtClean="0"/>
          </a:p>
          <a:p>
            <a:pPr eaLnBrk="1" hangingPunct="1">
              <a:buFontTx/>
              <a:buNone/>
            </a:pPr>
            <a:r>
              <a:rPr lang="de-DE" sz="2800" smtClean="0"/>
              <a:t>	Middle English had very little inflectional morphology and a rather rigid word order.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20713"/>
            <a:ext cx="8229600" cy="1143000"/>
          </a:xfrm>
        </p:spPr>
        <p:txBody>
          <a:bodyPr/>
          <a:lstStyle/>
          <a:p>
            <a:pPr eaLnBrk="1" hangingPunct="1"/>
            <a:r>
              <a:rPr lang="de-DE" sz="3600" smtClean="0"/>
              <a:t>The rise of the dummy auxiliary ‘do’</a:t>
            </a:r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863600" y="2420938"/>
            <a:ext cx="802957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30000"/>
              </a:lnSpc>
            </a:pPr>
            <a:r>
              <a:rPr lang="en-US" sz="2800"/>
              <a:t>I doubt it not.				(Shakespeare)</a:t>
            </a:r>
          </a:p>
          <a:p>
            <a:pPr marL="342900" indent="-342900">
              <a:lnSpc>
                <a:spcPct val="130000"/>
              </a:lnSpc>
            </a:pPr>
            <a:r>
              <a:rPr lang="en-US" sz="2800"/>
              <a:t>I do not doubt you.			(Shakespeare)</a:t>
            </a:r>
          </a:p>
          <a:p>
            <a:pPr marL="342900" indent="-342900">
              <a:lnSpc>
                <a:spcPct val="130000"/>
              </a:lnSpc>
            </a:pPr>
            <a:r>
              <a:rPr lang="en-US" sz="2800"/>
              <a:t>Why look you so upon me?		(Shakespeare)</a:t>
            </a:r>
          </a:p>
          <a:p>
            <a:pPr marL="342900" indent="-342900">
              <a:lnSpc>
                <a:spcPct val="130000"/>
              </a:lnSpc>
            </a:pPr>
            <a:r>
              <a:rPr lang="en-US" sz="2800"/>
              <a:t>Why do you look on me?		(Shakespeare)</a:t>
            </a:r>
            <a:endParaRPr lang="de-DE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Morpho</a:t>
            </a:r>
            <a:r>
              <a:rPr lang="en-US" dirty="0" smtClean="0"/>
              <a:t>-Syntactic changes</a:t>
            </a:r>
          </a:p>
          <a:p>
            <a:r>
              <a:rPr lang="en-US" dirty="0" smtClean="0"/>
              <a:t>Inversion in English</a:t>
            </a:r>
          </a:p>
          <a:p>
            <a:r>
              <a:rPr lang="en-US" dirty="0" smtClean="0"/>
              <a:t>The rise of dummy auxiliaries, analytical verb forms and possessive, relative pronouns.</a:t>
            </a:r>
          </a:p>
          <a:p>
            <a:r>
              <a:rPr lang="en-US" dirty="0" smtClean="0"/>
              <a:t>Lexical Diffusion</a:t>
            </a:r>
          </a:p>
          <a:p>
            <a:r>
              <a:rPr lang="en-US" dirty="0" smtClean="0"/>
              <a:t>New </a:t>
            </a:r>
            <a:r>
              <a:rPr lang="en-US" smtClean="0"/>
              <a:t>Consonant Phonemes</a:t>
            </a:r>
            <a:endParaRPr lang="en-US" dirty="0" smtClean="0"/>
          </a:p>
          <a:p>
            <a:r>
              <a:rPr lang="en-US" dirty="0" smtClean="0"/>
              <a:t>Spelling pronunciation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526</Words>
  <Application>Microsoft Office PowerPoint</Application>
  <PresentationFormat>On-screen Show (4:3)</PresentationFormat>
  <Paragraphs>209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Morpho-Syntactic Changes</vt:lpstr>
      <vt:lpstr>Morphosyntactic changes</vt:lpstr>
      <vt:lpstr>Inversion in Present Day English</vt:lpstr>
      <vt:lpstr>The rise of the dummy auxiliary ‘do’</vt:lpstr>
      <vt:lpstr>The rise of the dummy auxiliary ‘do’</vt:lpstr>
      <vt:lpstr>The rise of the dummy auxiliary ‘do’</vt:lpstr>
      <vt:lpstr>The rise of analytical verb forms</vt:lpstr>
      <vt:lpstr>The rise of SVO</vt:lpstr>
      <vt:lpstr>thou - you</vt:lpstr>
      <vt:lpstr>Possessive marker</vt:lpstr>
      <vt:lpstr>Possessive clitic</vt:lpstr>
      <vt:lpstr>Relative pronoun</vt:lpstr>
      <vt:lpstr>Subject relatives</vt:lpstr>
      <vt:lpstr>‘Which’ and ‘who’ relatives</vt:lpstr>
      <vt:lpstr>Comparative forms of the adjectives</vt:lpstr>
      <vt:lpstr>The rise of the dummy auxiliary ‘do’</vt:lpstr>
      <vt:lpstr>The rise of the dummy auxiliary ‘do’</vt:lpstr>
      <vt:lpstr>The rise of the dummy auxiliary ‘do’</vt:lpstr>
      <vt:lpstr>Lexical diffusion</vt:lpstr>
      <vt:lpstr>S-shaped development</vt:lpstr>
      <vt:lpstr>The psychological mechanisms of  language change</vt:lpstr>
      <vt:lpstr>Change of rules</vt:lpstr>
      <vt:lpstr>What motivated the development of the ‘do’ pattern?</vt:lpstr>
      <vt:lpstr>The development of ‘do’ in questions</vt:lpstr>
      <vt:lpstr>Why auxiliaries and modals were not involved in the change </vt:lpstr>
      <vt:lpstr>New consonant phonemes</vt:lpstr>
      <vt:lpstr>‘Silent consonant’</vt:lpstr>
      <vt:lpstr>‘Silent consonant’</vt:lpstr>
      <vt:lpstr>‘Silent consonant’</vt:lpstr>
      <vt:lpstr>Spelling pronunciations</vt:lpstr>
      <vt:lpstr>Re-spelling based on Latin source</vt:lpstr>
      <vt:lpstr>Morphosyntactic changes</vt:lpstr>
      <vt:lpstr>The rise of the dummy auxiliary ‘do’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Morpho-Syntactic Changes in Early Modern English </dc:title>
  <dc:creator>Rabi Usama</dc:creator>
  <cp:lastModifiedBy>NTS</cp:lastModifiedBy>
  <cp:revision>15</cp:revision>
  <dcterms:created xsi:type="dcterms:W3CDTF">2006-08-16T00:00:00Z</dcterms:created>
  <dcterms:modified xsi:type="dcterms:W3CDTF">2012-12-26T13:52:30Z</dcterms:modified>
</cp:coreProperties>
</file>