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3" r:id="rId3"/>
    <p:sldId id="324" r:id="rId4"/>
    <p:sldId id="325" r:id="rId5"/>
    <p:sldId id="326" r:id="rId6"/>
    <p:sldId id="327" r:id="rId7"/>
    <p:sldId id="328" r:id="rId8"/>
    <p:sldId id="329" r:id="rId9"/>
    <p:sldId id="330" r:id="rId10"/>
    <p:sldId id="331" r:id="rId11"/>
    <p:sldId id="332" r:id="rId12"/>
    <p:sldId id="333" r:id="rId13"/>
    <p:sldId id="334" r:id="rId14"/>
    <p:sldId id="335" r:id="rId15"/>
    <p:sldId id="336" r:id="rId16"/>
    <p:sldId id="337" r:id="rId17"/>
    <p:sldId id="338" r:id="rId18"/>
    <p:sldId id="339" r:id="rId19"/>
    <p:sldId id="257" r:id="rId20"/>
    <p:sldId id="258" r:id="rId21"/>
    <p:sldId id="259" r:id="rId22"/>
    <p:sldId id="260" r:id="rId23"/>
    <p:sldId id="261" r:id="rId24"/>
    <p:sldId id="262" r:id="rId25"/>
    <p:sldId id="263" r:id="rId26"/>
    <p:sldId id="264" r:id="rId27"/>
    <p:sldId id="265" r:id="rId28"/>
    <p:sldId id="266" r:id="rId29"/>
    <p:sldId id="267" r:id="rId30"/>
    <p:sldId id="268" r:id="rId31"/>
    <p:sldId id="269" r:id="rId32"/>
    <p:sldId id="270" r:id="rId33"/>
    <p:sldId id="271" r:id="rId34"/>
    <p:sldId id="272" r:id="rId35"/>
    <p:sldId id="273" r:id="rId36"/>
    <p:sldId id="274" r:id="rId37"/>
    <p:sldId id="275" r:id="rId38"/>
    <p:sldId id="276" r:id="rId39"/>
    <p:sldId id="340"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images-eu.amazon.com/images/P/0521795354.03.LZZZZZZZ.jpg" TargetMode="External"/><Relationship Id="rId2" Type="http://schemas.openxmlformats.org/officeDocument/2006/relationships/slideLayout" Target="../slideLayouts/slideLayout6.xml"/><Relationship Id="rId1" Type="http://schemas.openxmlformats.org/officeDocument/2006/relationships/vmlDrawing" Target="../drawings/vmlDrawing9.v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0.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1.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2.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3.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4.v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oleObject" Target="../embeddings/oleObject1.bin"/></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6.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7.v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8.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9.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Early Modern English</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Grp="1" noChangeArrowheads="1"/>
          </p:cNvSpPr>
          <p:nvPr>
            <p:ph type="title"/>
          </p:nvPr>
        </p:nvSpPr>
        <p:spPr>
          <a:xfrm>
            <a:off x="468313" y="765175"/>
            <a:ext cx="8229600" cy="1143000"/>
          </a:xfrm>
        </p:spPr>
        <p:txBody>
          <a:bodyPr/>
          <a:lstStyle/>
          <a:p>
            <a:pPr eaLnBrk="1" hangingPunct="1"/>
            <a:r>
              <a:rPr lang="de-DE" sz="4000" smtClean="0"/>
              <a:t>Spelling reforms</a:t>
            </a:r>
          </a:p>
        </p:txBody>
      </p:sp>
      <p:sp>
        <p:nvSpPr>
          <p:cNvPr id="34819" name="Text Box 5"/>
          <p:cNvSpPr txBox="1">
            <a:spLocks noChangeArrowheads="1"/>
          </p:cNvSpPr>
          <p:nvPr/>
        </p:nvSpPr>
        <p:spPr bwMode="auto">
          <a:xfrm>
            <a:off x="1258888" y="2708275"/>
            <a:ext cx="6696075" cy="1630363"/>
          </a:xfrm>
          <a:prstGeom prst="rect">
            <a:avLst/>
          </a:prstGeom>
          <a:noFill/>
          <a:ln w="9525">
            <a:noFill/>
            <a:miter lim="800000"/>
            <a:headEnd/>
            <a:tailEnd/>
          </a:ln>
        </p:spPr>
        <p:txBody>
          <a:bodyPr>
            <a:spAutoFit/>
          </a:bodyPr>
          <a:lstStyle/>
          <a:p>
            <a:pPr>
              <a:lnSpc>
                <a:spcPct val="120000"/>
              </a:lnSpc>
              <a:spcBef>
                <a:spcPct val="50000"/>
              </a:spcBef>
            </a:pPr>
            <a:r>
              <a:rPr lang="de-DE" sz="2800"/>
              <a:t>In the 16th and 17th century, English scholars tried to reform the spelling of English.</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a:xfrm>
            <a:off x="468313" y="620713"/>
            <a:ext cx="8229600" cy="1143000"/>
          </a:xfrm>
        </p:spPr>
        <p:txBody>
          <a:bodyPr/>
          <a:lstStyle/>
          <a:p>
            <a:pPr eaLnBrk="1" hangingPunct="1"/>
            <a:r>
              <a:rPr lang="en-US" sz="4000" smtClean="0"/>
              <a:t>[f</a:t>
            </a:r>
            <a:r>
              <a:rPr lang="en-US" sz="4000" smtClean="0">
                <a:latin typeface="Times PhoneticIPA" pitchFamily="82" charset="0"/>
              </a:rPr>
              <a:t>IS</a:t>
            </a:r>
            <a:r>
              <a:rPr lang="en-US" sz="4000" smtClean="0"/>
              <a:t>]		&lt;ghoti&gt;</a:t>
            </a:r>
            <a:endParaRPr lang="de-DE" sz="4000" smtClean="0"/>
          </a:p>
        </p:txBody>
      </p:sp>
      <p:sp>
        <p:nvSpPr>
          <p:cNvPr id="35843" name="Text Box 5"/>
          <p:cNvSpPr txBox="1">
            <a:spLocks noChangeArrowheads="1"/>
          </p:cNvSpPr>
          <p:nvPr/>
        </p:nvSpPr>
        <p:spPr bwMode="auto">
          <a:xfrm>
            <a:off x="1763713" y="2205038"/>
            <a:ext cx="6551612" cy="3084512"/>
          </a:xfrm>
          <a:prstGeom prst="rect">
            <a:avLst/>
          </a:prstGeom>
          <a:noFill/>
          <a:ln w="9525">
            <a:noFill/>
            <a:miter lim="800000"/>
            <a:headEnd/>
            <a:tailEnd/>
          </a:ln>
        </p:spPr>
        <p:txBody>
          <a:bodyPr>
            <a:spAutoFit/>
          </a:bodyPr>
          <a:lstStyle/>
          <a:p>
            <a:pPr>
              <a:spcBef>
                <a:spcPct val="50000"/>
              </a:spcBef>
            </a:pPr>
            <a:endParaRPr lang="en-US" sz="2800"/>
          </a:p>
          <a:p>
            <a:pPr>
              <a:spcBef>
                <a:spcPct val="50000"/>
              </a:spcBef>
            </a:pPr>
            <a:r>
              <a:rPr lang="en-US" sz="2800"/>
              <a:t>[f]		&lt;gh&gt;			‘rough’</a:t>
            </a:r>
          </a:p>
          <a:p>
            <a:pPr>
              <a:spcBef>
                <a:spcPct val="50000"/>
              </a:spcBef>
            </a:pPr>
            <a:r>
              <a:rPr lang="en-US" sz="2800"/>
              <a:t>[</a:t>
            </a:r>
            <a:r>
              <a:rPr lang="en-US" sz="2800">
                <a:latin typeface="Times PhoneticIPA" pitchFamily="82" charset="0"/>
              </a:rPr>
              <a:t>I</a:t>
            </a:r>
            <a:r>
              <a:rPr lang="en-US" sz="2800"/>
              <a:t>]		&lt;o&gt;			‘women’</a:t>
            </a:r>
          </a:p>
          <a:p>
            <a:pPr>
              <a:spcBef>
                <a:spcPct val="50000"/>
              </a:spcBef>
            </a:pPr>
            <a:r>
              <a:rPr lang="en-US" sz="2800"/>
              <a:t>[</a:t>
            </a:r>
            <a:r>
              <a:rPr lang="en-US" sz="2800">
                <a:latin typeface="Times PhoneticIPA" pitchFamily="82" charset="0"/>
              </a:rPr>
              <a:t>S</a:t>
            </a:r>
            <a:r>
              <a:rPr lang="en-US" sz="2800"/>
              <a:t>]		&lt;ti&gt;			‘lotion’</a:t>
            </a:r>
          </a:p>
          <a:p>
            <a:pPr>
              <a:spcBef>
                <a:spcPct val="50000"/>
              </a:spcBef>
            </a:pPr>
            <a:endParaRPr lang="en-US" sz="28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Grp="1" noChangeArrowheads="1"/>
          </p:cNvSpPr>
          <p:nvPr>
            <p:ph type="title"/>
          </p:nvPr>
        </p:nvSpPr>
        <p:spPr>
          <a:xfrm>
            <a:off x="468313" y="836613"/>
            <a:ext cx="8229600" cy="1143000"/>
          </a:xfrm>
        </p:spPr>
        <p:txBody>
          <a:bodyPr/>
          <a:lstStyle/>
          <a:p>
            <a:pPr eaLnBrk="1" hangingPunct="1"/>
            <a:r>
              <a:rPr lang="de-DE" sz="3600" smtClean="0"/>
              <a:t>Pronunciation of English nonce words</a:t>
            </a:r>
          </a:p>
        </p:txBody>
      </p:sp>
      <p:sp>
        <p:nvSpPr>
          <p:cNvPr id="36867" name="Text Box 5"/>
          <p:cNvSpPr txBox="1">
            <a:spLocks noChangeArrowheads="1"/>
          </p:cNvSpPr>
          <p:nvPr/>
        </p:nvSpPr>
        <p:spPr bwMode="auto">
          <a:xfrm>
            <a:off x="3059113" y="2781300"/>
            <a:ext cx="3168650" cy="2568575"/>
          </a:xfrm>
          <a:prstGeom prst="rect">
            <a:avLst/>
          </a:prstGeom>
          <a:noFill/>
          <a:ln w="9525">
            <a:noFill/>
            <a:miter lim="800000"/>
            <a:headEnd/>
            <a:tailEnd/>
          </a:ln>
        </p:spPr>
        <p:txBody>
          <a:bodyPr>
            <a:spAutoFit/>
          </a:bodyPr>
          <a:lstStyle/>
          <a:p>
            <a:pPr marL="342900" indent="-342900">
              <a:lnSpc>
                <a:spcPct val="145000"/>
              </a:lnSpc>
            </a:pPr>
            <a:r>
              <a:rPr lang="en-US" sz="2800"/>
              <a:t>lape</a:t>
            </a:r>
          </a:p>
          <a:p>
            <a:pPr marL="342900" indent="-342900">
              <a:lnSpc>
                <a:spcPct val="145000"/>
              </a:lnSpc>
            </a:pPr>
            <a:r>
              <a:rPr lang="en-US" sz="2800"/>
              <a:t>morantishly</a:t>
            </a:r>
          </a:p>
          <a:p>
            <a:pPr marL="342900" indent="-342900">
              <a:lnSpc>
                <a:spcPct val="145000"/>
              </a:lnSpc>
            </a:pPr>
            <a:r>
              <a:rPr lang="en-US" sz="2800"/>
              <a:t>permaction</a:t>
            </a:r>
          </a:p>
          <a:p>
            <a:pPr marL="342900" indent="-342900">
              <a:lnSpc>
                <a:spcPct val="145000"/>
              </a:lnSpc>
            </a:pPr>
            <a:r>
              <a:rPr lang="en-US" sz="2800"/>
              <a:t>phorin</a:t>
            </a:r>
            <a:endParaRPr lang="de-DE" sz="28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Grp="1" noChangeArrowheads="1"/>
          </p:cNvSpPr>
          <p:nvPr>
            <p:ph type="title"/>
          </p:nvPr>
        </p:nvSpPr>
        <p:spPr>
          <a:xfrm>
            <a:off x="468313" y="549275"/>
            <a:ext cx="8229600" cy="1143000"/>
          </a:xfrm>
        </p:spPr>
        <p:txBody>
          <a:bodyPr/>
          <a:lstStyle/>
          <a:p>
            <a:pPr eaLnBrk="1" hangingPunct="1"/>
            <a:r>
              <a:rPr lang="de-DE" sz="3600" smtClean="0"/>
              <a:t>Spelling in Old and Middle English</a:t>
            </a:r>
          </a:p>
        </p:txBody>
      </p:sp>
      <p:sp>
        <p:nvSpPr>
          <p:cNvPr id="37891" name="Text Box 5"/>
          <p:cNvSpPr txBox="1">
            <a:spLocks noChangeArrowheads="1"/>
          </p:cNvSpPr>
          <p:nvPr/>
        </p:nvSpPr>
        <p:spPr bwMode="auto">
          <a:xfrm>
            <a:off x="1403350" y="2420938"/>
            <a:ext cx="6769100" cy="1906587"/>
          </a:xfrm>
          <a:prstGeom prst="rect">
            <a:avLst/>
          </a:prstGeom>
          <a:noFill/>
          <a:ln w="9525">
            <a:noFill/>
            <a:miter lim="800000"/>
            <a:headEnd/>
            <a:tailEnd/>
          </a:ln>
        </p:spPr>
        <p:txBody>
          <a:bodyPr>
            <a:spAutoFit/>
          </a:bodyPr>
          <a:lstStyle/>
          <a:p>
            <a:pPr>
              <a:lnSpc>
                <a:spcPct val="125000"/>
              </a:lnSpc>
              <a:spcBef>
                <a:spcPct val="50000"/>
              </a:spcBef>
            </a:pPr>
            <a:r>
              <a:rPr lang="de-DE" sz="2800"/>
              <a:t>Throughout the Middle Ages, the English spelling was not really standardized.</a:t>
            </a:r>
          </a:p>
          <a:p>
            <a:pPr>
              <a:lnSpc>
                <a:spcPct val="125000"/>
              </a:lnSpc>
              <a:spcBef>
                <a:spcPct val="50000"/>
              </a:spcBef>
            </a:pPr>
            <a:r>
              <a:rPr lang="de-DE" sz="2800"/>
              <a:t>Many regional differences.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p:txBody>
          <a:bodyPr/>
          <a:lstStyle/>
          <a:p>
            <a:pPr eaLnBrk="1" hangingPunct="1"/>
            <a:r>
              <a:rPr lang="de-DE" sz="3600" smtClean="0"/>
              <a:t>English dictionaries</a:t>
            </a:r>
          </a:p>
        </p:txBody>
      </p:sp>
      <p:sp>
        <p:nvSpPr>
          <p:cNvPr id="38915" name="Text Box 5"/>
          <p:cNvSpPr txBox="1">
            <a:spLocks noChangeArrowheads="1"/>
          </p:cNvSpPr>
          <p:nvPr/>
        </p:nvSpPr>
        <p:spPr bwMode="auto">
          <a:xfrm>
            <a:off x="611188" y="2205038"/>
            <a:ext cx="4176712" cy="1801812"/>
          </a:xfrm>
          <a:prstGeom prst="rect">
            <a:avLst/>
          </a:prstGeom>
          <a:noFill/>
          <a:ln w="9525">
            <a:noFill/>
            <a:miter lim="800000"/>
            <a:headEnd/>
            <a:tailEnd/>
          </a:ln>
        </p:spPr>
        <p:txBody>
          <a:bodyPr>
            <a:spAutoFit/>
          </a:bodyPr>
          <a:lstStyle/>
          <a:p>
            <a:pPr>
              <a:spcBef>
                <a:spcPct val="50000"/>
              </a:spcBef>
            </a:pPr>
            <a:r>
              <a:rPr lang="de-DE" sz="2800"/>
              <a:t>1604	  Robert Cawdrey</a:t>
            </a:r>
          </a:p>
          <a:p>
            <a:pPr>
              <a:spcBef>
                <a:spcPct val="50000"/>
              </a:spcBef>
            </a:pPr>
            <a:r>
              <a:rPr lang="de-DE" sz="2800"/>
              <a:t>1721	  Nathaniel Bailey</a:t>
            </a:r>
          </a:p>
          <a:p>
            <a:pPr>
              <a:spcBef>
                <a:spcPct val="50000"/>
              </a:spcBef>
            </a:pPr>
            <a:r>
              <a:rPr lang="de-DE" sz="2800"/>
              <a:t>1755	  Samuel Johnson</a:t>
            </a:r>
          </a:p>
        </p:txBody>
      </p:sp>
      <p:pic>
        <p:nvPicPr>
          <p:cNvPr id="38916" name="Picture 7" descr="jd"/>
          <p:cNvPicPr>
            <a:picLocks noChangeAspect="1" noChangeArrowheads="1"/>
          </p:cNvPicPr>
          <p:nvPr/>
        </p:nvPicPr>
        <p:blipFill>
          <a:blip r:embed="rId2" cstate="print"/>
          <a:srcRect/>
          <a:stretch>
            <a:fillRect/>
          </a:stretch>
        </p:blipFill>
        <p:spPr bwMode="auto">
          <a:xfrm>
            <a:off x="5292725" y="1557338"/>
            <a:ext cx="3175000" cy="4751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p:txBody>
          <a:bodyPr/>
          <a:lstStyle/>
          <a:p>
            <a:pPr eaLnBrk="1" hangingPunct="1"/>
            <a:r>
              <a:rPr lang="de-DE" sz="3600" smtClean="0"/>
              <a:t>Oxford English Dictionary</a:t>
            </a:r>
          </a:p>
        </p:txBody>
      </p:sp>
      <p:pic>
        <p:nvPicPr>
          <p:cNvPr id="39939" name="Picture 6" descr="image21"/>
          <p:cNvPicPr>
            <a:picLocks noChangeAspect="1" noChangeArrowheads="1"/>
          </p:cNvPicPr>
          <p:nvPr/>
        </p:nvPicPr>
        <p:blipFill>
          <a:blip r:embed="rId2" cstate="print">
            <a:lum contrast="-6000"/>
          </a:blip>
          <a:srcRect/>
          <a:stretch>
            <a:fillRect/>
          </a:stretch>
        </p:blipFill>
        <p:spPr bwMode="auto">
          <a:xfrm>
            <a:off x="1979613" y="1268413"/>
            <a:ext cx="5327650" cy="5172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6" descr="lowth-titel"/>
          <p:cNvPicPr>
            <a:picLocks noChangeAspect="1" noChangeArrowheads="1"/>
          </p:cNvPicPr>
          <p:nvPr/>
        </p:nvPicPr>
        <p:blipFill>
          <a:blip r:embed="rId2" cstate="print"/>
          <a:srcRect/>
          <a:stretch>
            <a:fillRect/>
          </a:stretch>
        </p:blipFill>
        <p:spPr bwMode="auto">
          <a:xfrm>
            <a:off x="4427538" y="549275"/>
            <a:ext cx="4105275" cy="5761038"/>
          </a:xfrm>
          <a:prstGeom prst="rect">
            <a:avLst/>
          </a:prstGeom>
          <a:noFill/>
          <a:ln w="9525">
            <a:noFill/>
            <a:miter lim="800000"/>
            <a:headEnd/>
            <a:tailEnd/>
          </a:ln>
        </p:spPr>
      </p:pic>
      <p:sp>
        <p:nvSpPr>
          <p:cNvPr id="40963" name="Text Box 7"/>
          <p:cNvSpPr txBox="1">
            <a:spLocks noChangeArrowheads="1"/>
          </p:cNvSpPr>
          <p:nvPr/>
        </p:nvSpPr>
        <p:spPr bwMode="auto">
          <a:xfrm>
            <a:off x="539750" y="1557338"/>
            <a:ext cx="3384550" cy="2228850"/>
          </a:xfrm>
          <a:prstGeom prst="rect">
            <a:avLst/>
          </a:prstGeom>
          <a:noFill/>
          <a:ln w="9525">
            <a:noFill/>
            <a:miter lim="800000"/>
            <a:headEnd/>
            <a:tailEnd/>
          </a:ln>
        </p:spPr>
        <p:txBody>
          <a:bodyPr>
            <a:spAutoFit/>
          </a:bodyPr>
          <a:lstStyle/>
          <a:p>
            <a:pPr>
              <a:spcBef>
                <a:spcPct val="50000"/>
              </a:spcBef>
            </a:pPr>
            <a:r>
              <a:rPr lang="de-DE" sz="2800"/>
              <a:t>Robert Lowth </a:t>
            </a:r>
          </a:p>
          <a:p>
            <a:pPr>
              <a:spcBef>
                <a:spcPct val="50000"/>
              </a:spcBef>
            </a:pPr>
            <a:r>
              <a:rPr lang="de-DE" sz="2800"/>
              <a:t>A Short Introduction to English Grammar</a:t>
            </a:r>
          </a:p>
          <a:p>
            <a:pPr>
              <a:spcBef>
                <a:spcPct val="50000"/>
              </a:spcBef>
            </a:pPr>
            <a:r>
              <a:rPr lang="de-DE" sz="2800"/>
              <a:t>1762</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Grp="1" noChangeArrowheads="1"/>
          </p:cNvSpPr>
          <p:nvPr>
            <p:ph type="title"/>
          </p:nvPr>
        </p:nvSpPr>
        <p:spPr>
          <a:xfrm>
            <a:off x="539750" y="260350"/>
            <a:ext cx="8229600" cy="922338"/>
          </a:xfrm>
        </p:spPr>
        <p:txBody>
          <a:bodyPr/>
          <a:lstStyle/>
          <a:p>
            <a:pPr eaLnBrk="1" hangingPunct="1"/>
            <a:r>
              <a:rPr lang="de-DE" sz="3600" smtClean="0"/>
              <a:t>Double negation</a:t>
            </a:r>
          </a:p>
        </p:txBody>
      </p:sp>
      <p:sp>
        <p:nvSpPr>
          <p:cNvPr id="41987" name="Text Box 5"/>
          <p:cNvSpPr txBox="1">
            <a:spLocks noChangeArrowheads="1"/>
          </p:cNvSpPr>
          <p:nvPr/>
        </p:nvSpPr>
        <p:spPr bwMode="auto">
          <a:xfrm>
            <a:off x="755650" y="1268413"/>
            <a:ext cx="8137525" cy="5003800"/>
          </a:xfrm>
          <a:prstGeom prst="rect">
            <a:avLst/>
          </a:prstGeom>
          <a:noFill/>
          <a:ln w="9525">
            <a:noFill/>
            <a:miter lim="800000"/>
            <a:headEnd/>
            <a:tailEnd/>
          </a:ln>
        </p:spPr>
        <p:txBody>
          <a:bodyPr>
            <a:spAutoFit/>
          </a:bodyPr>
          <a:lstStyle/>
          <a:p>
            <a:pPr>
              <a:spcBef>
                <a:spcPct val="50000"/>
              </a:spcBef>
            </a:pPr>
            <a:r>
              <a:rPr lang="en-US" sz="2800"/>
              <a:t>Two negatives in English destroy one another, or equivalent to an affirmative. (Robert Lowth 1762) </a:t>
            </a:r>
          </a:p>
          <a:p>
            <a:pPr>
              <a:spcBef>
                <a:spcPct val="50000"/>
              </a:spcBef>
            </a:pPr>
            <a:endParaRPr lang="en-US" sz="2800"/>
          </a:p>
          <a:p>
            <a:r>
              <a:rPr lang="en-US" sz="2800"/>
              <a:t>He </a:t>
            </a:r>
            <a:r>
              <a:rPr lang="en-US" sz="2800" b="1"/>
              <a:t>nevere</a:t>
            </a:r>
            <a:r>
              <a:rPr lang="en-US" sz="2800"/>
              <a:t> yet </a:t>
            </a:r>
            <a:r>
              <a:rPr lang="en-US" sz="2800" b="1"/>
              <a:t>no</a:t>
            </a:r>
            <a:r>
              <a:rPr lang="en-US" sz="2800"/>
              <a:t> vileynye </a:t>
            </a:r>
            <a:r>
              <a:rPr lang="en-US" sz="2800" b="1"/>
              <a:t>ne</a:t>
            </a:r>
            <a:r>
              <a:rPr lang="en-US" sz="2800"/>
              <a:t> sayde</a:t>
            </a:r>
          </a:p>
          <a:p>
            <a:r>
              <a:rPr lang="en-US" sz="2800"/>
              <a:t>In all his lyf unto </a:t>
            </a:r>
            <a:r>
              <a:rPr lang="en-US" sz="2800" b="1"/>
              <a:t>no</a:t>
            </a:r>
            <a:r>
              <a:rPr lang="en-US" sz="2800"/>
              <a:t> maner wight.</a:t>
            </a:r>
          </a:p>
          <a:p>
            <a:r>
              <a:rPr lang="en-US" sz="2800"/>
              <a:t>He was verry, parfit gentil knight.</a:t>
            </a:r>
          </a:p>
          <a:p>
            <a:r>
              <a:rPr lang="en-US" sz="2800"/>
              <a:t>		</a:t>
            </a:r>
            <a:r>
              <a:rPr lang="en-US" sz="2000"/>
              <a:t>(Chaucer: Canterbury Tales)</a:t>
            </a:r>
          </a:p>
          <a:p>
            <a:endParaRPr lang="en-US" sz="2800"/>
          </a:p>
          <a:p>
            <a:r>
              <a:rPr lang="en-US" sz="2800"/>
              <a:t>I </a:t>
            </a:r>
            <a:r>
              <a:rPr lang="en-US" sz="2800" b="1"/>
              <a:t>didn’t</a:t>
            </a:r>
            <a:r>
              <a:rPr lang="en-US" sz="2800"/>
              <a:t> know </a:t>
            </a:r>
            <a:r>
              <a:rPr lang="en-US" sz="2800" b="1"/>
              <a:t>nothin’</a:t>
            </a:r>
            <a:r>
              <a:rPr lang="en-US" sz="2800"/>
              <a:t> bout gettin’ </a:t>
            </a:r>
            <a:r>
              <a:rPr lang="en-US" sz="2800" b="1"/>
              <a:t>no</a:t>
            </a:r>
            <a:r>
              <a:rPr lang="en-US" sz="2800"/>
              <a:t> checks to (=for) </a:t>
            </a:r>
            <a:r>
              <a:rPr lang="en-US" sz="2800" b="1"/>
              <a:t>nothin’</a:t>
            </a:r>
            <a:r>
              <a:rPr lang="en-US" sz="2800"/>
              <a:t>, </a:t>
            </a:r>
            <a:r>
              <a:rPr lang="en-US" sz="2800" b="1"/>
              <a:t>no</a:t>
            </a:r>
            <a:r>
              <a:rPr lang="en-US" sz="2800"/>
              <a:t> so (=social) security or </a:t>
            </a:r>
            <a:r>
              <a:rPr lang="en-US" sz="2800" b="1"/>
              <a:t>nothin’</a:t>
            </a:r>
            <a:r>
              <a:rPr lang="en-US" sz="2800"/>
              <a:t>.’</a:t>
            </a:r>
          </a:p>
          <a:p>
            <a:r>
              <a:rPr lang="en-US" sz="2800"/>
              <a:t>		</a:t>
            </a:r>
            <a:r>
              <a:rPr lang="en-US" sz="2000"/>
              <a:t>(African American English)</a:t>
            </a:r>
            <a:endParaRPr lang="de-DE" sz="200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Grp="1" noChangeArrowheads="1"/>
          </p:cNvSpPr>
          <p:nvPr>
            <p:ph type="title"/>
          </p:nvPr>
        </p:nvSpPr>
        <p:spPr>
          <a:xfrm>
            <a:off x="457200" y="274638"/>
            <a:ext cx="8229600" cy="993775"/>
          </a:xfrm>
        </p:spPr>
        <p:txBody>
          <a:bodyPr/>
          <a:lstStyle/>
          <a:p>
            <a:pPr eaLnBrk="1" hangingPunct="1"/>
            <a:r>
              <a:rPr lang="de-DE" sz="3600" smtClean="0"/>
              <a:t>Dangling prepositions</a:t>
            </a:r>
          </a:p>
        </p:txBody>
      </p:sp>
      <p:sp>
        <p:nvSpPr>
          <p:cNvPr id="43011" name="Text Box 5"/>
          <p:cNvSpPr txBox="1">
            <a:spLocks noChangeArrowheads="1"/>
          </p:cNvSpPr>
          <p:nvPr/>
        </p:nvSpPr>
        <p:spPr bwMode="auto">
          <a:xfrm>
            <a:off x="684213" y="1214438"/>
            <a:ext cx="7991475" cy="5216525"/>
          </a:xfrm>
          <a:prstGeom prst="rect">
            <a:avLst/>
          </a:prstGeom>
          <a:noFill/>
          <a:ln w="9525">
            <a:noFill/>
            <a:miter lim="800000"/>
            <a:headEnd/>
            <a:tailEnd/>
          </a:ln>
        </p:spPr>
        <p:txBody>
          <a:bodyPr>
            <a:spAutoFit/>
          </a:bodyPr>
          <a:lstStyle/>
          <a:p>
            <a:r>
              <a:rPr lang="en-US" sz="2800"/>
              <a:t>The Preposition is often separated from the Relative which it governs and joined the verb at the end of the Sentence … as, ‘Horace is an author, whom I am much delighted with.’ … This is an Idiom which our language is strongly inclined to; it prevails in common conversations, and suits very well with the familiar style if writing; but the placing of the Preposition before the Relative is more graceful, as well as more perspicuous; and agrees much better with the solemn and elevated style.</a:t>
            </a:r>
          </a:p>
          <a:p>
            <a:r>
              <a:rPr lang="en-US" sz="2800"/>
              <a:t>		(Robert Lowth 1762)</a:t>
            </a:r>
            <a:endParaRPr lang="de-DE" sz="28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39750" y="620713"/>
            <a:ext cx="8229600" cy="1143000"/>
          </a:xfrm>
        </p:spPr>
        <p:txBody>
          <a:bodyPr/>
          <a:lstStyle/>
          <a:p>
            <a:pPr eaLnBrk="1" hangingPunct="1"/>
            <a:r>
              <a:rPr lang="de-DE" sz="3600" smtClean="0"/>
              <a:t>Plural of chicken</a:t>
            </a:r>
          </a:p>
        </p:txBody>
      </p:sp>
      <p:sp>
        <p:nvSpPr>
          <p:cNvPr id="44035" name="Text Box 3"/>
          <p:cNvSpPr txBox="1">
            <a:spLocks noChangeArrowheads="1"/>
          </p:cNvSpPr>
          <p:nvPr/>
        </p:nvSpPr>
        <p:spPr bwMode="auto">
          <a:xfrm>
            <a:off x="2700338" y="1989138"/>
            <a:ext cx="4248150" cy="519112"/>
          </a:xfrm>
          <a:prstGeom prst="rect">
            <a:avLst/>
          </a:prstGeom>
          <a:noFill/>
          <a:ln w="9525">
            <a:noFill/>
            <a:miter lim="800000"/>
            <a:headEnd/>
            <a:tailEnd/>
          </a:ln>
        </p:spPr>
        <p:txBody>
          <a:bodyPr>
            <a:spAutoFit/>
          </a:bodyPr>
          <a:lstStyle/>
          <a:p>
            <a:pPr>
              <a:spcBef>
                <a:spcPct val="50000"/>
              </a:spcBef>
            </a:pPr>
            <a:r>
              <a:rPr lang="de-DE" sz="2800"/>
              <a:t>cicen-u or cicen-s?</a:t>
            </a:r>
          </a:p>
        </p:txBody>
      </p:sp>
      <p:sp>
        <p:nvSpPr>
          <p:cNvPr id="637956" name="Text Box 4"/>
          <p:cNvSpPr txBox="1">
            <a:spLocks noChangeArrowheads="1"/>
          </p:cNvSpPr>
          <p:nvPr/>
        </p:nvSpPr>
        <p:spPr bwMode="auto">
          <a:xfrm>
            <a:off x="971550" y="2924175"/>
            <a:ext cx="7632700" cy="946150"/>
          </a:xfrm>
          <a:prstGeom prst="rect">
            <a:avLst/>
          </a:prstGeom>
          <a:noFill/>
          <a:ln w="9525">
            <a:noFill/>
            <a:miter lim="800000"/>
            <a:headEnd/>
            <a:tailEnd/>
          </a:ln>
        </p:spPr>
        <p:txBody>
          <a:bodyPr>
            <a:spAutoFit/>
          </a:bodyPr>
          <a:lstStyle/>
          <a:p>
            <a:pPr>
              <a:spcBef>
                <a:spcPct val="50000"/>
              </a:spcBef>
            </a:pPr>
            <a:r>
              <a:rPr lang="en-US" sz="2800"/>
              <a:t>Those who say ‘chicken’ in the singular and ‘chickens’ in the plural are completely wrong.</a:t>
            </a:r>
            <a:endParaRPr lang="de-DE"/>
          </a:p>
        </p:txBody>
      </p:sp>
      <p:sp>
        <p:nvSpPr>
          <p:cNvPr id="637957" name="Text Box 5"/>
          <p:cNvSpPr txBox="1">
            <a:spLocks noChangeArrowheads="1"/>
          </p:cNvSpPr>
          <p:nvPr/>
        </p:nvSpPr>
        <p:spPr bwMode="auto">
          <a:xfrm>
            <a:off x="2484438" y="4652963"/>
            <a:ext cx="3743325" cy="946150"/>
          </a:xfrm>
          <a:prstGeom prst="rect">
            <a:avLst/>
          </a:prstGeom>
          <a:noFill/>
          <a:ln w="9525">
            <a:noFill/>
            <a:miter lim="800000"/>
            <a:headEnd/>
            <a:tailEnd/>
          </a:ln>
        </p:spPr>
        <p:txBody>
          <a:bodyPr>
            <a:spAutoFit/>
          </a:bodyPr>
          <a:lstStyle/>
          <a:p>
            <a:r>
              <a:rPr lang="de-DE" sz="2800"/>
              <a:t>wegen des Wetters</a:t>
            </a:r>
          </a:p>
          <a:p>
            <a:r>
              <a:rPr lang="de-DE" sz="2800"/>
              <a:t>wegen dem Wetter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79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79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7956" grpId="0"/>
      <p:bldP spid="63795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68313" y="620713"/>
            <a:ext cx="8229600" cy="1143000"/>
          </a:xfrm>
        </p:spPr>
        <p:txBody>
          <a:bodyPr/>
          <a:lstStyle/>
          <a:p>
            <a:pPr eaLnBrk="1" hangingPunct="1"/>
            <a:r>
              <a:rPr lang="de-DE" sz="3600" smtClean="0"/>
              <a:t>Grammatical innovations in English</a:t>
            </a:r>
          </a:p>
        </p:txBody>
      </p:sp>
      <p:sp>
        <p:nvSpPr>
          <p:cNvPr id="45059" name="Text Box 3"/>
          <p:cNvSpPr txBox="1">
            <a:spLocks noChangeArrowheads="1"/>
          </p:cNvSpPr>
          <p:nvPr/>
        </p:nvSpPr>
        <p:spPr bwMode="auto">
          <a:xfrm>
            <a:off x="755650" y="2349500"/>
            <a:ext cx="7777163" cy="3084513"/>
          </a:xfrm>
          <a:prstGeom prst="rect">
            <a:avLst/>
          </a:prstGeom>
          <a:noFill/>
          <a:ln w="9525">
            <a:noFill/>
            <a:miter lim="800000"/>
            <a:headEnd/>
            <a:tailEnd/>
          </a:ln>
        </p:spPr>
        <p:txBody>
          <a:bodyPr>
            <a:spAutoFit/>
          </a:bodyPr>
          <a:lstStyle/>
          <a:p>
            <a:pPr marL="342900" indent="-342900">
              <a:lnSpc>
                <a:spcPct val="140000"/>
              </a:lnSpc>
              <a:buFontTx/>
              <a:buAutoNum type="arabicPeriod"/>
            </a:pPr>
            <a:r>
              <a:rPr lang="en-US" sz="2800"/>
              <a:t> This is strictly speaking not good English.</a:t>
            </a:r>
          </a:p>
          <a:p>
            <a:pPr marL="342900" indent="-342900">
              <a:lnSpc>
                <a:spcPct val="140000"/>
              </a:lnSpc>
              <a:buFontTx/>
              <a:buAutoNum type="arabicPeriod"/>
            </a:pPr>
            <a:r>
              <a:rPr lang="en-US" sz="2800"/>
              <a:t> Hopefully, they will come.</a:t>
            </a:r>
          </a:p>
          <a:p>
            <a:pPr marL="342900" indent="-342900">
              <a:lnSpc>
                <a:spcPct val="140000"/>
              </a:lnSpc>
              <a:buFontTx/>
              <a:buAutoNum type="arabicPeriod"/>
            </a:pPr>
            <a:r>
              <a:rPr lang="en-US" sz="2800"/>
              <a:t> The man who Peter met is my friend.</a:t>
            </a:r>
          </a:p>
          <a:p>
            <a:pPr marL="342900" indent="-342900">
              <a:lnSpc>
                <a:spcPct val="140000"/>
              </a:lnSpc>
              <a:buFontTx/>
              <a:buAutoNum type="arabicPeriod"/>
            </a:pPr>
            <a:r>
              <a:rPr lang="en-US" sz="2800"/>
              <a:t> You and me, we should do this together.</a:t>
            </a:r>
          </a:p>
          <a:p>
            <a:pPr marL="342900" indent="-342900">
              <a:lnSpc>
                <a:spcPct val="140000"/>
              </a:lnSpc>
              <a:buFontTx/>
              <a:buAutoNum type="arabicPeriod"/>
            </a:pPr>
            <a:r>
              <a:rPr lang="en-US" sz="2800"/>
              <a:t> Peter dreamed of a large cake.</a:t>
            </a:r>
            <a:endParaRPr lang="de-DE" sz="28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250825" y="576263"/>
            <a:ext cx="8229600" cy="1143000"/>
          </a:xfrm>
        </p:spPr>
        <p:txBody>
          <a:bodyPr/>
          <a:lstStyle/>
          <a:p>
            <a:pPr eaLnBrk="1" hangingPunct="1"/>
            <a:r>
              <a:rPr lang="de-DE" sz="3600" smtClean="0"/>
              <a:t>Grammatical innovations in German</a:t>
            </a:r>
          </a:p>
        </p:txBody>
      </p:sp>
      <p:sp>
        <p:nvSpPr>
          <p:cNvPr id="46083" name="Text Box 3"/>
          <p:cNvSpPr txBox="1">
            <a:spLocks noChangeArrowheads="1"/>
          </p:cNvSpPr>
          <p:nvPr/>
        </p:nvSpPr>
        <p:spPr bwMode="auto">
          <a:xfrm>
            <a:off x="755650" y="2087563"/>
            <a:ext cx="7704138" cy="3627437"/>
          </a:xfrm>
          <a:prstGeom prst="rect">
            <a:avLst/>
          </a:prstGeom>
          <a:noFill/>
          <a:ln w="9525">
            <a:noFill/>
            <a:miter lim="800000"/>
            <a:headEnd/>
            <a:tailEnd/>
          </a:ln>
        </p:spPr>
        <p:txBody>
          <a:bodyPr>
            <a:spAutoFit/>
          </a:bodyPr>
          <a:lstStyle/>
          <a:p>
            <a:pPr marL="342900" indent="-342900">
              <a:buFontTx/>
              <a:buAutoNum type="arabicPeriod"/>
            </a:pPr>
            <a:r>
              <a:rPr lang="de-DE" sz="2800"/>
              <a:t> Wegen dem schlechten Wetter sind wir zu Hause geblieben.</a:t>
            </a:r>
          </a:p>
          <a:p>
            <a:pPr marL="342900" indent="-342900">
              <a:buFontTx/>
              <a:buAutoNum type="arabicPeriod"/>
            </a:pPr>
            <a:endParaRPr lang="de-DE" sz="900"/>
          </a:p>
          <a:p>
            <a:pPr marL="342900" indent="-342900">
              <a:buFontTx/>
              <a:buAutoNum type="arabicPeriod"/>
            </a:pPr>
            <a:r>
              <a:rPr lang="de-DE" sz="2800"/>
              <a:t> Ich mach das nicht, weil dazu habe ich einfach keine Lust.</a:t>
            </a:r>
          </a:p>
          <a:p>
            <a:pPr marL="342900" indent="-342900">
              <a:buFontTx/>
              <a:buAutoNum type="arabicPeriod"/>
            </a:pPr>
            <a:endParaRPr lang="en-GB" sz="900"/>
          </a:p>
          <a:p>
            <a:pPr marL="342900" indent="-342900">
              <a:buFontTx/>
              <a:buAutoNum type="arabicPeriod"/>
            </a:pPr>
            <a:r>
              <a:rPr lang="en-GB" sz="2800"/>
              <a:t> Wenn er doch bloß bald kommen würde.</a:t>
            </a:r>
          </a:p>
          <a:p>
            <a:pPr marL="342900" indent="-342900">
              <a:buFontTx/>
              <a:buAutoNum type="arabicPeriod"/>
            </a:pPr>
            <a:endParaRPr lang="en-GB" sz="900"/>
          </a:p>
          <a:p>
            <a:pPr marL="342900" indent="-342900">
              <a:buFontTx/>
              <a:buAutoNum type="arabicPeriod"/>
            </a:pPr>
            <a:r>
              <a:rPr lang="en-GB" sz="2800"/>
              <a:t> Das ist mein Vater sein Auto.</a:t>
            </a:r>
          </a:p>
          <a:p>
            <a:pPr marL="342900" indent="-342900">
              <a:buFontTx/>
              <a:buAutoNum type="arabicPeriod"/>
            </a:pPr>
            <a:endParaRPr lang="de-DE" sz="900"/>
          </a:p>
          <a:p>
            <a:pPr marL="342900" indent="-342900">
              <a:buFontTx/>
              <a:buAutoNum type="arabicPeriod"/>
            </a:pPr>
            <a:r>
              <a:rPr lang="de-DE" sz="2800"/>
              <a:t> Ich mach das nur wegen dir.</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68313" y="260350"/>
            <a:ext cx="8229600" cy="1143000"/>
          </a:xfrm>
        </p:spPr>
        <p:txBody>
          <a:bodyPr/>
          <a:lstStyle/>
          <a:p>
            <a:pPr eaLnBrk="1" hangingPunct="1"/>
            <a:r>
              <a:rPr lang="de-DE" sz="3600" smtClean="0"/>
              <a:t>English or Latin?</a:t>
            </a:r>
          </a:p>
        </p:txBody>
      </p:sp>
      <p:sp>
        <p:nvSpPr>
          <p:cNvPr id="47107" name="Text Box 3"/>
          <p:cNvSpPr txBox="1">
            <a:spLocks noChangeArrowheads="1"/>
          </p:cNvSpPr>
          <p:nvPr/>
        </p:nvSpPr>
        <p:spPr bwMode="auto">
          <a:xfrm>
            <a:off x="971550" y="1412875"/>
            <a:ext cx="7416800" cy="4646613"/>
          </a:xfrm>
          <a:prstGeom prst="rect">
            <a:avLst/>
          </a:prstGeom>
          <a:noFill/>
          <a:ln w="9525">
            <a:noFill/>
            <a:miter lim="800000"/>
            <a:headEnd/>
            <a:tailEnd/>
          </a:ln>
        </p:spPr>
        <p:txBody>
          <a:bodyPr>
            <a:spAutoFit/>
          </a:bodyPr>
          <a:lstStyle/>
          <a:p>
            <a:pPr>
              <a:lnSpc>
                <a:spcPct val="115000"/>
              </a:lnSpc>
            </a:pPr>
            <a:r>
              <a:rPr lang="en-US" sz="2800"/>
              <a:t>But why not all in English, a tung of it self both depe in conceit, and frank in deliverie? I do not think that anie language, be it whatsoever, is better able to utter all arguments, either with more pith, or greater planesse, then our English tung is, if the English utterer be as skillful in the matter, which he is to utter, as the foren utterer is. </a:t>
            </a:r>
          </a:p>
          <a:p>
            <a:pPr>
              <a:lnSpc>
                <a:spcPct val="115000"/>
              </a:lnSpc>
            </a:pPr>
            <a:endParaRPr lang="en-US" sz="900"/>
          </a:p>
          <a:p>
            <a:r>
              <a:rPr lang="en-US" sz="2800"/>
              <a:t>	[Robert Mulcaster 1582]</a:t>
            </a:r>
            <a:endParaRPr lang="de-DE" sz="280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de-DE" sz="3600" smtClean="0"/>
              <a:t>English or Latin?</a:t>
            </a:r>
          </a:p>
        </p:txBody>
      </p:sp>
      <p:sp>
        <p:nvSpPr>
          <p:cNvPr id="48131" name="Text Box 3"/>
          <p:cNvSpPr txBox="1">
            <a:spLocks noChangeArrowheads="1"/>
          </p:cNvSpPr>
          <p:nvPr/>
        </p:nvSpPr>
        <p:spPr bwMode="auto">
          <a:xfrm>
            <a:off x="539750" y="1412875"/>
            <a:ext cx="8064500" cy="4716463"/>
          </a:xfrm>
          <a:prstGeom prst="rect">
            <a:avLst/>
          </a:prstGeom>
          <a:noFill/>
          <a:ln w="9525">
            <a:noFill/>
            <a:miter lim="800000"/>
            <a:headEnd/>
            <a:tailEnd/>
          </a:ln>
        </p:spPr>
        <p:txBody>
          <a:bodyPr>
            <a:spAutoFit/>
          </a:bodyPr>
          <a:lstStyle/>
          <a:p>
            <a:pPr>
              <a:lnSpc>
                <a:spcPct val="115000"/>
              </a:lnSpc>
              <a:spcBef>
                <a:spcPct val="50000"/>
              </a:spcBef>
            </a:pPr>
            <a:r>
              <a:rPr lang="en-US" sz="2800"/>
              <a:t>I do write in my naturall English toungue, bycause though I make the learned my judges, which understand Latin, yet I meane good to the unlearne, which understand English, and he that understands Latin very well, can understand English farre better, if he will confesse the trueth, though he thinks he have the habite and can Latin it exceedingly well. </a:t>
            </a:r>
          </a:p>
          <a:p>
            <a:pPr>
              <a:lnSpc>
                <a:spcPct val="115000"/>
              </a:lnSpc>
              <a:spcBef>
                <a:spcPct val="50000"/>
              </a:spcBef>
            </a:pPr>
            <a:endParaRPr lang="en-US" sz="900"/>
          </a:p>
          <a:p>
            <a:r>
              <a:rPr lang="en-US" sz="2800"/>
              <a:t>	[Robert Mulcaster 1582]</a:t>
            </a:r>
            <a:endParaRPr lang="de-DE" sz="280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68313" y="620713"/>
            <a:ext cx="8229600" cy="576262"/>
          </a:xfrm>
        </p:spPr>
        <p:txBody>
          <a:bodyPr>
            <a:normAutofit fontScale="90000"/>
          </a:bodyPr>
          <a:lstStyle/>
          <a:p>
            <a:pPr eaLnBrk="1" hangingPunct="1"/>
            <a:r>
              <a:rPr lang="de-DE" sz="3600" smtClean="0"/>
              <a:t>Latin loan words</a:t>
            </a:r>
          </a:p>
        </p:txBody>
      </p:sp>
      <p:sp>
        <p:nvSpPr>
          <p:cNvPr id="49155" name="Text Box 3"/>
          <p:cNvSpPr txBox="1">
            <a:spLocks noChangeArrowheads="1"/>
          </p:cNvSpPr>
          <p:nvPr/>
        </p:nvSpPr>
        <p:spPr bwMode="auto">
          <a:xfrm>
            <a:off x="539750" y="1557338"/>
            <a:ext cx="8351838" cy="4016375"/>
          </a:xfrm>
          <a:prstGeom prst="rect">
            <a:avLst/>
          </a:prstGeom>
          <a:noFill/>
          <a:ln w="9525">
            <a:noFill/>
            <a:miter lim="800000"/>
            <a:headEnd/>
            <a:tailEnd/>
          </a:ln>
        </p:spPr>
        <p:txBody>
          <a:bodyPr>
            <a:spAutoFit/>
          </a:bodyPr>
          <a:lstStyle/>
          <a:p>
            <a:pPr>
              <a:lnSpc>
                <a:spcPct val="115000"/>
              </a:lnSpc>
            </a:pPr>
            <a:r>
              <a:rPr lang="en-US" sz="2800"/>
              <a:t>Some seeke so far for outlandish English, that they forget altogether their mothers tongue. And I dare sweare this, if some of their mothers were aliue, thei were not able to tell what they say: … The vnlearned or foolish phantasticall, that smelles but of learning … wil so Latin their tongues, that the simple can not but wonder at their talke, and thinke surely they speake by some reuelation. </a:t>
            </a:r>
            <a:endParaRPr lang="de-DE" sz="280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68313" y="404813"/>
            <a:ext cx="8229600" cy="1143000"/>
          </a:xfrm>
        </p:spPr>
        <p:txBody>
          <a:bodyPr/>
          <a:lstStyle/>
          <a:p>
            <a:pPr eaLnBrk="1" hangingPunct="1"/>
            <a:r>
              <a:rPr lang="de-DE" sz="3600" smtClean="0"/>
              <a:t>Latin loan words</a:t>
            </a:r>
          </a:p>
        </p:txBody>
      </p:sp>
      <p:sp>
        <p:nvSpPr>
          <p:cNvPr id="50179" name="Text Box 3"/>
          <p:cNvSpPr txBox="1">
            <a:spLocks noChangeArrowheads="1"/>
          </p:cNvSpPr>
          <p:nvPr/>
        </p:nvSpPr>
        <p:spPr bwMode="auto">
          <a:xfrm>
            <a:off x="539750" y="1628775"/>
            <a:ext cx="8207375" cy="3676650"/>
          </a:xfrm>
          <a:prstGeom prst="rect">
            <a:avLst/>
          </a:prstGeom>
          <a:noFill/>
          <a:ln w="9525">
            <a:noFill/>
            <a:miter lim="800000"/>
            <a:headEnd/>
            <a:tailEnd/>
          </a:ln>
        </p:spPr>
        <p:txBody>
          <a:bodyPr>
            <a:spAutoFit/>
          </a:bodyPr>
          <a:lstStyle/>
          <a:p>
            <a:pPr>
              <a:lnSpc>
                <a:spcPct val="115000"/>
              </a:lnSpc>
            </a:pPr>
            <a:r>
              <a:rPr lang="en-US" sz="2800"/>
              <a:t>I know them that thinke </a:t>
            </a:r>
            <a:r>
              <a:rPr lang="en-US" sz="2800" i="1"/>
              <a:t>Rhetorique</a:t>
            </a:r>
            <a:r>
              <a:rPr lang="en-US" sz="2800"/>
              <a:t> to stande whole vpon darke wordes, and hee that can catche an ynke horne terme by the taile, him they coumpt to be a fine Englishman, and a good Rhetorician.</a:t>
            </a:r>
          </a:p>
          <a:p>
            <a:pPr>
              <a:lnSpc>
                <a:spcPct val="115000"/>
              </a:lnSpc>
            </a:pPr>
            <a:r>
              <a:rPr lang="en-US" sz="2800"/>
              <a:t>	[Thomas Wilson 17th century] </a:t>
            </a:r>
            <a:endParaRPr lang="de-DE" sz="2800"/>
          </a:p>
          <a:p>
            <a:pPr>
              <a:spcBef>
                <a:spcPct val="50000"/>
              </a:spcBef>
            </a:pPr>
            <a:endParaRPr lang="de-DE" sz="280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68313" y="388938"/>
            <a:ext cx="8229600" cy="1143000"/>
          </a:xfrm>
        </p:spPr>
        <p:txBody>
          <a:bodyPr/>
          <a:lstStyle/>
          <a:p>
            <a:pPr eaLnBrk="1" hangingPunct="1"/>
            <a:r>
              <a:rPr lang="de-DE" sz="3600" smtClean="0"/>
              <a:t>Latin loan words</a:t>
            </a:r>
          </a:p>
        </p:txBody>
      </p:sp>
      <p:sp>
        <p:nvSpPr>
          <p:cNvPr id="51203" name="Text Box 3"/>
          <p:cNvSpPr txBox="1">
            <a:spLocks noChangeArrowheads="1"/>
          </p:cNvSpPr>
          <p:nvPr/>
        </p:nvSpPr>
        <p:spPr bwMode="auto">
          <a:xfrm>
            <a:off x="755650" y="1684338"/>
            <a:ext cx="7777163" cy="4173537"/>
          </a:xfrm>
          <a:prstGeom prst="rect">
            <a:avLst/>
          </a:prstGeom>
          <a:noFill/>
          <a:ln w="9525">
            <a:noFill/>
            <a:miter lim="800000"/>
            <a:headEnd/>
            <a:tailEnd/>
          </a:ln>
        </p:spPr>
        <p:txBody>
          <a:bodyPr>
            <a:spAutoFit/>
          </a:bodyPr>
          <a:lstStyle/>
          <a:p>
            <a:pPr>
              <a:lnSpc>
                <a:spcPct val="115000"/>
              </a:lnSpc>
            </a:pPr>
            <a:r>
              <a:rPr lang="en-US" sz="2800"/>
              <a:t>And though for my part I use those words (i.e. Latin loans) as little as any, yet I know no reason why I should not use them, and I finde it a fault in my selfe that I do not use them: for it is in deed the ready way to inrich our tongue, and make it copious, and it is the way which all tongues have taken to enrich them selves…</a:t>
            </a:r>
          </a:p>
          <a:p>
            <a:pPr>
              <a:lnSpc>
                <a:spcPct val="115000"/>
              </a:lnSpc>
            </a:pPr>
            <a:endParaRPr lang="en-US" sz="900"/>
          </a:p>
          <a:p>
            <a:pPr>
              <a:lnSpc>
                <a:spcPct val="115000"/>
              </a:lnSpc>
            </a:pPr>
            <a:r>
              <a:rPr lang="en-US" sz="2800"/>
              <a:t>	[George Pettie]</a:t>
            </a:r>
            <a:endParaRPr lang="de-DE" sz="280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307975"/>
            <a:ext cx="8229600" cy="1143000"/>
          </a:xfrm>
        </p:spPr>
        <p:txBody>
          <a:bodyPr/>
          <a:lstStyle/>
          <a:p>
            <a:pPr eaLnBrk="1" hangingPunct="1"/>
            <a:r>
              <a:rPr lang="de-DE" sz="3600" smtClean="0"/>
              <a:t>Word coinages – ‘Caucerisms’</a:t>
            </a:r>
          </a:p>
        </p:txBody>
      </p:sp>
      <p:sp>
        <p:nvSpPr>
          <p:cNvPr id="46083" name="Text Box 3"/>
          <p:cNvSpPr txBox="1">
            <a:spLocks noChangeArrowheads="1"/>
          </p:cNvSpPr>
          <p:nvPr/>
        </p:nvSpPr>
        <p:spPr bwMode="auto">
          <a:xfrm>
            <a:off x="611188" y="1733550"/>
            <a:ext cx="8532812" cy="4514850"/>
          </a:xfrm>
          <a:prstGeom prst="rect">
            <a:avLst/>
          </a:prstGeom>
          <a:noFill/>
          <a:ln w="9525">
            <a:noFill/>
            <a:miter lim="800000"/>
            <a:headEnd/>
            <a:tailEnd/>
          </a:ln>
        </p:spPr>
        <p:txBody>
          <a:bodyPr>
            <a:spAutoFit/>
          </a:bodyPr>
          <a:lstStyle/>
          <a:p>
            <a:r>
              <a:rPr lang="en-US" sz="2800" i="1"/>
              <a:t>Latin			English word coinage</a:t>
            </a:r>
          </a:p>
          <a:p>
            <a:endParaRPr lang="en-US" sz="1000" i="1"/>
          </a:p>
          <a:p>
            <a:r>
              <a:rPr lang="en-US" sz="2800"/>
              <a:t>lunatic		mooned 	   [Sir John Cheke]</a:t>
            </a:r>
          </a:p>
          <a:p>
            <a:r>
              <a:rPr lang="en-US" sz="2800"/>
              <a:t>crucified		crossed	   [Sir John Cheke]</a:t>
            </a:r>
          </a:p>
          <a:p>
            <a:r>
              <a:rPr lang="en-US" sz="2800"/>
              <a:t>parable		biword	   [Sir John Cheke]</a:t>
            </a:r>
          </a:p>
          <a:p>
            <a:r>
              <a:rPr lang="en-US" sz="2800"/>
              <a:t>prophet	  	foresayer	   [Sir John Cheke]</a:t>
            </a:r>
          </a:p>
          <a:p>
            <a:r>
              <a:rPr lang="en-US" sz="2800"/>
              <a:t>muscles		fleshstrings   [Arthur Golding]</a:t>
            </a:r>
          </a:p>
          <a:p>
            <a:r>
              <a:rPr lang="en-US" sz="2800"/>
              <a:t>triangle		threlike	   [Robert Recorde]</a:t>
            </a:r>
          </a:p>
          <a:p>
            <a:r>
              <a:rPr lang="en-US" sz="2800"/>
              <a:t>conclusion		endsay	   [Robert Recorde]</a:t>
            </a:r>
          </a:p>
          <a:p>
            <a:r>
              <a:rPr lang="en-US" sz="2800"/>
              <a:t>definition		saywhat	   [Robert Recorde]</a:t>
            </a:r>
          </a:p>
          <a:p>
            <a:r>
              <a:rPr lang="en-US" sz="2800"/>
              <a:t>irony			dry mock	   [Robert Recorde]</a:t>
            </a:r>
            <a:endParaRPr lang="de-DE" sz="280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68313" y="692150"/>
            <a:ext cx="8229600" cy="1143000"/>
          </a:xfrm>
        </p:spPr>
        <p:txBody>
          <a:bodyPr/>
          <a:lstStyle/>
          <a:p>
            <a:pPr eaLnBrk="1" hangingPunct="1"/>
            <a:r>
              <a:rPr lang="de-DE" sz="3600" smtClean="0"/>
              <a:t>Word coinages</a:t>
            </a:r>
          </a:p>
        </p:txBody>
      </p:sp>
      <p:sp>
        <p:nvSpPr>
          <p:cNvPr id="47107" name="Text Box 3"/>
          <p:cNvSpPr txBox="1">
            <a:spLocks noChangeArrowheads="1"/>
          </p:cNvSpPr>
          <p:nvPr/>
        </p:nvSpPr>
        <p:spPr bwMode="auto">
          <a:xfrm>
            <a:off x="2051050" y="2420938"/>
            <a:ext cx="5688013" cy="2314575"/>
          </a:xfrm>
          <a:prstGeom prst="rect">
            <a:avLst/>
          </a:prstGeom>
          <a:noFill/>
          <a:ln w="9525">
            <a:noFill/>
            <a:miter lim="800000"/>
            <a:headEnd/>
            <a:tailEnd/>
          </a:ln>
        </p:spPr>
        <p:txBody>
          <a:bodyPr>
            <a:spAutoFit/>
          </a:bodyPr>
          <a:lstStyle/>
          <a:p>
            <a:pPr>
              <a:lnSpc>
                <a:spcPct val="130000"/>
              </a:lnSpc>
            </a:pPr>
            <a:r>
              <a:rPr lang="en-US" sz="2800"/>
              <a:t>blatant			chirrup</a:t>
            </a:r>
          </a:p>
          <a:p>
            <a:pPr>
              <a:lnSpc>
                <a:spcPct val="130000"/>
              </a:lnSpc>
            </a:pPr>
            <a:r>
              <a:rPr lang="en-US" sz="2800"/>
              <a:t>delve				belt</a:t>
            </a:r>
          </a:p>
          <a:p>
            <a:pPr>
              <a:lnSpc>
                <a:spcPct val="130000"/>
              </a:lnSpc>
            </a:pPr>
            <a:r>
              <a:rPr lang="en-US" sz="2800"/>
              <a:t>glance			endear</a:t>
            </a:r>
          </a:p>
          <a:p>
            <a:pPr>
              <a:lnSpc>
                <a:spcPct val="130000"/>
              </a:lnSpc>
            </a:pPr>
            <a:r>
              <a:rPr lang="en-US" sz="2800"/>
              <a:t>wary				gloomy	</a:t>
            </a:r>
            <a:endParaRPr lang="de-DE" sz="280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68313" y="765175"/>
            <a:ext cx="8229600" cy="1143000"/>
          </a:xfrm>
        </p:spPr>
        <p:txBody>
          <a:bodyPr/>
          <a:lstStyle/>
          <a:p>
            <a:pPr eaLnBrk="1" hangingPunct="1"/>
            <a:r>
              <a:rPr lang="de-DE" sz="3600" smtClean="0"/>
              <a:t>Clippings</a:t>
            </a:r>
          </a:p>
        </p:txBody>
      </p:sp>
      <p:sp>
        <p:nvSpPr>
          <p:cNvPr id="48131" name="Text Box 3"/>
          <p:cNvSpPr txBox="1">
            <a:spLocks noChangeArrowheads="1"/>
          </p:cNvSpPr>
          <p:nvPr/>
        </p:nvSpPr>
        <p:spPr bwMode="auto">
          <a:xfrm>
            <a:off x="2484438" y="2708275"/>
            <a:ext cx="4968875" cy="1820863"/>
          </a:xfrm>
          <a:prstGeom prst="rect">
            <a:avLst/>
          </a:prstGeom>
          <a:noFill/>
          <a:ln w="9525">
            <a:noFill/>
            <a:miter lim="800000"/>
            <a:headEnd/>
            <a:tailEnd/>
          </a:ln>
        </p:spPr>
        <p:txBody>
          <a:bodyPr>
            <a:spAutoFit/>
          </a:bodyPr>
          <a:lstStyle/>
          <a:p>
            <a:pPr>
              <a:lnSpc>
                <a:spcPct val="135000"/>
              </a:lnSpc>
            </a:pPr>
            <a:r>
              <a:rPr lang="en-US" sz="2800"/>
              <a:t>van 		(&lt;vanguard)	</a:t>
            </a:r>
          </a:p>
          <a:p>
            <a:pPr>
              <a:lnSpc>
                <a:spcPct val="135000"/>
              </a:lnSpc>
            </a:pPr>
            <a:r>
              <a:rPr lang="en-US" sz="2800"/>
              <a:t>rear 		(&lt;arrear)</a:t>
            </a:r>
          </a:p>
          <a:p>
            <a:pPr>
              <a:lnSpc>
                <a:spcPct val="135000"/>
              </a:lnSpc>
            </a:pPr>
            <a:r>
              <a:rPr lang="en-US" sz="2800"/>
              <a:t>fortnight 	(&lt;fourteen-night)</a:t>
            </a:r>
            <a:endParaRPr lang="de-DE" sz="280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539750" y="765175"/>
            <a:ext cx="8229600" cy="1143000"/>
          </a:xfrm>
        </p:spPr>
        <p:txBody>
          <a:bodyPr/>
          <a:lstStyle/>
          <a:p>
            <a:pPr eaLnBrk="1" hangingPunct="1"/>
            <a:r>
              <a:rPr lang="de-DE" sz="3600" smtClean="0"/>
              <a:t>Blends</a:t>
            </a:r>
          </a:p>
        </p:txBody>
      </p:sp>
      <p:sp>
        <p:nvSpPr>
          <p:cNvPr id="49155" name="Text Box 3"/>
          <p:cNvSpPr txBox="1">
            <a:spLocks noChangeArrowheads="1"/>
          </p:cNvSpPr>
          <p:nvPr/>
        </p:nvSpPr>
        <p:spPr bwMode="auto">
          <a:xfrm>
            <a:off x="1476375" y="2420938"/>
            <a:ext cx="6551613" cy="1949450"/>
          </a:xfrm>
          <a:prstGeom prst="rect">
            <a:avLst/>
          </a:prstGeom>
          <a:noFill/>
          <a:ln w="9525">
            <a:noFill/>
            <a:miter lim="800000"/>
            <a:headEnd/>
            <a:tailEnd/>
          </a:ln>
        </p:spPr>
        <p:txBody>
          <a:bodyPr>
            <a:spAutoFit/>
          </a:bodyPr>
          <a:lstStyle/>
          <a:p>
            <a:pPr>
              <a:lnSpc>
                <a:spcPct val="145000"/>
              </a:lnSpc>
            </a:pPr>
            <a:r>
              <a:rPr lang="en-US" sz="2800"/>
              <a:t>dumbfound 	(&lt;dumb + confound)</a:t>
            </a:r>
          </a:p>
          <a:p>
            <a:pPr>
              <a:lnSpc>
                <a:spcPct val="145000"/>
              </a:lnSpc>
            </a:pPr>
            <a:r>
              <a:rPr lang="en-US" sz="2800"/>
              <a:t>apathetic 		(&lt; apathy + pathetic)</a:t>
            </a:r>
          </a:p>
          <a:p>
            <a:pPr>
              <a:lnSpc>
                <a:spcPct val="145000"/>
              </a:lnSpc>
            </a:pPr>
            <a:r>
              <a:rPr lang="en-US" sz="2800"/>
              <a:t>splutter 		(&lt; splash + sputter)</a:t>
            </a:r>
            <a:endParaRPr lang="de-DE" sz="28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68313" y="1052513"/>
            <a:ext cx="8229600" cy="1143000"/>
          </a:xfrm>
        </p:spPr>
        <p:txBody>
          <a:bodyPr/>
          <a:lstStyle/>
          <a:p>
            <a:pPr eaLnBrk="1" hangingPunct="1"/>
            <a:r>
              <a:rPr lang="de-DE" sz="3600" smtClean="0"/>
              <a:t>Back formations</a:t>
            </a:r>
          </a:p>
        </p:txBody>
      </p:sp>
      <p:sp>
        <p:nvSpPr>
          <p:cNvPr id="50179" name="Text Box 3"/>
          <p:cNvSpPr txBox="1">
            <a:spLocks noChangeArrowheads="1"/>
          </p:cNvSpPr>
          <p:nvPr/>
        </p:nvSpPr>
        <p:spPr bwMode="auto">
          <a:xfrm>
            <a:off x="2627313" y="2852738"/>
            <a:ext cx="4176712" cy="1289050"/>
          </a:xfrm>
          <a:prstGeom prst="rect">
            <a:avLst/>
          </a:prstGeom>
          <a:noFill/>
          <a:ln w="9525">
            <a:noFill/>
            <a:miter lim="800000"/>
            <a:headEnd/>
            <a:tailEnd/>
          </a:ln>
        </p:spPr>
        <p:txBody>
          <a:bodyPr>
            <a:spAutoFit/>
          </a:bodyPr>
          <a:lstStyle/>
          <a:p>
            <a:pPr>
              <a:lnSpc>
                <a:spcPct val="140000"/>
              </a:lnSpc>
            </a:pPr>
            <a:r>
              <a:rPr lang="en-US" sz="2800"/>
              <a:t>difficult 	(&lt;difficulty)</a:t>
            </a:r>
          </a:p>
          <a:p>
            <a:pPr>
              <a:lnSpc>
                <a:spcPct val="140000"/>
              </a:lnSpc>
            </a:pPr>
            <a:r>
              <a:rPr lang="en-US" sz="2800"/>
              <a:t>unit 		(&lt;unity)</a:t>
            </a:r>
            <a:endParaRPr lang="de-DE" sz="280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de-DE" sz="3600" smtClean="0"/>
              <a:t>Language Change: Progress or Decay</a:t>
            </a:r>
          </a:p>
        </p:txBody>
      </p:sp>
      <p:sp>
        <p:nvSpPr>
          <p:cNvPr id="51203" name="AutoShape 3" descr="Language Change, Progress or Decay?">
            <a:hlinkClick r:id="rId3"/>
          </p:cNvPr>
          <p:cNvSpPr>
            <a:spLocks noChangeAspect="1" noChangeArrowheads="1"/>
          </p:cNvSpPr>
          <p:nvPr/>
        </p:nvSpPr>
        <p:spPr bwMode="auto">
          <a:xfrm>
            <a:off x="4143375" y="2762250"/>
            <a:ext cx="857250" cy="1333500"/>
          </a:xfrm>
          <a:prstGeom prst="rect">
            <a:avLst/>
          </a:prstGeom>
          <a:noFill/>
          <a:ln w="9525">
            <a:noFill/>
            <a:miter lim="800000"/>
            <a:headEnd/>
            <a:tailEnd/>
          </a:ln>
        </p:spPr>
        <p:txBody>
          <a:bodyPr/>
          <a:lstStyle/>
          <a:p>
            <a:endParaRPr lang="en-US"/>
          </a:p>
        </p:txBody>
      </p:sp>
      <p:pic>
        <p:nvPicPr>
          <p:cNvPr id="51204" name="Picture 4" descr="0521795354"/>
          <p:cNvPicPr>
            <a:picLocks noChangeAspect="1" noChangeArrowheads="1"/>
          </p:cNvPicPr>
          <p:nvPr/>
        </p:nvPicPr>
        <p:blipFill>
          <a:blip r:embed="rId4" cstate="print"/>
          <a:srcRect/>
          <a:stretch>
            <a:fillRect/>
          </a:stretch>
        </p:blipFill>
        <p:spPr bwMode="auto">
          <a:xfrm>
            <a:off x="2700338" y="1484313"/>
            <a:ext cx="3048000" cy="4524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68313" y="692150"/>
            <a:ext cx="8229600" cy="1143000"/>
          </a:xfrm>
        </p:spPr>
        <p:txBody>
          <a:bodyPr/>
          <a:lstStyle/>
          <a:p>
            <a:pPr eaLnBrk="1" hangingPunct="1"/>
            <a:r>
              <a:rPr lang="de-DE" sz="3600" smtClean="0"/>
              <a:t>Language Change: Progress or Decay</a:t>
            </a:r>
          </a:p>
        </p:txBody>
      </p:sp>
      <p:sp>
        <p:nvSpPr>
          <p:cNvPr id="52227" name="Text Box 3"/>
          <p:cNvSpPr txBox="1">
            <a:spLocks noChangeArrowheads="1"/>
          </p:cNvSpPr>
          <p:nvPr/>
        </p:nvSpPr>
        <p:spPr bwMode="auto">
          <a:xfrm>
            <a:off x="971550" y="2708275"/>
            <a:ext cx="7345363" cy="2014538"/>
          </a:xfrm>
          <a:prstGeom prst="rect">
            <a:avLst/>
          </a:prstGeom>
          <a:noFill/>
          <a:ln w="9525">
            <a:noFill/>
            <a:miter lim="800000"/>
            <a:headEnd/>
            <a:tailEnd/>
          </a:ln>
        </p:spPr>
        <p:txBody>
          <a:bodyPr>
            <a:spAutoFit/>
          </a:bodyPr>
          <a:lstStyle/>
          <a:p>
            <a:pPr>
              <a:spcBef>
                <a:spcPct val="50000"/>
              </a:spcBef>
            </a:pPr>
            <a:r>
              <a:rPr lang="en-US" sz="2800"/>
              <a:t>The standard of speech and pronunciation in England has declined so much … that one is almost ashamed to let foreigners hear it. </a:t>
            </a:r>
          </a:p>
          <a:p>
            <a:pPr>
              <a:spcBef>
                <a:spcPct val="50000"/>
              </a:spcBef>
            </a:pPr>
            <a:r>
              <a:rPr lang="en-US" sz="2800"/>
              <a:t>	[The Guardian]</a:t>
            </a:r>
            <a:endParaRPr lang="de-DE" sz="280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68313" y="692150"/>
            <a:ext cx="8229600" cy="1143000"/>
          </a:xfrm>
        </p:spPr>
        <p:txBody>
          <a:bodyPr/>
          <a:lstStyle/>
          <a:p>
            <a:pPr eaLnBrk="1" hangingPunct="1"/>
            <a:r>
              <a:rPr lang="de-DE" sz="3600" smtClean="0"/>
              <a:t>Language Change: Progress or Decay</a:t>
            </a:r>
          </a:p>
        </p:txBody>
      </p:sp>
      <p:sp>
        <p:nvSpPr>
          <p:cNvPr id="53251" name="Text Box 3"/>
          <p:cNvSpPr txBox="1">
            <a:spLocks noChangeArrowheads="1"/>
          </p:cNvSpPr>
          <p:nvPr/>
        </p:nvSpPr>
        <p:spPr bwMode="auto">
          <a:xfrm>
            <a:off x="1258888" y="2708275"/>
            <a:ext cx="6696075" cy="2014538"/>
          </a:xfrm>
          <a:prstGeom prst="rect">
            <a:avLst/>
          </a:prstGeom>
          <a:noFill/>
          <a:ln w="9525">
            <a:noFill/>
            <a:miter lim="800000"/>
            <a:headEnd/>
            <a:tailEnd/>
          </a:ln>
        </p:spPr>
        <p:txBody>
          <a:bodyPr>
            <a:spAutoFit/>
          </a:bodyPr>
          <a:lstStyle/>
          <a:p>
            <a:pPr>
              <a:spcBef>
                <a:spcPct val="50000"/>
              </a:spcBef>
            </a:pPr>
            <a:r>
              <a:rPr lang="en-US" sz="2800"/>
              <a:t>Through sheer laziness and sloppiness of mind, we are in danger of losing our past subjunctive. </a:t>
            </a:r>
          </a:p>
          <a:p>
            <a:pPr>
              <a:spcBef>
                <a:spcPct val="50000"/>
              </a:spcBef>
            </a:pPr>
            <a:r>
              <a:rPr lang="en-US" sz="2800"/>
              <a:t>	[Daily Telegraph]</a:t>
            </a:r>
            <a:endParaRPr lang="de-DE" sz="280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68313" y="692150"/>
            <a:ext cx="8229600" cy="1143000"/>
          </a:xfrm>
        </p:spPr>
        <p:txBody>
          <a:bodyPr/>
          <a:lstStyle/>
          <a:p>
            <a:pPr eaLnBrk="1" hangingPunct="1"/>
            <a:r>
              <a:rPr lang="de-DE" sz="3600" smtClean="0"/>
              <a:t>Language Change: Progress or Decay</a:t>
            </a:r>
          </a:p>
        </p:txBody>
      </p:sp>
      <p:sp>
        <p:nvSpPr>
          <p:cNvPr id="54275" name="Text Box 3"/>
          <p:cNvSpPr txBox="1">
            <a:spLocks noChangeArrowheads="1"/>
          </p:cNvSpPr>
          <p:nvPr/>
        </p:nvSpPr>
        <p:spPr bwMode="auto">
          <a:xfrm>
            <a:off x="971550" y="2349500"/>
            <a:ext cx="7488238" cy="2868613"/>
          </a:xfrm>
          <a:prstGeom prst="rect">
            <a:avLst/>
          </a:prstGeom>
          <a:noFill/>
          <a:ln w="9525">
            <a:noFill/>
            <a:miter lim="800000"/>
            <a:headEnd/>
            <a:tailEnd/>
          </a:ln>
        </p:spPr>
        <p:txBody>
          <a:bodyPr>
            <a:spAutoFit/>
          </a:bodyPr>
          <a:lstStyle/>
          <a:p>
            <a:pPr>
              <a:spcBef>
                <a:spcPct val="50000"/>
              </a:spcBef>
            </a:pPr>
            <a:r>
              <a:rPr lang="en-US" sz="2800"/>
              <a:t>We seem to be moving … towards a social and linguistic situation in which nobody says or writes anything more than an approximation to what he or she means. </a:t>
            </a:r>
          </a:p>
          <a:p>
            <a:pPr>
              <a:spcBef>
                <a:spcPct val="50000"/>
              </a:spcBef>
            </a:pPr>
            <a:r>
              <a:rPr lang="en-US" sz="2800"/>
              <a:t>	[Kingsley Amis: The laments about 	language in general]</a:t>
            </a:r>
            <a:endParaRPr lang="de-DE" sz="280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68313" y="692150"/>
            <a:ext cx="8229600" cy="1143000"/>
          </a:xfrm>
        </p:spPr>
        <p:txBody>
          <a:bodyPr/>
          <a:lstStyle/>
          <a:p>
            <a:pPr eaLnBrk="1" hangingPunct="1"/>
            <a:r>
              <a:rPr lang="de-DE" sz="3600" smtClean="0"/>
              <a:t>Language Change: Progress or Decay</a:t>
            </a:r>
          </a:p>
        </p:txBody>
      </p:sp>
      <p:sp>
        <p:nvSpPr>
          <p:cNvPr id="55299" name="Text Box 3"/>
          <p:cNvSpPr txBox="1">
            <a:spLocks noChangeArrowheads="1"/>
          </p:cNvSpPr>
          <p:nvPr/>
        </p:nvSpPr>
        <p:spPr bwMode="auto">
          <a:xfrm>
            <a:off x="1331913" y="2708275"/>
            <a:ext cx="6842125" cy="2014538"/>
          </a:xfrm>
          <a:prstGeom prst="rect">
            <a:avLst/>
          </a:prstGeom>
          <a:noFill/>
          <a:ln w="9525">
            <a:noFill/>
            <a:miter lim="800000"/>
            <a:headEnd/>
            <a:tailEnd/>
          </a:ln>
        </p:spPr>
        <p:txBody>
          <a:bodyPr>
            <a:spAutoFit/>
          </a:bodyPr>
          <a:lstStyle/>
          <a:p>
            <a:pPr>
              <a:spcBef>
                <a:spcPct val="50000"/>
              </a:spcBef>
            </a:pPr>
            <a:r>
              <a:rPr lang="en-US" sz="2800"/>
              <a:t>We go out of our ways to promulgate incessantly … the very ugliest sounds and worst possible grammars. </a:t>
            </a:r>
          </a:p>
          <a:p>
            <a:pPr>
              <a:spcBef>
                <a:spcPct val="50000"/>
              </a:spcBef>
            </a:pPr>
            <a:r>
              <a:rPr lang="en-US" sz="2800"/>
              <a:t>	[Evening Standard]</a:t>
            </a:r>
            <a:endParaRPr lang="de-DE" sz="280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68313" y="692150"/>
            <a:ext cx="8229600" cy="1143000"/>
          </a:xfrm>
        </p:spPr>
        <p:txBody>
          <a:bodyPr/>
          <a:lstStyle/>
          <a:p>
            <a:pPr eaLnBrk="1" hangingPunct="1"/>
            <a:r>
              <a:rPr lang="de-DE" sz="4000" smtClean="0"/>
              <a:t>Language change is decay</a:t>
            </a:r>
          </a:p>
        </p:txBody>
      </p:sp>
      <p:sp>
        <p:nvSpPr>
          <p:cNvPr id="56323" name="Text Box 3"/>
          <p:cNvSpPr txBox="1">
            <a:spLocks noChangeArrowheads="1"/>
          </p:cNvSpPr>
          <p:nvPr/>
        </p:nvSpPr>
        <p:spPr bwMode="auto">
          <a:xfrm>
            <a:off x="1042988" y="2781300"/>
            <a:ext cx="7273925" cy="2148280"/>
          </a:xfrm>
          <a:prstGeom prst="rect">
            <a:avLst/>
          </a:prstGeom>
          <a:noFill/>
          <a:ln w="9525">
            <a:noFill/>
            <a:miter lim="800000"/>
            <a:headEnd/>
            <a:tailEnd/>
          </a:ln>
        </p:spPr>
        <p:txBody>
          <a:bodyPr>
            <a:spAutoFit/>
          </a:bodyPr>
          <a:lstStyle/>
          <a:p>
            <a:pPr>
              <a:lnSpc>
                <a:spcPct val="115000"/>
              </a:lnSpc>
            </a:pPr>
            <a:r>
              <a:rPr lang="en-US" sz="2800"/>
              <a:t>The history of all the Aryan languages [i.e. Indo-European languages] is nothing but a gradual process of decay.</a:t>
            </a:r>
          </a:p>
          <a:p>
            <a:endParaRPr lang="en-US" sz="900"/>
          </a:p>
          <a:p>
            <a:r>
              <a:rPr lang="en-US" sz="2800"/>
              <a:t>	 [Max Müller 1868]</a:t>
            </a:r>
            <a:endParaRPr lang="de-DE" sz="280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68313" y="692150"/>
            <a:ext cx="8229600" cy="1143000"/>
          </a:xfrm>
        </p:spPr>
        <p:txBody>
          <a:bodyPr/>
          <a:lstStyle/>
          <a:p>
            <a:pPr eaLnBrk="1" hangingPunct="1"/>
            <a:r>
              <a:rPr lang="de-DE" sz="4000" smtClean="0"/>
              <a:t>Language change is progress</a:t>
            </a:r>
          </a:p>
        </p:txBody>
      </p:sp>
      <p:sp>
        <p:nvSpPr>
          <p:cNvPr id="57347" name="Text Box 3"/>
          <p:cNvSpPr txBox="1">
            <a:spLocks noChangeArrowheads="1"/>
          </p:cNvSpPr>
          <p:nvPr/>
        </p:nvSpPr>
        <p:spPr bwMode="auto">
          <a:xfrm>
            <a:off x="900113" y="2349500"/>
            <a:ext cx="7273925" cy="3139321"/>
          </a:xfrm>
          <a:prstGeom prst="rect">
            <a:avLst/>
          </a:prstGeom>
          <a:noFill/>
          <a:ln w="9525">
            <a:noFill/>
            <a:miter lim="800000"/>
            <a:headEnd/>
            <a:tailEnd/>
          </a:ln>
        </p:spPr>
        <p:txBody>
          <a:bodyPr>
            <a:spAutoFit/>
          </a:bodyPr>
          <a:lstStyle/>
          <a:p>
            <a:pPr>
              <a:lnSpc>
                <a:spcPct val="115000"/>
              </a:lnSpc>
            </a:pPr>
            <a:r>
              <a:rPr lang="en-US" sz="2800"/>
              <a:t>In the evolution of languages the discarding of old flexions goes hand in hand with the development of simpler and more regular expedients that are rather less liable than the old ones to produce misunderstandings.</a:t>
            </a:r>
          </a:p>
          <a:p>
            <a:endParaRPr lang="en-US" sz="900"/>
          </a:p>
          <a:p>
            <a:r>
              <a:rPr lang="en-US" sz="2800"/>
              <a:t>	[Otto Jesperson 1922]</a:t>
            </a:r>
            <a:endParaRPr lang="de-DE" sz="280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68313" y="692150"/>
            <a:ext cx="8229600" cy="1143000"/>
          </a:xfrm>
        </p:spPr>
        <p:txBody>
          <a:bodyPr>
            <a:normAutofit fontScale="90000"/>
          </a:bodyPr>
          <a:lstStyle/>
          <a:p>
            <a:pPr eaLnBrk="1" hangingPunct="1"/>
            <a:r>
              <a:rPr lang="de-DE" sz="3600" smtClean="0"/>
              <a:t>Language change is neither progress nor decay</a:t>
            </a:r>
          </a:p>
        </p:txBody>
      </p:sp>
      <p:sp>
        <p:nvSpPr>
          <p:cNvPr id="58371" name="Text Box 3"/>
          <p:cNvSpPr txBox="1">
            <a:spLocks noChangeArrowheads="1"/>
          </p:cNvSpPr>
          <p:nvPr/>
        </p:nvSpPr>
        <p:spPr bwMode="auto">
          <a:xfrm>
            <a:off x="539750" y="2349500"/>
            <a:ext cx="7993063" cy="3634841"/>
          </a:xfrm>
          <a:prstGeom prst="rect">
            <a:avLst/>
          </a:prstGeom>
          <a:noFill/>
          <a:ln w="9525">
            <a:noFill/>
            <a:miter lim="800000"/>
            <a:headEnd/>
            <a:tailEnd/>
          </a:ln>
        </p:spPr>
        <p:txBody>
          <a:bodyPr>
            <a:spAutoFit/>
          </a:bodyPr>
          <a:lstStyle/>
          <a:p>
            <a:pPr>
              <a:lnSpc>
                <a:spcPct val="115000"/>
              </a:lnSpc>
            </a:pPr>
            <a:r>
              <a:rPr lang="en-US" sz="2800"/>
              <a:t>Progress in the absolute sense is impossible, just as it is in morality or politics. It is simply that different states exist, succeeding each other, each dominated by certain general laws imposed by the equilibrium of the forces with which they are confronted. So it is with language.</a:t>
            </a:r>
          </a:p>
          <a:p>
            <a:endParaRPr lang="en-US" sz="900"/>
          </a:p>
          <a:p>
            <a:r>
              <a:rPr lang="en-US" sz="2800"/>
              <a:t>	[Joseph Vendryès 1923]</a:t>
            </a:r>
            <a:endParaRPr lang="de-DE" sz="280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de-DE" sz="3600" smtClean="0"/>
              <a:t>William Shakespeare 1564-1616</a:t>
            </a:r>
          </a:p>
        </p:txBody>
      </p:sp>
      <p:pic>
        <p:nvPicPr>
          <p:cNvPr id="59395" name="Picture 3" descr="Droeshout Engraving GIF Image"/>
          <p:cNvPicPr>
            <a:picLocks noChangeAspect="1" noChangeArrowheads="1"/>
          </p:cNvPicPr>
          <p:nvPr/>
        </p:nvPicPr>
        <p:blipFill>
          <a:blip r:embed="rId2" cstate="print"/>
          <a:srcRect/>
          <a:stretch>
            <a:fillRect/>
          </a:stretch>
        </p:blipFill>
        <p:spPr bwMode="auto">
          <a:xfrm>
            <a:off x="2484438" y="1484313"/>
            <a:ext cx="3886200" cy="4752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2" descr="antonius"/>
          <p:cNvPicPr>
            <a:picLocks noChangeAspect="1" noChangeArrowheads="1"/>
          </p:cNvPicPr>
          <p:nvPr/>
        </p:nvPicPr>
        <p:blipFill>
          <a:blip r:embed="rId3" cstate="print"/>
          <a:srcRect/>
          <a:stretch>
            <a:fillRect/>
          </a:stretch>
        </p:blipFill>
        <p:spPr bwMode="auto">
          <a:xfrm>
            <a:off x="3995738" y="692150"/>
            <a:ext cx="4630737" cy="5689600"/>
          </a:xfrm>
          <a:prstGeom prst="rect">
            <a:avLst/>
          </a:prstGeom>
          <a:noFill/>
          <a:ln w="9525">
            <a:noFill/>
            <a:miter lim="800000"/>
            <a:headEnd/>
            <a:tailEnd/>
          </a:ln>
        </p:spPr>
      </p:pic>
      <p:graphicFrame>
        <p:nvGraphicFramePr>
          <p:cNvPr id="1026" name="Object 3"/>
          <p:cNvGraphicFramePr>
            <a:graphicFrameLocks noChangeAspect="1"/>
          </p:cNvGraphicFramePr>
          <p:nvPr>
            <p:ph idx="1"/>
          </p:nvPr>
        </p:nvGraphicFramePr>
        <p:xfrm>
          <a:off x="900113" y="4652963"/>
          <a:ext cx="1876425" cy="485775"/>
        </p:xfrm>
        <a:graphic>
          <a:graphicData uri="http://schemas.openxmlformats.org/presentationml/2006/ole">
            <p:oleObj spid="_x0000_s1026" name="Paket" r:id="rId4" imgW="1876320" imgH="485640" progId="Package">
              <p:embed/>
            </p:oleObj>
          </a:graphicData>
        </a:graphic>
      </p:graphicFrame>
      <p:sp>
        <p:nvSpPr>
          <p:cNvPr id="1028" name="Text Box 4"/>
          <p:cNvSpPr txBox="1">
            <a:spLocks noChangeArrowheads="1"/>
          </p:cNvSpPr>
          <p:nvPr/>
        </p:nvSpPr>
        <p:spPr bwMode="auto">
          <a:xfrm>
            <a:off x="468313" y="1268413"/>
            <a:ext cx="3167062" cy="2563812"/>
          </a:xfrm>
          <a:prstGeom prst="rect">
            <a:avLst/>
          </a:prstGeom>
          <a:noFill/>
          <a:ln w="9525">
            <a:noFill/>
            <a:miter lim="800000"/>
            <a:headEnd/>
            <a:tailEnd/>
          </a:ln>
        </p:spPr>
        <p:txBody>
          <a:bodyPr>
            <a:spAutoFit/>
          </a:bodyPr>
          <a:lstStyle/>
          <a:p>
            <a:pPr>
              <a:spcBef>
                <a:spcPct val="50000"/>
              </a:spcBef>
            </a:pPr>
            <a:r>
              <a:rPr lang="de-DE" sz="3600"/>
              <a:t>William Shakespear</a:t>
            </a:r>
          </a:p>
          <a:p>
            <a:pPr>
              <a:spcBef>
                <a:spcPct val="50000"/>
              </a:spcBef>
            </a:pPr>
            <a:r>
              <a:rPr lang="de-DE" sz="3600"/>
              <a:t>Julius Caesar 1599</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de-DE" sz="3600" smtClean="0"/>
              <a:t>Julius Caesar – Act 2</a:t>
            </a:r>
          </a:p>
        </p:txBody>
      </p:sp>
      <p:sp>
        <p:nvSpPr>
          <p:cNvPr id="60419" name="Text Box 3"/>
          <p:cNvSpPr txBox="1">
            <a:spLocks noChangeArrowheads="1"/>
          </p:cNvSpPr>
          <p:nvPr/>
        </p:nvSpPr>
        <p:spPr bwMode="auto">
          <a:xfrm>
            <a:off x="468313" y="1412875"/>
            <a:ext cx="8424862" cy="5216525"/>
          </a:xfrm>
          <a:prstGeom prst="rect">
            <a:avLst/>
          </a:prstGeom>
          <a:noFill/>
          <a:ln w="9525">
            <a:noFill/>
            <a:miter lim="800000"/>
            <a:headEnd/>
            <a:tailEnd/>
          </a:ln>
        </p:spPr>
        <p:txBody>
          <a:bodyPr>
            <a:spAutoFit/>
          </a:bodyPr>
          <a:lstStyle/>
          <a:p>
            <a:pPr>
              <a:spcBef>
                <a:spcPct val="50000"/>
              </a:spcBef>
            </a:pPr>
            <a:r>
              <a:rPr lang="en-GB" sz="2800"/>
              <a:t>BRUTUS 	Lucius, who's that knocks? </a:t>
            </a:r>
            <a:br>
              <a:rPr lang="en-GB" sz="2800"/>
            </a:br>
            <a:r>
              <a:rPr lang="en-GB" sz="2800"/>
              <a:t/>
            </a:r>
            <a:br>
              <a:rPr lang="en-GB" sz="2800"/>
            </a:br>
            <a:r>
              <a:rPr lang="en-GB" sz="2800"/>
              <a:t>     		</a:t>
            </a:r>
            <a:r>
              <a:rPr lang="en-GB" sz="1800"/>
              <a:t>Re-enter LUCIUS with LIGARIUS</a:t>
            </a:r>
            <a:r>
              <a:rPr lang="en-GB" sz="2800"/>
              <a:t> </a:t>
            </a:r>
            <a:br>
              <a:rPr lang="en-GB" sz="2800"/>
            </a:br>
            <a:r>
              <a:rPr lang="en-GB" sz="2800"/>
              <a:t/>
            </a:r>
            <a:br>
              <a:rPr lang="en-GB" sz="2800"/>
            </a:br>
            <a:r>
              <a:rPr lang="en-GB" sz="2800"/>
              <a:t>LUCIUS	He is a sick man that would speak 				with you. </a:t>
            </a:r>
            <a:br>
              <a:rPr lang="en-GB" sz="2800"/>
            </a:br>
            <a:r>
              <a:rPr lang="en-GB" sz="2800"/>
              <a:t/>
            </a:r>
            <a:br>
              <a:rPr lang="en-GB" sz="2800"/>
            </a:br>
            <a:r>
              <a:rPr lang="en-GB" sz="2800"/>
              <a:t>BRUTUS 	Caius Ligarius, that Metellus spake of. </a:t>
            </a:r>
            <a:br>
              <a:rPr lang="en-GB" sz="2800"/>
            </a:br>
            <a:r>
              <a:rPr lang="en-GB" sz="2800"/>
              <a:t>     		Boy, stand aside. Caius Ligarius! how? </a:t>
            </a:r>
            <a:br>
              <a:rPr lang="en-GB" sz="2800"/>
            </a:br>
            <a:r>
              <a:rPr lang="en-GB" sz="2800"/>
              <a:t/>
            </a:r>
            <a:br>
              <a:rPr lang="en-GB" sz="2800"/>
            </a:br>
            <a:r>
              <a:rPr lang="en-GB" sz="2800"/>
              <a:t>LIGARIUS 	Vouchsafe good morrow from a feeble 			tongue. </a:t>
            </a:r>
            <a:endParaRPr lang="de-DE" sz="280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de-DE" sz="3600" smtClean="0"/>
              <a:t>Julius Caesar – Act 2</a:t>
            </a:r>
          </a:p>
        </p:txBody>
      </p:sp>
      <p:sp>
        <p:nvSpPr>
          <p:cNvPr id="61443" name="Text Box 3"/>
          <p:cNvSpPr txBox="1">
            <a:spLocks noChangeArrowheads="1"/>
          </p:cNvSpPr>
          <p:nvPr/>
        </p:nvSpPr>
        <p:spPr bwMode="auto">
          <a:xfrm>
            <a:off x="468313" y="1628775"/>
            <a:ext cx="8424862" cy="4362450"/>
          </a:xfrm>
          <a:prstGeom prst="rect">
            <a:avLst/>
          </a:prstGeom>
          <a:noFill/>
          <a:ln w="9525">
            <a:noFill/>
            <a:miter lim="800000"/>
            <a:headEnd/>
            <a:tailEnd/>
          </a:ln>
        </p:spPr>
        <p:txBody>
          <a:bodyPr>
            <a:spAutoFit/>
          </a:bodyPr>
          <a:lstStyle/>
          <a:p>
            <a:r>
              <a:rPr lang="en-GB" sz="2800"/>
              <a:t>BRUTUS 	 O, what a time have you chose out, 			 brave Caius, </a:t>
            </a:r>
            <a:br>
              <a:rPr lang="en-GB" sz="2800"/>
            </a:br>
            <a:r>
              <a:rPr lang="en-GB" sz="2800"/>
              <a:t>     		 To wear a kerchief! Would you were 			 not sick! </a:t>
            </a:r>
            <a:br>
              <a:rPr lang="en-GB" sz="2800"/>
            </a:br>
            <a:r>
              <a:rPr lang="en-GB" sz="2800"/>
              <a:t/>
            </a:r>
            <a:br>
              <a:rPr lang="en-GB" sz="2800"/>
            </a:br>
            <a:r>
              <a:rPr lang="en-GB" sz="2800"/>
              <a:t>LIGARIUS  I am not sick, if Brutus have in hand </a:t>
            </a:r>
            <a:br>
              <a:rPr lang="en-GB" sz="2800"/>
            </a:br>
            <a:r>
              <a:rPr lang="en-GB" sz="2800"/>
              <a:t>     		 Any exploit worthy the name of honour. </a:t>
            </a:r>
            <a:br>
              <a:rPr lang="en-GB" sz="2800"/>
            </a:br>
            <a:r>
              <a:rPr lang="en-GB" sz="2800"/>
              <a:t/>
            </a:r>
            <a:br>
              <a:rPr lang="en-GB" sz="2800"/>
            </a:br>
            <a:r>
              <a:rPr lang="en-GB" sz="2800"/>
              <a:t>BRUTUS 	Such an exploit have I in hand, Ligarius, </a:t>
            </a:r>
            <a:br>
              <a:rPr lang="en-GB" sz="2800"/>
            </a:br>
            <a:r>
              <a:rPr lang="en-GB" sz="2800"/>
              <a:t>     		Had you a healthful ear to hear of it. </a:t>
            </a:r>
            <a:endParaRPr lang="de-DE" sz="280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de-DE" sz="3600" smtClean="0"/>
              <a:t>Julius Caesar – Act 2</a:t>
            </a:r>
          </a:p>
        </p:txBody>
      </p:sp>
      <p:sp>
        <p:nvSpPr>
          <p:cNvPr id="62467" name="Text Box 3"/>
          <p:cNvSpPr txBox="1">
            <a:spLocks noChangeArrowheads="1"/>
          </p:cNvSpPr>
          <p:nvPr/>
        </p:nvSpPr>
        <p:spPr bwMode="auto">
          <a:xfrm>
            <a:off x="0" y="1916113"/>
            <a:ext cx="9144000" cy="3935412"/>
          </a:xfrm>
          <a:prstGeom prst="rect">
            <a:avLst/>
          </a:prstGeom>
          <a:noFill/>
          <a:ln w="9525">
            <a:noFill/>
            <a:miter lim="800000"/>
            <a:headEnd/>
            <a:tailEnd/>
          </a:ln>
        </p:spPr>
        <p:txBody>
          <a:bodyPr>
            <a:spAutoFit/>
          </a:bodyPr>
          <a:lstStyle/>
          <a:p>
            <a:pPr>
              <a:spcBef>
                <a:spcPct val="50000"/>
              </a:spcBef>
            </a:pPr>
            <a:r>
              <a:rPr lang="en-GB" sz="2800"/>
              <a:t>LIGARIUS 	 By all the gods that Romans bow before, </a:t>
            </a:r>
            <a:br>
              <a:rPr lang="en-GB" sz="2800"/>
            </a:br>
            <a:r>
              <a:rPr lang="en-GB" sz="2800"/>
              <a:t>    		 I here discard my sickness! Soul of Rome! </a:t>
            </a:r>
            <a:br>
              <a:rPr lang="en-GB" sz="2800"/>
            </a:br>
            <a:r>
              <a:rPr lang="en-GB" sz="2800"/>
              <a:t>     		 Brave son, derived from honourable loins! </a:t>
            </a:r>
            <a:br>
              <a:rPr lang="en-GB" sz="2800"/>
            </a:br>
            <a:r>
              <a:rPr lang="en-GB" sz="2800"/>
              <a:t>     		 Thou, like an exorcist, hast conjured up </a:t>
            </a:r>
            <a:br>
              <a:rPr lang="en-GB" sz="2800"/>
            </a:br>
            <a:r>
              <a:rPr lang="en-GB" sz="2800"/>
              <a:t>     		 My mortified spirit. Now bid me run, </a:t>
            </a:r>
            <a:br>
              <a:rPr lang="en-GB" sz="2800"/>
            </a:br>
            <a:r>
              <a:rPr lang="en-GB" sz="2800"/>
              <a:t>    		 And I will strive with things impossible; </a:t>
            </a:r>
            <a:br>
              <a:rPr lang="en-GB" sz="2800"/>
            </a:br>
            <a:r>
              <a:rPr lang="en-GB" sz="2800"/>
              <a:t>    		 Yea, get the better of them. What's to do? </a:t>
            </a:r>
            <a:br>
              <a:rPr lang="en-GB" sz="2800"/>
            </a:br>
            <a:r>
              <a:rPr lang="en-GB" sz="2800"/>
              <a:t/>
            </a:r>
            <a:br>
              <a:rPr lang="en-GB" sz="2800"/>
            </a:br>
            <a:endParaRPr lang="de-DE" sz="280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de-DE" sz="3600" smtClean="0"/>
              <a:t>Julius Caesar – Act 2</a:t>
            </a:r>
          </a:p>
        </p:txBody>
      </p:sp>
      <p:sp>
        <p:nvSpPr>
          <p:cNvPr id="63491" name="Text Box 3"/>
          <p:cNvSpPr txBox="1">
            <a:spLocks noChangeArrowheads="1"/>
          </p:cNvSpPr>
          <p:nvPr/>
        </p:nvSpPr>
        <p:spPr bwMode="auto">
          <a:xfrm>
            <a:off x="323850" y="1628775"/>
            <a:ext cx="8532813" cy="4789488"/>
          </a:xfrm>
          <a:prstGeom prst="rect">
            <a:avLst/>
          </a:prstGeom>
          <a:noFill/>
          <a:ln w="9525">
            <a:noFill/>
            <a:miter lim="800000"/>
            <a:headEnd/>
            <a:tailEnd/>
          </a:ln>
        </p:spPr>
        <p:txBody>
          <a:bodyPr>
            <a:spAutoFit/>
          </a:bodyPr>
          <a:lstStyle/>
          <a:p>
            <a:pPr>
              <a:spcBef>
                <a:spcPct val="50000"/>
              </a:spcBef>
            </a:pPr>
            <a:r>
              <a:rPr lang="en-GB" sz="2800"/>
              <a:t>BRUTUS 	A piece of work that will make sick 			men whole. </a:t>
            </a:r>
            <a:br>
              <a:rPr lang="en-GB" sz="2800"/>
            </a:br>
            <a:r>
              <a:rPr lang="en-GB" sz="2800"/>
              <a:t/>
            </a:r>
            <a:br>
              <a:rPr lang="en-GB" sz="2800"/>
            </a:br>
            <a:r>
              <a:rPr lang="en-GB" sz="2800"/>
              <a:t>LIGARIUS But are not some whole that we must 			make sick? </a:t>
            </a:r>
            <a:br>
              <a:rPr lang="en-GB" sz="2800"/>
            </a:br>
            <a:r>
              <a:rPr lang="en-GB" sz="2800"/>
              <a:t/>
            </a:r>
            <a:br>
              <a:rPr lang="en-GB" sz="2800"/>
            </a:br>
            <a:r>
              <a:rPr lang="en-GB" sz="2800"/>
              <a:t>BRUTUS   That must we also. What it is, my Caius, </a:t>
            </a:r>
            <a:br>
              <a:rPr lang="en-GB" sz="2800"/>
            </a:br>
            <a:r>
              <a:rPr lang="en-GB" sz="2800"/>
              <a:t>     		I shall unfold to thee, as we are going </a:t>
            </a:r>
            <a:br>
              <a:rPr lang="en-GB" sz="2800"/>
            </a:br>
            <a:r>
              <a:rPr lang="en-GB" sz="2800"/>
              <a:t>     		To whom it must be done. </a:t>
            </a:r>
            <a:br>
              <a:rPr lang="en-GB" sz="2800"/>
            </a:br>
            <a:r>
              <a:rPr lang="en-GB" sz="2800"/>
              <a:t/>
            </a:r>
            <a:br>
              <a:rPr lang="en-GB" sz="2800"/>
            </a:br>
            <a:endParaRPr lang="de-DE" sz="280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de-DE" sz="3600" smtClean="0"/>
              <a:t>Julius Caesar – Act 2</a:t>
            </a:r>
          </a:p>
        </p:txBody>
      </p:sp>
      <p:sp>
        <p:nvSpPr>
          <p:cNvPr id="64515" name="Text Box 3"/>
          <p:cNvSpPr txBox="1">
            <a:spLocks noChangeArrowheads="1"/>
          </p:cNvSpPr>
          <p:nvPr/>
        </p:nvSpPr>
        <p:spPr bwMode="auto">
          <a:xfrm>
            <a:off x="684213" y="1268413"/>
            <a:ext cx="7488237" cy="369332"/>
          </a:xfrm>
          <a:prstGeom prst="rect">
            <a:avLst/>
          </a:prstGeom>
          <a:noFill/>
          <a:ln w="9525">
            <a:noFill/>
            <a:miter lim="800000"/>
            <a:headEnd/>
            <a:tailEnd/>
          </a:ln>
        </p:spPr>
        <p:txBody>
          <a:bodyPr>
            <a:spAutoFit/>
          </a:bodyPr>
          <a:lstStyle/>
          <a:p>
            <a:pPr>
              <a:spcBef>
                <a:spcPct val="50000"/>
              </a:spcBef>
            </a:pPr>
            <a:endParaRPr lang="en-US"/>
          </a:p>
        </p:txBody>
      </p:sp>
      <p:sp>
        <p:nvSpPr>
          <p:cNvPr id="64516" name="Text Box 4"/>
          <p:cNvSpPr txBox="1">
            <a:spLocks noChangeArrowheads="1"/>
          </p:cNvSpPr>
          <p:nvPr/>
        </p:nvSpPr>
        <p:spPr bwMode="auto">
          <a:xfrm>
            <a:off x="395288" y="1700213"/>
            <a:ext cx="8424862" cy="4093428"/>
          </a:xfrm>
          <a:prstGeom prst="rect">
            <a:avLst/>
          </a:prstGeom>
          <a:noFill/>
          <a:ln w="9525">
            <a:noFill/>
            <a:miter lim="800000"/>
            <a:headEnd/>
            <a:tailEnd/>
          </a:ln>
        </p:spPr>
        <p:txBody>
          <a:bodyPr>
            <a:spAutoFit/>
          </a:bodyPr>
          <a:lstStyle/>
          <a:p>
            <a:pPr>
              <a:spcBef>
                <a:spcPct val="50000"/>
              </a:spcBef>
            </a:pPr>
            <a:r>
              <a:rPr lang="en-GB" sz="2800"/>
              <a:t>LIGARIUS 	 Set on your foot, </a:t>
            </a:r>
            <a:br>
              <a:rPr lang="en-GB" sz="2800"/>
            </a:br>
            <a:r>
              <a:rPr lang="en-GB" sz="2800"/>
              <a:t>     		 And with a heart new-fired I follow you, </a:t>
            </a:r>
            <a:br>
              <a:rPr lang="en-GB" sz="2800"/>
            </a:br>
            <a:r>
              <a:rPr lang="en-GB" sz="2800"/>
              <a:t>     		 To do I know not what: but it sufficeth </a:t>
            </a:r>
            <a:br>
              <a:rPr lang="en-GB" sz="2800"/>
            </a:br>
            <a:r>
              <a:rPr lang="en-GB" sz="2800"/>
              <a:t>     		 That Brutus leads me on. </a:t>
            </a:r>
            <a:br>
              <a:rPr lang="en-GB" sz="2800"/>
            </a:br>
            <a:r>
              <a:rPr lang="en-GB" sz="2800"/>
              <a:t/>
            </a:r>
            <a:br>
              <a:rPr lang="en-GB" sz="2800"/>
            </a:br>
            <a:r>
              <a:rPr lang="en-GB" sz="2800"/>
              <a:t>BRUTUS 	 Follow me, then. </a:t>
            </a:r>
            <a:br>
              <a:rPr lang="en-GB" sz="2800"/>
            </a:br>
            <a:r>
              <a:rPr lang="en-GB" sz="2800"/>
              <a:t/>
            </a:r>
            <a:br>
              <a:rPr lang="en-GB" sz="2800"/>
            </a:br>
            <a:r>
              <a:rPr lang="en-GB" sz="2800"/>
              <a:t>     		</a:t>
            </a:r>
            <a:r>
              <a:rPr lang="en-GB" sz="2000"/>
              <a:t>Exeunt </a:t>
            </a:r>
            <a:br>
              <a:rPr lang="en-GB" sz="2000"/>
            </a:br>
            <a:r>
              <a:rPr lang="en-GB"/>
              <a:t/>
            </a:r>
            <a:br>
              <a:rPr lang="en-GB"/>
            </a:br>
            <a:endParaRPr lang="de-DE"/>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Spelling Reforms in Early English Period</a:t>
            </a:r>
          </a:p>
          <a:p>
            <a:r>
              <a:rPr lang="en-US" dirty="0" smtClean="0"/>
              <a:t>Grammatical innovations</a:t>
            </a:r>
          </a:p>
          <a:p>
            <a:r>
              <a:rPr lang="en-US" dirty="0" smtClean="0"/>
              <a:t>Language Change</a:t>
            </a:r>
          </a:p>
          <a:p>
            <a:r>
              <a:rPr lang="en-US" dirty="0" smtClean="0"/>
              <a:t>Examples from </a:t>
            </a:r>
            <a:r>
              <a:rPr lang="en-US" smtClean="0"/>
              <a:t>Shakespeare’s writings</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TotalTime>
  <Words>1039</Words>
  <Application>Microsoft Office PowerPoint</Application>
  <PresentationFormat>On-screen Show (4:3)</PresentationFormat>
  <Paragraphs>146</Paragraphs>
  <Slides>39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1" baseType="lpstr">
      <vt:lpstr>Office Theme</vt:lpstr>
      <vt:lpstr>Paket</vt:lpstr>
      <vt:lpstr>Early Modern English</vt:lpstr>
      <vt:lpstr>Spelling reforms</vt:lpstr>
      <vt:lpstr>[fIS]  &lt;ghoti&gt;</vt:lpstr>
      <vt:lpstr>Pronunciation of English nonce words</vt:lpstr>
      <vt:lpstr>Spelling in Old and Middle English</vt:lpstr>
      <vt:lpstr>English dictionaries</vt:lpstr>
      <vt:lpstr>Oxford English Dictionary</vt:lpstr>
      <vt:lpstr>Slide 8</vt:lpstr>
      <vt:lpstr>Double negation</vt:lpstr>
      <vt:lpstr>Dangling prepositions</vt:lpstr>
      <vt:lpstr>Plural of chicken</vt:lpstr>
      <vt:lpstr>Grammatical innovations in English</vt:lpstr>
      <vt:lpstr>Grammatical innovations in German</vt:lpstr>
      <vt:lpstr>English or Latin?</vt:lpstr>
      <vt:lpstr>English or Latin?</vt:lpstr>
      <vt:lpstr>Latin loan words</vt:lpstr>
      <vt:lpstr>Latin loan words</vt:lpstr>
      <vt:lpstr>Latin loan words</vt:lpstr>
      <vt:lpstr>Word coinages – ‘Caucerisms’</vt:lpstr>
      <vt:lpstr>Word coinages</vt:lpstr>
      <vt:lpstr>Clippings</vt:lpstr>
      <vt:lpstr>Blends</vt:lpstr>
      <vt:lpstr>Back formations</vt:lpstr>
      <vt:lpstr>Language Change: Progress or Decay</vt:lpstr>
      <vt:lpstr>Language Change: Progress or Decay</vt:lpstr>
      <vt:lpstr>Language Change: Progress or Decay</vt:lpstr>
      <vt:lpstr>Language Change: Progress or Decay</vt:lpstr>
      <vt:lpstr>Language Change: Progress or Decay</vt:lpstr>
      <vt:lpstr>Language change is decay</vt:lpstr>
      <vt:lpstr>Language change is progress</vt:lpstr>
      <vt:lpstr>Language change is neither progress nor decay</vt:lpstr>
      <vt:lpstr>William Shakespeare 1564-1616</vt:lpstr>
      <vt:lpstr>Slide 33</vt:lpstr>
      <vt:lpstr>Julius Caesar – Act 2</vt:lpstr>
      <vt:lpstr>Julius Caesar – Act 2</vt:lpstr>
      <vt:lpstr>Julius Caesar – Act 2</vt:lpstr>
      <vt:lpstr>Julius Caesar – Act 2</vt:lpstr>
      <vt:lpstr>Julius Caesar – Act 2</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Rabi Usama</dc:creator>
  <cp:lastModifiedBy>NTS</cp:lastModifiedBy>
  <cp:revision>17</cp:revision>
  <dcterms:created xsi:type="dcterms:W3CDTF">2006-08-16T00:00:00Z</dcterms:created>
  <dcterms:modified xsi:type="dcterms:W3CDTF">2012-12-26T12:03:41Z</dcterms:modified>
</cp:coreProperties>
</file>